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eps"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4"/>
  </p:notesMasterIdLst>
  <p:sldIdLst>
    <p:sldId id="304" r:id="rId2"/>
    <p:sldId id="469" r:id="rId3"/>
    <p:sldId id="470" r:id="rId4"/>
    <p:sldId id="468" r:id="rId5"/>
    <p:sldId id="472" r:id="rId6"/>
    <p:sldId id="474" r:id="rId7"/>
    <p:sldId id="475" r:id="rId8"/>
    <p:sldId id="490" r:id="rId9"/>
    <p:sldId id="499" r:id="rId10"/>
    <p:sldId id="500" r:id="rId11"/>
    <p:sldId id="502" r:id="rId12"/>
    <p:sldId id="501" r:id="rId13"/>
    <p:sldId id="483" r:id="rId14"/>
    <p:sldId id="476" r:id="rId15"/>
    <p:sldId id="484" r:id="rId16"/>
    <p:sldId id="485" r:id="rId17"/>
    <p:sldId id="487" r:id="rId18"/>
    <p:sldId id="486" r:id="rId19"/>
    <p:sldId id="492" r:id="rId20"/>
    <p:sldId id="493" r:id="rId21"/>
    <p:sldId id="488" r:id="rId22"/>
    <p:sldId id="494" r:id="rId23"/>
    <p:sldId id="495" r:id="rId24"/>
    <p:sldId id="489" r:id="rId25"/>
    <p:sldId id="477" r:id="rId26"/>
    <p:sldId id="478" r:id="rId27"/>
    <p:sldId id="479" r:id="rId28"/>
    <p:sldId id="496" r:id="rId29"/>
    <p:sldId id="497" r:id="rId30"/>
    <p:sldId id="491" r:id="rId31"/>
    <p:sldId id="498" r:id="rId32"/>
    <p:sldId id="39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941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81811" autoAdjust="0"/>
  </p:normalViewPr>
  <p:slideViewPr>
    <p:cSldViewPr snapToGrid="0" snapToObjects="1">
      <p:cViewPr>
        <p:scale>
          <a:sx n="73" d="100"/>
          <a:sy n="73" d="100"/>
        </p:scale>
        <p:origin x="202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2CCA6-50F1-8545-8140-02FCD3857BA1}" type="datetimeFigureOut">
              <a:rPr lang="en-US" smtClean="0"/>
              <a:t>10/16/17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F8BF3-FA21-B646-9E65-A67FEC59744B}" type="slidenum">
              <a:rPr lang="en-US" smtClean="0"/>
              <a:t>‹#›</a:t>
            </a:fld>
            <a:endParaRPr lang="en-US"/>
          </a:p>
        </p:txBody>
      </p:sp>
    </p:spTree>
    <p:extLst>
      <p:ext uri="{BB962C8B-B14F-4D97-AF65-F5344CB8AC3E}">
        <p14:creationId xmlns:p14="http://schemas.microsoft.com/office/powerpoint/2010/main" val="112158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D5F8BF3-FA21-B646-9E65-A67FEC59744B}" type="slidenum">
              <a:rPr lang="en-US" smtClean="0"/>
              <a:t>1</a:t>
            </a:fld>
            <a:endParaRPr lang="en-US"/>
          </a:p>
        </p:txBody>
      </p:sp>
    </p:spTree>
    <p:extLst>
      <p:ext uri="{BB962C8B-B14F-4D97-AF65-F5344CB8AC3E}">
        <p14:creationId xmlns:p14="http://schemas.microsoft.com/office/powerpoint/2010/main" val="339129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对比试验提一下</a:t>
            </a:r>
          </a:p>
          <a:p>
            <a:endParaRPr lang="en-US" dirty="0"/>
          </a:p>
        </p:txBody>
      </p:sp>
      <p:sp>
        <p:nvSpPr>
          <p:cNvPr id="4" name="Slide Number Placeholder 3"/>
          <p:cNvSpPr>
            <a:spLocks noGrp="1"/>
          </p:cNvSpPr>
          <p:nvPr>
            <p:ph type="sldNum" sz="quarter" idx="10"/>
          </p:nvPr>
        </p:nvSpPr>
        <p:spPr/>
        <p:txBody>
          <a:bodyPr/>
          <a:lstStyle/>
          <a:p>
            <a:fld id="{ED5F8BF3-FA21-B646-9E65-A67FEC59744B}" type="slidenum">
              <a:rPr lang="en-US" smtClean="0"/>
              <a:t>28</a:t>
            </a:fld>
            <a:endParaRPr lang="en-US"/>
          </a:p>
        </p:txBody>
      </p:sp>
    </p:spTree>
    <p:extLst>
      <p:ext uri="{BB962C8B-B14F-4D97-AF65-F5344CB8AC3E}">
        <p14:creationId xmlns:p14="http://schemas.microsoft.com/office/powerpoint/2010/main" val="203203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尽量简单 </a:t>
            </a:r>
            <a:r>
              <a:rPr lang="en-US" altLang="zh-CN" dirty="0" smtClean="0"/>
              <a:t>for</a:t>
            </a:r>
            <a:r>
              <a:rPr lang="zh-CN" altLang="en-US" dirty="0" smtClean="0"/>
              <a:t> </a:t>
            </a:r>
            <a:r>
              <a:rPr lang="en-US" altLang="zh-CN" dirty="0" smtClean="0"/>
              <a:t>4</a:t>
            </a:r>
            <a:r>
              <a:rPr lang="zh-CN" altLang="en-US" dirty="0" smtClean="0"/>
              <a:t> </a:t>
            </a:r>
            <a:r>
              <a:rPr lang="en-US" altLang="zh-CN" dirty="0" smtClean="0"/>
              <a:t>difficulties</a:t>
            </a:r>
            <a:r>
              <a:rPr lang="zh-CN" altLang="en-US" dirty="0" smtClean="0"/>
              <a:t>！！！</a:t>
            </a:r>
          </a:p>
          <a:p>
            <a:endParaRPr lang="en-US" dirty="0"/>
          </a:p>
        </p:txBody>
      </p:sp>
      <p:sp>
        <p:nvSpPr>
          <p:cNvPr id="4" name="Slide Number Placeholder 3"/>
          <p:cNvSpPr>
            <a:spLocks noGrp="1"/>
          </p:cNvSpPr>
          <p:nvPr>
            <p:ph type="sldNum" sz="quarter" idx="10"/>
          </p:nvPr>
        </p:nvSpPr>
        <p:spPr/>
        <p:txBody>
          <a:bodyPr/>
          <a:lstStyle/>
          <a:p>
            <a:fld id="{ED5F8BF3-FA21-B646-9E65-A67FEC59744B}" type="slidenum">
              <a:rPr lang="en-US" smtClean="0"/>
              <a:t>3</a:t>
            </a:fld>
            <a:endParaRPr lang="en-US"/>
          </a:p>
        </p:txBody>
      </p:sp>
    </p:spTree>
    <p:extLst>
      <p:ext uri="{BB962C8B-B14F-4D97-AF65-F5344CB8AC3E}">
        <p14:creationId xmlns:p14="http://schemas.microsoft.com/office/powerpoint/2010/main" val="161521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让我们考虑一个现实生活中的例子，揭示寻找和利用数据相似性进行决策所涉及的挑战。 </a:t>
            </a:r>
            <a:r>
              <a:rPr lang="en-US" altLang="zh-CN" dirty="0" smtClean="0"/>
              <a:t>2013</a:t>
            </a:r>
            <a:r>
              <a:rPr lang="zh-CN" altLang="en-US" dirty="0" smtClean="0"/>
              <a:t>年在马萨诸塞州，各组织开始废除计算机和软件服务的销售和使用税，被认为可能对国家的经济健康构成负面影响。分析了数据驱动的证据，显示了从大量公共政府网站获得的税率与时间的关系，以及社会和经济因素的波动，都以时间序列为模型。遇到了很多困难，其中主要是寻找和解释以时间序列表示的经济指标之间的相似之处的时候</a:t>
            </a:r>
            <a:r>
              <a:rPr lang="zh-CN" altLang="en-US" dirty="0" smtClean="0"/>
              <a:t>。</a:t>
            </a:r>
          </a:p>
          <a:p>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来自不同领域的数据的存在通过特定间隔报告需要比较不同长度和比对的时间序列，因为税收变化的影响可能会持续不同的时间段变得明显。这种时间感知比较必须使用像“动态时间扭曲”（</a:t>
            </a:r>
            <a:r>
              <a:rPr lang="en-US" altLang="zh-CN" dirty="0" smtClean="0"/>
              <a:t>DTW</a:t>
            </a:r>
            <a:r>
              <a:rPr lang="zh-CN" altLang="en-US" dirty="0" smtClean="0"/>
              <a:t>）这样的漫反射距离进行</a:t>
            </a:r>
            <a:r>
              <a:rPr lang="en-US" altLang="zh-CN" dirty="0" smtClean="0"/>
              <a:t>[5]</a:t>
            </a:r>
            <a:r>
              <a:rPr lang="zh-CN" altLang="en-US" dirty="0" smtClean="0"/>
              <a:t>。这些措施的“权力”在准确性方面是有益的，它们的计算复杂度受到影响，因此即使对于中等大小的数据集也是缓慢的时间响应。在此过程中，分析师使用具体指标，如增长率，评估引入新税收的潜在影响。例如，他们“设计”一个示例增长率时间线，表示税收的积极影响，并搜索所有州之间的匹配。在这种情况下，序列可能存在或可能不存在于数据集中。完美匹配，如果发现，反映了这些特定国家的类似影响，而紧密匹配表明具体国家的影响略有不同。因此，分析人员需要通过使用这些数据集中可能存在或可能不存在的样本序列来探索大型时间序列数据的能力。 </a:t>
            </a:r>
            <a:endParaRPr lang="en-US" dirty="0" smtClean="0"/>
          </a:p>
          <a:p>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析人员不得不回答复杂的问题，这些问题不一定基于找到最佳匹配顺序。例如，他们搜索周期性的相似性模式，例如几年的国家增长率以及类似的增长率以及不同状态下的特定时间长度的其他经济指标，表明类似的“短期”影响。来自不同领域的数据需要使用不同的参数设置，例如相似性阈值，导致每个参数设置的重复和冗余计算。例如，用于研究人口统计数据相似度的最适合阈值与用于增长率的阈值不同。</a:t>
            </a:r>
            <a:endParaRPr lang="en-US" dirty="0" smtClean="0"/>
          </a:p>
          <a:p>
            <a:endParaRPr lang="en-US" dirty="0"/>
          </a:p>
        </p:txBody>
      </p:sp>
      <p:sp>
        <p:nvSpPr>
          <p:cNvPr id="4" name="Slide Number Placeholder 3"/>
          <p:cNvSpPr>
            <a:spLocks noGrp="1"/>
          </p:cNvSpPr>
          <p:nvPr>
            <p:ph type="sldNum" sz="quarter" idx="10"/>
          </p:nvPr>
        </p:nvSpPr>
        <p:spPr/>
        <p:txBody>
          <a:bodyPr/>
          <a:lstStyle/>
          <a:p>
            <a:fld id="{ED5F8BF3-FA21-B646-9E65-A67FEC59744B}" type="slidenum">
              <a:rPr lang="en-US" smtClean="0"/>
              <a:t>4</a:t>
            </a:fld>
            <a:endParaRPr lang="en-US"/>
          </a:p>
        </p:txBody>
      </p:sp>
    </p:spTree>
    <p:extLst>
      <p:ext uri="{BB962C8B-B14F-4D97-AF65-F5344CB8AC3E}">
        <p14:creationId xmlns:p14="http://schemas.microsoft.com/office/powerpoint/2010/main" val="855609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放点红框框，放个例子，</a:t>
            </a:r>
            <a:r>
              <a:rPr lang="en-US" altLang="zh-CN" dirty="0" smtClean="0"/>
              <a:t>Group</a:t>
            </a:r>
            <a:r>
              <a:rPr lang="zh-CN" altLang="en-US" dirty="0" smtClean="0"/>
              <a:t>要提前提一下</a:t>
            </a:r>
            <a:endParaRPr lang="en-US" dirty="0"/>
          </a:p>
        </p:txBody>
      </p:sp>
      <p:sp>
        <p:nvSpPr>
          <p:cNvPr id="4" name="Slide Number Placeholder 3"/>
          <p:cNvSpPr>
            <a:spLocks noGrp="1"/>
          </p:cNvSpPr>
          <p:nvPr>
            <p:ph type="sldNum" sz="quarter" idx="10"/>
          </p:nvPr>
        </p:nvSpPr>
        <p:spPr/>
        <p:txBody>
          <a:bodyPr/>
          <a:lstStyle/>
          <a:p>
            <a:fld id="{ED5F8BF3-FA21-B646-9E65-A67FEC59744B}" type="slidenum">
              <a:rPr lang="en-US" smtClean="0"/>
              <a:t>11</a:t>
            </a:fld>
            <a:endParaRPr lang="en-US"/>
          </a:p>
        </p:txBody>
      </p:sp>
    </p:spTree>
    <p:extLst>
      <p:ext uri="{BB962C8B-B14F-4D97-AF65-F5344CB8AC3E}">
        <p14:creationId xmlns:p14="http://schemas.microsoft.com/office/powerpoint/2010/main" val="1699188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简洁的话概括证明，或者列</a:t>
            </a:r>
            <a:r>
              <a:rPr lang="en-US" altLang="zh-CN" dirty="0" smtClean="0"/>
              <a:t>reference</a:t>
            </a:r>
            <a:r>
              <a:rPr lang="zh-CN" altLang="en-US" dirty="0" smtClean="0"/>
              <a:t>，论文中的第几段，把</a:t>
            </a:r>
            <a:r>
              <a:rPr lang="en-US" altLang="zh-CN" dirty="0" smtClean="0"/>
              <a:t>basic</a:t>
            </a:r>
            <a:r>
              <a:rPr lang="zh-CN" altLang="en-US" dirty="0" smtClean="0"/>
              <a:t> </a:t>
            </a:r>
            <a:r>
              <a:rPr lang="en-US" altLang="zh-CN" dirty="0" smtClean="0"/>
              <a:t>idea</a:t>
            </a:r>
            <a:r>
              <a:rPr lang="zh-CN" altLang="en-US" dirty="0" smtClean="0"/>
              <a:t>介绍出来</a:t>
            </a:r>
            <a:endParaRPr lang="en-US" dirty="0"/>
          </a:p>
        </p:txBody>
      </p:sp>
      <p:sp>
        <p:nvSpPr>
          <p:cNvPr id="4" name="Slide Number Placeholder 3"/>
          <p:cNvSpPr>
            <a:spLocks noGrp="1"/>
          </p:cNvSpPr>
          <p:nvPr>
            <p:ph type="sldNum" sz="quarter" idx="10"/>
          </p:nvPr>
        </p:nvSpPr>
        <p:spPr/>
        <p:txBody>
          <a:bodyPr/>
          <a:lstStyle/>
          <a:p>
            <a:fld id="{ED5F8BF3-FA21-B646-9E65-A67FEC59744B}" type="slidenum">
              <a:rPr lang="en-US" smtClean="0"/>
              <a:t>12</a:t>
            </a:fld>
            <a:endParaRPr lang="en-US"/>
          </a:p>
        </p:txBody>
      </p:sp>
    </p:spTree>
    <p:extLst>
      <p:ext uri="{BB962C8B-B14F-4D97-AF65-F5344CB8AC3E}">
        <p14:creationId xmlns:p14="http://schemas.microsoft.com/office/powerpoint/2010/main" val="977254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框架图！！</a:t>
            </a:r>
            <a:endParaRPr lang="en-US" dirty="0"/>
          </a:p>
        </p:txBody>
      </p:sp>
      <p:sp>
        <p:nvSpPr>
          <p:cNvPr id="4" name="Slide Number Placeholder 3"/>
          <p:cNvSpPr>
            <a:spLocks noGrp="1"/>
          </p:cNvSpPr>
          <p:nvPr>
            <p:ph type="sldNum" sz="quarter" idx="10"/>
          </p:nvPr>
        </p:nvSpPr>
        <p:spPr/>
        <p:txBody>
          <a:bodyPr/>
          <a:lstStyle/>
          <a:p>
            <a:fld id="{ED5F8BF3-FA21-B646-9E65-A67FEC59744B}" type="slidenum">
              <a:rPr lang="en-US" smtClean="0"/>
              <a:t>13</a:t>
            </a:fld>
            <a:endParaRPr lang="en-US"/>
          </a:p>
        </p:txBody>
      </p:sp>
    </p:spTree>
    <p:extLst>
      <p:ext uri="{BB962C8B-B14F-4D97-AF65-F5344CB8AC3E}">
        <p14:creationId xmlns:p14="http://schemas.microsoft.com/office/powerpoint/2010/main" val="1278846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例子！！</a:t>
            </a:r>
            <a:endParaRPr lang="en-US" dirty="0"/>
          </a:p>
        </p:txBody>
      </p:sp>
      <p:sp>
        <p:nvSpPr>
          <p:cNvPr id="4" name="Slide Number Placeholder 3"/>
          <p:cNvSpPr>
            <a:spLocks noGrp="1"/>
          </p:cNvSpPr>
          <p:nvPr>
            <p:ph type="sldNum" sz="quarter" idx="10"/>
          </p:nvPr>
        </p:nvSpPr>
        <p:spPr/>
        <p:txBody>
          <a:bodyPr/>
          <a:lstStyle/>
          <a:p>
            <a:fld id="{ED5F8BF3-FA21-B646-9E65-A67FEC59744B}" type="slidenum">
              <a:rPr lang="en-US" smtClean="0"/>
              <a:t>17</a:t>
            </a:fld>
            <a:endParaRPr lang="en-US"/>
          </a:p>
        </p:txBody>
      </p:sp>
    </p:spTree>
    <p:extLst>
      <p:ext uri="{BB962C8B-B14F-4D97-AF65-F5344CB8AC3E}">
        <p14:creationId xmlns:p14="http://schemas.microsoft.com/office/powerpoint/2010/main" val="1551004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解释</a:t>
            </a:r>
            <a:r>
              <a:rPr lang="en-US" altLang="zh-CN" dirty="0" smtClean="0"/>
              <a:t>query</a:t>
            </a:r>
            <a:r>
              <a:rPr lang="zh-CN" altLang="en-US" dirty="0" smtClean="0"/>
              <a:t>语句，结合语句讲</a:t>
            </a:r>
            <a:r>
              <a:rPr lang="en-US" altLang="zh-CN" dirty="0" smtClean="0"/>
              <a:t>use</a:t>
            </a:r>
            <a:r>
              <a:rPr lang="zh-CN" altLang="en-US" dirty="0" smtClean="0"/>
              <a:t> </a:t>
            </a:r>
            <a:r>
              <a:rPr lang="en-US" altLang="zh-CN" dirty="0" smtClean="0"/>
              <a:t>case</a:t>
            </a:r>
            <a:r>
              <a:rPr lang="zh-CN" altLang="en-US" dirty="0" smtClean="0"/>
              <a:t>，加例子</a:t>
            </a:r>
            <a:endParaRPr lang="en-US" dirty="0"/>
          </a:p>
        </p:txBody>
      </p:sp>
      <p:sp>
        <p:nvSpPr>
          <p:cNvPr id="4" name="Slide Number Placeholder 3"/>
          <p:cNvSpPr>
            <a:spLocks noGrp="1"/>
          </p:cNvSpPr>
          <p:nvPr>
            <p:ph type="sldNum" sz="quarter" idx="10"/>
          </p:nvPr>
        </p:nvSpPr>
        <p:spPr/>
        <p:txBody>
          <a:bodyPr/>
          <a:lstStyle/>
          <a:p>
            <a:fld id="{ED5F8BF3-FA21-B646-9E65-A67FEC59744B}" type="slidenum">
              <a:rPr lang="en-US" smtClean="0"/>
              <a:t>18</a:t>
            </a:fld>
            <a:endParaRPr lang="en-US"/>
          </a:p>
        </p:txBody>
      </p:sp>
    </p:spTree>
    <p:extLst>
      <p:ext uri="{BB962C8B-B14F-4D97-AF65-F5344CB8AC3E}">
        <p14:creationId xmlns:p14="http://schemas.microsoft.com/office/powerpoint/2010/main" val="77819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例子</a:t>
            </a:r>
            <a:r>
              <a:rPr lang="en-US" altLang="zh-CN" dirty="0" smtClean="0"/>
              <a:t>+</a:t>
            </a:r>
            <a:r>
              <a:rPr lang="zh-CN" altLang="en-US" dirty="0" smtClean="0"/>
              <a:t>流程图</a:t>
            </a:r>
            <a:endParaRPr lang="en-US" dirty="0"/>
          </a:p>
        </p:txBody>
      </p:sp>
      <p:sp>
        <p:nvSpPr>
          <p:cNvPr id="4" name="Slide Number Placeholder 3"/>
          <p:cNvSpPr>
            <a:spLocks noGrp="1"/>
          </p:cNvSpPr>
          <p:nvPr>
            <p:ph type="sldNum" sz="quarter" idx="10"/>
          </p:nvPr>
        </p:nvSpPr>
        <p:spPr/>
        <p:txBody>
          <a:bodyPr/>
          <a:lstStyle/>
          <a:p>
            <a:fld id="{ED5F8BF3-FA21-B646-9E65-A67FEC59744B}" type="slidenum">
              <a:rPr lang="en-US" smtClean="0"/>
              <a:t>21</a:t>
            </a:fld>
            <a:endParaRPr lang="en-US"/>
          </a:p>
        </p:txBody>
      </p:sp>
    </p:spTree>
    <p:extLst>
      <p:ext uri="{BB962C8B-B14F-4D97-AF65-F5344CB8AC3E}">
        <p14:creationId xmlns:p14="http://schemas.microsoft.com/office/powerpoint/2010/main" val="1197404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ps"/></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a:solidFill>
                  <a:srgbClr val="0000FF"/>
                </a:solidFill>
              </a:defRPr>
            </a:lvl1pPr>
          </a:lstStyle>
          <a:p>
            <a:r>
              <a:rPr kumimoji="1" lang="en-US" altLang="zh-CN" smtClean="0"/>
              <a:t>Click to edit Master title style</a:t>
            </a:r>
            <a:endParaRPr kumimoji="1" lang="zh-CN" altLang="en-US" dirty="0"/>
          </a:p>
        </p:txBody>
      </p:sp>
      <p:sp>
        <p:nvSpPr>
          <p:cNvPr id="3" name="副标题 2"/>
          <p:cNvSpPr>
            <a:spLocks noGrp="1"/>
          </p:cNvSpPr>
          <p:nvPr>
            <p:ph type="subTitle" idx="1"/>
          </p:nvPr>
        </p:nvSpPr>
        <p:spPr>
          <a:xfrm>
            <a:off x="1371600" y="4257092"/>
            <a:ext cx="6400800" cy="1381708"/>
          </a:xfrm>
        </p:spPr>
        <p:txBody>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zh-CN" smtClean="0"/>
              <a:t>Click to edit Master subtitle style</a:t>
            </a:r>
            <a:endParaRPr kumimoji="1" lang="zh-CN" altLang="en-US" dirty="0"/>
          </a:p>
        </p:txBody>
      </p:sp>
      <p:pic>
        <p:nvPicPr>
          <p:cNvPr id="8" name="Picture 7"/>
          <p:cNvPicPr>
            <a:picLocks noChangeAspect="1"/>
          </p:cNvPicPr>
          <p:nvPr/>
        </p:nvPicPr>
        <p:blipFill rotWithShape="1">
          <a:blip r:embed="rId2">
            <a:biLevel thresh="75000"/>
            <a:extLst>
              <a:ext uri="{28A0092B-C50C-407E-A947-70E740481C1C}">
                <a14:useLocalDpi xmlns:a14="http://schemas.microsoft.com/office/drawing/2010/main" val="0"/>
              </a:ext>
            </a:extLst>
          </a:blip>
          <a:srcRect l="17086" t="41476" r="16125" b="42669"/>
          <a:stretch/>
        </p:blipFill>
        <p:spPr>
          <a:xfrm>
            <a:off x="6775622" y="35279"/>
            <a:ext cx="1767017" cy="593123"/>
          </a:xfrm>
          <a:prstGeom prst="rect">
            <a:avLst/>
          </a:prstGeom>
        </p:spPr>
      </p:pic>
      <p:sp>
        <p:nvSpPr>
          <p:cNvPr id="7" name="Footer Placeholder 6"/>
          <p:cNvSpPr>
            <a:spLocks noGrp="1"/>
          </p:cNvSpPr>
          <p:nvPr>
            <p:ph type="ftr" sz="quarter" idx="10"/>
          </p:nvPr>
        </p:nvSpPr>
        <p:spPr/>
        <p:txBody>
          <a:bodyPr/>
          <a:lstStyle/>
          <a:p>
            <a:endParaRPr lang="en-US"/>
          </a:p>
        </p:txBody>
      </p:sp>
      <p:sp>
        <p:nvSpPr>
          <p:cNvPr id="9" name="Slide Number Placeholder 8"/>
          <p:cNvSpPr>
            <a:spLocks noGrp="1"/>
          </p:cNvSpPr>
          <p:nvPr>
            <p:ph type="sldNum" sz="quarter" idx="11"/>
          </p:nvPr>
        </p:nvSpPr>
        <p:spPr/>
        <p:txBody>
          <a:bodyPr/>
          <a:lstStyle/>
          <a:p>
            <a:fld id="{7EE6F706-8447-F04F-94F4-2275473D7FD9}"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竖排文本占位符 2"/>
          <p:cNvSpPr>
            <a:spLocks noGrp="1"/>
          </p:cNvSpPr>
          <p:nvPr>
            <p:ph type="body" orient="vert" idx="1"/>
          </p:nvPr>
        </p:nvSpPr>
        <p:spPr/>
        <p:txBody>
          <a:bodyPr vert="eaVert"/>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7" name="Footer Placeholder 6"/>
          <p:cNvSpPr>
            <a:spLocks noGrp="1"/>
          </p:cNvSpPr>
          <p:nvPr>
            <p:ph type="ftr" sz="quarter" idx="10"/>
          </p:nvPr>
        </p:nvSpPr>
        <p:spPr/>
        <p:txBody>
          <a:bodyPr/>
          <a:lstStyle/>
          <a:p>
            <a:endParaRPr lang="en-US"/>
          </a:p>
        </p:txBody>
      </p:sp>
      <p:sp>
        <p:nvSpPr>
          <p:cNvPr id="8" name="Slide Number Placeholder 7"/>
          <p:cNvSpPr>
            <a:spLocks noGrp="1"/>
          </p:cNvSpPr>
          <p:nvPr>
            <p:ph type="sldNum" sz="quarter" idx="11"/>
          </p:nvPr>
        </p:nvSpPr>
        <p:spPr/>
        <p:txBody>
          <a:bodyPr/>
          <a:lstStyle/>
          <a:p>
            <a:fld id="{7EE6F706-8447-F04F-94F4-2275473D7FD9}"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en-US" altLang="zh-CN" smtClean="0"/>
              <a:t>Click to edit Master title style</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7" name="Footer Placeholder 6"/>
          <p:cNvSpPr>
            <a:spLocks noGrp="1"/>
          </p:cNvSpPr>
          <p:nvPr>
            <p:ph type="ftr" sz="quarter" idx="10"/>
          </p:nvPr>
        </p:nvSpPr>
        <p:spPr/>
        <p:txBody>
          <a:bodyPr/>
          <a:lstStyle/>
          <a:p>
            <a:endParaRPr lang="en-US"/>
          </a:p>
        </p:txBody>
      </p:sp>
      <p:sp>
        <p:nvSpPr>
          <p:cNvPr id="8" name="Slide Number Placeholder 7"/>
          <p:cNvSpPr>
            <a:spLocks noGrp="1"/>
          </p:cNvSpPr>
          <p:nvPr>
            <p:ph type="sldNum" sz="quarter" idx="11"/>
          </p:nvPr>
        </p:nvSpPr>
        <p:spPr/>
        <p:txBody>
          <a:bodyPr/>
          <a:lstStyle/>
          <a:p>
            <a:fld id="{7EE6F706-8447-F04F-94F4-2275473D7FD9}" type="slidenum">
              <a:rPr lang="en-US" smtClean="0"/>
              <a:t>‹#›</a:t>
            </a:fld>
            <a:endParaRPr lang="en-US"/>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Vide">
    <p:spTree>
      <p:nvGrpSpPr>
        <p:cNvPr id="1" name=""/>
        <p:cNvGrpSpPr/>
        <p:nvPr/>
      </p:nvGrpSpPr>
      <p:grpSpPr>
        <a:xfrm>
          <a:off x="0" y="0"/>
          <a:ext cx="0" cy="0"/>
          <a:chOff x="0" y="0"/>
          <a:chExt cx="0" cy="0"/>
        </a:xfrm>
      </p:grpSpPr>
    </p:spTree>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内容占位符 2"/>
          <p:cNvSpPr>
            <a:spLocks noGrp="1"/>
          </p:cNvSpPr>
          <p:nvPr>
            <p:ph idx="1"/>
          </p:nvPr>
        </p:nvSpPr>
        <p:spPr/>
        <p:txBody>
          <a:bodyPr>
            <a:normAutofit/>
          </a:bodyPr>
          <a:lstStyle>
            <a:lvl1pPr>
              <a:defRPr sz="2000"/>
            </a:lvl1pPr>
            <a:lvl2pPr>
              <a:defRPr sz="2000"/>
            </a:lvl2pPr>
            <a:lvl3pPr>
              <a:defRPr sz="2000"/>
            </a:lvl3pPr>
            <a:lvl4pPr>
              <a:defRPr sz="2000"/>
            </a:lvl4pPr>
            <a:lvl5pPr>
              <a:defRPr sz="2000"/>
            </a:lvl5p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dirty="0"/>
          </a:p>
        </p:txBody>
      </p:sp>
      <p:sp>
        <p:nvSpPr>
          <p:cNvPr id="7" name="Footer Placeholder 6"/>
          <p:cNvSpPr>
            <a:spLocks noGrp="1"/>
          </p:cNvSpPr>
          <p:nvPr>
            <p:ph type="ftr" sz="quarter" idx="10"/>
          </p:nvPr>
        </p:nvSpPr>
        <p:spPr/>
        <p:txBody>
          <a:bodyPr/>
          <a:lstStyle/>
          <a:p>
            <a:endParaRPr lang="en-US"/>
          </a:p>
        </p:txBody>
      </p:sp>
      <p:sp>
        <p:nvSpPr>
          <p:cNvPr id="8" name="Slide Number Placeholder 7"/>
          <p:cNvSpPr>
            <a:spLocks noGrp="1"/>
          </p:cNvSpPr>
          <p:nvPr>
            <p:ph type="sldNum" sz="quarter" idx="11"/>
          </p:nvPr>
        </p:nvSpPr>
        <p:spPr/>
        <p:txBody>
          <a:bodyPr/>
          <a:lstStyle/>
          <a:p>
            <a:fld id="{7EE6F706-8447-F04F-94F4-2275473D7FD9}"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a:lvl1pPr>
          </a:lstStyle>
          <a:p>
            <a:r>
              <a:rPr kumimoji="1" lang="en-US" altLang="zh-CN" smtClean="0"/>
              <a:t>Click to edit Master title style</a:t>
            </a:r>
            <a:endParaRPr kumimoji="1" lang="zh-CN" altLang="en-US" dirty="0"/>
          </a:p>
        </p:txBody>
      </p:sp>
      <p:sp>
        <p:nvSpPr>
          <p:cNvPr id="3" name="文本占位符 2"/>
          <p:cNvSpPr>
            <a:spLocks noGrp="1"/>
          </p:cNvSpPr>
          <p:nvPr>
            <p:ph type="body" idx="1"/>
          </p:nvPr>
        </p:nvSpPr>
        <p:spPr>
          <a:xfrm>
            <a:off x="722313" y="849087"/>
            <a:ext cx="7772400" cy="3557814"/>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zh-CN" smtClean="0"/>
              <a:t>Click to edit Master text styles</a:t>
            </a:r>
          </a:p>
        </p:txBody>
      </p:sp>
      <p:sp>
        <p:nvSpPr>
          <p:cNvPr id="9" name="Footer Placeholder 8"/>
          <p:cNvSpPr>
            <a:spLocks noGrp="1"/>
          </p:cNvSpPr>
          <p:nvPr>
            <p:ph type="ftr" sz="quarter" idx="10"/>
          </p:nvPr>
        </p:nvSpPr>
        <p:spPr/>
        <p:txBody>
          <a:bodyPr/>
          <a:lstStyle/>
          <a:p>
            <a:endParaRPr lang="en-US"/>
          </a:p>
        </p:txBody>
      </p:sp>
      <p:sp>
        <p:nvSpPr>
          <p:cNvPr id="10" name="Slide Number Placeholder 9"/>
          <p:cNvSpPr>
            <a:spLocks noGrp="1"/>
          </p:cNvSpPr>
          <p:nvPr>
            <p:ph type="sldNum" sz="quarter" idx="11"/>
          </p:nvPr>
        </p:nvSpPr>
        <p:spPr/>
        <p:txBody>
          <a:bodyPr/>
          <a:lstStyle/>
          <a:p>
            <a:fld id="{7EE6F706-8447-F04F-94F4-2275473D7FD9}"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内容占位符 2"/>
          <p:cNvSpPr>
            <a:spLocks noGrp="1"/>
          </p:cNvSpPr>
          <p:nvPr>
            <p:ph sz="half" idx="1"/>
          </p:nvPr>
        </p:nvSpPr>
        <p:spPr>
          <a:xfrm>
            <a:off x="457200" y="1600200"/>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dirty="0"/>
          </a:p>
        </p:txBody>
      </p:sp>
      <p:sp>
        <p:nvSpPr>
          <p:cNvPr id="4" name="内容占位符 3"/>
          <p:cNvSpPr>
            <a:spLocks noGrp="1"/>
          </p:cNvSpPr>
          <p:nvPr>
            <p:ph sz="half" idx="2"/>
          </p:nvPr>
        </p:nvSpPr>
        <p:spPr>
          <a:xfrm>
            <a:off x="4648200" y="1600200"/>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dirty="0"/>
          </a:p>
        </p:txBody>
      </p:sp>
      <p:sp>
        <p:nvSpPr>
          <p:cNvPr id="8" name="Footer Placeholder 7"/>
          <p:cNvSpPr>
            <a:spLocks noGrp="1"/>
          </p:cNvSpPr>
          <p:nvPr>
            <p:ph type="ftr" sz="quarter" idx="10"/>
          </p:nvPr>
        </p:nvSpPr>
        <p:spPr/>
        <p:txBody>
          <a:bodyPr/>
          <a:lstStyle/>
          <a:p>
            <a:endParaRPr lang="en-US"/>
          </a:p>
        </p:txBody>
      </p:sp>
      <p:sp>
        <p:nvSpPr>
          <p:cNvPr id="9" name="Slide Number Placeholder 8"/>
          <p:cNvSpPr>
            <a:spLocks noGrp="1"/>
          </p:cNvSpPr>
          <p:nvPr>
            <p:ph type="sldNum" sz="quarter" idx="11"/>
          </p:nvPr>
        </p:nvSpPr>
        <p:spPr/>
        <p:txBody>
          <a:bodyPr/>
          <a:lstStyle/>
          <a:p>
            <a:fld id="{7EE6F706-8447-F04F-94F4-2275473D7FD9}"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en-US" altLang="zh-CN" smtClean="0"/>
              <a:t>Click to edit Master title style</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smtClean="0"/>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smtClean="0"/>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10" name="Footer Placeholder 9"/>
          <p:cNvSpPr>
            <a:spLocks noGrp="1"/>
          </p:cNvSpPr>
          <p:nvPr>
            <p:ph type="ftr" sz="quarter" idx="10"/>
          </p:nvPr>
        </p:nvSpPr>
        <p:spPr/>
        <p:txBody>
          <a:bodyPr/>
          <a:lstStyle/>
          <a:p>
            <a:endParaRPr lang="en-US"/>
          </a:p>
        </p:txBody>
      </p:sp>
      <p:sp>
        <p:nvSpPr>
          <p:cNvPr id="11" name="Slide Number Placeholder 10"/>
          <p:cNvSpPr>
            <a:spLocks noGrp="1"/>
          </p:cNvSpPr>
          <p:nvPr>
            <p:ph type="sldNum" sz="quarter" idx="11"/>
          </p:nvPr>
        </p:nvSpPr>
        <p:spPr/>
        <p:txBody>
          <a:bodyPr/>
          <a:lstStyle/>
          <a:p>
            <a:fld id="{7EE6F706-8447-F04F-94F4-2275473D7FD9}"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mtClean="0"/>
              <a:t>Click to edit Master title style</a:t>
            </a:r>
            <a:endParaRPr kumimoji="1" lang="zh-CN" altLang="en-US"/>
          </a:p>
        </p:txBody>
      </p:sp>
      <p:sp>
        <p:nvSpPr>
          <p:cNvPr id="6" name="Footer Placeholder 5"/>
          <p:cNvSpPr>
            <a:spLocks noGrp="1"/>
          </p:cNvSpPr>
          <p:nvPr>
            <p:ph type="ftr" sz="quarter" idx="10"/>
          </p:nvPr>
        </p:nvSpPr>
        <p:spPr/>
        <p:txBody>
          <a:bodyPr/>
          <a:lstStyle/>
          <a:p>
            <a:endParaRPr lang="en-US"/>
          </a:p>
        </p:txBody>
      </p:sp>
      <p:sp>
        <p:nvSpPr>
          <p:cNvPr id="7" name="Slide Number Placeholder 6"/>
          <p:cNvSpPr>
            <a:spLocks noGrp="1"/>
          </p:cNvSpPr>
          <p:nvPr>
            <p:ph type="sldNum" sz="quarter" idx="11"/>
          </p:nvPr>
        </p:nvSpPr>
        <p:spPr/>
        <p:txBody>
          <a:bodyPr/>
          <a:lstStyle/>
          <a:p>
            <a:fld id="{7EE6F706-8447-F04F-94F4-2275473D7FD9}"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endParaRPr lang="en-US"/>
          </a:p>
        </p:txBody>
      </p:sp>
      <p:sp>
        <p:nvSpPr>
          <p:cNvPr id="6" name="Slide Number Placeholder 5"/>
          <p:cNvSpPr>
            <a:spLocks noGrp="1"/>
          </p:cNvSpPr>
          <p:nvPr>
            <p:ph type="sldNum" sz="quarter" idx="11"/>
          </p:nvPr>
        </p:nvSpPr>
        <p:spPr/>
        <p:txBody>
          <a:bodyPr/>
          <a:lstStyle/>
          <a:p>
            <a:fld id="{7EE6F706-8447-F04F-94F4-2275473D7FD9}"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en-US" altLang="zh-CN" smtClean="0"/>
              <a:t>Click to edit Master title style</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zh-CN" smtClean="0"/>
              <a:t>Click to edit Master text styles</a:t>
            </a:r>
          </a:p>
        </p:txBody>
      </p:sp>
      <p:sp>
        <p:nvSpPr>
          <p:cNvPr id="8" name="Footer Placeholder 7"/>
          <p:cNvSpPr>
            <a:spLocks noGrp="1"/>
          </p:cNvSpPr>
          <p:nvPr>
            <p:ph type="ftr" sz="quarter" idx="10"/>
          </p:nvPr>
        </p:nvSpPr>
        <p:spPr/>
        <p:txBody>
          <a:bodyPr/>
          <a:lstStyle/>
          <a:p>
            <a:endParaRPr lang="en-US"/>
          </a:p>
        </p:txBody>
      </p:sp>
      <p:sp>
        <p:nvSpPr>
          <p:cNvPr id="9" name="Slide Number Placeholder 8"/>
          <p:cNvSpPr>
            <a:spLocks noGrp="1"/>
          </p:cNvSpPr>
          <p:nvPr>
            <p:ph type="sldNum" sz="quarter" idx="11"/>
          </p:nvPr>
        </p:nvSpPr>
        <p:spPr/>
        <p:txBody>
          <a:bodyPr/>
          <a:lstStyle/>
          <a:p>
            <a:fld id="{7EE6F706-8447-F04F-94F4-2275473D7FD9}"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en-US" altLang="zh-CN" smtClean="0"/>
              <a:t>Click to edit Master title style</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smtClean="0"/>
              <a:t>Drag picture to placeholder or click icon to add</a:t>
            </a:r>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zh-CN" smtClean="0"/>
              <a:t>Click to edit Master text styles</a:t>
            </a:r>
          </a:p>
        </p:txBody>
      </p:sp>
      <p:sp>
        <p:nvSpPr>
          <p:cNvPr id="8" name="Footer Placeholder 7"/>
          <p:cNvSpPr>
            <a:spLocks noGrp="1"/>
          </p:cNvSpPr>
          <p:nvPr>
            <p:ph type="ftr" sz="quarter" idx="10"/>
          </p:nvPr>
        </p:nvSpPr>
        <p:spPr/>
        <p:txBody>
          <a:bodyPr/>
          <a:lstStyle/>
          <a:p>
            <a:endParaRPr lang="en-US"/>
          </a:p>
        </p:txBody>
      </p:sp>
      <p:sp>
        <p:nvSpPr>
          <p:cNvPr id="9" name="Slide Number Placeholder 8"/>
          <p:cNvSpPr>
            <a:spLocks noGrp="1"/>
          </p:cNvSpPr>
          <p:nvPr>
            <p:ph type="sldNum" sz="quarter" idx="11"/>
          </p:nvPr>
        </p:nvSpPr>
        <p:spPr/>
        <p:txBody>
          <a:bodyPr/>
          <a:lstStyle/>
          <a:p>
            <a:fld id="{7EE6F706-8447-F04F-94F4-2275473D7FD9}"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6" name="幻灯片编号占位符 5"/>
          <p:cNvSpPr>
            <a:spLocks noGrp="1"/>
          </p:cNvSpPr>
          <p:nvPr>
            <p:ph type="sldNum" sz="quarter" idx="4"/>
          </p:nvPr>
        </p:nvSpPr>
        <p:spPr>
          <a:xfrm>
            <a:off x="6775622" y="6356349"/>
            <a:ext cx="191117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6F706-8447-F04F-94F4-2275473D7FD9}" type="slidenum">
              <a:rPr lang="en-US" smtClean="0"/>
              <a:t>‹#›</a:t>
            </a:fld>
            <a:endParaRPr lang="en-US"/>
          </a:p>
        </p:txBody>
      </p:sp>
      <p:pic>
        <p:nvPicPr>
          <p:cNvPr id="8" name="Picture 7" descr="QRcode.eps"/>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526370" y="44451"/>
            <a:ext cx="571500" cy="571500"/>
          </a:xfrm>
          <a:prstGeom prst="rect">
            <a:avLst/>
          </a:prstGeom>
        </p:spPr>
      </p:pic>
      <p:sp>
        <p:nvSpPr>
          <p:cNvPr id="9" name="Footer Placeholder 8"/>
          <p:cNvSpPr>
            <a:spLocks noGrp="1"/>
          </p:cNvSpPr>
          <p:nvPr>
            <p:ph type="ftr" sz="quarter" idx="3"/>
          </p:nvPr>
        </p:nvSpPr>
        <p:spPr>
          <a:xfrm>
            <a:off x="457200" y="6356349"/>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extLst>
      <p:ext uri="{BB962C8B-B14F-4D97-AF65-F5344CB8AC3E}">
        <p14:creationId xmlns:p14="http://schemas.microsoft.com/office/powerpoint/2010/main" val="10309788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457200" rtl="0" eaLnBrk="1" latinLnBrk="0" hangingPunct="1">
        <a:spcBef>
          <a:spcPct val="0"/>
        </a:spcBef>
        <a:buNone/>
        <a:defRPr sz="4400" kern="1200">
          <a:solidFill>
            <a:srgbClr val="0000FF"/>
          </a:solidFill>
          <a:latin typeface="+mj-lt"/>
          <a:ea typeface="黑体"/>
          <a:cs typeface="+mj-cs"/>
        </a:defRPr>
      </a:lvl1pPr>
    </p:titleStyle>
    <p:bodyStyle>
      <a:lvl1pPr marL="342900" indent="-342900" algn="l" defTabSz="457200" rtl="0" eaLnBrk="1" latinLnBrk="0" hangingPunct="1">
        <a:lnSpc>
          <a:spcPct val="120000"/>
        </a:lnSpc>
        <a:spcBef>
          <a:spcPct val="20000"/>
        </a:spcBef>
        <a:buFont typeface="Arial"/>
        <a:buChar char="•"/>
        <a:defRPr sz="2400" kern="1200">
          <a:solidFill>
            <a:schemeClr val="tx1"/>
          </a:solidFill>
          <a:latin typeface="+mn-lt"/>
          <a:ea typeface="微软雅黑"/>
          <a:cs typeface="+mn-cs"/>
        </a:defRPr>
      </a:lvl1pPr>
      <a:lvl2pPr marL="742950" indent="-285750" algn="l" defTabSz="457200" rtl="0" eaLnBrk="1" latinLnBrk="0" hangingPunct="1">
        <a:lnSpc>
          <a:spcPct val="120000"/>
        </a:lnSpc>
        <a:spcBef>
          <a:spcPct val="20000"/>
        </a:spcBef>
        <a:buFont typeface="Arial"/>
        <a:buChar char="–"/>
        <a:defRPr sz="2400" kern="1200">
          <a:solidFill>
            <a:schemeClr val="tx1"/>
          </a:solidFill>
          <a:latin typeface="+mn-lt"/>
          <a:ea typeface="微软雅黑"/>
          <a:cs typeface="+mn-cs"/>
        </a:defRPr>
      </a:lvl2pPr>
      <a:lvl3pPr marL="1143000" indent="-228600" algn="l" defTabSz="457200" rtl="0" eaLnBrk="1" latinLnBrk="0" hangingPunct="1">
        <a:lnSpc>
          <a:spcPct val="120000"/>
        </a:lnSpc>
        <a:spcBef>
          <a:spcPct val="20000"/>
        </a:spcBef>
        <a:buFont typeface="Arial"/>
        <a:buChar char="•"/>
        <a:defRPr sz="2400" kern="1200">
          <a:solidFill>
            <a:schemeClr val="tx1"/>
          </a:solidFill>
          <a:latin typeface="+mn-lt"/>
          <a:ea typeface="微软雅黑"/>
          <a:cs typeface="+mn-cs"/>
        </a:defRPr>
      </a:lvl3pPr>
      <a:lvl4pPr marL="1600200" indent="-228600" algn="l" defTabSz="457200" rtl="0" eaLnBrk="1" latinLnBrk="0" hangingPunct="1">
        <a:lnSpc>
          <a:spcPct val="120000"/>
        </a:lnSpc>
        <a:spcBef>
          <a:spcPct val="20000"/>
        </a:spcBef>
        <a:buFont typeface="Arial"/>
        <a:buChar char="–"/>
        <a:defRPr sz="2400" kern="1200">
          <a:solidFill>
            <a:schemeClr val="tx1"/>
          </a:solidFill>
          <a:latin typeface="+mn-lt"/>
          <a:ea typeface="微软雅黑"/>
          <a:cs typeface="+mn-cs"/>
        </a:defRPr>
      </a:lvl4pPr>
      <a:lvl5pPr marL="2057400" indent="-228600" algn="l" defTabSz="457200" rtl="0" eaLnBrk="1" latinLnBrk="0" hangingPunct="1">
        <a:lnSpc>
          <a:spcPct val="120000"/>
        </a:lnSpc>
        <a:spcBef>
          <a:spcPct val="20000"/>
        </a:spcBef>
        <a:buFont typeface="Arial"/>
        <a:buChar char="»"/>
        <a:defRPr sz="2400" kern="1200">
          <a:solidFill>
            <a:schemeClr val="tx1"/>
          </a:solidFill>
          <a:latin typeface="+mn-lt"/>
          <a:ea typeface="微软雅黑"/>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dblp.org/pers/hd/n/Neamtu:Rodica" TargetMode="External"/><Relationship Id="rId5" Type="http://schemas.openxmlformats.org/officeDocument/2006/relationships/hyperlink" Target="http://dblp.org/pers/hd/a/Ahsan:Ramoza" TargetMode="External"/><Relationship Id="rId6" Type="http://schemas.openxmlformats.org/officeDocument/2006/relationships/hyperlink" Target="http://dblp.org/pers/hd/r/Rundensteiner:Elke_A=" TargetMode="External"/><Relationship Id="rId7" Type="http://schemas.openxmlformats.org/officeDocument/2006/relationships/hyperlink" Target="http://dblp.org/pers/hd/s/S=aacute=rk=ouml=zy:G=aacute=bor_N=" TargetMode="External"/><Relationship Id="rId8" Type="http://schemas.openxmlformats.org/officeDocument/2006/relationships/hyperlink" Target="http://dblp.org/db/journals/pvldb/pvldb10.html#NeamtuARS16" TargetMode="External"/><Relationship Id="rId9"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smtClean="0"/>
              <a:t>Interactive</a:t>
            </a:r>
            <a:r>
              <a:rPr lang="zh-CN" altLang="en-US" dirty="0" smtClean="0"/>
              <a:t> </a:t>
            </a:r>
            <a:r>
              <a:rPr lang="en-US" altLang="zh-CN" dirty="0" smtClean="0"/>
              <a:t>Time</a:t>
            </a:r>
            <a:r>
              <a:rPr lang="zh-CN" altLang="en-US" dirty="0" smtClean="0"/>
              <a:t> </a:t>
            </a:r>
            <a:r>
              <a:rPr lang="en-US" altLang="zh-CN" dirty="0" smtClean="0"/>
              <a:t>Series</a:t>
            </a:r>
            <a:r>
              <a:rPr lang="zh-CN" altLang="en-US" dirty="0" smtClean="0"/>
              <a:t> </a:t>
            </a:r>
            <a:r>
              <a:rPr lang="en-US" altLang="zh-CN" dirty="0" smtClean="0"/>
              <a:t>Exploration</a:t>
            </a:r>
            <a:r>
              <a:rPr lang="zh-CN" altLang="en-US" dirty="0" smtClean="0"/>
              <a:t> </a:t>
            </a:r>
            <a:r>
              <a:rPr lang="en-US" altLang="zh-CN" dirty="0" smtClean="0"/>
              <a:t>Powered</a:t>
            </a:r>
            <a:r>
              <a:rPr lang="zh-CN" altLang="en-US" dirty="0" smtClean="0"/>
              <a:t> </a:t>
            </a:r>
            <a:r>
              <a:rPr lang="en-US" altLang="zh-CN" dirty="0" smtClean="0"/>
              <a:t>by</a:t>
            </a:r>
            <a:r>
              <a:rPr lang="zh-CN" altLang="en-US" dirty="0" smtClean="0"/>
              <a:t> </a:t>
            </a:r>
            <a:r>
              <a:rPr lang="en-US" altLang="zh-CN" dirty="0" smtClean="0"/>
              <a:t>the</a:t>
            </a:r>
            <a:r>
              <a:rPr lang="zh-CN" altLang="en-US" dirty="0" smtClean="0"/>
              <a:t> </a:t>
            </a:r>
            <a:r>
              <a:rPr lang="en-US" altLang="zh-CN" dirty="0" smtClean="0"/>
              <a:t>Marriage</a:t>
            </a:r>
            <a:r>
              <a:rPr lang="zh-CN" altLang="en-US" dirty="0" smtClean="0"/>
              <a:t> </a:t>
            </a:r>
            <a:r>
              <a:rPr lang="en-US" altLang="zh-CN" dirty="0" smtClean="0"/>
              <a:t>of</a:t>
            </a:r>
            <a:r>
              <a:rPr lang="zh-CN" altLang="en-US" dirty="0" smtClean="0"/>
              <a:t> </a:t>
            </a:r>
            <a:r>
              <a:rPr lang="en-US" altLang="zh-CN" dirty="0" smtClean="0"/>
              <a:t>Similarity</a:t>
            </a:r>
            <a:r>
              <a:rPr lang="zh-CN" altLang="en-US" dirty="0" smtClean="0"/>
              <a:t> </a:t>
            </a:r>
            <a:r>
              <a:rPr lang="en-US" altLang="zh-CN" dirty="0" smtClean="0"/>
              <a:t>Distances</a:t>
            </a:r>
            <a:endParaRPr lang="en-US" dirty="0"/>
          </a:p>
        </p:txBody>
      </p:sp>
      <p:sp>
        <p:nvSpPr>
          <p:cNvPr id="3" name="Subtitle 2"/>
          <p:cNvSpPr>
            <a:spLocks noGrp="1"/>
          </p:cNvSpPr>
          <p:nvPr>
            <p:ph type="subTitle" idx="1"/>
          </p:nvPr>
        </p:nvSpPr>
        <p:spPr/>
        <p:txBody>
          <a:bodyPr>
            <a:normAutofit fontScale="77500" lnSpcReduction="20000"/>
          </a:bodyPr>
          <a:lstStyle/>
          <a:p>
            <a:r>
              <a:rPr lang="en-US" altLang="zh-CN" dirty="0" err="1" smtClean="0"/>
              <a:t>Rodica</a:t>
            </a:r>
            <a:r>
              <a:rPr lang="zh-CN" altLang="en-US" dirty="0" smtClean="0"/>
              <a:t> </a:t>
            </a:r>
            <a:r>
              <a:rPr lang="en-US" altLang="zh-CN" dirty="0" err="1" smtClean="0"/>
              <a:t>Neamtu</a:t>
            </a:r>
            <a:r>
              <a:rPr lang="en-US" altLang="zh-CN" dirty="0" smtClean="0"/>
              <a:t>,</a:t>
            </a:r>
            <a:r>
              <a:rPr lang="zh-CN" altLang="en-US" dirty="0" smtClean="0"/>
              <a:t> </a:t>
            </a:r>
            <a:r>
              <a:rPr lang="en-US" altLang="zh-CN" dirty="0" err="1" smtClean="0"/>
              <a:t>Ramoza</a:t>
            </a:r>
            <a:r>
              <a:rPr lang="zh-CN" altLang="en-US" dirty="0" smtClean="0"/>
              <a:t> </a:t>
            </a:r>
            <a:r>
              <a:rPr lang="en-US" altLang="zh-CN" dirty="0" smtClean="0"/>
              <a:t>Ahsan,</a:t>
            </a:r>
            <a:r>
              <a:rPr lang="zh-CN" altLang="en-US" dirty="0" smtClean="0"/>
              <a:t> </a:t>
            </a:r>
            <a:r>
              <a:rPr lang="en-US" altLang="zh-CN" dirty="0" err="1" smtClean="0"/>
              <a:t>Elke</a:t>
            </a:r>
            <a:r>
              <a:rPr lang="zh-CN" altLang="en-US" dirty="0" smtClean="0"/>
              <a:t> </a:t>
            </a:r>
            <a:r>
              <a:rPr lang="en-US" altLang="zh-CN" dirty="0" err="1" smtClean="0"/>
              <a:t>Rundensteiner</a:t>
            </a:r>
            <a:r>
              <a:rPr lang="en-US" altLang="zh-CN" dirty="0" smtClean="0"/>
              <a:t>,</a:t>
            </a:r>
            <a:r>
              <a:rPr lang="zh-CN" altLang="en-US" dirty="0" smtClean="0"/>
              <a:t> </a:t>
            </a:r>
            <a:r>
              <a:rPr lang="en-US" altLang="zh-CN" dirty="0" smtClean="0"/>
              <a:t>Gabor</a:t>
            </a:r>
            <a:r>
              <a:rPr lang="zh-CN" altLang="en-US" dirty="0" smtClean="0"/>
              <a:t> </a:t>
            </a:r>
            <a:r>
              <a:rPr lang="en-US" altLang="zh-CN" dirty="0" smtClean="0"/>
              <a:t>Sarkozy</a:t>
            </a:r>
            <a:endParaRPr lang="zh-CN" altLang="en-US" dirty="0" smtClean="0"/>
          </a:p>
          <a:p>
            <a:r>
              <a:rPr lang="en-US" altLang="zh-CN" dirty="0" smtClean="0"/>
              <a:t>Worcester</a:t>
            </a:r>
            <a:r>
              <a:rPr lang="zh-CN" altLang="en-US" dirty="0" smtClean="0"/>
              <a:t> </a:t>
            </a:r>
            <a:r>
              <a:rPr lang="en-US" altLang="zh-CN" dirty="0" smtClean="0"/>
              <a:t>Polytechnic</a:t>
            </a:r>
            <a:r>
              <a:rPr lang="zh-CN" altLang="en-US" dirty="0" smtClean="0"/>
              <a:t> </a:t>
            </a:r>
            <a:r>
              <a:rPr lang="en-US" altLang="zh-CN" dirty="0" smtClean="0"/>
              <a:t>Institute</a:t>
            </a:r>
            <a:endParaRPr lang="zh-CN" altLang="en-US" dirty="0" smtClean="0"/>
          </a:p>
          <a:p>
            <a:r>
              <a:rPr lang="en-US" altLang="zh-CN" dirty="0" smtClean="0"/>
              <a:t>Worcester,</a:t>
            </a:r>
            <a:r>
              <a:rPr lang="zh-CN" altLang="en-US" dirty="0" smtClean="0"/>
              <a:t> </a:t>
            </a:r>
            <a:r>
              <a:rPr lang="en-US" altLang="zh-CN" dirty="0" smtClean="0"/>
              <a:t>MA,</a:t>
            </a:r>
            <a:r>
              <a:rPr lang="zh-CN" altLang="en-US" dirty="0" smtClean="0"/>
              <a:t> </a:t>
            </a:r>
            <a:r>
              <a:rPr lang="en-US" altLang="zh-CN" dirty="0" smtClean="0"/>
              <a:t>USA</a:t>
            </a:r>
            <a:endParaRPr lang="en-US" dirty="0"/>
          </a:p>
        </p:txBody>
      </p:sp>
      <p:sp>
        <p:nvSpPr>
          <p:cNvPr id="4" name="TextBox 3"/>
          <p:cNvSpPr txBox="1"/>
          <p:nvPr/>
        </p:nvSpPr>
        <p:spPr>
          <a:xfrm>
            <a:off x="7771060" y="6488668"/>
            <a:ext cx="1372940" cy="369332"/>
          </a:xfrm>
          <a:prstGeom prst="rect">
            <a:avLst/>
          </a:prstGeom>
          <a:noFill/>
        </p:spPr>
        <p:txBody>
          <a:bodyPr wrap="none" rtlCol="0">
            <a:spAutoFit/>
          </a:bodyPr>
          <a:lstStyle/>
          <a:p>
            <a:r>
              <a:rPr lang="en-US" altLang="zh-CN" dirty="0" smtClean="0"/>
              <a:t>PVLDB</a:t>
            </a:r>
            <a:r>
              <a:rPr lang="zh-CN" altLang="en-US" dirty="0" smtClean="0"/>
              <a:t> </a:t>
            </a:r>
            <a:r>
              <a:rPr lang="en-US" altLang="zh-CN" dirty="0" smtClean="0"/>
              <a:t>2016</a:t>
            </a:r>
            <a:endParaRPr lang="en-US" dirty="0"/>
          </a:p>
        </p:txBody>
      </p:sp>
    </p:spTree>
    <p:extLst>
      <p:ext uri="{BB962C8B-B14F-4D97-AF65-F5344CB8AC3E}">
        <p14:creationId xmlns:p14="http://schemas.microsoft.com/office/powerpoint/2010/main" val="1919424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Define</a:t>
            </a:r>
            <a:r>
              <a:rPr lang="zh-CN" altLang="en-US" dirty="0" smtClean="0"/>
              <a:t> </a:t>
            </a:r>
            <a:r>
              <a:rPr lang="en-US" altLang="zh-CN" dirty="0" smtClean="0"/>
              <a:t>ONEX</a:t>
            </a:r>
            <a:r>
              <a:rPr lang="zh-CN" altLang="en-US" dirty="0" smtClean="0"/>
              <a:t> </a:t>
            </a:r>
            <a:r>
              <a:rPr lang="en-US" altLang="zh-CN" dirty="0" smtClean="0"/>
              <a:t>Similarity</a:t>
            </a:r>
            <a:r>
              <a:rPr lang="zh-CN" altLang="en-US" dirty="0" smtClean="0"/>
              <a:t> </a:t>
            </a:r>
            <a:r>
              <a:rPr lang="en-US" altLang="zh-CN" dirty="0" smtClean="0"/>
              <a:t>Groups</a:t>
            </a:r>
            <a:endParaRPr lang="en-US" dirty="0"/>
          </a:p>
        </p:txBody>
      </p:sp>
      <p:sp>
        <p:nvSpPr>
          <p:cNvPr id="3" name="Content Placeholder 2"/>
          <p:cNvSpPr>
            <a:spLocks noGrp="1"/>
          </p:cNvSpPr>
          <p:nvPr>
            <p:ph idx="1"/>
          </p:nvPr>
        </p:nvSpPr>
        <p:spPr/>
        <p:txBody>
          <a:bodyPr/>
          <a:lstStyle/>
          <a:p>
            <a:r>
              <a:rPr lang="en-US" altLang="zh-CN" dirty="0" smtClean="0"/>
              <a:t>Representative</a:t>
            </a:r>
            <a:r>
              <a:rPr lang="zh-CN" altLang="en-US" dirty="0" smtClean="0"/>
              <a:t> </a:t>
            </a:r>
            <a:r>
              <a:rPr lang="en-US" altLang="zh-CN" dirty="0" smtClean="0"/>
              <a:t>of</a:t>
            </a:r>
            <a:r>
              <a:rPr lang="zh-CN" altLang="en-US" dirty="0" smtClean="0"/>
              <a:t> </a:t>
            </a:r>
            <a:r>
              <a:rPr lang="en-US" altLang="zh-CN" dirty="0" smtClean="0"/>
              <a:t>a</a:t>
            </a:r>
            <a:r>
              <a:rPr lang="zh-CN" altLang="en-US" dirty="0"/>
              <a:t> </a:t>
            </a:r>
            <a:r>
              <a:rPr lang="en-US" altLang="zh-CN" dirty="0" smtClean="0"/>
              <a:t>group</a:t>
            </a:r>
            <a:endParaRPr lang="zh-CN" altLang="en-US" dirty="0" smtClean="0"/>
          </a:p>
          <a:p>
            <a:endParaRPr lang="zh-CN" altLang="en-US" dirty="0" smtClean="0"/>
          </a:p>
          <a:p>
            <a:endParaRPr lang="zh-CN" alt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950" y="1970216"/>
            <a:ext cx="4864100" cy="965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735" y="3863181"/>
            <a:ext cx="4243265" cy="2987411"/>
          </a:xfrm>
          <a:prstGeom prst="rect">
            <a:avLst/>
          </a:prstGeom>
        </p:spPr>
      </p:pic>
    </p:spTree>
    <p:extLst>
      <p:ext uri="{BB962C8B-B14F-4D97-AF65-F5344CB8AC3E}">
        <p14:creationId xmlns:p14="http://schemas.microsoft.com/office/powerpoint/2010/main" val="1592318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Define</a:t>
            </a:r>
            <a:r>
              <a:rPr lang="zh-CN" altLang="en-US" dirty="0" smtClean="0"/>
              <a:t> </a:t>
            </a:r>
            <a:r>
              <a:rPr lang="en-US" altLang="zh-CN" dirty="0" smtClean="0"/>
              <a:t>ONEX</a:t>
            </a:r>
            <a:r>
              <a:rPr lang="zh-CN" altLang="en-US" dirty="0" smtClean="0"/>
              <a:t> </a:t>
            </a:r>
            <a:r>
              <a:rPr lang="zh-CN" altLang="en-US" dirty="0" smtClean="0"/>
              <a:t/>
            </a:r>
            <a:br>
              <a:rPr lang="zh-CN" altLang="en-US" dirty="0" smtClean="0"/>
            </a:br>
            <a:r>
              <a:rPr lang="en-US" altLang="zh-CN" dirty="0" smtClean="0"/>
              <a:t>Similarity</a:t>
            </a:r>
            <a:r>
              <a:rPr lang="zh-CN" altLang="en-US" dirty="0" smtClean="0"/>
              <a:t> </a:t>
            </a:r>
            <a:r>
              <a:rPr lang="en-US" altLang="zh-CN" dirty="0" smtClean="0"/>
              <a:t>Groups</a:t>
            </a:r>
            <a:endParaRPr lang="en-US" dirty="0"/>
          </a:p>
        </p:txBody>
      </p:sp>
      <p:sp>
        <p:nvSpPr>
          <p:cNvPr id="3" name="Content Placeholder 2"/>
          <p:cNvSpPr>
            <a:spLocks noGrp="1"/>
          </p:cNvSpPr>
          <p:nvPr>
            <p:ph idx="1"/>
          </p:nvPr>
        </p:nvSpPr>
        <p:spPr/>
        <p:txBody>
          <a:bodyPr/>
          <a:lstStyle/>
          <a:p>
            <a:r>
              <a:rPr lang="en-US" altLang="zh-CN" dirty="0" smtClean="0"/>
              <a:t>ONEX</a:t>
            </a:r>
            <a:r>
              <a:rPr lang="zh-CN" altLang="en-US" dirty="0" smtClean="0"/>
              <a:t> </a:t>
            </a:r>
            <a:r>
              <a:rPr lang="en-US" altLang="zh-CN" dirty="0" smtClean="0"/>
              <a:t>similarity</a:t>
            </a:r>
            <a:r>
              <a:rPr lang="zh-CN" altLang="en-US" dirty="0" smtClean="0"/>
              <a:t> </a:t>
            </a:r>
            <a:r>
              <a:rPr lang="en-US" altLang="zh-CN" dirty="0" smtClean="0"/>
              <a:t>groups</a:t>
            </a:r>
            <a:endParaRPr lang="zh-CN" alt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410" y="2015845"/>
            <a:ext cx="4889500" cy="1422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2310" y="3438245"/>
            <a:ext cx="4927600" cy="2882900"/>
          </a:xfrm>
          <a:prstGeom prst="rect">
            <a:avLst/>
          </a:prstGeom>
        </p:spPr>
      </p:pic>
      <p:sp>
        <p:nvSpPr>
          <p:cNvPr id="4" name="Rectangle 3"/>
          <p:cNvSpPr/>
          <p:nvPr/>
        </p:nvSpPr>
        <p:spPr>
          <a:xfrm>
            <a:off x="6383215" y="3710354"/>
            <a:ext cx="422031" cy="228600"/>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40410" y="3938954"/>
            <a:ext cx="808298" cy="158261"/>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310554" y="4501662"/>
            <a:ext cx="1494692" cy="26376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040410" y="4765431"/>
            <a:ext cx="562113" cy="17584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534508" y="5539154"/>
            <a:ext cx="2725615" cy="31652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1069" y="-120233"/>
            <a:ext cx="3322931" cy="2275485"/>
          </a:xfrm>
          <a:prstGeom prst="rect">
            <a:avLst/>
          </a:prstGeom>
        </p:spPr>
      </p:pic>
    </p:spTree>
    <p:extLst>
      <p:ext uri="{BB962C8B-B14F-4D97-AF65-F5344CB8AC3E}">
        <p14:creationId xmlns:p14="http://schemas.microsoft.com/office/powerpoint/2010/main" val="627659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ED-DTW</a:t>
            </a:r>
            <a:r>
              <a:rPr lang="zh-CN" altLang="en-US" dirty="0" smtClean="0"/>
              <a:t> </a:t>
            </a:r>
            <a:r>
              <a:rPr lang="en-US" altLang="zh-CN" dirty="0" smtClean="0"/>
              <a:t>Triangle</a:t>
            </a:r>
            <a:r>
              <a:rPr lang="zh-CN" altLang="en-US" dirty="0" smtClean="0"/>
              <a:t> </a:t>
            </a:r>
            <a:r>
              <a:rPr lang="zh-CN" altLang="en-US" dirty="0" smtClean="0"/>
              <a:t/>
            </a:r>
            <a:br>
              <a:rPr lang="zh-CN" altLang="en-US" dirty="0" smtClean="0"/>
            </a:br>
            <a:r>
              <a:rPr lang="en-US" altLang="zh-CN" dirty="0" smtClean="0"/>
              <a:t>Inequality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6220" y="2467896"/>
            <a:ext cx="7431560" cy="1943639"/>
          </a:xfrm>
        </p:spPr>
      </p:pic>
      <p:sp>
        <p:nvSpPr>
          <p:cNvPr id="3" name="TextBox 2"/>
          <p:cNvSpPr txBox="1"/>
          <p:nvPr/>
        </p:nvSpPr>
        <p:spPr>
          <a:xfrm>
            <a:off x="856220" y="4730261"/>
            <a:ext cx="7431560" cy="1200329"/>
          </a:xfrm>
          <a:prstGeom prst="rect">
            <a:avLst/>
          </a:prstGeom>
          <a:noFill/>
        </p:spPr>
        <p:txBody>
          <a:bodyPr wrap="square" rtlCol="0">
            <a:spAutoFit/>
          </a:bodyPr>
          <a:lstStyle/>
          <a:p>
            <a:r>
              <a:rPr lang="en-US" dirty="0" smtClean="0">
                <a:hlinkClick r:id="rId4"/>
              </a:rPr>
              <a:t>Rodica </a:t>
            </a:r>
            <a:r>
              <a:rPr lang="en-US" dirty="0">
                <a:hlinkClick r:id="rId4"/>
              </a:rPr>
              <a:t>Neamtu, </a:t>
            </a:r>
            <a:r>
              <a:rPr lang="en-US" dirty="0">
                <a:hlinkClick r:id="rId5"/>
              </a:rPr>
              <a:t>Ramoza Ahsan, </a:t>
            </a:r>
            <a:r>
              <a:rPr lang="en-US" dirty="0">
                <a:hlinkClick r:id="rId6"/>
              </a:rPr>
              <a:t>Elke A. Rundensteiner, </a:t>
            </a:r>
            <a:r>
              <a:rPr lang="en-US" dirty="0">
                <a:hlinkClick r:id="rId7"/>
              </a:rPr>
              <a:t>Gábor N. Sárközy: </a:t>
            </a:r>
            <a:endParaRPr lang="zh-CN" altLang="en-US" dirty="0" smtClean="0">
              <a:hlinkClick r:id="rId7"/>
            </a:endParaRPr>
          </a:p>
          <a:p>
            <a:r>
              <a:rPr lang="en-US" b="1" dirty="0" smtClean="0">
                <a:hlinkClick r:id="rId7"/>
              </a:rPr>
              <a:t>Interactive </a:t>
            </a:r>
            <a:r>
              <a:rPr lang="en-US" b="1" dirty="0">
                <a:hlinkClick r:id="rId7"/>
              </a:rPr>
              <a:t>Time Series Exploration Powered by the Marriage of Similarity Distances.</a:t>
            </a:r>
            <a:r>
              <a:rPr lang="en-US" dirty="0">
                <a:hlinkClick r:id="rId7"/>
              </a:rPr>
              <a:t> </a:t>
            </a:r>
            <a:r>
              <a:rPr lang="en-US" dirty="0">
                <a:hlinkClick r:id="rId8"/>
              </a:rPr>
              <a:t>PVLDB 10(3): 169-180 (2016)	</a:t>
            </a:r>
          </a:p>
          <a:p>
            <a:r>
              <a:rPr lang="en-US" altLang="zh-CN" dirty="0" smtClean="0"/>
              <a:t>S</a:t>
            </a:r>
            <a:r>
              <a:rPr lang="en-US" altLang="zh-CN" dirty="0" smtClean="0"/>
              <a:t>ection</a:t>
            </a:r>
            <a:r>
              <a:rPr lang="zh-CN" altLang="en-US" dirty="0" smtClean="0"/>
              <a:t> </a:t>
            </a:r>
            <a:r>
              <a:rPr lang="en-US" altLang="zh-CN" dirty="0" smtClean="0"/>
              <a:t>3.2</a:t>
            </a:r>
            <a:endParaRPr lang="en-US" dirty="0"/>
          </a:p>
        </p:txBody>
      </p:sp>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8238" y="0"/>
            <a:ext cx="3585762" cy="2357020"/>
          </a:xfrm>
          <a:prstGeom prst="rect">
            <a:avLst/>
          </a:prstGeom>
        </p:spPr>
      </p:pic>
    </p:spTree>
    <p:extLst>
      <p:ext uri="{BB962C8B-B14F-4D97-AF65-F5344CB8AC3E}">
        <p14:creationId xmlns:p14="http://schemas.microsoft.com/office/powerpoint/2010/main" val="426846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Offline:</a:t>
            </a:r>
            <a:r>
              <a:rPr lang="zh-CN" altLang="en-US" dirty="0" smtClean="0"/>
              <a:t> </a:t>
            </a:r>
            <a:r>
              <a:rPr lang="en-US" altLang="zh-CN" dirty="0" smtClean="0"/>
              <a:t>ONEX</a:t>
            </a:r>
            <a:r>
              <a:rPr lang="zh-CN" altLang="en-US" dirty="0" smtClean="0"/>
              <a:t> </a:t>
            </a:r>
            <a:r>
              <a:rPr lang="en-US" altLang="zh-CN" dirty="0" smtClean="0"/>
              <a:t>Base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0105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ONEX</a:t>
            </a:r>
            <a:r>
              <a:rPr lang="zh-CN" altLang="en-US" dirty="0" smtClean="0"/>
              <a:t> </a:t>
            </a:r>
            <a:r>
              <a:rPr lang="en-US" altLang="zh-CN" dirty="0" smtClean="0"/>
              <a:t>Base</a:t>
            </a:r>
            <a:r>
              <a:rPr lang="zh-CN" altLang="en-US" dirty="0" smtClean="0"/>
              <a:t> </a:t>
            </a:r>
            <a:r>
              <a:rPr lang="en-US" altLang="zh-CN" dirty="0" smtClean="0"/>
              <a:t>Construction</a:t>
            </a:r>
            <a:endParaRPr lang="en-US" dirty="0"/>
          </a:p>
        </p:txBody>
      </p:sp>
      <p:sp>
        <p:nvSpPr>
          <p:cNvPr id="3" name="Content Placeholder 2"/>
          <p:cNvSpPr>
            <a:spLocks noGrp="1"/>
          </p:cNvSpPr>
          <p:nvPr>
            <p:ph idx="1"/>
          </p:nvPr>
        </p:nvSpPr>
        <p:spPr/>
        <p:txBody>
          <a:bodyPr/>
          <a:lstStyle/>
          <a:p>
            <a:r>
              <a:rPr lang="en-US" altLang="zh-CN" dirty="0" smtClean="0"/>
              <a:t>Randomize</a:t>
            </a:r>
            <a:r>
              <a:rPr lang="zh-CN" altLang="en-US" dirty="0" smtClean="0"/>
              <a:t> </a:t>
            </a:r>
            <a:r>
              <a:rPr lang="en-US" altLang="zh-CN" dirty="0" smtClean="0"/>
              <a:t>algorithm</a:t>
            </a:r>
            <a:endParaRPr lang="zh-CN" altLang="en-US" dirty="0" smtClean="0"/>
          </a:p>
          <a:p>
            <a:pPr lvl="1"/>
            <a:r>
              <a:rPr lang="en-US" altLang="zh-CN" dirty="0" smtClean="0"/>
              <a:t>Decrease</a:t>
            </a:r>
            <a:r>
              <a:rPr lang="zh-CN" altLang="en-US" dirty="0" smtClean="0"/>
              <a:t> </a:t>
            </a:r>
            <a:r>
              <a:rPr lang="en-US" altLang="zh-CN" dirty="0" smtClean="0"/>
              <a:t>time</a:t>
            </a:r>
            <a:r>
              <a:rPr lang="zh-CN" altLang="en-US" dirty="0" smtClean="0"/>
              <a:t> </a:t>
            </a:r>
            <a:r>
              <a:rPr lang="en-US" altLang="zh-CN" dirty="0" smtClean="0"/>
              <a:t>complexity</a:t>
            </a:r>
            <a:r>
              <a:rPr lang="zh-CN" altLang="en-US" dirty="0" smtClean="0"/>
              <a:t> </a:t>
            </a:r>
            <a:r>
              <a:rPr lang="en-US" altLang="zh-CN" dirty="0" smtClean="0"/>
              <a:t>from</a:t>
            </a:r>
            <a:r>
              <a:rPr lang="zh-CN" altLang="en-US" dirty="0" smtClean="0"/>
              <a:t> </a:t>
            </a:r>
            <a:r>
              <a:rPr lang="en-US" altLang="zh-CN" dirty="0" smtClean="0"/>
              <a:t>O(n^3)</a:t>
            </a:r>
            <a:r>
              <a:rPr lang="zh-CN" altLang="en-US" dirty="0" smtClean="0"/>
              <a:t> </a:t>
            </a:r>
            <a:r>
              <a:rPr lang="en-US" altLang="zh-CN" dirty="0" smtClean="0"/>
              <a:t>to</a:t>
            </a:r>
            <a:r>
              <a:rPr lang="zh-CN" altLang="en-US" dirty="0" smtClean="0"/>
              <a:t> </a:t>
            </a:r>
            <a:r>
              <a:rPr lang="en-US" altLang="zh-CN" dirty="0" smtClean="0"/>
              <a:t>O(n^1.5)</a:t>
            </a:r>
            <a:endParaRPr lang="zh-CN" altLang="en-US" dirty="0" smtClean="0"/>
          </a:p>
          <a:p>
            <a:pPr marL="457200" lvl="1"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55" y="2546141"/>
            <a:ext cx="4197521" cy="3879371"/>
          </a:xfrm>
          <a:prstGeom prst="rect">
            <a:avLst/>
          </a:prstGeom>
        </p:spPr>
      </p:pic>
      <p:sp>
        <p:nvSpPr>
          <p:cNvPr id="5" name="Rectangle 4"/>
          <p:cNvSpPr/>
          <p:nvPr/>
        </p:nvSpPr>
        <p:spPr>
          <a:xfrm>
            <a:off x="2520778" y="3534032"/>
            <a:ext cx="1804087" cy="135925"/>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6264876" y="3164700"/>
                <a:ext cx="2855077" cy="929485"/>
              </a:xfrm>
              <a:prstGeom prst="rect">
                <a:avLst/>
              </a:prstGeom>
              <a:noFill/>
            </p:spPr>
            <p:txBody>
              <a:bodyPr wrap="none" rtlCol="0">
                <a:spAutoFit/>
              </a:bodyPr>
              <a:lstStyle/>
              <a:p>
                <a:r>
                  <a:rPr lang="en-US" altLang="zh-CN" b="0" dirty="0" smtClean="0"/>
                  <a:t>Time</a:t>
                </a:r>
                <a:r>
                  <a:rPr lang="zh-CN" altLang="en-US" b="0" dirty="0" smtClean="0"/>
                  <a:t> </a:t>
                </a:r>
                <a:r>
                  <a:rPr lang="en-US" altLang="zh-CN" b="0" dirty="0" smtClean="0"/>
                  <a:t>Complexity:</a:t>
                </a:r>
                <a14:m>
                  <m:oMath xmlns:m="http://schemas.openxmlformats.org/officeDocument/2006/math">
                    <m:r>
                      <a:rPr lang="zh-CN" altLang="en-US" b="0" i="0" smtClean="0">
                        <a:latin typeface="Cambria Math" charset="0"/>
                      </a:rPr>
                      <m:t> </m:t>
                    </m:r>
                    <m:r>
                      <a:rPr lang="en-US" altLang="zh-CN" b="0" i="1" smtClean="0">
                        <a:latin typeface="Cambria Math" charset="0"/>
                      </a:rPr>
                      <m:t>𝑂</m:t>
                    </m:r>
                    <m:d>
                      <m:dPr>
                        <m:ctrlPr>
                          <a:rPr lang="en-US" altLang="zh-CN" b="0" i="1" smtClean="0">
                            <a:latin typeface="Cambria Math" charset="0"/>
                          </a:rPr>
                        </m:ctrlPr>
                      </m:dPr>
                      <m:e>
                        <m:r>
                          <a:rPr lang="en-US" altLang="zh-CN" b="0" i="1" smtClean="0">
                            <a:latin typeface="Cambria Math" charset="0"/>
                          </a:rPr>
                          <m:t>𝑛𝑔</m:t>
                        </m:r>
                      </m:e>
                    </m:d>
                  </m:oMath>
                </a14:m>
                <a:endParaRPr lang="zh-CN" altLang="en-US" b="0" dirty="0" smtClean="0"/>
              </a:p>
              <a:p>
                <a14:m>
                  <m:oMathPara xmlns:m="http://schemas.openxmlformats.org/officeDocument/2006/math">
                    <m:oMathParaPr>
                      <m:jc m:val="centerGroup"/>
                    </m:oMathParaPr>
                    <m:oMath xmlns:m="http://schemas.openxmlformats.org/officeDocument/2006/math">
                      <m:r>
                        <a:rPr lang="en-US" altLang="zh-CN" b="0" i="1" smtClean="0">
                          <a:latin typeface="Cambria Math" charset="0"/>
                        </a:rPr>
                        <m:t>𝐸</m:t>
                      </m:r>
                      <m:d>
                        <m:dPr>
                          <m:ctrlPr>
                            <a:rPr lang="en-US" altLang="zh-CN" b="0" i="1" smtClean="0">
                              <a:latin typeface="Cambria Math" charset="0"/>
                            </a:rPr>
                          </m:ctrlPr>
                        </m:dPr>
                        <m:e>
                          <m:r>
                            <a:rPr lang="en-US" altLang="zh-CN" b="0" i="1" smtClean="0">
                              <a:latin typeface="Cambria Math" charset="0"/>
                            </a:rPr>
                            <m:t>𝑔</m:t>
                          </m:r>
                        </m:e>
                      </m:d>
                      <m:r>
                        <a:rPr lang="en-US" altLang="zh-CN" b="0" i="1" smtClean="0">
                          <a:latin typeface="Cambria Math" charset="0"/>
                        </a:rPr>
                        <m:t>=</m:t>
                      </m:r>
                      <m:r>
                        <a:rPr lang="en-US" altLang="zh-CN" b="0" i="1" smtClean="0">
                          <a:latin typeface="Cambria Math" charset="0"/>
                        </a:rPr>
                        <m:t>𝑂</m:t>
                      </m:r>
                      <m:d>
                        <m:dPr>
                          <m:ctrlPr>
                            <a:rPr lang="en-US" altLang="zh-CN" b="0" i="1" smtClean="0">
                              <a:latin typeface="Cambria Math" charset="0"/>
                            </a:rPr>
                          </m:ctrlPr>
                        </m:dPr>
                        <m:e>
                          <m:rad>
                            <m:radPr>
                              <m:degHide m:val="on"/>
                              <m:ctrlPr>
                                <a:rPr lang="en-US" altLang="zh-CN" b="0" i="1" smtClean="0">
                                  <a:latin typeface="Cambria Math" charset="0"/>
                                </a:rPr>
                              </m:ctrlPr>
                            </m:radPr>
                            <m:deg/>
                            <m:e>
                              <m:r>
                                <a:rPr lang="en-US" altLang="zh-CN" b="0" i="1" smtClean="0">
                                  <a:latin typeface="Cambria Math" charset="0"/>
                                </a:rPr>
                                <m:t>𝑛</m:t>
                              </m:r>
                            </m:e>
                          </m:rad>
                        </m:e>
                      </m:d>
                    </m:oMath>
                  </m:oMathPara>
                </a14:m>
                <a:endParaRPr lang="zh-CN" altLang="en-US" b="0" dirty="0" smtClean="0"/>
              </a:p>
              <a:p>
                <a:r>
                  <a:rPr lang="en-US" altLang="zh-CN" dirty="0" smtClean="0"/>
                  <a:t>So</a:t>
                </a:r>
                <a:r>
                  <a:rPr lang="zh-CN" altLang="en-US" dirty="0" smtClean="0"/>
                  <a:t> </a:t>
                </a:r>
                <a:r>
                  <a:rPr lang="en-US" altLang="zh-CN" dirty="0" smtClean="0"/>
                  <a:t>time</a:t>
                </a:r>
                <a:r>
                  <a:rPr lang="zh-CN" altLang="en-US" dirty="0" smtClean="0"/>
                  <a:t> </a:t>
                </a:r>
                <a:r>
                  <a:rPr lang="en-US" altLang="zh-CN" dirty="0" smtClean="0"/>
                  <a:t>complexity:</a:t>
                </a:r>
                <a:r>
                  <a:rPr lang="zh-CN" altLang="en-US" dirty="0" smtClean="0"/>
                  <a:t> </a:t>
                </a:r>
                <a14:m>
                  <m:oMath xmlns:m="http://schemas.openxmlformats.org/officeDocument/2006/math">
                    <m:r>
                      <a:rPr lang="en-US" altLang="zh-CN" b="0" i="1" smtClean="0">
                        <a:latin typeface="Cambria Math" charset="0"/>
                      </a:rPr>
                      <m:t>𝑂</m:t>
                    </m:r>
                    <m:r>
                      <a:rPr lang="en-US" altLang="zh-CN" b="0" i="1" smtClean="0">
                        <a:latin typeface="Cambria Math" charset="0"/>
                      </a:rPr>
                      <m:t>(</m:t>
                    </m:r>
                    <m:sSup>
                      <m:sSupPr>
                        <m:ctrlPr>
                          <a:rPr lang="en-US" altLang="zh-CN" b="0" i="1" smtClean="0">
                            <a:latin typeface="Cambria Math" charset="0"/>
                          </a:rPr>
                        </m:ctrlPr>
                      </m:sSupPr>
                      <m:e>
                        <m:r>
                          <a:rPr lang="en-US" altLang="zh-CN" b="0" i="1" smtClean="0">
                            <a:latin typeface="Cambria Math" charset="0"/>
                          </a:rPr>
                          <m:t>𝑛</m:t>
                        </m:r>
                      </m:e>
                      <m:sup>
                        <m:r>
                          <a:rPr lang="en-US" altLang="zh-CN" b="0" i="1" smtClean="0">
                            <a:latin typeface="Cambria Math" charset="0"/>
                          </a:rPr>
                          <m:t>1.5</m:t>
                        </m:r>
                      </m:sup>
                    </m:sSup>
                    <m:r>
                      <a:rPr lang="en-US" altLang="zh-CN" b="0" i="1" smtClean="0">
                        <a:latin typeface="Cambria Math" charset="0"/>
                      </a:rPr>
                      <m:t>)</m:t>
                    </m:r>
                  </m:oMath>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6264876" y="3164700"/>
                <a:ext cx="2855077" cy="929485"/>
              </a:xfrm>
              <a:prstGeom prst="rect">
                <a:avLst/>
              </a:prstGeom>
              <a:blipFill rotWithShape="0">
                <a:blip r:embed="rId3"/>
                <a:stretch>
                  <a:fillRect l="-1923" t="-39216" b="-9804"/>
                </a:stretch>
              </a:blipFill>
            </p:spPr>
            <p:txBody>
              <a:bodyPr/>
              <a:lstStyle/>
              <a:p>
                <a:r>
                  <a:rPr lang="en-US">
                    <a:noFill/>
                  </a:rPr>
                  <a:t> </a:t>
                </a:r>
              </a:p>
            </p:txBody>
          </p:sp>
        </mc:Fallback>
      </mc:AlternateContent>
    </p:spTree>
    <p:extLst>
      <p:ext uri="{BB962C8B-B14F-4D97-AF65-F5344CB8AC3E}">
        <p14:creationId xmlns:p14="http://schemas.microsoft.com/office/powerpoint/2010/main" val="846198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Parameter</a:t>
            </a:r>
            <a:r>
              <a:rPr lang="zh-CN" altLang="en-US" dirty="0" smtClean="0"/>
              <a:t> </a:t>
            </a:r>
            <a:r>
              <a:rPr lang="en-US" altLang="zh-CN" dirty="0" smtClean="0"/>
              <a:t>Tuning</a:t>
            </a:r>
            <a:r>
              <a:rPr lang="zh-CN" altLang="en-US" dirty="0" smtClean="0"/>
              <a:t> </a:t>
            </a:r>
            <a:r>
              <a:rPr lang="en-US" altLang="zh-CN" dirty="0" smtClean="0"/>
              <a:t>Guidance</a:t>
            </a:r>
            <a:endParaRPr lang="en-US" dirty="0"/>
          </a:p>
        </p:txBody>
      </p:sp>
      <p:sp>
        <p:nvSpPr>
          <p:cNvPr id="3" name="Content Placeholder 2"/>
          <p:cNvSpPr>
            <a:spLocks noGrp="1"/>
          </p:cNvSpPr>
          <p:nvPr>
            <p:ph idx="1"/>
          </p:nvPr>
        </p:nvSpPr>
        <p:spPr/>
        <p:txBody>
          <a:bodyPr/>
          <a:lstStyle/>
          <a:p>
            <a:r>
              <a:rPr lang="en-US" altLang="zh-CN" dirty="0" smtClean="0"/>
              <a:t>Three</a:t>
            </a:r>
            <a:r>
              <a:rPr lang="zh-CN" altLang="en-US" dirty="0" smtClean="0"/>
              <a:t> </a:t>
            </a:r>
            <a:r>
              <a:rPr lang="en-US" altLang="zh-CN" dirty="0" smtClean="0"/>
              <a:t>similarity</a:t>
            </a:r>
            <a:r>
              <a:rPr lang="zh-CN" altLang="en-US" dirty="0" smtClean="0"/>
              <a:t> </a:t>
            </a:r>
            <a:r>
              <a:rPr lang="en-US" altLang="zh-CN" dirty="0" smtClean="0"/>
              <a:t>degrees</a:t>
            </a:r>
            <a:endParaRPr lang="zh-CN" alt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08" y="3354553"/>
            <a:ext cx="4216400" cy="2667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508" y="2233167"/>
            <a:ext cx="3886200" cy="774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3092" y="1312651"/>
            <a:ext cx="3640016" cy="2615732"/>
          </a:xfrm>
          <a:prstGeom prst="rect">
            <a:avLst/>
          </a:prstGeom>
        </p:spPr>
      </p:pic>
    </p:spTree>
    <p:extLst>
      <p:ext uri="{BB962C8B-B14F-4D97-AF65-F5344CB8AC3E}">
        <p14:creationId xmlns:p14="http://schemas.microsoft.com/office/powerpoint/2010/main" val="1998446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Storage</a:t>
            </a:r>
            <a:r>
              <a:rPr lang="zh-CN" altLang="en-US" dirty="0" smtClean="0"/>
              <a:t> </a:t>
            </a:r>
            <a:r>
              <a:rPr lang="en-US" altLang="zh-CN" dirty="0" smtClean="0"/>
              <a:t>and</a:t>
            </a:r>
            <a:r>
              <a:rPr lang="zh-CN" altLang="en-US" dirty="0" smtClean="0"/>
              <a:t> </a:t>
            </a:r>
            <a:r>
              <a:rPr lang="zh-CN" altLang="en-US" dirty="0" smtClean="0"/>
              <a:t/>
            </a:r>
            <a:br>
              <a:rPr lang="zh-CN" altLang="en-US" dirty="0" smtClean="0"/>
            </a:br>
            <a:r>
              <a:rPr lang="en-US" altLang="zh-CN" dirty="0" smtClean="0"/>
              <a:t>Indexing</a:t>
            </a:r>
            <a:endParaRPr lang="en-US" dirty="0"/>
          </a:p>
        </p:txBody>
      </p:sp>
      <p:sp>
        <p:nvSpPr>
          <p:cNvPr id="3" name="Content Placeholder 2"/>
          <p:cNvSpPr>
            <a:spLocks noGrp="1"/>
          </p:cNvSpPr>
          <p:nvPr>
            <p:ph idx="1"/>
          </p:nvPr>
        </p:nvSpPr>
        <p:spPr/>
        <p:txBody>
          <a:bodyPr/>
          <a:lstStyle/>
          <a:p>
            <a:r>
              <a:rPr lang="en-US" altLang="zh-CN" dirty="0" smtClean="0"/>
              <a:t>Global</a:t>
            </a:r>
            <a:r>
              <a:rPr lang="zh-CN" altLang="en-US" dirty="0" smtClean="0"/>
              <a:t> </a:t>
            </a:r>
            <a:r>
              <a:rPr lang="en-US" altLang="zh-CN" dirty="0" smtClean="0"/>
              <a:t>Time</a:t>
            </a:r>
            <a:r>
              <a:rPr lang="zh-CN" altLang="en-US" dirty="0" smtClean="0"/>
              <a:t> </a:t>
            </a:r>
            <a:r>
              <a:rPr lang="en-US" altLang="zh-CN" dirty="0" smtClean="0"/>
              <a:t>Index</a:t>
            </a:r>
            <a:r>
              <a:rPr lang="zh-CN" altLang="en-US" dirty="0" smtClean="0"/>
              <a:t> </a:t>
            </a:r>
            <a:r>
              <a:rPr lang="en-US" altLang="zh-CN" dirty="0" smtClean="0"/>
              <a:t>(GTI)</a:t>
            </a:r>
            <a:endParaRPr lang="zh-CN" altLang="en-US" dirty="0" smtClean="0"/>
          </a:p>
          <a:p>
            <a:pPr lvl="1"/>
            <a:r>
              <a:rPr lang="en-US" altLang="zh-CN" dirty="0"/>
              <a:t>A</a:t>
            </a:r>
            <a:r>
              <a:rPr lang="en-US" dirty="0" smtClean="0"/>
              <a:t>rray </a:t>
            </a:r>
            <a:r>
              <a:rPr lang="en-US" dirty="0"/>
              <a:t>indexed by </a:t>
            </a:r>
            <a:r>
              <a:rPr lang="en-US" dirty="0" smtClean="0"/>
              <a:t>length</a:t>
            </a:r>
            <a:r>
              <a:rPr lang="en-US" altLang="zh-CN" dirty="0" smtClean="0"/>
              <a:t>.</a:t>
            </a:r>
            <a:endParaRPr lang="zh-CN" altLang="en-US" dirty="0" smtClean="0"/>
          </a:p>
          <a:p>
            <a:pPr lvl="1"/>
            <a:r>
              <a:rPr lang="en-US" altLang="zh-CN" dirty="0"/>
              <a:t>F</a:t>
            </a:r>
            <a:r>
              <a:rPr lang="en-US" dirty="0" smtClean="0"/>
              <a:t>or </a:t>
            </a:r>
            <a:r>
              <a:rPr lang="en-US" dirty="0"/>
              <a:t>quick retrieval of the set of groups for each specific length. </a:t>
            </a:r>
            <a:endParaRPr lang="zh-CN" altLang="en-US" dirty="0" smtClean="0"/>
          </a:p>
          <a:p>
            <a:r>
              <a:rPr lang="en-US" altLang="zh-CN" dirty="0" smtClean="0"/>
              <a:t>Local</a:t>
            </a:r>
            <a:r>
              <a:rPr lang="zh-CN" altLang="en-US" dirty="0" smtClean="0"/>
              <a:t> </a:t>
            </a:r>
            <a:r>
              <a:rPr lang="en-US" altLang="zh-CN" dirty="0" smtClean="0"/>
              <a:t>Sequence</a:t>
            </a:r>
            <a:r>
              <a:rPr lang="zh-CN" altLang="en-US" dirty="0" smtClean="0"/>
              <a:t> </a:t>
            </a:r>
            <a:r>
              <a:rPr lang="en-US" altLang="zh-CN" dirty="0" smtClean="0"/>
              <a:t>Index</a:t>
            </a:r>
            <a:r>
              <a:rPr lang="zh-CN" altLang="en-US" dirty="0" smtClean="0"/>
              <a:t> </a:t>
            </a:r>
            <a:r>
              <a:rPr lang="en-US" altLang="zh-CN" dirty="0" smtClean="0"/>
              <a:t>(LSI)</a:t>
            </a:r>
            <a:endParaRPr lang="zh-CN" altLang="en-US" dirty="0" smtClean="0"/>
          </a:p>
          <a:p>
            <a:pPr lvl="1"/>
            <a:r>
              <a:rPr lang="en-US" altLang="zh-CN" dirty="0"/>
              <a:t>C</a:t>
            </a:r>
            <a:r>
              <a:rPr lang="en-US" dirty="0" smtClean="0"/>
              <a:t>ontaining </a:t>
            </a:r>
            <a:r>
              <a:rPr lang="en-US" dirty="0"/>
              <a:t>the </a:t>
            </a:r>
            <a:r>
              <a:rPr lang="en-US" dirty="0" smtClean="0"/>
              <a:t>representative</a:t>
            </a:r>
            <a:r>
              <a:rPr lang="en-US" altLang="zh-CN" dirty="0" smtClean="0"/>
              <a:t>s</a:t>
            </a:r>
            <a:r>
              <a:rPr lang="en-US" dirty="0" smtClean="0"/>
              <a:t> </a:t>
            </a:r>
            <a:r>
              <a:rPr lang="en-US" dirty="0"/>
              <a:t>of </a:t>
            </a:r>
            <a:r>
              <a:rPr lang="en-US" dirty="0" smtClean="0"/>
              <a:t>group</a:t>
            </a:r>
            <a:r>
              <a:rPr lang="en-US" altLang="zh-CN" dirty="0" smtClean="0"/>
              <a:t>s</a:t>
            </a:r>
            <a:endParaRPr lang="zh-CN" altLang="en-US" dirty="0" smtClean="0"/>
          </a:p>
          <a:p>
            <a:pPr lvl="1"/>
            <a:r>
              <a:rPr lang="en-US" altLang="zh-CN" dirty="0" smtClean="0"/>
              <a:t>Used</a:t>
            </a:r>
            <a:r>
              <a:rPr lang="zh-CN" altLang="en-US" dirty="0" smtClean="0"/>
              <a:t> </a:t>
            </a:r>
            <a:r>
              <a:rPr lang="en-US" altLang="zh-CN" dirty="0" smtClean="0"/>
              <a:t>to</a:t>
            </a:r>
            <a:r>
              <a:rPr lang="zh-CN" altLang="en-US" dirty="0" smtClean="0"/>
              <a:t> </a:t>
            </a:r>
            <a:r>
              <a:rPr lang="en-US" altLang="zh-CN" dirty="0" smtClean="0"/>
              <a:t>find</a:t>
            </a:r>
            <a:r>
              <a:rPr lang="zh-CN" altLang="en-US" dirty="0" smtClean="0"/>
              <a:t> </a:t>
            </a:r>
            <a:r>
              <a:rPr lang="en-US" altLang="zh-CN" dirty="0" smtClean="0"/>
              <a:t>“best</a:t>
            </a:r>
            <a:r>
              <a:rPr lang="zh-CN" altLang="en-US" dirty="0" smtClean="0"/>
              <a:t> </a:t>
            </a:r>
            <a:r>
              <a:rPr lang="en-US" altLang="zh-CN" dirty="0" smtClean="0"/>
              <a:t>matching</a:t>
            </a:r>
            <a:r>
              <a:rPr lang="zh-CN" altLang="en-US" dirty="0" smtClean="0"/>
              <a:t> </a:t>
            </a:r>
            <a:r>
              <a:rPr lang="en-US" altLang="zh-CN" dirty="0" smtClean="0"/>
              <a:t>sequence”</a:t>
            </a:r>
            <a:r>
              <a:rPr lang="zh-CN" altLang="en-US" dirty="0" smtClean="0"/>
              <a:t> </a:t>
            </a:r>
            <a:r>
              <a:rPr lang="en-US" altLang="zh-CN" dirty="0" smtClean="0"/>
              <a:t>in</a:t>
            </a:r>
            <a:r>
              <a:rPr lang="zh-CN" altLang="en-US" dirty="0" smtClean="0"/>
              <a:t> </a:t>
            </a:r>
            <a:r>
              <a:rPr lang="en-US" altLang="zh-CN" dirty="0" smtClean="0"/>
              <a:t>“selected</a:t>
            </a:r>
            <a:r>
              <a:rPr lang="zh-CN" altLang="en-US" dirty="0" smtClean="0"/>
              <a:t> </a:t>
            </a:r>
            <a:r>
              <a:rPr lang="en-US" altLang="zh-CN" dirty="0" smtClean="0"/>
              <a:t>group”</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4850" y="0"/>
            <a:ext cx="3510596" cy="2433393"/>
          </a:xfrm>
          <a:prstGeom prst="rect">
            <a:avLst/>
          </a:prstGeom>
        </p:spPr>
      </p:pic>
    </p:spTree>
    <p:extLst>
      <p:ext uri="{BB962C8B-B14F-4D97-AF65-F5344CB8AC3E}">
        <p14:creationId xmlns:p14="http://schemas.microsoft.com/office/powerpoint/2010/main" val="26634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Online:</a:t>
            </a:r>
            <a:r>
              <a:rPr lang="zh-CN" altLang="en-US" dirty="0" smtClean="0"/>
              <a:t> </a:t>
            </a:r>
            <a:r>
              <a:rPr lang="en-US" altLang="zh-CN" dirty="0" smtClean="0"/>
              <a:t>ONEX</a:t>
            </a:r>
            <a:r>
              <a:rPr lang="zh-CN" altLang="en-US" dirty="0" smtClean="0"/>
              <a:t> </a:t>
            </a:r>
            <a:r>
              <a:rPr lang="en-US" altLang="zh-CN" dirty="0" smtClean="0"/>
              <a:t>Online</a:t>
            </a:r>
            <a:r>
              <a:rPr lang="zh-CN" altLang="en-US" dirty="0" smtClean="0"/>
              <a:t> </a:t>
            </a:r>
            <a:r>
              <a:rPr lang="en-US" altLang="zh-CN" dirty="0" smtClean="0"/>
              <a:t>Query</a:t>
            </a:r>
            <a:r>
              <a:rPr lang="zh-CN" altLang="en-US" dirty="0" smtClean="0"/>
              <a:t> </a:t>
            </a:r>
            <a:r>
              <a:rPr lang="en-US" altLang="zh-CN" dirty="0" smtClean="0"/>
              <a:t>Processor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04534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ONEX</a:t>
            </a:r>
            <a:r>
              <a:rPr lang="zh-CN" altLang="en-US" dirty="0" smtClean="0"/>
              <a:t> </a:t>
            </a:r>
            <a:r>
              <a:rPr lang="en-US" altLang="zh-CN" dirty="0" smtClean="0"/>
              <a:t>Queries</a:t>
            </a:r>
            <a:r>
              <a:rPr lang="zh-CN" altLang="en-US" dirty="0" smtClean="0"/>
              <a:t> </a:t>
            </a:r>
            <a:r>
              <a:rPr lang="en-US" altLang="zh-CN" dirty="0" smtClean="0"/>
              <a:t>Classes</a:t>
            </a:r>
            <a:endParaRPr lang="en-US" dirty="0"/>
          </a:p>
        </p:txBody>
      </p:sp>
      <p:sp>
        <p:nvSpPr>
          <p:cNvPr id="3" name="Content Placeholder 2"/>
          <p:cNvSpPr>
            <a:spLocks noGrp="1"/>
          </p:cNvSpPr>
          <p:nvPr>
            <p:ph idx="1"/>
          </p:nvPr>
        </p:nvSpPr>
        <p:spPr/>
        <p:txBody>
          <a:bodyPr>
            <a:normAutofit/>
          </a:bodyPr>
          <a:lstStyle/>
          <a:p>
            <a:r>
              <a:rPr lang="en-US" dirty="0" smtClean="0"/>
              <a:t>Class 1: Similarity Queries</a:t>
            </a:r>
          </a:p>
          <a:p>
            <a:pPr lvl="1"/>
            <a:r>
              <a:rPr lang="en-US" dirty="0" smtClean="0"/>
              <a:t>Formulation</a:t>
            </a:r>
          </a:p>
          <a:p>
            <a:pPr marL="0" indent="0">
              <a:buNone/>
            </a:pPr>
            <a:r>
              <a:rPr lang="en-US" dirty="0"/>
              <a:t>	</a:t>
            </a:r>
            <a:endParaRPr lang="en-US" dirty="0" smtClean="0"/>
          </a:p>
          <a:p>
            <a:endParaRPr lang="en-US" dirty="0" smtClean="0"/>
          </a:p>
          <a:p>
            <a:endParaRPr lang="en-US" dirty="0" smtClean="0"/>
          </a:p>
          <a:p>
            <a:pPr lvl="1"/>
            <a:r>
              <a:rPr lang="en-US" dirty="0" smtClean="0"/>
              <a:t>Use </a:t>
            </a:r>
            <a:r>
              <a:rPr lang="en-US" dirty="0" smtClean="0"/>
              <a:t>case</a:t>
            </a:r>
            <a:endParaRPr lang="zh-CN" altLang="en-US" dirty="0"/>
          </a:p>
          <a:p>
            <a:pPr marL="457200" lvl="1" indent="0">
              <a:buNone/>
            </a:pPr>
            <a:r>
              <a:rPr lang="zh-CN" altLang="en-US" dirty="0" smtClean="0"/>
              <a:t> 	</a:t>
            </a:r>
            <a:r>
              <a:rPr lang="en-US" altLang="zh-CN" dirty="0" smtClean="0"/>
              <a:t>OUTPUT</a:t>
            </a:r>
            <a:r>
              <a:rPr lang="zh-CN" altLang="en-US" dirty="0" smtClean="0"/>
              <a:t> </a:t>
            </a:r>
            <a:r>
              <a:rPr lang="en-US" altLang="zh-CN" dirty="0" err="1" smtClean="0"/>
              <a:t>Xk</a:t>
            </a:r>
            <a:endParaRPr lang="zh-CN" altLang="en-US" dirty="0" smtClean="0"/>
          </a:p>
          <a:p>
            <a:pPr marL="914400" lvl="2" indent="0">
              <a:buNone/>
            </a:pPr>
            <a:r>
              <a:rPr lang="en-US" altLang="zh-CN" dirty="0" smtClean="0"/>
              <a:t>FROM</a:t>
            </a:r>
            <a:r>
              <a:rPr lang="zh-CN" altLang="en-US" dirty="0" smtClean="0"/>
              <a:t> </a:t>
            </a:r>
            <a:r>
              <a:rPr lang="en-US" altLang="zh-CN" dirty="0" smtClean="0"/>
              <a:t>D</a:t>
            </a:r>
            <a:endParaRPr lang="zh-CN" altLang="en-US" dirty="0" smtClean="0"/>
          </a:p>
          <a:p>
            <a:pPr marL="457200" lvl="1" indent="0">
              <a:buNone/>
            </a:pPr>
            <a:r>
              <a:rPr lang="zh-CN" altLang="en-US" dirty="0" smtClean="0"/>
              <a:t>	</a:t>
            </a:r>
            <a:r>
              <a:rPr lang="en-US" altLang="zh-CN" dirty="0" smtClean="0"/>
              <a:t>WHERE</a:t>
            </a:r>
            <a:r>
              <a:rPr lang="zh-CN" altLang="en-US" dirty="0" smtClean="0"/>
              <a:t> </a:t>
            </a:r>
            <a:r>
              <a:rPr lang="en-US" altLang="zh-CN" dirty="0" err="1" smtClean="0"/>
              <a:t>Sim</a:t>
            </a:r>
            <a:r>
              <a:rPr lang="zh-CN" altLang="en-US" dirty="0" smtClean="0"/>
              <a:t> </a:t>
            </a:r>
            <a:r>
              <a:rPr lang="en-US" altLang="zh-CN" dirty="0" smtClean="0"/>
              <a:t>&lt;=</a:t>
            </a:r>
            <a:r>
              <a:rPr lang="zh-CN" altLang="en-US" dirty="0" smtClean="0"/>
              <a:t> </a:t>
            </a:r>
            <a:r>
              <a:rPr lang="en-US" altLang="zh-CN" dirty="0" smtClean="0"/>
              <a:t>ST,</a:t>
            </a:r>
            <a:r>
              <a:rPr lang="zh-CN" altLang="en-US" dirty="0" smtClean="0"/>
              <a:t> </a:t>
            </a:r>
            <a:r>
              <a:rPr lang="en-US" altLang="zh-CN" dirty="0" err="1" smtClean="0"/>
              <a:t>seq</a:t>
            </a:r>
            <a:r>
              <a:rPr lang="zh-CN" altLang="en-US" dirty="0" smtClean="0"/>
              <a:t> </a:t>
            </a:r>
            <a:r>
              <a:rPr lang="en-US" altLang="zh-CN" dirty="0" smtClean="0"/>
              <a:t>=</a:t>
            </a:r>
            <a:r>
              <a:rPr lang="zh-CN" altLang="en-US" dirty="0" smtClean="0"/>
              <a:t> </a:t>
            </a:r>
            <a:r>
              <a:rPr lang="en-US" altLang="zh-CN" dirty="0" smtClean="0"/>
              <a:t>Apple</a:t>
            </a:r>
            <a:endParaRPr lang="zh-CN" altLang="en-US" dirty="0" smtClean="0"/>
          </a:p>
          <a:p>
            <a:pPr marL="457200" lvl="1" indent="0">
              <a:buNone/>
            </a:pPr>
            <a:r>
              <a:rPr lang="zh-CN" altLang="en-US" dirty="0" smtClean="0"/>
              <a:t>	</a:t>
            </a:r>
            <a:r>
              <a:rPr lang="en-US" altLang="zh-CN" dirty="0" smtClean="0"/>
              <a:t>MATCH</a:t>
            </a:r>
            <a:r>
              <a:rPr lang="zh-CN" altLang="en-US" dirty="0" smtClean="0"/>
              <a:t> </a:t>
            </a:r>
            <a:r>
              <a:rPr lang="en-US" altLang="zh-CN" dirty="0" smtClean="0"/>
              <a:t>=</a:t>
            </a:r>
            <a:r>
              <a:rPr lang="zh-CN" altLang="en-US" dirty="0" smtClean="0"/>
              <a:t> </a:t>
            </a:r>
            <a:r>
              <a:rPr lang="en-US" altLang="zh-CN" dirty="0" smtClean="0"/>
              <a:t>10</a:t>
            </a:r>
            <a:r>
              <a:rPr lang="zh-CN" altLang="en-US" dirty="0" smtClean="0"/>
              <a:t> </a:t>
            </a:r>
            <a:r>
              <a:rPr lang="en-US" altLang="zh-CN" dirty="0" smtClean="0"/>
              <a:t>days</a:t>
            </a:r>
            <a:r>
              <a:rPr lang="zh-CN" altLang="en-US" dirty="0" smtClean="0"/>
              <a:t> </a:t>
            </a:r>
            <a:r>
              <a:rPr lang="en-US" altLang="zh-CN" dirty="0" smtClean="0"/>
              <a:t>|</a:t>
            </a:r>
            <a:r>
              <a:rPr lang="zh-CN" altLang="en-US" dirty="0" smtClean="0"/>
              <a:t> </a:t>
            </a:r>
            <a:r>
              <a:rPr lang="en-US" altLang="zh-CN" dirty="0" smtClean="0"/>
              <a:t>Any</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424" y="2423641"/>
            <a:ext cx="5041900" cy="1231900"/>
          </a:xfrm>
          <a:prstGeom prst="rect">
            <a:avLst/>
          </a:prstGeom>
        </p:spPr>
      </p:pic>
      <p:sp>
        <p:nvSpPr>
          <p:cNvPr id="5" name="Rectangle 4"/>
          <p:cNvSpPr/>
          <p:nvPr/>
        </p:nvSpPr>
        <p:spPr>
          <a:xfrm>
            <a:off x="2293257" y="3055257"/>
            <a:ext cx="1016000" cy="203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293257" y="3294743"/>
            <a:ext cx="2032000" cy="16691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668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ONEX</a:t>
            </a:r>
            <a:r>
              <a:rPr lang="zh-CN" altLang="en-US" dirty="0" smtClean="0"/>
              <a:t> </a:t>
            </a:r>
            <a:r>
              <a:rPr lang="en-US" altLang="zh-CN" dirty="0" smtClean="0"/>
              <a:t>Queries</a:t>
            </a:r>
            <a:r>
              <a:rPr lang="zh-CN" altLang="en-US" dirty="0" smtClean="0"/>
              <a:t> </a:t>
            </a:r>
            <a:r>
              <a:rPr lang="en-US" altLang="zh-CN" dirty="0" smtClean="0"/>
              <a:t>Classes</a:t>
            </a:r>
            <a:endParaRPr lang="en-US" dirty="0"/>
          </a:p>
        </p:txBody>
      </p:sp>
      <p:sp>
        <p:nvSpPr>
          <p:cNvPr id="3" name="Content Placeholder 2"/>
          <p:cNvSpPr>
            <a:spLocks noGrp="1"/>
          </p:cNvSpPr>
          <p:nvPr>
            <p:ph idx="1"/>
          </p:nvPr>
        </p:nvSpPr>
        <p:spPr/>
        <p:txBody>
          <a:bodyPr/>
          <a:lstStyle/>
          <a:p>
            <a:r>
              <a:rPr lang="en-US" dirty="0" smtClean="0"/>
              <a:t>Class 2: Seasonal Similarity</a:t>
            </a:r>
          </a:p>
          <a:p>
            <a:pPr lvl="1"/>
            <a:r>
              <a:rPr lang="en-US" dirty="0" smtClean="0"/>
              <a:t>Formulation</a:t>
            </a:r>
          </a:p>
          <a:p>
            <a:endParaRPr lang="en-US" dirty="0"/>
          </a:p>
          <a:p>
            <a:endParaRPr lang="en-US" dirty="0" smtClean="0"/>
          </a:p>
          <a:p>
            <a:endParaRPr lang="en-US" dirty="0"/>
          </a:p>
          <a:p>
            <a:pPr lvl="1"/>
            <a:r>
              <a:rPr lang="en-US" dirty="0" smtClean="0"/>
              <a:t>Use </a:t>
            </a:r>
            <a:r>
              <a:rPr lang="en-US" dirty="0" smtClean="0"/>
              <a:t>Case</a:t>
            </a:r>
            <a:endParaRPr lang="zh-CN" altLang="en-US" dirty="0"/>
          </a:p>
          <a:p>
            <a:pPr marL="457200" lvl="1" indent="0">
              <a:buNone/>
            </a:pPr>
            <a:r>
              <a:rPr lang="zh-CN" altLang="en-US" dirty="0" smtClean="0"/>
              <a:t>	</a:t>
            </a:r>
            <a:r>
              <a:rPr lang="en-US" altLang="zh-CN" dirty="0" smtClean="0"/>
              <a:t>OUTPUT</a:t>
            </a:r>
            <a:r>
              <a:rPr lang="zh-CN" altLang="en-US" dirty="0" smtClean="0"/>
              <a:t> </a:t>
            </a:r>
            <a:r>
              <a:rPr lang="en-US" altLang="zh-CN" dirty="0" smtClean="0"/>
              <a:t>{</a:t>
            </a:r>
            <a:r>
              <a:rPr lang="en-US" altLang="zh-CN" dirty="0" err="1" smtClean="0"/>
              <a:t>Xk</a:t>
            </a:r>
            <a:r>
              <a:rPr lang="en-US" altLang="zh-CN" dirty="0" smtClean="0"/>
              <a:t>}</a:t>
            </a:r>
            <a:endParaRPr lang="zh-CN" altLang="en-US" dirty="0"/>
          </a:p>
          <a:p>
            <a:pPr marL="914400" lvl="2" indent="0">
              <a:buNone/>
            </a:pPr>
            <a:r>
              <a:rPr lang="en-US" altLang="zh-CN" dirty="0"/>
              <a:t>FROM</a:t>
            </a:r>
            <a:r>
              <a:rPr lang="zh-CN" altLang="en-US" dirty="0"/>
              <a:t> </a:t>
            </a:r>
            <a:r>
              <a:rPr lang="en-US" altLang="zh-CN" dirty="0"/>
              <a:t>D</a:t>
            </a:r>
            <a:endParaRPr lang="zh-CN" altLang="en-US" dirty="0"/>
          </a:p>
          <a:p>
            <a:pPr marL="457200" lvl="1" indent="0">
              <a:buNone/>
            </a:pPr>
            <a:r>
              <a:rPr lang="zh-CN" altLang="en-US" dirty="0"/>
              <a:t>	</a:t>
            </a:r>
            <a:r>
              <a:rPr lang="en-US" altLang="zh-CN" dirty="0"/>
              <a:t>WHERE</a:t>
            </a:r>
            <a:r>
              <a:rPr lang="zh-CN" altLang="en-US" dirty="0"/>
              <a:t> </a:t>
            </a:r>
            <a:r>
              <a:rPr lang="en-US" altLang="zh-CN" dirty="0" err="1" smtClean="0"/>
              <a:t>seq</a:t>
            </a:r>
            <a:r>
              <a:rPr lang="zh-CN" altLang="en-US" dirty="0" smtClean="0"/>
              <a:t> </a:t>
            </a:r>
            <a:r>
              <a:rPr lang="en-US" altLang="zh-CN" dirty="0"/>
              <a:t>=</a:t>
            </a:r>
            <a:r>
              <a:rPr lang="zh-CN" altLang="en-US" dirty="0"/>
              <a:t> </a:t>
            </a:r>
            <a:r>
              <a:rPr lang="en-US" altLang="zh-CN" dirty="0"/>
              <a:t>Apple</a:t>
            </a:r>
            <a:endParaRPr lang="zh-CN" altLang="en-US" dirty="0"/>
          </a:p>
          <a:p>
            <a:pPr marL="457200" lvl="1" indent="0">
              <a:buNone/>
            </a:pPr>
            <a:r>
              <a:rPr lang="zh-CN" altLang="en-US" dirty="0"/>
              <a:t>	</a:t>
            </a:r>
            <a:r>
              <a:rPr lang="en-US" altLang="zh-CN" dirty="0"/>
              <a:t>MATCH</a:t>
            </a:r>
            <a:r>
              <a:rPr lang="zh-CN" altLang="en-US" dirty="0"/>
              <a:t> </a:t>
            </a:r>
            <a:r>
              <a:rPr lang="en-US" altLang="zh-CN" dirty="0"/>
              <a:t>=</a:t>
            </a:r>
            <a:r>
              <a:rPr lang="zh-CN" altLang="en-US" dirty="0"/>
              <a:t> </a:t>
            </a:r>
            <a:r>
              <a:rPr lang="en-US" altLang="zh-CN" dirty="0" smtClean="0"/>
              <a:t>30</a:t>
            </a:r>
            <a:r>
              <a:rPr lang="zh-CN" altLang="en-US" dirty="0" smtClean="0"/>
              <a:t> </a:t>
            </a:r>
            <a:r>
              <a:rPr lang="en-US" altLang="zh-CN" dirty="0"/>
              <a:t>days</a:t>
            </a:r>
            <a:r>
              <a:rPr lang="zh-CN" altLang="en-US" dirty="0"/>
              <a:t> </a:t>
            </a:r>
            <a:endParaRPr lang="en-US" dirty="0"/>
          </a:p>
          <a:p>
            <a:pPr lvl="1"/>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403" y="2524897"/>
            <a:ext cx="4902200" cy="1066800"/>
          </a:xfrm>
          <a:prstGeom prst="rect">
            <a:avLst/>
          </a:prstGeom>
        </p:spPr>
      </p:pic>
      <p:sp>
        <p:nvSpPr>
          <p:cNvPr id="6" name="Rectangle 5"/>
          <p:cNvSpPr/>
          <p:nvPr/>
        </p:nvSpPr>
        <p:spPr>
          <a:xfrm>
            <a:off x="2866292" y="3270738"/>
            <a:ext cx="1582616" cy="17584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633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en-US" dirty="0"/>
          </a:p>
        </p:txBody>
      </p:sp>
      <p:sp>
        <p:nvSpPr>
          <p:cNvPr id="3" name="Content Placeholder 2"/>
          <p:cNvSpPr>
            <a:spLocks noGrp="1"/>
          </p:cNvSpPr>
          <p:nvPr>
            <p:ph idx="1"/>
          </p:nvPr>
        </p:nvSpPr>
        <p:spPr/>
        <p:txBody>
          <a:bodyPr/>
          <a:lstStyle/>
          <a:p>
            <a:r>
              <a:rPr lang="en-US" altLang="zh-CN" dirty="0" smtClean="0"/>
              <a:t>Motivation</a:t>
            </a:r>
            <a:r>
              <a:rPr lang="zh-CN" altLang="en-US" dirty="0" smtClean="0"/>
              <a:t> </a:t>
            </a:r>
          </a:p>
          <a:p>
            <a:r>
              <a:rPr lang="en-US" altLang="zh-CN" dirty="0" smtClean="0"/>
              <a:t>Contribution</a:t>
            </a:r>
            <a:endParaRPr lang="zh-CN" altLang="en-US" dirty="0" smtClean="0"/>
          </a:p>
          <a:p>
            <a:r>
              <a:rPr lang="en-US" altLang="zh-CN" dirty="0" smtClean="0"/>
              <a:t>Algorithm</a:t>
            </a:r>
            <a:r>
              <a:rPr lang="zh-CN" altLang="en-US" dirty="0" smtClean="0"/>
              <a:t> </a:t>
            </a:r>
            <a:r>
              <a:rPr lang="en-US" altLang="zh-CN" dirty="0" smtClean="0"/>
              <a:t>&amp;</a:t>
            </a:r>
            <a:r>
              <a:rPr lang="zh-CN" altLang="en-US" dirty="0" smtClean="0"/>
              <a:t> </a:t>
            </a:r>
            <a:r>
              <a:rPr lang="en-US" altLang="zh-CN" dirty="0" smtClean="0"/>
              <a:t>Details</a:t>
            </a:r>
            <a:endParaRPr lang="zh-CN" altLang="en-US" dirty="0" smtClean="0"/>
          </a:p>
          <a:p>
            <a:r>
              <a:rPr lang="en-US" altLang="zh-CN" dirty="0" smtClean="0"/>
              <a:t>Experiments</a:t>
            </a:r>
            <a:endParaRPr lang="zh-CN" altLang="en-US" dirty="0" smtClean="0"/>
          </a:p>
          <a:p>
            <a:endParaRPr lang="zh-CN" altLang="en-US" dirty="0" smtClean="0"/>
          </a:p>
        </p:txBody>
      </p:sp>
    </p:spTree>
    <p:extLst>
      <p:ext uri="{BB962C8B-B14F-4D97-AF65-F5344CB8AC3E}">
        <p14:creationId xmlns:p14="http://schemas.microsoft.com/office/powerpoint/2010/main" val="239040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ONEX</a:t>
            </a:r>
            <a:r>
              <a:rPr lang="zh-CN" altLang="en-US" dirty="0" smtClean="0"/>
              <a:t> </a:t>
            </a:r>
            <a:r>
              <a:rPr lang="en-US" altLang="zh-CN" dirty="0" smtClean="0"/>
              <a:t>Queries</a:t>
            </a:r>
            <a:r>
              <a:rPr lang="zh-CN" altLang="en-US" dirty="0" smtClean="0"/>
              <a:t> </a:t>
            </a:r>
            <a:r>
              <a:rPr lang="en-US" altLang="zh-CN" dirty="0" smtClean="0"/>
              <a:t>Classes</a:t>
            </a:r>
            <a:endParaRPr lang="en-US" dirty="0"/>
          </a:p>
        </p:txBody>
      </p:sp>
      <p:sp>
        <p:nvSpPr>
          <p:cNvPr id="3" name="Content Placeholder 2"/>
          <p:cNvSpPr>
            <a:spLocks noGrp="1"/>
          </p:cNvSpPr>
          <p:nvPr>
            <p:ph idx="1"/>
          </p:nvPr>
        </p:nvSpPr>
        <p:spPr/>
        <p:txBody>
          <a:bodyPr/>
          <a:lstStyle/>
          <a:p>
            <a:r>
              <a:rPr lang="en-US" dirty="0" smtClean="0"/>
              <a:t>Class 3: Similarity Threshold Recommendations</a:t>
            </a:r>
          </a:p>
          <a:p>
            <a:r>
              <a:rPr lang="en-US" dirty="0" smtClean="0"/>
              <a:t>Formulation</a:t>
            </a:r>
          </a:p>
          <a:p>
            <a:endParaRPr lang="en-US" dirty="0"/>
          </a:p>
          <a:p>
            <a:endParaRPr lang="en-US" dirty="0" smtClean="0"/>
          </a:p>
          <a:p>
            <a:endParaRPr lang="en-US" dirty="0"/>
          </a:p>
          <a:p>
            <a:r>
              <a:rPr lang="en-US" dirty="0" smtClean="0"/>
              <a:t>Use Case</a:t>
            </a:r>
            <a:endParaRPr lang="zh-CN" altLang="en-US" dirty="0"/>
          </a:p>
          <a:p>
            <a:pPr marL="457200" lvl="1" indent="0">
              <a:buNone/>
            </a:pPr>
            <a:r>
              <a:rPr lang="zh-CN" altLang="en-US" dirty="0" smtClean="0"/>
              <a:t>	</a:t>
            </a:r>
            <a:r>
              <a:rPr lang="en-US" altLang="zh-CN" dirty="0" smtClean="0"/>
              <a:t>OUTPUT</a:t>
            </a:r>
            <a:r>
              <a:rPr lang="zh-CN" altLang="en-US" dirty="0" smtClean="0"/>
              <a:t> </a:t>
            </a:r>
            <a:r>
              <a:rPr lang="en-US" altLang="zh-CN" dirty="0" smtClean="0"/>
              <a:t>ST</a:t>
            </a:r>
            <a:endParaRPr lang="zh-CN" altLang="en-US" dirty="0"/>
          </a:p>
          <a:p>
            <a:pPr marL="914400" lvl="2" indent="0">
              <a:buNone/>
            </a:pPr>
            <a:r>
              <a:rPr lang="en-US" altLang="zh-CN" dirty="0"/>
              <a:t>FROM</a:t>
            </a:r>
            <a:r>
              <a:rPr lang="zh-CN" altLang="en-US" dirty="0"/>
              <a:t> </a:t>
            </a:r>
            <a:r>
              <a:rPr lang="en-US" altLang="zh-CN" dirty="0"/>
              <a:t>D</a:t>
            </a:r>
            <a:endParaRPr lang="zh-CN" altLang="en-US" dirty="0"/>
          </a:p>
          <a:p>
            <a:pPr marL="457200" lvl="1" indent="0">
              <a:buNone/>
            </a:pPr>
            <a:r>
              <a:rPr lang="zh-CN" altLang="en-US" dirty="0"/>
              <a:t>	</a:t>
            </a:r>
            <a:r>
              <a:rPr lang="en-US" altLang="zh-CN" dirty="0"/>
              <a:t>WHERE</a:t>
            </a:r>
            <a:r>
              <a:rPr lang="zh-CN" altLang="en-US" dirty="0"/>
              <a:t> </a:t>
            </a:r>
            <a:r>
              <a:rPr lang="en-US" altLang="zh-CN" dirty="0" err="1" smtClean="0"/>
              <a:t>simDegree</a:t>
            </a:r>
            <a:r>
              <a:rPr lang="zh-CN" altLang="en-US" dirty="0" smtClean="0"/>
              <a:t> </a:t>
            </a:r>
            <a:r>
              <a:rPr lang="en-US" altLang="zh-CN" dirty="0" smtClean="0"/>
              <a:t>=</a:t>
            </a:r>
            <a:r>
              <a:rPr lang="zh-CN" altLang="en-US" dirty="0" smtClean="0"/>
              <a:t> </a:t>
            </a:r>
            <a:r>
              <a:rPr lang="en-US" altLang="zh-CN" dirty="0" smtClean="0"/>
              <a:t>S</a:t>
            </a:r>
            <a:endParaRPr lang="zh-CN" altLang="en-US" dirty="0"/>
          </a:p>
          <a:p>
            <a:pPr marL="457200" lvl="1" indent="0">
              <a:buNone/>
            </a:pPr>
            <a:r>
              <a:rPr lang="zh-CN" altLang="en-US" dirty="0"/>
              <a:t>	</a:t>
            </a:r>
            <a:r>
              <a:rPr lang="en-US" altLang="zh-CN" dirty="0"/>
              <a:t>MATCH</a:t>
            </a:r>
            <a:r>
              <a:rPr lang="zh-CN" altLang="en-US" dirty="0"/>
              <a:t> </a:t>
            </a:r>
            <a:r>
              <a:rPr lang="en-US" altLang="zh-CN" dirty="0"/>
              <a:t>=</a:t>
            </a:r>
            <a:r>
              <a:rPr lang="zh-CN" altLang="en-US" dirty="0"/>
              <a:t> </a:t>
            </a:r>
            <a:r>
              <a:rPr lang="en-US" altLang="zh-CN" dirty="0"/>
              <a:t>30</a:t>
            </a:r>
            <a:r>
              <a:rPr lang="zh-CN" altLang="en-US" dirty="0"/>
              <a:t> </a:t>
            </a:r>
            <a:r>
              <a:rPr lang="en-US" altLang="zh-CN" dirty="0"/>
              <a:t>days</a:t>
            </a:r>
            <a:r>
              <a:rPr lang="zh-CN" altLang="en-US" dirty="0"/>
              <a:t> </a:t>
            </a:r>
            <a:endParaRPr lang="en-US" dirty="0"/>
          </a:p>
          <a:p>
            <a:pPr marL="457200" lvl="1"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995" y="2656681"/>
            <a:ext cx="4914900" cy="1206500"/>
          </a:xfrm>
          <a:prstGeom prst="rect">
            <a:avLst/>
          </a:prstGeom>
        </p:spPr>
      </p:pic>
    </p:spTree>
    <p:extLst>
      <p:ext uri="{BB962C8B-B14F-4D97-AF65-F5344CB8AC3E}">
        <p14:creationId xmlns:p14="http://schemas.microsoft.com/office/powerpoint/2010/main" val="963294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Query</a:t>
            </a:r>
            <a:r>
              <a:rPr lang="zh-CN" altLang="en-US" dirty="0" smtClean="0"/>
              <a:t> </a:t>
            </a:r>
            <a:r>
              <a:rPr lang="en-US" altLang="zh-CN" dirty="0" smtClean="0"/>
              <a:t>Processing</a:t>
            </a:r>
            <a:r>
              <a:rPr lang="zh-CN" altLang="en-US" dirty="0" smtClean="0"/>
              <a:t> </a:t>
            </a:r>
            <a:r>
              <a:rPr lang="en-US" altLang="zh-CN" dirty="0" smtClean="0"/>
              <a:t>over</a:t>
            </a:r>
            <a:r>
              <a:rPr lang="zh-CN" altLang="en-US" dirty="0" smtClean="0"/>
              <a:t> </a:t>
            </a:r>
            <a:r>
              <a:rPr lang="en-US" altLang="zh-CN" dirty="0" smtClean="0"/>
              <a:t>ONEX</a:t>
            </a:r>
            <a:r>
              <a:rPr lang="zh-CN" altLang="en-US" dirty="0" smtClean="0"/>
              <a:t> </a:t>
            </a:r>
            <a:r>
              <a:rPr lang="en-US" altLang="zh-CN" dirty="0" smtClean="0"/>
              <a:t>Base</a:t>
            </a:r>
            <a:endParaRPr lang="en-US" dirty="0"/>
          </a:p>
        </p:txBody>
      </p:sp>
      <p:sp>
        <p:nvSpPr>
          <p:cNvPr id="3" name="Content Placeholder 2"/>
          <p:cNvSpPr>
            <a:spLocks noGrp="1"/>
          </p:cNvSpPr>
          <p:nvPr>
            <p:ph idx="1"/>
          </p:nvPr>
        </p:nvSpPr>
        <p:spPr/>
        <p:txBody>
          <a:bodyPr/>
          <a:lstStyle/>
          <a:p>
            <a:r>
              <a:rPr lang="en-US" dirty="0"/>
              <a:t>Class 1: Similarity Queries</a:t>
            </a:r>
          </a:p>
          <a:p>
            <a:endParaRPr lang="en-US" dirty="0"/>
          </a:p>
          <a:p>
            <a:endParaRPr lang="en-US" dirty="0"/>
          </a:p>
          <a:p>
            <a:endParaRPr lang="en-US" dirty="0"/>
          </a:p>
        </p:txBody>
      </p:sp>
      <p:sp>
        <p:nvSpPr>
          <p:cNvPr id="6" name="Rectangle 5"/>
          <p:cNvSpPr/>
          <p:nvPr/>
        </p:nvSpPr>
        <p:spPr>
          <a:xfrm>
            <a:off x="685800" y="3569677"/>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Time</a:t>
            </a:r>
            <a:r>
              <a:rPr lang="zh-CN" altLang="en-US" dirty="0" smtClean="0"/>
              <a:t> </a:t>
            </a:r>
            <a:r>
              <a:rPr lang="en-US" altLang="zh-CN" dirty="0"/>
              <a:t>S</a:t>
            </a:r>
            <a:r>
              <a:rPr lang="en-US" altLang="zh-CN" dirty="0" smtClean="0"/>
              <a:t>eries</a:t>
            </a:r>
            <a:r>
              <a:rPr lang="zh-CN" altLang="en-US" dirty="0" smtClean="0"/>
              <a:t> </a:t>
            </a:r>
            <a:r>
              <a:rPr lang="en-US" altLang="zh-CN" dirty="0" smtClean="0"/>
              <a:t>Indexes</a:t>
            </a:r>
            <a:endParaRPr lang="en-US" dirty="0"/>
          </a:p>
        </p:txBody>
      </p:sp>
      <p:sp>
        <p:nvSpPr>
          <p:cNvPr id="7" name="Rectangle 6"/>
          <p:cNvSpPr/>
          <p:nvPr/>
        </p:nvSpPr>
        <p:spPr>
          <a:xfrm>
            <a:off x="3094892" y="3569677"/>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Groups</a:t>
            </a:r>
            <a:r>
              <a:rPr lang="zh-CN" altLang="en-US" dirty="0" smtClean="0"/>
              <a:t> </a:t>
            </a:r>
            <a:r>
              <a:rPr lang="en-US" altLang="zh-CN" dirty="0" smtClean="0"/>
              <a:t>with</a:t>
            </a:r>
            <a:r>
              <a:rPr lang="zh-CN" altLang="en-US" dirty="0" smtClean="0"/>
              <a:t> </a:t>
            </a:r>
            <a:r>
              <a:rPr lang="en-US" altLang="zh-CN" dirty="0" smtClean="0"/>
              <a:t>length</a:t>
            </a:r>
            <a:r>
              <a:rPr lang="zh-CN" altLang="en-US" dirty="0" smtClean="0"/>
              <a:t> </a:t>
            </a:r>
            <a:r>
              <a:rPr lang="en-US" altLang="zh-CN" dirty="0" err="1" smtClean="0"/>
              <a:t>i</a:t>
            </a:r>
            <a:endParaRPr lang="en-US" dirty="0"/>
          </a:p>
        </p:txBody>
      </p:sp>
      <p:sp>
        <p:nvSpPr>
          <p:cNvPr id="8" name="Rectangle 7"/>
          <p:cNvSpPr/>
          <p:nvPr/>
        </p:nvSpPr>
        <p:spPr>
          <a:xfrm>
            <a:off x="5433646" y="3569677"/>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Most</a:t>
            </a:r>
            <a:r>
              <a:rPr lang="zh-CN" altLang="en-US" dirty="0" smtClean="0"/>
              <a:t> </a:t>
            </a:r>
            <a:r>
              <a:rPr lang="en-US" altLang="zh-CN" dirty="0" smtClean="0"/>
              <a:t>similar</a:t>
            </a:r>
            <a:r>
              <a:rPr lang="zh-CN" altLang="en-US" dirty="0" smtClean="0"/>
              <a:t> </a:t>
            </a:r>
            <a:r>
              <a:rPr lang="en-US" altLang="zh-CN" dirty="0" smtClean="0"/>
              <a:t>group</a:t>
            </a:r>
            <a:endParaRPr lang="en-US" dirty="0"/>
          </a:p>
        </p:txBody>
      </p:sp>
      <p:sp>
        <p:nvSpPr>
          <p:cNvPr id="9" name="Rectangle 8"/>
          <p:cNvSpPr/>
          <p:nvPr/>
        </p:nvSpPr>
        <p:spPr>
          <a:xfrm>
            <a:off x="7702062" y="3516923"/>
            <a:ext cx="1213338" cy="9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Most</a:t>
            </a:r>
            <a:r>
              <a:rPr lang="zh-CN" altLang="en-US" dirty="0" smtClean="0"/>
              <a:t> </a:t>
            </a:r>
            <a:r>
              <a:rPr lang="en-US" altLang="zh-CN" dirty="0" smtClean="0"/>
              <a:t>similar</a:t>
            </a:r>
            <a:r>
              <a:rPr lang="zh-CN" altLang="en-US" dirty="0" smtClean="0"/>
              <a:t> </a:t>
            </a:r>
            <a:r>
              <a:rPr lang="en-US" altLang="zh-CN" dirty="0" smtClean="0"/>
              <a:t>time</a:t>
            </a:r>
            <a:r>
              <a:rPr lang="zh-CN" altLang="en-US" dirty="0" smtClean="0"/>
              <a:t> </a:t>
            </a:r>
            <a:r>
              <a:rPr lang="en-US" altLang="zh-CN" dirty="0" smtClean="0"/>
              <a:t>series</a:t>
            </a:r>
            <a:endParaRPr lang="en-US" dirty="0"/>
          </a:p>
        </p:txBody>
      </p:sp>
      <p:cxnSp>
        <p:nvCxnSpPr>
          <p:cNvPr id="11" name="Straight Arrow Connector 10"/>
          <p:cNvCxnSpPr>
            <a:stCxn id="6" idx="3"/>
            <a:endCxn id="7" idx="1"/>
          </p:cNvCxnSpPr>
          <p:nvPr/>
        </p:nvCxnSpPr>
        <p:spPr>
          <a:xfrm>
            <a:off x="1600200" y="4026877"/>
            <a:ext cx="14946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a:endCxn id="8" idx="1"/>
          </p:cNvCxnSpPr>
          <p:nvPr/>
        </p:nvCxnSpPr>
        <p:spPr>
          <a:xfrm>
            <a:off x="4009292" y="4026877"/>
            <a:ext cx="14243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3"/>
            <a:endCxn id="9" idx="1"/>
          </p:cNvCxnSpPr>
          <p:nvPr/>
        </p:nvCxnSpPr>
        <p:spPr>
          <a:xfrm flipV="1">
            <a:off x="6348046" y="4000500"/>
            <a:ext cx="1354016" cy="263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776046" y="3644356"/>
            <a:ext cx="1090246" cy="369332"/>
          </a:xfrm>
          <a:prstGeom prst="rect">
            <a:avLst/>
          </a:prstGeom>
          <a:noFill/>
        </p:spPr>
        <p:txBody>
          <a:bodyPr wrap="square" rtlCol="0">
            <a:spAutoFit/>
          </a:bodyPr>
          <a:lstStyle/>
          <a:p>
            <a:r>
              <a:rPr lang="en-US" altLang="zh-CN" dirty="0" smtClean="0"/>
              <a:t>GTI</a:t>
            </a:r>
            <a:r>
              <a:rPr lang="zh-CN" altLang="en-US" dirty="0" smtClean="0"/>
              <a:t> </a:t>
            </a:r>
            <a:r>
              <a:rPr lang="en-US" altLang="zh-CN" dirty="0" smtClean="0"/>
              <a:t>Index</a:t>
            </a:r>
            <a:endParaRPr lang="en-US" dirty="0"/>
          </a:p>
        </p:txBody>
      </p:sp>
      <p:sp>
        <p:nvSpPr>
          <p:cNvPr id="17" name="TextBox 16"/>
          <p:cNvSpPr txBox="1"/>
          <p:nvPr/>
        </p:nvSpPr>
        <p:spPr>
          <a:xfrm>
            <a:off x="4157950" y="3626771"/>
            <a:ext cx="1056700" cy="369332"/>
          </a:xfrm>
          <a:prstGeom prst="rect">
            <a:avLst/>
          </a:prstGeom>
          <a:noFill/>
        </p:spPr>
        <p:txBody>
          <a:bodyPr wrap="none" rtlCol="0">
            <a:spAutoFit/>
          </a:bodyPr>
          <a:lstStyle/>
          <a:p>
            <a:r>
              <a:rPr lang="en-US" altLang="zh-CN" dirty="0" smtClean="0"/>
              <a:t>LSI</a:t>
            </a:r>
            <a:r>
              <a:rPr lang="zh-CN" altLang="en-US" dirty="0" smtClean="0"/>
              <a:t> </a:t>
            </a:r>
            <a:r>
              <a:rPr lang="en-US" altLang="zh-CN" dirty="0" smtClean="0"/>
              <a:t>Index</a:t>
            </a:r>
            <a:endParaRPr lang="en-US" dirty="0"/>
          </a:p>
        </p:txBody>
      </p:sp>
      <p:sp>
        <p:nvSpPr>
          <p:cNvPr id="18" name="TextBox 17"/>
          <p:cNvSpPr txBox="1"/>
          <p:nvPr/>
        </p:nvSpPr>
        <p:spPr>
          <a:xfrm>
            <a:off x="6479931" y="3398131"/>
            <a:ext cx="1143000" cy="646331"/>
          </a:xfrm>
          <a:prstGeom prst="rect">
            <a:avLst/>
          </a:prstGeom>
          <a:noFill/>
        </p:spPr>
        <p:txBody>
          <a:bodyPr wrap="square" rtlCol="0">
            <a:spAutoFit/>
          </a:bodyPr>
          <a:lstStyle/>
          <a:p>
            <a:r>
              <a:rPr lang="en-US" altLang="zh-CN" dirty="0" smtClean="0"/>
              <a:t>LSI</a:t>
            </a:r>
            <a:r>
              <a:rPr lang="zh-CN" altLang="en-US" dirty="0" smtClean="0"/>
              <a:t> </a:t>
            </a:r>
            <a:r>
              <a:rPr lang="en-US" altLang="zh-CN" dirty="0" smtClean="0"/>
              <a:t>Inner-search</a:t>
            </a:r>
            <a:endParaRPr lang="en-US" dirty="0"/>
          </a:p>
        </p:txBody>
      </p:sp>
    </p:spTree>
    <p:extLst>
      <p:ext uri="{BB962C8B-B14F-4D97-AF65-F5344CB8AC3E}">
        <p14:creationId xmlns:p14="http://schemas.microsoft.com/office/powerpoint/2010/main" val="511205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Query</a:t>
            </a:r>
            <a:r>
              <a:rPr lang="zh-CN" altLang="en-US" dirty="0" smtClean="0"/>
              <a:t> </a:t>
            </a:r>
            <a:r>
              <a:rPr lang="en-US" altLang="zh-CN" dirty="0" smtClean="0"/>
              <a:t>Processing</a:t>
            </a:r>
            <a:r>
              <a:rPr lang="zh-CN" altLang="en-US" dirty="0" smtClean="0"/>
              <a:t> </a:t>
            </a:r>
            <a:r>
              <a:rPr lang="en-US" altLang="zh-CN" dirty="0" smtClean="0"/>
              <a:t>over</a:t>
            </a:r>
            <a:r>
              <a:rPr lang="zh-CN" altLang="en-US" dirty="0" smtClean="0"/>
              <a:t> </a:t>
            </a:r>
            <a:r>
              <a:rPr lang="en-US" altLang="zh-CN" dirty="0" smtClean="0"/>
              <a:t>ONEX</a:t>
            </a:r>
            <a:r>
              <a:rPr lang="zh-CN" altLang="en-US" dirty="0" smtClean="0"/>
              <a:t> </a:t>
            </a:r>
            <a:r>
              <a:rPr lang="en-US" altLang="zh-CN" dirty="0" smtClean="0"/>
              <a:t>Base</a:t>
            </a:r>
            <a:endParaRPr lang="en-US" dirty="0"/>
          </a:p>
        </p:txBody>
      </p:sp>
      <p:sp>
        <p:nvSpPr>
          <p:cNvPr id="3" name="Content Placeholder 2"/>
          <p:cNvSpPr>
            <a:spLocks noGrp="1"/>
          </p:cNvSpPr>
          <p:nvPr>
            <p:ph idx="1"/>
          </p:nvPr>
        </p:nvSpPr>
        <p:spPr/>
        <p:txBody>
          <a:bodyPr/>
          <a:lstStyle/>
          <a:p>
            <a:r>
              <a:rPr lang="en-US" altLang="zh-CN" dirty="0" smtClean="0"/>
              <a:t>Class</a:t>
            </a:r>
            <a:r>
              <a:rPr lang="zh-CN" altLang="en-US" dirty="0" smtClean="0"/>
              <a:t> </a:t>
            </a:r>
            <a:r>
              <a:rPr lang="en-US" altLang="zh-CN" dirty="0" smtClean="0"/>
              <a:t>2.</a:t>
            </a:r>
            <a:r>
              <a:rPr lang="zh-CN" altLang="en-US" dirty="0" smtClean="0"/>
              <a:t> </a:t>
            </a:r>
            <a:r>
              <a:rPr lang="en-US" altLang="zh-CN" dirty="0" smtClean="0"/>
              <a:t>Seasonal</a:t>
            </a:r>
            <a:r>
              <a:rPr lang="zh-CN" altLang="en-US" dirty="0" smtClean="0"/>
              <a:t> </a:t>
            </a:r>
            <a:r>
              <a:rPr lang="en-US" altLang="zh-CN" dirty="0" smtClean="0"/>
              <a:t>Similarity</a:t>
            </a:r>
            <a:r>
              <a:rPr lang="zh-CN" altLang="en-US" dirty="0" smtClean="0"/>
              <a:t> </a:t>
            </a:r>
            <a:r>
              <a:rPr lang="en-US" altLang="zh-CN" dirty="0" err="1" smtClean="0"/>
              <a:t>Quries</a:t>
            </a:r>
            <a:endParaRPr lang="en-US" dirty="0"/>
          </a:p>
          <a:p>
            <a:endParaRPr lang="en-US" dirty="0"/>
          </a:p>
          <a:p>
            <a:endParaRPr lang="en-US" dirty="0"/>
          </a:p>
        </p:txBody>
      </p:sp>
      <p:sp>
        <p:nvSpPr>
          <p:cNvPr id="4" name="Rectangle 3"/>
          <p:cNvSpPr/>
          <p:nvPr/>
        </p:nvSpPr>
        <p:spPr>
          <a:xfrm>
            <a:off x="685800" y="3569677"/>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Time</a:t>
            </a:r>
            <a:r>
              <a:rPr lang="zh-CN" altLang="en-US" dirty="0" smtClean="0"/>
              <a:t> </a:t>
            </a:r>
            <a:r>
              <a:rPr lang="en-US" altLang="zh-CN" dirty="0"/>
              <a:t>S</a:t>
            </a:r>
            <a:r>
              <a:rPr lang="en-US" altLang="zh-CN" dirty="0" smtClean="0"/>
              <a:t>eries</a:t>
            </a:r>
            <a:r>
              <a:rPr lang="zh-CN" altLang="en-US" dirty="0" smtClean="0"/>
              <a:t> </a:t>
            </a:r>
            <a:r>
              <a:rPr lang="en-US" altLang="zh-CN" dirty="0" smtClean="0"/>
              <a:t>Indexes</a:t>
            </a:r>
            <a:endParaRPr lang="en-US" dirty="0"/>
          </a:p>
        </p:txBody>
      </p:sp>
      <p:sp>
        <p:nvSpPr>
          <p:cNvPr id="5" name="Rectangle 4"/>
          <p:cNvSpPr/>
          <p:nvPr/>
        </p:nvSpPr>
        <p:spPr>
          <a:xfrm>
            <a:off x="3094892" y="3569677"/>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Groups</a:t>
            </a:r>
            <a:r>
              <a:rPr lang="zh-CN" altLang="en-US" dirty="0" smtClean="0"/>
              <a:t> </a:t>
            </a:r>
            <a:r>
              <a:rPr lang="en-US" altLang="zh-CN" dirty="0" smtClean="0"/>
              <a:t>with</a:t>
            </a:r>
            <a:r>
              <a:rPr lang="zh-CN" altLang="en-US" dirty="0" smtClean="0"/>
              <a:t> </a:t>
            </a:r>
            <a:r>
              <a:rPr lang="en-US" altLang="zh-CN" dirty="0" smtClean="0"/>
              <a:t>length</a:t>
            </a:r>
            <a:r>
              <a:rPr lang="zh-CN" altLang="en-US" dirty="0" smtClean="0"/>
              <a:t> </a:t>
            </a:r>
            <a:r>
              <a:rPr lang="en-US" altLang="zh-CN" dirty="0" err="1" smtClean="0"/>
              <a:t>i</a:t>
            </a:r>
            <a:endParaRPr lang="en-US" dirty="0"/>
          </a:p>
        </p:txBody>
      </p:sp>
      <p:sp>
        <p:nvSpPr>
          <p:cNvPr id="6" name="Rectangle 5"/>
          <p:cNvSpPr/>
          <p:nvPr/>
        </p:nvSpPr>
        <p:spPr>
          <a:xfrm>
            <a:off x="5433645" y="3569677"/>
            <a:ext cx="3429001"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Most</a:t>
            </a:r>
            <a:r>
              <a:rPr lang="zh-CN" altLang="en-US" dirty="0" smtClean="0"/>
              <a:t> </a:t>
            </a:r>
            <a:r>
              <a:rPr lang="en-US" altLang="zh-CN" dirty="0" smtClean="0"/>
              <a:t>similar</a:t>
            </a:r>
            <a:r>
              <a:rPr lang="zh-CN" altLang="en-US" dirty="0" smtClean="0"/>
              <a:t> </a:t>
            </a:r>
            <a:r>
              <a:rPr lang="en-US" altLang="zh-CN" dirty="0" smtClean="0"/>
              <a:t>subsequences</a:t>
            </a:r>
            <a:r>
              <a:rPr lang="zh-CN" altLang="en-US" dirty="0" smtClean="0"/>
              <a:t> </a:t>
            </a:r>
            <a:r>
              <a:rPr lang="en-US" altLang="zh-CN" dirty="0" smtClean="0"/>
              <a:t>in</a:t>
            </a:r>
            <a:r>
              <a:rPr lang="zh-CN" altLang="en-US" dirty="0" smtClean="0"/>
              <a:t> </a:t>
            </a:r>
            <a:r>
              <a:rPr lang="en-US" altLang="zh-CN" dirty="0" smtClean="0"/>
              <a:t>all</a:t>
            </a:r>
            <a:r>
              <a:rPr lang="zh-CN" altLang="en-US" dirty="0" smtClean="0"/>
              <a:t> </a:t>
            </a:r>
            <a:r>
              <a:rPr lang="en-US" altLang="zh-CN" dirty="0" smtClean="0"/>
              <a:t>group</a:t>
            </a:r>
            <a:endParaRPr lang="en-US" dirty="0"/>
          </a:p>
        </p:txBody>
      </p:sp>
      <p:cxnSp>
        <p:nvCxnSpPr>
          <p:cNvPr id="8" name="Straight Arrow Connector 7"/>
          <p:cNvCxnSpPr>
            <a:stCxn id="8" idx="3"/>
            <a:endCxn id="9" idx="1"/>
          </p:cNvCxnSpPr>
          <p:nvPr/>
        </p:nvCxnSpPr>
        <p:spPr>
          <a:xfrm>
            <a:off x="1600200" y="4026877"/>
            <a:ext cx="14946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9" idx="3"/>
            <a:endCxn id="10" idx="1"/>
          </p:cNvCxnSpPr>
          <p:nvPr/>
        </p:nvCxnSpPr>
        <p:spPr>
          <a:xfrm>
            <a:off x="4009292" y="4026877"/>
            <a:ext cx="14243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776046" y="3644356"/>
            <a:ext cx="1090246" cy="369332"/>
          </a:xfrm>
          <a:prstGeom prst="rect">
            <a:avLst/>
          </a:prstGeom>
          <a:noFill/>
        </p:spPr>
        <p:txBody>
          <a:bodyPr wrap="square" rtlCol="0">
            <a:spAutoFit/>
          </a:bodyPr>
          <a:lstStyle/>
          <a:p>
            <a:r>
              <a:rPr lang="en-US" altLang="zh-CN" dirty="0" smtClean="0"/>
              <a:t>GTI</a:t>
            </a:r>
            <a:r>
              <a:rPr lang="zh-CN" altLang="en-US" dirty="0" smtClean="0"/>
              <a:t> </a:t>
            </a:r>
            <a:r>
              <a:rPr lang="en-US" altLang="zh-CN" dirty="0" smtClean="0"/>
              <a:t>Index</a:t>
            </a:r>
            <a:endParaRPr lang="en-US" dirty="0"/>
          </a:p>
        </p:txBody>
      </p:sp>
      <p:sp>
        <p:nvSpPr>
          <p:cNvPr id="11" name="TextBox 10"/>
          <p:cNvSpPr txBox="1"/>
          <p:nvPr/>
        </p:nvSpPr>
        <p:spPr>
          <a:xfrm>
            <a:off x="4157950" y="3626771"/>
            <a:ext cx="1365054" cy="923330"/>
          </a:xfrm>
          <a:prstGeom prst="rect">
            <a:avLst/>
          </a:prstGeom>
          <a:noFill/>
        </p:spPr>
        <p:txBody>
          <a:bodyPr wrap="none" rtlCol="0">
            <a:spAutoFit/>
          </a:bodyPr>
          <a:lstStyle/>
          <a:p>
            <a:r>
              <a:rPr lang="en-US" altLang="zh-CN" dirty="0" smtClean="0"/>
              <a:t>All</a:t>
            </a:r>
            <a:r>
              <a:rPr lang="zh-CN" altLang="en-US" dirty="0" smtClean="0"/>
              <a:t> </a:t>
            </a:r>
            <a:r>
              <a:rPr lang="en-US" altLang="zh-CN" dirty="0" smtClean="0"/>
              <a:t>groups</a:t>
            </a:r>
            <a:endParaRPr lang="zh-CN" altLang="en-US" dirty="0" smtClean="0"/>
          </a:p>
          <a:p>
            <a:endParaRPr lang="zh-CN" altLang="en-US" dirty="0"/>
          </a:p>
          <a:p>
            <a:r>
              <a:rPr lang="en-US" altLang="zh-CN" dirty="0" smtClean="0"/>
              <a:t>Inner-search</a:t>
            </a:r>
            <a:endParaRPr lang="en-US" dirty="0"/>
          </a:p>
        </p:txBody>
      </p:sp>
    </p:spTree>
    <p:extLst>
      <p:ext uri="{BB962C8B-B14F-4D97-AF65-F5344CB8AC3E}">
        <p14:creationId xmlns:p14="http://schemas.microsoft.com/office/powerpoint/2010/main" val="1696107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Query</a:t>
            </a:r>
            <a:r>
              <a:rPr lang="zh-CN" altLang="en-US" dirty="0" smtClean="0"/>
              <a:t> </a:t>
            </a:r>
            <a:r>
              <a:rPr lang="en-US" altLang="zh-CN" dirty="0" smtClean="0"/>
              <a:t>Processing</a:t>
            </a:r>
            <a:r>
              <a:rPr lang="zh-CN" altLang="en-US" dirty="0" smtClean="0"/>
              <a:t> </a:t>
            </a:r>
            <a:r>
              <a:rPr lang="en-US" altLang="zh-CN" dirty="0" smtClean="0"/>
              <a:t>over</a:t>
            </a:r>
            <a:r>
              <a:rPr lang="zh-CN" altLang="en-US" dirty="0" smtClean="0"/>
              <a:t> </a:t>
            </a:r>
            <a:r>
              <a:rPr lang="en-US" altLang="zh-CN" dirty="0" smtClean="0"/>
              <a:t>ONEX</a:t>
            </a:r>
            <a:r>
              <a:rPr lang="zh-CN" altLang="en-US" dirty="0" smtClean="0"/>
              <a:t> </a:t>
            </a:r>
            <a:r>
              <a:rPr lang="en-US" altLang="zh-CN" dirty="0" smtClean="0"/>
              <a:t>Base</a:t>
            </a:r>
            <a:endParaRPr lang="en-US" dirty="0"/>
          </a:p>
        </p:txBody>
      </p:sp>
      <p:sp>
        <p:nvSpPr>
          <p:cNvPr id="3" name="Content Placeholder 2"/>
          <p:cNvSpPr>
            <a:spLocks noGrp="1"/>
          </p:cNvSpPr>
          <p:nvPr>
            <p:ph idx="1"/>
          </p:nvPr>
        </p:nvSpPr>
        <p:spPr/>
        <p:txBody>
          <a:bodyPr/>
          <a:lstStyle/>
          <a:p>
            <a:r>
              <a:rPr lang="en-US" dirty="0"/>
              <a:t>Class </a:t>
            </a:r>
            <a:r>
              <a:rPr lang="en-US" altLang="zh-CN" dirty="0" smtClean="0"/>
              <a:t>3</a:t>
            </a:r>
            <a:r>
              <a:rPr lang="en-US" dirty="0" smtClean="0"/>
              <a:t>: </a:t>
            </a:r>
            <a:r>
              <a:rPr lang="en-US" altLang="zh-CN" dirty="0"/>
              <a:t>S</a:t>
            </a:r>
            <a:r>
              <a:rPr lang="en-US" dirty="0" smtClean="0"/>
              <a:t>imilarity </a:t>
            </a:r>
            <a:r>
              <a:rPr lang="en-US" altLang="zh-CN" dirty="0"/>
              <a:t>T</a:t>
            </a:r>
            <a:r>
              <a:rPr lang="en-US" dirty="0" smtClean="0"/>
              <a:t>hreshold </a:t>
            </a:r>
            <a:r>
              <a:rPr lang="en-US" altLang="zh-CN" dirty="0" smtClean="0"/>
              <a:t>R</a:t>
            </a:r>
            <a:r>
              <a:rPr lang="en-US" dirty="0" smtClean="0"/>
              <a:t>ecommendations</a:t>
            </a:r>
            <a:endParaRPr lang="zh-CN" altLang="en-US" dirty="0" smtClean="0"/>
          </a:p>
          <a:p>
            <a:pPr lvl="1"/>
            <a:r>
              <a:rPr lang="en-US" altLang="zh-CN" dirty="0" smtClean="0"/>
              <a:t>ST</a:t>
            </a:r>
            <a:r>
              <a:rPr lang="zh-CN" altLang="en-US" dirty="0" smtClean="0"/>
              <a:t> </a:t>
            </a:r>
            <a:r>
              <a:rPr lang="en-US" altLang="zh-CN" dirty="0" smtClean="0"/>
              <a:t>in</a:t>
            </a:r>
            <a:r>
              <a:rPr lang="zh-CN" altLang="en-US" dirty="0" smtClean="0"/>
              <a:t> </a:t>
            </a:r>
            <a:r>
              <a:rPr lang="en-US" altLang="zh-CN" dirty="0" smtClean="0"/>
              <a:t>pre-processing</a:t>
            </a:r>
            <a:r>
              <a:rPr lang="zh-CN" altLang="en-US" dirty="0" smtClean="0"/>
              <a:t> </a:t>
            </a:r>
            <a:r>
              <a:rPr lang="en-US" altLang="zh-CN" dirty="0" smtClean="0"/>
              <a:t>groups</a:t>
            </a:r>
            <a:endParaRPr lang="zh-CN" altLang="en-US" dirty="0" smtClean="0"/>
          </a:p>
          <a:p>
            <a:pPr lvl="1"/>
            <a:r>
              <a:rPr lang="en-US" altLang="zh-CN" dirty="0" smtClean="0"/>
              <a:t>If</a:t>
            </a:r>
            <a:r>
              <a:rPr lang="zh-CN" altLang="en-US" dirty="0" smtClean="0"/>
              <a:t> </a:t>
            </a:r>
            <a:r>
              <a:rPr lang="en-US" altLang="zh-CN" dirty="0" smtClean="0"/>
              <a:t>ST’</a:t>
            </a:r>
            <a:r>
              <a:rPr lang="zh-CN" altLang="en-US" dirty="0" smtClean="0"/>
              <a:t> </a:t>
            </a:r>
            <a:r>
              <a:rPr lang="en-US" altLang="zh-CN" dirty="0" smtClean="0"/>
              <a:t>&lt;</a:t>
            </a:r>
            <a:r>
              <a:rPr lang="zh-CN" altLang="en-US" dirty="0" smtClean="0"/>
              <a:t> </a:t>
            </a:r>
            <a:r>
              <a:rPr lang="en-US" altLang="zh-CN" dirty="0" smtClean="0"/>
              <a:t>ST</a:t>
            </a:r>
            <a:r>
              <a:rPr lang="en-US" altLang="zh-CN" dirty="0" smtClean="0"/>
              <a:t>,</a:t>
            </a:r>
            <a:r>
              <a:rPr lang="zh-CN" altLang="en-US" dirty="0" smtClean="0"/>
              <a:t> </a:t>
            </a:r>
            <a:r>
              <a:rPr lang="en-US" altLang="zh-CN" dirty="0" smtClean="0"/>
              <a:t>then</a:t>
            </a:r>
            <a:r>
              <a:rPr lang="zh-CN" altLang="en-US" dirty="0" smtClean="0"/>
              <a:t> </a:t>
            </a:r>
            <a:r>
              <a:rPr lang="en-US" altLang="zh-CN" dirty="0" smtClean="0"/>
              <a:t>divide</a:t>
            </a:r>
            <a:r>
              <a:rPr lang="zh-CN" altLang="en-US" dirty="0" smtClean="0"/>
              <a:t> </a:t>
            </a:r>
            <a:r>
              <a:rPr lang="en-US" altLang="zh-CN" dirty="0" smtClean="0"/>
              <a:t>groups</a:t>
            </a:r>
            <a:endParaRPr lang="zh-CN" altLang="en-US" dirty="0" smtClean="0"/>
          </a:p>
          <a:p>
            <a:pPr lvl="1"/>
            <a:r>
              <a:rPr lang="en-US" altLang="zh-CN" dirty="0" smtClean="0"/>
              <a:t>If</a:t>
            </a:r>
            <a:r>
              <a:rPr lang="zh-CN" altLang="en-US" dirty="0" smtClean="0"/>
              <a:t> </a:t>
            </a:r>
            <a:r>
              <a:rPr lang="en-US" altLang="zh-CN" dirty="0" smtClean="0"/>
              <a:t>ST’</a:t>
            </a:r>
            <a:r>
              <a:rPr lang="zh-CN" altLang="en-US" dirty="0" smtClean="0"/>
              <a:t> </a:t>
            </a:r>
            <a:r>
              <a:rPr lang="en-US" altLang="zh-CN" dirty="0" smtClean="0"/>
              <a:t>&gt;</a:t>
            </a:r>
            <a:r>
              <a:rPr lang="zh-CN" altLang="en-US" dirty="0" smtClean="0"/>
              <a:t> </a:t>
            </a:r>
            <a:r>
              <a:rPr lang="en-US" altLang="zh-CN" dirty="0" smtClean="0"/>
              <a:t>ST</a:t>
            </a:r>
            <a:r>
              <a:rPr lang="en-US" altLang="zh-CN" dirty="0" smtClean="0"/>
              <a:t>,</a:t>
            </a:r>
            <a:r>
              <a:rPr lang="zh-CN" altLang="en-US" dirty="0" smtClean="0"/>
              <a:t> </a:t>
            </a:r>
            <a:r>
              <a:rPr lang="en-US" altLang="zh-CN" dirty="0" smtClean="0"/>
              <a:t>then</a:t>
            </a:r>
            <a:r>
              <a:rPr lang="zh-CN" altLang="en-US" dirty="0" smtClean="0"/>
              <a:t> </a:t>
            </a:r>
            <a:r>
              <a:rPr lang="en-US" altLang="zh-CN" dirty="0" smtClean="0"/>
              <a:t>merge</a:t>
            </a:r>
            <a:r>
              <a:rPr lang="zh-CN" altLang="en-US" dirty="0" smtClean="0"/>
              <a:t> </a:t>
            </a:r>
            <a:r>
              <a:rPr lang="en-US" altLang="zh-CN" dirty="0" smtClean="0"/>
              <a:t>groups</a:t>
            </a:r>
            <a:r>
              <a:rPr lang="en-US" dirty="0" smtClean="0"/>
              <a:t> </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962683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Optimization</a:t>
            </a:r>
            <a:r>
              <a:rPr lang="zh-CN" altLang="en-US" dirty="0" smtClean="0"/>
              <a:t> </a:t>
            </a:r>
            <a:r>
              <a:rPr lang="en-US" altLang="zh-CN" dirty="0" smtClean="0"/>
              <a:t>of</a:t>
            </a:r>
            <a:r>
              <a:rPr lang="zh-CN" altLang="en-US" dirty="0" smtClean="0"/>
              <a:t> </a:t>
            </a:r>
            <a:r>
              <a:rPr lang="en-US" altLang="zh-CN" dirty="0" smtClean="0"/>
              <a:t>Processing</a:t>
            </a:r>
            <a:r>
              <a:rPr lang="zh-CN" altLang="en-US" dirty="0" smtClean="0"/>
              <a:t> </a:t>
            </a:r>
            <a:r>
              <a:rPr lang="en-US" altLang="zh-CN" dirty="0" smtClean="0"/>
              <a:t>Queries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For GTI Searching </a:t>
            </a:r>
          </a:p>
          <a:p>
            <a:pPr lvl="1"/>
            <a:r>
              <a:rPr lang="en-US" dirty="0" smtClean="0"/>
              <a:t>Greedy</a:t>
            </a:r>
            <a:endParaRPr lang="zh-CN" altLang="en-US" dirty="0" smtClean="0"/>
          </a:p>
          <a:p>
            <a:pPr lvl="2"/>
            <a:r>
              <a:rPr lang="en-US" dirty="0"/>
              <a:t>For a given sample sequence of length L, we start the search for the best match representative with the ones of the same length as the query. </a:t>
            </a:r>
            <a:endParaRPr lang="zh-CN" altLang="en-US" dirty="0" smtClean="0"/>
          </a:p>
          <a:p>
            <a:pPr lvl="2"/>
            <a:r>
              <a:rPr lang="en-US" dirty="0" smtClean="0"/>
              <a:t>If </a:t>
            </a:r>
            <a:r>
              <a:rPr lang="en-US" dirty="0"/>
              <a:t>we don’t find the “best match” representative for </a:t>
            </a:r>
            <a:r>
              <a:rPr lang="en-US" dirty="0" smtClean="0"/>
              <a:t>this, </a:t>
            </a:r>
            <a:r>
              <a:rPr lang="en-US" dirty="0"/>
              <a:t>we continue by searching the representatives in decreasing order of their </a:t>
            </a:r>
            <a:r>
              <a:rPr lang="en-US" dirty="0" smtClean="0"/>
              <a:t>length</a:t>
            </a:r>
            <a:r>
              <a:rPr lang="en-US" altLang="zh-CN" dirty="0" smtClean="0"/>
              <a:t>.</a:t>
            </a:r>
            <a:endParaRPr lang="zh-CN" altLang="en-US" dirty="0" smtClean="0"/>
          </a:p>
          <a:p>
            <a:pPr lvl="1"/>
            <a:r>
              <a:rPr lang="en-US" altLang="zh-CN" dirty="0" smtClean="0"/>
              <a:t>Divide</a:t>
            </a:r>
            <a:r>
              <a:rPr lang="zh-CN" altLang="en-US" dirty="0" smtClean="0"/>
              <a:t> </a:t>
            </a:r>
            <a:r>
              <a:rPr lang="en-US" altLang="zh-CN" dirty="0" smtClean="0"/>
              <a:t>and</a:t>
            </a:r>
            <a:r>
              <a:rPr lang="zh-CN" altLang="en-US" dirty="0" smtClean="0"/>
              <a:t> </a:t>
            </a:r>
            <a:r>
              <a:rPr lang="en-US" altLang="zh-CN" dirty="0" smtClean="0"/>
              <a:t>Conquer</a:t>
            </a:r>
            <a:endParaRPr lang="zh-CN" altLang="en-US" dirty="0" smtClean="0"/>
          </a:p>
          <a:p>
            <a:pPr lvl="2"/>
            <a:r>
              <a:rPr lang="en-US" dirty="0"/>
              <a:t>We find the “median representative” </a:t>
            </a:r>
            <a:r>
              <a:rPr lang="en-US" dirty="0" smtClean="0"/>
              <a:t>and </a:t>
            </a:r>
            <a:r>
              <a:rPr lang="en-US" dirty="0"/>
              <a:t>start our search with this representative. </a:t>
            </a:r>
            <a:endParaRPr lang="zh-CN" altLang="en-US" dirty="0" smtClean="0"/>
          </a:p>
          <a:p>
            <a:pPr lvl="2"/>
            <a:r>
              <a:rPr lang="en-US" dirty="0" smtClean="0"/>
              <a:t>We </a:t>
            </a:r>
            <a:r>
              <a:rPr lang="en-US" dirty="0"/>
              <a:t>follow up by alternately checking the closest representatives to its left and then right in the index, until we reach the </a:t>
            </a:r>
            <a:r>
              <a:rPr lang="en-US" altLang="zh-CN" dirty="0" smtClean="0"/>
              <a:t>best</a:t>
            </a:r>
            <a:r>
              <a:rPr lang="zh-CN" altLang="en-US" dirty="0" smtClean="0"/>
              <a:t> </a:t>
            </a:r>
            <a:r>
              <a:rPr lang="en-US" dirty="0" smtClean="0"/>
              <a:t>representative</a:t>
            </a:r>
            <a:r>
              <a:rPr lang="en-US" altLang="zh-CN" dirty="0" smtClean="0"/>
              <a:t>.</a:t>
            </a:r>
            <a:endParaRPr lang="en-US" dirty="0" smtClean="0"/>
          </a:p>
          <a:p>
            <a:r>
              <a:rPr lang="en-US" dirty="0" smtClean="0"/>
              <a:t>For in-group Searching</a:t>
            </a:r>
            <a:endParaRPr lang="zh-CN" altLang="en-US" dirty="0" smtClean="0"/>
          </a:p>
          <a:p>
            <a:pPr lvl="1"/>
            <a:r>
              <a:rPr lang="en-US" altLang="zh-CN" dirty="0" smtClean="0"/>
              <a:t>Greedy</a:t>
            </a:r>
            <a:endParaRPr lang="zh-CN" altLang="en-US" dirty="0" smtClean="0"/>
          </a:p>
          <a:p>
            <a:pPr lvl="2"/>
            <a:r>
              <a:rPr lang="en-US" altLang="zh-CN" dirty="0" smtClean="0"/>
              <a:t>Find</a:t>
            </a:r>
            <a:r>
              <a:rPr lang="zh-CN" altLang="en-US" dirty="0" smtClean="0"/>
              <a:t> </a:t>
            </a:r>
            <a:r>
              <a:rPr lang="en-US" dirty="0" smtClean="0"/>
              <a:t>the </a:t>
            </a:r>
            <a:r>
              <a:rPr lang="en-US" dirty="0"/>
              <a:t>sequence in the group whose ED to the representative has the closest value to </a:t>
            </a:r>
            <a:r>
              <a:rPr lang="en-US" dirty="0" smtClean="0"/>
              <a:t>the</a:t>
            </a:r>
            <a:r>
              <a:rPr lang="zh-CN" altLang="en-US" dirty="0" smtClean="0"/>
              <a:t> </a:t>
            </a:r>
            <a:r>
              <a:rPr lang="en-US" dirty="0" smtClean="0"/>
              <a:t>DTW </a:t>
            </a:r>
            <a:r>
              <a:rPr lang="en-US" dirty="0"/>
              <a:t>between </a:t>
            </a:r>
            <a:r>
              <a:rPr lang="en-US" altLang="zh-CN" dirty="0" smtClean="0"/>
              <a:t>given</a:t>
            </a:r>
            <a:r>
              <a:rPr lang="zh-CN" altLang="en-US" dirty="0" smtClean="0"/>
              <a:t> </a:t>
            </a:r>
            <a:r>
              <a:rPr lang="en-US" altLang="zh-CN" dirty="0" smtClean="0"/>
              <a:t>sequence</a:t>
            </a:r>
            <a:r>
              <a:rPr lang="en-US" dirty="0" smtClean="0"/>
              <a:t> </a:t>
            </a:r>
            <a:r>
              <a:rPr lang="en-US" dirty="0"/>
              <a:t>and the representative. </a:t>
            </a:r>
          </a:p>
          <a:p>
            <a:endParaRPr lang="en-US" dirty="0"/>
          </a:p>
        </p:txBody>
      </p:sp>
    </p:spTree>
    <p:extLst>
      <p:ext uri="{BB962C8B-B14F-4D97-AF65-F5344CB8AC3E}">
        <p14:creationId xmlns:p14="http://schemas.microsoft.com/office/powerpoint/2010/main" val="1188796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Experiments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349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Settings</a:t>
            </a:r>
            <a:endParaRPr lang="en-US" dirty="0"/>
          </a:p>
        </p:txBody>
      </p:sp>
      <p:sp>
        <p:nvSpPr>
          <p:cNvPr id="3" name="Content Placeholder 2"/>
          <p:cNvSpPr>
            <a:spLocks noGrp="1"/>
          </p:cNvSpPr>
          <p:nvPr>
            <p:ph idx="1"/>
          </p:nvPr>
        </p:nvSpPr>
        <p:spPr/>
        <p:txBody>
          <a:bodyPr/>
          <a:lstStyle/>
          <a:p>
            <a:r>
              <a:rPr lang="en-US" altLang="zh-CN" dirty="0" smtClean="0"/>
              <a:t>Datasets</a:t>
            </a:r>
            <a:endParaRPr lang="zh-CN" altLang="en-US" dirty="0" smtClean="0"/>
          </a:p>
          <a:p>
            <a:pPr lvl="1"/>
            <a:r>
              <a:rPr lang="en-US" altLang="zh-CN" dirty="0" smtClean="0"/>
              <a:t>From</a:t>
            </a:r>
            <a:r>
              <a:rPr lang="zh-CN" altLang="en-US" dirty="0" smtClean="0"/>
              <a:t> </a:t>
            </a:r>
            <a:r>
              <a:rPr lang="en-US" altLang="zh-CN" dirty="0" smtClean="0"/>
              <a:t>UCR</a:t>
            </a:r>
            <a:r>
              <a:rPr lang="zh-CN" altLang="en-US" dirty="0" smtClean="0"/>
              <a:t> </a:t>
            </a:r>
            <a:r>
              <a:rPr lang="en-US" altLang="zh-CN" dirty="0" smtClean="0"/>
              <a:t>time-series</a:t>
            </a:r>
            <a:r>
              <a:rPr lang="zh-CN" altLang="en-US" dirty="0" smtClean="0"/>
              <a:t> </a:t>
            </a:r>
            <a:r>
              <a:rPr lang="en-US" altLang="zh-CN" dirty="0" smtClean="0"/>
              <a:t>collection</a:t>
            </a:r>
            <a:endParaRPr lang="zh-CN" altLang="en-US" dirty="0" smtClean="0"/>
          </a:p>
          <a:p>
            <a:r>
              <a:rPr lang="en-US" altLang="zh-CN" dirty="0" smtClean="0"/>
              <a:t>Performance</a:t>
            </a:r>
            <a:r>
              <a:rPr lang="zh-CN" altLang="en-US" dirty="0" smtClean="0"/>
              <a:t> </a:t>
            </a:r>
            <a:r>
              <a:rPr lang="en-US" altLang="zh-CN" dirty="0" smtClean="0"/>
              <a:t>Statistics</a:t>
            </a:r>
            <a:endParaRPr lang="zh-CN" altLang="en-US" dirty="0" smtClean="0"/>
          </a:p>
          <a:p>
            <a:pPr lvl="1"/>
            <a:r>
              <a:rPr lang="en-US" dirty="0"/>
              <a:t>The online query processing time and accuracy are reported for queries averaged over multiple </a:t>
            </a:r>
            <a:r>
              <a:rPr lang="en-US" dirty="0" smtClean="0"/>
              <a:t>runs. </a:t>
            </a:r>
            <a:endParaRPr lang="zh-CN" altLang="en-US" dirty="0"/>
          </a:p>
          <a:p>
            <a:pPr lvl="1"/>
            <a:r>
              <a:rPr lang="en-US" altLang="zh-CN" dirty="0" smtClean="0"/>
              <a:t>E</a:t>
            </a:r>
            <a:r>
              <a:rPr lang="en-US" dirty="0" smtClean="0"/>
              <a:t>valuat</a:t>
            </a:r>
            <a:r>
              <a:rPr lang="en-US" altLang="zh-CN" dirty="0" smtClean="0"/>
              <a:t>ing</a:t>
            </a:r>
            <a:r>
              <a:rPr lang="en-US" dirty="0" smtClean="0"/>
              <a:t> </a:t>
            </a:r>
            <a:r>
              <a:rPr lang="en-US" dirty="0"/>
              <a:t>the ONEX base by measuring the size and the </a:t>
            </a:r>
            <a:r>
              <a:rPr lang="en-US" dirty="0" smtClean="0"/>
              <a:t>preprocessing </a:t>
            </a:r>
            <a:r>
              <a:rPr lang="en-US" dirty="0"/>
              <a:t>time of our </a:t>
            </a:r>
            <a:r>
              <a:rPr lang="en-US" dirty="0" err="1"/>
              <a:t>pregenerated</a:t>
            </a:r>
            <a:r>
              <a:rPr lang="en-US" dirty="0"/>
              <a:t> information when </a:t>
            </a:r>
            <a:r>
              <a:rPr lang="en-US" dirty="0" smtClean="0"/>
              <a:t>varying </a:t>
            </a:r>
            <a:r>
              <a:rPr lang="en-US" dirty="0"/>
              <a:t>both datasets and similarity threshold </a:t>
            </a:r>
            <a:r>
              <a:rPr lang="en-US" dirty="0" smtClean="0"/>
              <a:t>ranges</a:t>
            </a:r>
            <a:r>
              <a:rPr lang="en-US" altLang="zh-CN" dirty="0" smtClean="0"/>
              <a:t>.</a:t>
            </a:r>
            <a:endParaRPr lang="en-US" dirty="0"/>
          </a:p>
          <a:p>
            <a:pPr marL="0" indent="0">
              <a:buNone/>
            </a:pPr>
            <a:endParaRPr lang="en-US" dirty="0"/>
          </a:p>
        </p:txBody>
      </p:sp>
    </p:spTree>
    <p:extLst>
      <p:ext uri="{BB962C8B-B14F-4D97-AF65-F5344CB8AC3E}">
        <p14:creationId xmlns:p14="http://schemas.microsoft.com/office/powerpoint/2010/main" val="7613401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Query</a:t>
            </a:r>
            <a:r>
              <a:rPr lang="zh-CN" altLang="en-US" dirty="0" smtClean="0"/>
              <a:t> </a:t>
            </a:r>
            <a:r>
              <a:rPr lang="en-US" altLang="zh-CN" dirty="0" smtClean="0"/>
              <a:t>Processing</a:t>
            </a:r>
            <a:r>
              <a:rPr lang="zh-CN" altLang="en-US" dirty="0" smtClean="0"/>
              <a:t> </a:t>
            </a:r>
            <a:r>
              <a:rPr lang="en-US" altLang="zh-CN" dirty="0" smtClean="0"/>
              <a:t>Time</a:t>
            </a:r>
            <a:r>
              <a:rPr lang="zh-CN" altLang="en-US" dirty="0" smtClean="0"/>
              <a:t> </a:t>
            </a:r>
            <a:r>
              <a:rPr lang="en-US" altLang="zh-CN" dirty="0" smtClean="0"/>
              <a:t>&amp;</a:t>
            </a:r>
            <a:r>
              <a:rPr lang="zh-CN" altLang="en-US" dirty="0" smtClean="0"/>
              <a:t> </a:t>
            </a:r>
            <a:r>
              <a:rPr lang="en-US" altLang="zh-CN" dirty="0" smtClean="0"/>
              <a:t>Accuracy</a:t>
            </a:r>
            <a:endParaRPr lang="en-US" dirty="0"/>
          </a:p>
        </p:txBody>
      </p:sp>
      <p:sp>
        <p:nvSpPr>
          <p:cNvPr id="3" name="Content Placeholder 2"/>
          <p:cNvSpPr>
            <a:spLocks noGrp="1"/>
          </p:cNvSpPr>
          <p:nvPr>
            <p:ph idx="1"/>
          </p:nvPr>
        </p:nvSpPr>
        <p:spPr/>
        <p:txBody>
          <a:bodyPr/>
          <a:lstStyle/>
          <a:p>
            <a:r>
              <a:rPr lang="en-US" altLang="zh-CN" dirty="0" smtClean="0"/>
              <a:t>Similarity</a:t>
            </a:r>
            <a:r>
              <a:rPr lang="zh-CN" altLang="en-US" dirty="0" smtClean="0"/>
              <a:t> </a:t>
            </a:r>
            <a:r>
              <a:rPr lang="en-US" altLang="zh-CN" dirty="0" smtClean="0"/>
              <a:t>Queries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481" y="1986348"/>
            <a:ext cx="5232400" cy="2514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151" y="4277111"/>
            <a:ext cx="5257800" cy="2235200"/>
          </a:xfrm>
          <a:prstGeom prst="rect">
            <a:avLst/>
          </a:prstGeom>
        </p:spPr>
      </p:pic>
    </p:spTree>
    <p:extLst>
      <p:ext uri="{BB962C8B-B14F-4D97-AF65-F5344CB8AC3E}">
        <p14:creationId xmlns:p14="http://schemas.microsoft.com/office/powerpoint/2010/main" val="212952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Query</a:t>
            </a:r>
            <a:r>
              <a:rPr lang="zh-CN" altLang="en-US" dirty="0" smtClean="0"/>
              <a:t> </a:t>
            </a:r>
            <a:r>
              <a:rPr lang="en-US" altLang="zh-CN" dirty="0" smtClean="0"/>
              <a:t>Processing</a:t>
            </a:r>
            <a:r>
              <a:rPr lang="zh-CN" altLang="en-US" dirty="0" smtClean="0"/>
              <a:t> </a:t>
            </a:r>
            <a:r>
              <a:rPr lang="en-US" altLang="zh-CN" dirty="0" smtClean="0"/>
              <a:t>Time</a:t>
            </a:r>
            <a:r>
              <a:rPr lang="zh-CN" altLang="en-US" dirty="0" smtClean="0"/>
              <a:t> </a:t>
            </a:r>
            <a:r>
              <a:rPr lang="en-US" altLang="zh-CN" dirty="0" smtClean="0"/>
              <a:t>&amp;</a:t>
            </a:r>
            <a:r>
              <a:rPr lang="zh-CN" altLang="en-US" dirty="0" smtClean="0"/>
              <a:t> </a:t>
            </a:r>
            <a:r>
              <a:rPr lang="en-US" altLang="zh-CN" dirty="0" smtClean="0"/>
              <a:t>Accuracy</a:t>
            </a:r>
            <a:endParaRPr lang="en-US" dirty="0"/>
          </a:p>
        </p:txBody>
      </p:sp>
      <p:sp>
        <p:nvSpPr>
          <p:cNvPr id="3" name="Content Placeholder 2"/>
          <p:cNvSpPr>
            <a:spLocks noGrp="1"/>
          </p:cNvSpPr>
          <p:nvPr>
            <p:ph idx="1"/>
          </p:nvPr>
        </p:nvSpPr>
        <p:spPr/>
        <p:txBody>
          <a:bodyPr/>
          <a:lstStyle/>
          <a:p>
            <a:r>
              <a:rPr lang="en-US" altLang="zh-CN" dirty="0" smtClean="0"/>
              <a:t>Similarity</a:t>
            </a:r>
            <a:r>
              <a:rPr lang="zh-CN" altLang="en-US" dirty="0" smtClean="0"/>
              <a:t> </a:t>
            </a:r>
            <a:r>
              <a:rPr lang="en-US" altLang="zh-CN" dirty="0" smtClean="0"/>
              <a:t>Queries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46" y="1972276"/>
            <a:ext cx="5130800" cy="1727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846" y="3508975"/>
            <a:ext cx="5054600" cy="3225800"/>
          </a:xfrm>
          <a:prstGeom prst="rect">
            <a:avLst/>
          </a:prstGeom>
        </p:spPr>
      </p:pic>
    </p:spTree>
    <p:extLst>
      <p:ext uri="{BB962C8B-B14F-4D97-AF65-F5344CB8AC3E}">
        <p14:creationId xmlns:p14="http://schemas.microsoft.com/office/powerpoint/2010/main" val="12548100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Query</a:t>
            </a:r>
            <a:r>
              <a:rPr lang="zh-CN" altLang="en-US" dirty="0" smtClean="0"/>
              <a:t> </a:t>
            </a:r>
            <a:r>
              <a:rPr lang="en-US" altLang="zh-CN" dirty="0" smtClean="0"/>
              <a:t>Processing</a:t>
            </a:r>
            <a:r>
              <a:rPr lang="zh-CN" altLang="en-US" dirty="0" smtClean="0"/>
              <a:t> </a:t>
            </a:r>
            <a:r>
              <a:rPr lang="en-US" altLang="zh-CN" dirty="0" smtClean="0"/>
              <a:t>Time</a:t>
            </a:r>
            <a:r>
              <a:rPr lang="zh-CN" altLang="en-US" dirty="0" smtClean="0"/>
              <a:t> </a:t>
            </a:r>
            <a:r>
              <a:rPr lang="en-US" altLang="zh-CN" dirty="0" smtClean="0"/>
              <a:t>&amp;</a:t>
            </a:r>
            <a:r>
              <a:rPr lang="zh-CN" altLang="en-US" dirty="0" smtClean="0"/>
              <a:t> </a:t>
            </a:r>
            <a:r>
              <a:rPr lang="en-US" altLang="zh-CN" dirty="0" smtClean="0"/>
              <a:t>Accuracy</a:t>
            </a:r>
            <a:endParaRPr lang="en-US" dirty="0"/>
          </a:p>
        </p:txBody>
      </p:sp>
      <p:sp>
        <p:nvSpPr>
          <p:cNvPr id="3" name="Content Placeholder 2"/>
          <p:cNvSpPr>
            <a:spLocks noGrp="1"/>
          </p:cNvSpPr>
          <p:nvPr>
            <p:ph idx="1"/>
          </p:nvPr>
        </p:nvSpPr>
        <p:spPr/>
        <p:txBody>
          <a:bodyPr/>
          <a:lstStyle/>
          <a:p>
            <a:r>
              <a:rPr lang="en-US" altLang="zh-CN" dirty="0" smtClean="0"/>
              <a:t>Seasonal</a:t>
            </a:r>
            <a:r>
              <a:rPr lang="zh-CN" altLang="en-US" dirty="0" smtClean="0"/>
              <a:t> </a:t>
            </a:r>
            <a:r>
              <a:rPr lang="en-US" altLang="zh-CN" dirty="0" smtClean="0"/>
              <a:t>Similarity</a:t>
            </a:r>
            <a:r>
              <a:rPr lang="zh-CN" altLang="en-US" dirty="0" smtClean="0"/>
              <a:t> </a:t>
            </a:r>
            <a:r>
              <a:rPr lang="en-US" altLang="zh-CN" dirty="0" smtClean="0"/>
              <a:t>Queries</a:t>
            </a:r>
            <a:endParaRPr lang="zh-CN" alt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650" y="2396331"/>
            <a:ext cx="4838700" cy="2933700"/>
          </a:xfrm>
          <a:prstGeom prst="rect">
            <a:avLst/>
          </a:prstGeom>
        </p:spPr>
      </p:pic>
    </p:spTree>
    <p:extLst>
      <p:ext uri="{BB962C8B-B14F-4D97-AF65-F5344CB8AC3E}">
        <p14:creationId xmlns:p14="http://schemas.microsoft.com/office/powerpoint/2010/main" val="363985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Motivation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2412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Preprocessing</a:t>
            </a:r>
            <a:r>
              <a:rPr lang="zh-CN" altLang="en-US" dirty="0" smtClean="0"/>
              <a:t> </a:t>
            </a:r>
            <a:r>
              <a:rPr lang="en-US" altLang="zh-CN" dirty="0" smtClean="0"/>
              <a:t>Performance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050" y="1587843"/>
            <a:ext cx="4381900" cy="4525963"/>
          </a:xfrm>
        </p:spPr>
      </p:pic>
    </p:spTree>
    <p:extLst>
      <p:ext uri="{BB962C8B-B14F-4D97-AF65-F5344CB8AC3E}">
        <p14:creationId xmlns:p14="http://schemas.microsoft.com/office/powerpoint/2010/main" val="19789208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Preprocessing</a:t>
            </a:r>
            <a:r>
              <a:rPr lang="zh-CN" altLang="en-US" dirty="0" smtClean="0"/>
              <a:t> </a:t>
            </a:r>
            <a:r>
              <a:rPr lang="en-US" altLang="zh-CN" dirty="0" smtClean="0"/>
              <a:t>Performance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500" y="2544956"/>
            <a:ext cx="4953000" cy="1993900"/>
          </a:xfrm>
        </p:spPr>
      </p:pic>
    </p:spTree>
    <p:extLst>
      <p:ext uri="{BB962C8B-B14F-4D97-AF65-F5344CB8AC3E}">
        <p14:creationId xmlns:p14="http://schemas.microsoft.com/office/powerpoint/2010/main" val="1423635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THANKS</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001282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Motivating</a:t>
            </a:r>
            <a:r>
              <a:rPr lang="zh-CN" altLang="en-US" dirty="0" smtClean="0"/>
              <a:t> </a:t>
            </a:r>
            <a:r>
              <a:rPr lang="en-US" altLang="zh-CN" dirty="0" smtClean="0"/>
              <a:t>Examples</a:t>
            </a:r>
            <a:endParaRPr lang="en-US" dirty="0"/>
          </a:p>
        </p:txBody>
      </p:sp>
      <p:sp>
        <p:nvSpPr>
          <p:cNvPr id="3" name="内容占位符 2"/>
          <p:cNvSpPr>
            <a:spLocks noGrp="1"/>
          </p:cNvSpPr>
          <p:nvPr>
            <p:ph idx="1"/>
          </p:nvPr>
        </p:nvSpPr>
        <p:spPr/>
        <p:txBody>
          <a:bodyPr>
            <a:normAutofit fontScale="85000" lnSpcReduction="20000"/>
          </a:bodyPr>
          <a:lstStyle/>
          <a:p>
            <a:r>
              <a:rPr lang="en-US" dirty="0"/>
              <a:t>In 2013 in Massachusetts, organizations set out to repeal the Sales and Use Tax on computer and software services, perceived as potentially </a:t>
            </a:r>
            <a:r>
              <a:rPr lang="en-US" dirty="0" smtClean="0"/>
              <a:t>having </a:t>
            </a:r>
            <a:r>
              <a:rPr lang="en-US" dirty="0"/>
              <a:t>a negative impact on the economic health of the state. </a:t>
            </a:r>
            <a:endParaRPr lang="zh-CN" altLang="en-US" dirty="0"/>
          </a:p>
          <a:p>
            <a:r>
              <a:rPr lang="en-US" altLang="zh-CN" dirty="0" smtClean="0"/>
              <a:t>Difficulty</a:t>
            </a:r>
            <a:r>
              <a:rPr lang="zh-CN" altLang="en-US" dirty="0" smtClean="0"/>
              <a:t> </a:t>
            </a:r>
            <a:r>
              <a:rPr lang="en-US" altLang="zh-CN" dirty="0"/>
              <a:t>1:</a:t>
            </a:r>
            <a:r>
              <a:rPr lang="zh-CN" altLang="en-US" dirty="0"/>
              <a:t> </a:t>
            </a:r>
            <a:r>
              <a:rPr lang="en-US" altLang="zh-CN" dirty="0"/>
              <a:t>Slow</a:t>
            </a:r>
            <a:r>
              <a:rPr lang="zh-CN" altLang="en-US" dirty="0"/>
              <a:t> </a:t>
            </a:r>
            <a:r>
              <a:rPr lang="en-US" altLang="zh-CN" dirty="0"/>
              <a:t>Computation</a:t>
            </a:r>
            <a:endParaRPr lang="zh-CN" altLang="en-US" dirty="0"/>
          </a:p>
          <a:p>
            <a:pPr lvl="1"/>
            <a:r>
              <a:rPr lang="en-US" altLang="zh-CN" dirty="0"/>
              <a:t>Data from different domains requires comparison of time series of different lengths and alignments.</a:t>
            </a:r>
            <a:endParaRPr lang="zh-CN" altLang="en-US" dirty="0"/>
          </a:p>
          <a:p>
            <a:pPr lvl="1"/>
            <a:r>
              <a:rPr lang="en-US" altLang="zh-CN" dirty="0"/>
              <a:t>DTW</a:t>
            </a:r>
            <a:r>
              <a:rPr lang="zh-CN" altLang="en-US" dirty="0"/>
              <a:t> </a:t>
            </a:r>
            <a:r>
              <a:rPr lang="en-US" altLang="zh-CN" dirty="0"/>
              <a:t>-&gt;</a:t>
            </a:r>
            <a:r>
              <a:rPr lang="zh-CN" altLang="en-US" dirty="0"/>
              <a:t> </a:t>
            </a:r>
            <a:r>
              <a:rPr lang="en-US" altLang="zh-CN" dirty="0"/>
              <a:t>robust,</a:t>
            </a:r>
            <a:r>
              <a:rPr lang="zh-CN" altLang="en-US" dirty="0"/>
              <a:t> </a:t>
            </a:r>
            <a:r>
              <a:rPr lang="en-US" altLang="zh-CN" dirty="0"/>
              <a:t>accurate,</a:t>
            </a:r>
            <a:r>
              <a:rPr lang="zh-CN" altLang="en-US" dirty="0"/>
              <a:t> </a:t>
            </a:r>
            <a:r>
              <a:rPr lang="en-US" altLang="zh-CN" dirty="0"/>
              <a:t>but</a:t>
            </a:r>
            <a:r>
              <a:rPr lang="zh-CN" altLang="en-US" dirty="0"/>
              <a:t> </a:t>
            </a:r>
            <a:r>
              <a:rPr lang="en-US" altLang="zh-CN" dirty="0"/>
              <a:t>slow</a:t>
            </a:r>
            <a:r>
              <a:rPr lang="zh-CN" altLang="en-US" dirty="0"/>
              <a:t> </a:t>
            </a:r>
            <a:r>
              <a:rPr lang="en-US" altLang="zh-CN" dirty="0"/>
              <a:t>(because</a:t>
            </a:r>
            <a:r>
              <a:rPr lang="zh-CN" altLang="en-US" dirty="0"/>
              <a:t> </a:t>
            </a:r>
            <a:r>
              <a:rPr lang="en-US" altLang="zh-CN" dirty="0"/>
              <a:t>of</a:t>
            </a:r>
            <a:r>
              <a:rPr lang="zh-CN" altLang="en-US" dirty="0"/>
              <a:t> </a:t>
            </a:r>
            <a:r>
              <a:rPr lang="en-US" altLang="zh-CN" dirty="0"/>
              <a:t>high</a:t>
            </a:r>
            <a:r>
              <a:rPr lang="zh-CN" altLang="en-US" dirty="0"/>
              <a:t> </a:t>
            </a:r>
            <a:r>
              <a:rPr lang="en-US" altLang="zh-CN" dirty="0"/>
              <a:t>computational</a:t>
            </a:r>
            <a:r>
              <a:rPr lang="zh-CN" altLang="en-US" dirty="0"/>
              <a:t> </a:t>
            </a:r>
            <a:r>
              <a:rPr lang="en-US" altLang="zh-CN" dirty="0"/>
              <a:t>complexity)</a:t>
            </a:r>
            <a:endParaRPr lang="zh-CN" altLang="en-US" dirty="0"/>
          </a:p>
          <a:p>
            <a:r>
              <a:rPr lang="en-US" altLang="zh-CN" dirty="0"/>
              <a:t>Difficulty</a:t>
            </a:r>
            <a:r>
              <a:rPr lang="zh-CN" altLang="en-US" dirty="0"/>
              <a:t> </a:t>
            </a:r>
            <a:r>
              <a:rPr lang="en-US" altLang="zh-CN" dirty="0"/>
              <a:t>2:</a:t>
            </a:r>
            <a:r>
              <a:rPr lang="zh-CN" altLang="en-US" dirty="0"/>
              <a:t> </a:t>
            </a:r>
            <a:r>
              <a:rPr lang="en-US" altLang="zh-CN" dirty="0"/>
              <a:t>Incomplete</a:t>
            </a:r>
            <a:r>
              <a:rPr lang="zh-CN" altLang="en-US" dirty="0"/>
              <a:t> </a:t>
            </a:r>
            <a:r>
              <a:rPr lang="en-US" altLang="zh-CN" dirty="0"/>
              <a:t>Time</a:t>
            </a:r>
            <a:r>
              <a:rPr lang="zh-CN" altLang="en-US" dirty="0"/>
              <a:t> </a:t>
            </a:r>
            <a:r>
              <a:rPr lang="en-US" altLang="zh-CN" dirty="0"/>
              <a:t>Series</a:t>
            </a:r>
            <a:r>
              <a:rPr lang="zh-CN" altLang="en-US" dirty="0"/>
              <a:t> </a:t>
            </a:r>
            <a:r>
              <a:rPr lang="en-US" altLang="zh-CN" dirty="0" smtClean="0"/>
              <a:t>Data</a:t>
            </a:r>
            <a:endParaRPr lang="zh-CN" altLang="en-US" dirty="0" smtClean="0"/>
          </a:p>
          <a:p>
            <a:pPr lvl="1"/>
            <a:r>
              <a:rPr lang="en-US" altLang="zh-CN" dirty="0" smtClean="0"/>
              <a:t>Analyst</a:t>
            </a:r>
            <a:r>
              <a:rPr lang="zh-CN" altLang="en-US" dirty="0" smtClean="0"/>
              <a:t> </a:t>
            </a:r>
            <a:r>
              <a:rPr lang="en-US" altLang="zh-CN" dirty="0"/>
              <a:t>uses</a:t>
            </a:r>
            <a:r>
              <a:rPr lang="zh-CN" altLang="en-US" dirty="0"/>
              <a:t> </a:t>
            </a:r>
            <a:r>
              <a:rPr lang="en-US" altLang="zh-CN" dirty="0"/>
              <a:t>growth</a:t>
            </a:r>
            <a:r>
              <a:rPr lang="zh-CN" altLang="en-US" dirty="0"/>
              <a:t> </a:t>
            </a:r>
            <a:r>
              <a:rPr lang="en-US" altLang="zh-CN" dirty="0"/>
              <a:t>rate</a:t>
            </a:r>
            <a:r>
              <a:rPr lang="zh-CN" altLang="en-US" dirty="0"/>
              <a:t> </a:t>
            </a:r>
            <a:r>
              <a:rPr lang="en-US" altLang="zh-CN" dirty="0"/>
              <a:t>to</a:t>
            </a:r>
            <a:r>
              <a:rPr lang="zh-CN" altLang="en-US" dirty="0"/>
              <a:t> </a:t>
            </a:r>
            <a:r>
              <a:rPr lang="en-US" altLang="zh-CN" dirty="0"/>
              <a:t>evaluate</a:t>
            </a:r>
            <a:r>
              <a:rPr lang="zh-CN" altLang="en-US" dirty="0"/>
              <a:t> </a:t>
            </a:r>
            <a:r>
              <a:rPr lang="en-US" altLang="zh-CN" dirty="0"/>
              <a:t>the</a:t>
            </a:r>
            <a:r>
              <a:rPr lang="zh-CN" altLang="en-US" dirty="0"/>
              <a:t> </a:t>
            </a:r>
            <a:r>
              <a:rPr lang="en-US" altLang="zh-CN" dirty="0"/>
              <a:t>potential</a:t>
            </a:r>
            <a:r>
              <a:rPr lang="zh-CN" altLang="en-US" dirty="0"/>
              <a:t> </a:t>
            </a:r>
            <a:r>
              <a:rPr lang="en-US" altLang="zh-CN" dirty="0"/>
              <a:t>impact</a:t>
            </a:r>
            <a:r>
              <a:rPr lang="zh-CN" altLang="en-US" dirty="0"/>
              <a:t> </a:t>
            </a:r>
            <a:r>
              <a:rPr lang="en-US" altLang="zh-CN" dirty="0"/>
              <a:t>of</a:t>
            </a:r>
            <a:r>
              <a:rPr lang="zh-CN" altLang="en-US" dirty="0"/>
              <a:t> </a:t>
            </a:r>
            <a:r>
              <a:rPr lang="en-US" altLang="zh-CN" dirty="0"/>
              <a:t>the</a:t>
            </a:r>
            <a:r>
              <a:rPr lang="zh-CN" altLang="en-US" dirty="0"/>
              <a:t> </a:t>
            </a:r>
            <a:r>
              <a:rPr lang="en-US" altLang="zh-CN" dirty="0"/>
              <a:t>tax</a:t>
            </a:r>
            <a:r>
              <a:rPr lang="zh-CN" altLang="en-US" dirty="0"/>
              <a:t> </a:t>
            </a:r>
            <a:r>
              <a:rPr lang="en-US" altLang="zh-CN" dirty="0"/>
              <a:t>and</a:t>
            </a:r>
            <a:r>
              <a:rPr lang="zh-CN" altLang="en-US" dirty="0"/>
              <a:t> </a:t>
            </a:r>
            <a:r>
              <a:rPr lang="en-US" altLang="zh-CN" dirty="0"/>
              <a:t>searched</a:t>
            </a:r>
            <a:r>
              <a:rPr lang="zh-CN" altLang="en-US" dirty="0"/>
              <a:t> </a:t>
            </a:r>
            <a:r>
              <a:rPr lang="en-US" altLang="zh-CN" dirty="0"/>
              <a:t>for</a:t>
            </a:r>
            <a:r>
              <a:rPr lang="zh-CN" altLang="en-US" dirty="0"/>
              <a:t> </a:t>
            </a:r>
            <a:r>
              <a:rPr lang="en-US" altLang="zh-CN" dirty="0"/>
              <a:t>matches</a:t>
            </a:r>
            <a:r>
              <a:rPr lang="zh-CN" altLang="en-US" dirty="0"/>
              <a:t> </a:t>
            </a:r>
            <a:r>
              <a:rPr lang="en-US" altLang="zh-CN" dirty="0"/>
              <a:t>among</a:t>
            </a:r>
            <a:r>
              <a:rPr lang="zh-CN" altLang="en-US" dirty="0"/>
              <a:t> </a:t>
            </a:r>
            <a:r>
              <a:rPr lang="en-US" altLang="zh-CN" dirty="0"/>
              <a:t>all</a:t>
            </a:r>
            <a:r>
              <a:rPr lang="zh-CN" altLang="en-US" dirty="0"/>
              <a:t> </a:t>
            </a:r>
            <a:r>
              <a:rPr lang="en-US" altLang="zh-CN" dirty="0" smtClean="0"/>
              <a:t>states.</a:t>
            </a:r>
            <a:endParaRPr lang="zh-CN" altLang="en-US" dirty="0" smtClean="0"/>
          </a:p>
          <a:p>
            <a:pPr lvl="1"/>
            <a:r>
              <a:rPr lang="en-US" altLang="zh-CN" dirty="0" smtClean="0"/>
              <a:t>Some</a:t>
            </a:r>
            <a:r>
              <a:rPr lang="zh-CN" altLang="en-US" dirty="0" smtClean="0"/>
              <a:t> </a:t>
            </a:r>
            <a:r>
              <a:rPr lang="en-US" altLang="zh-CN" dirty="0"/>
              <a:t>time</a:t>
            </a:r>
            <a:r>
              <a:rPr lang="zh-CN" altLang="en-US" dirty="0"/>
              <a:t> </a:t>
            </a:r>
            <a:r>
              <a:rPr lang="en-US" altLang="zh-CN" dirty="0"/>
              <a:t>series</a:t>
            </a:r>
            <a:r>
              <a:rPr lang="zh-CN" altLang="en-US" dirty="0"/>
              <a:t> </a:t>
            </a:r>
            <a:r>
              <a:rPr lang="en-US" altLang="zh-CN" dirty="0"/>
              <a:t>data</a:t>
            </a:r>
            <a:r>
              <a:rPr lang="zh-CN" altLang="en-US" dirty="0"/>
              <a:t> </a:t>
            </a:r>
            <a:r>
              <a:rPr lang="en-US" altLang="zh-CN" dirty="0"/>
              <a:t>for</a:t>
            </a:r>
            <a:r>
              <a:rPr lang="zh-CN" altLang="en-US" dirty="0"/>
              <a:t> </a:t>
            </a:r>
            <a:r>
              <a:rPr lang="en-US" altLang="zh-CN" dirty="0"/>
              <a:t>some</a:t>
            </a:r>
            <a:r>
              <a:rPr lang="zh-CN" altLang="en-US" dirty="0"/>
              <a:t> </a:t>
            </a:r>
            <a:r>
              <a:rPr lang="en-US" altLang="zh-CN" dirty="0"/>
              <a:t>states</a:t>
            </a:r>
            <a:r>
              <a:rPr lang="zh-CN" altLang="en-US" dirty="0"/>
              <a:t> </a:t>
            </a:r>
            <a:r>
              <a:rPr lang="en-US" altLang="zh-CN" dirty="0"/>
              <a:t>may</a:t>
            </a:r>
            <a:r>
              <a:rPr lang="zh-CN" altLang="en-US" dirty="0"/>
              <a:t> </a:t>
            </a:r>
            <a:r>
              <a:rPr lang="en-US" altLang="zh-CN" dirty="0"/>
              <a:t>not</a:t>
            </a:r>
            <a:r>
              <a:rPr lang="zh-CN" altLang="en-US" dirty="0"/>
              <a:t> </a:t>
            </a:r>
            <a:r>
              <a:rPr lang="en-US" altLang="zh-CN" dirty="0"/>
              <a:t>exist</a:t>
            </a:r>
            <a:r>
              <a:rPr lang="zh-CN" altLang="en-US" dirty="0"/>
              <a:t>  </a:t>
            </a:r>
            <a:endParaRPr lang="zh-CN" altLang="en-US" dirty="0" smtClean="0"/>
          </a:p>
          <a:p>
            <a:r>
              <a:rPr lang="en-US" altLang="zh-CN" dirty="0"/>
              <a:t>Difficulty</a:t>
            </a:r>
            <a:r>
              <a:rPr lang="zh-CN" altLang="en-US" dirty="0"/>
              <a:t> </a:t>
            </a:r>
            <a:r>
              <a:rPr lang="en-US" altLang="zh-CN" dirty="0"/>
              <a:t>3:</a:t>
            </a:r>
            <a:r>
              <a:rPr lang="zh-CN" altLang="en-US" dirty="0"/>
              <a:t> </a:t>
            </a:r>
            <a:r>
              <a:rPr lang="en-US" altLang="zh-CN" dirty="0" err="1"/>
              <a:t>Unecessary</a:t>
            </a:r>
            <a:r>
              <a:rPr lang="zh-CN" altLang="en-US" dirty="0"/>
              <a:t> </a:t>
            </a:r>
            <a:r>
              <a:rPr lang="en-US" altLang="zh-CN" dirty="0"/>
              <a:t>Complex</a:t>
            </a:r>
            <a:r>
              <a:rPr lang="zh-CN" altLang="en-US" dirty="0"/>
              <a:t> </a:t>
            </a:r>
            <a:r>
              <a:rPr lang="en-US" altLang="zh-CN" dirty="0"/>
              <a:t>Questions</a:t>
            </a:r>
            <a:endParaRPr lang="zh-CN" altLang="en-US" dirty="0"/>
          </a:p>
          <a:p>
            <a:pPr lvl="1"/>
            <a:r>
              <a:rPr lang="en-US" altLang="zh-CN" dirty="0"/>
              <a:t>Searching for recurring similarity patterns</a:t>
            </a:r>
            <a:endParaRPr lang="zh-CN" altLang="en-US" dirty="0"/>
          </a:p>
          <a:p>
            <a:r>
              <a:rPr lang="en-US" altLang="zh-CN" dirty="0"/>
              <a:t>Difficulty</a:t>
            </a:r>
            <a:r>
              <a:rPr lang="zh-CN" altLang="en-US" dirty="0"/>
              <a:t> </a:t>
            </a:r>
            <a:r>
              <a:rPr lang="en-US" altLang="zh-CN" dirty="0"/>
              <a:t>4:</a:t>
            </a:r>
            <a:r>
              <a:rPr lang="zh-CN" altLang="en-US" dirty="0"/>
              <a:t> </a:t>
            </a:r>
            <a:r>
              <a:rPr lang="en-US" altLang="zh-CN" dirty="0"/>
              <a:t>Redundant</a:t>
            </a:r>
            <a:r>
              <a:rPr lang="zh-CN" altLang="en-US" dirty="0"/>
              <a:t> </a:t>
            </a:r>
            <a:r>
              <a:rPr lang="en-US" altLang="zh-CN" dirty="0"/>
              <a:t>Computations</a:t>
            </a:r>
            <a:r>
              <a:rPr lang="zh-CN" altLang="en-US" dirty="0"/>
              <a:t> </a:t>
            </a:r>
            <a:r>
              <a:rPr lang="en-US" altLang="zh-CN" dirty="0"/>
              <a:t>for</a:t>
            </a:r>
            <a:r>
              <a:rPr lang="zh-CN" altLang="en-US" dirty="0"/>
              <a:t> </a:t>
            </a:r>
            <a:r>
              <a:rPr lang="en-US" altLang="zh-CN" dirty="0"/>
              <a:t>Much</a:t>
            </a:r>
            <a:r>
              <a:rPr lang="zh-CN" altLang="en-US" dirty="0"/>
              <a:t> </a:t>
            </a:r>
            <a:r>
              <a:rPr lang="en-US" altLang="zh-CN" dirty="0"/>
              <a:t>Parameter</a:t>
            </a:r>
            <a:r>
              <a:rPr lang="zh-CN" altLang="en-US" dirty="0"/>
              <a:t> </a:t>
            </a:r>
            <a:r>
              <a:rPr lang="en-US" altLang="zh-CN" dirty="0"/>
              <a:t>Settings</a:t>
            </a:r>
            <a:r>
              <a:rPr lang="zh-CN" altLang="en-US" dirty="0"/>
              <a:t>  </a:t>
            </a:r>
          </a:p>
          <a:p>
            <a:pPr lvl="1"/>
            <a:r>
              <a:rPr lang="en-US" altLang="zh-CN" dirty="0"/>
              <a:t>Data from diverse domains requires the use of different parameter settings </a:t>
            </a:r>
            <a:endParaRPr lang="zh-CN" altLang="en-US" dirty="0"/>
          </a:p>
          <a:p>
            <a:endParaRPr lang="en-US" dirty="0"/>
          </a:p>
        </p:txBody>
      </p:sp>
    </p:spTree>
    <p:extLst>
      <p:ext uri="{BB962C8B-B14F-4D97-AF65-F5344CB8AC3E}">
        <p14:creationId xmlns:p14="http://schemas.microsoft.com/office/powerpoint/2010/main" val="2039362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Contribution</a:t>
            </a:r>
            <a:r>
              <a:rPr lang="zh-CN" altLang="en-US" dirty="0"/>
              <a:t/>
            </a:r>
            <a:br>
              <a:rPr lang="zh-CN" altLang="en-US" dirty="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0587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Contribution</a:t>
            </a:r>
            <a:endParaRPr lang="en-US" dirty="0"/>
          </a:p>
        </p:txBody>
      </p:sp>
      <p:sp>
        <p:nvSpPr>
          <p:cNvPr id="4" name="Rectangle 3"/>
          <p:cNvSpPr/>
          <p:nvPr/>
        </p:nvSpPr>
        <p:spPr>
          <a:xfrm>
            <a:off x="457200" y="3286896"/>
            <a:ext cx="1433384" cy="6779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mtClean="0"/>
              <a:t>Interactive</a:t>
            </a:r>
            <a:endParaRPr lang="en-US"/>
          </a:p>
        </p:txBody>
      </p:sp>
      <p:sp>
        <p:nvSpPr>
          <p:cNvPr id="7" name="Oval 6"/>
          <p:cNvSpPr/>
          <p:nvPr/>
        </p:nvSpPr>
        <p:spPr>
          <a:xfrm>
            <a:off x="2298357" y="2199502"/>
            <a:ext cx="1804085" cy="6919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Fast</a:t>
            </a:r>
            <a:endParaRPr lang="en-US" dirty="0"/>
          </a:p>
        </p:txBody>
      </p:sp>
      <p:sp>
        <p:nvSpPr>
          <p:cNvPr id="8" name="Oval 7"/>
          <p:cNvSpPr/>
          <p:nvPr/>
        </p:nvSpPr>
        <p:spPr>
          <a:xfrm>
            <a:off x="2298357" y="4256903"/>
            <a:ext cx="1804085" cy="7846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Accurate</a:t>
            </a:r>
            <a:endParaRPr lang="en-US" dirty="0"/>
          </a:p>
        </p:txBody>
      </p:sp>
      <p:sp>
        <p:nvSpPr>
          <p:cNvPr id="9" name="Rectangle 8"/>
          <p:cNvSpPr/>
          <p:nvPr/>
        </p:nvSpPr>
        <p:spPr>
          <a:xfrm>
            <a:off x="4843849" y="1675733"/>
            <a:ext cx="2638164" cy="7644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t>Precompute</a:t>
            </a:r>
            <a:r>
              <a:rPr lang="zh-CN" altLang="en-US" dirty="0" smtClean="0"/>
              <a:t> </a:t>
            </a:r>
            <a:r>
              <a:rPr lang="en-US" altLang="zh-CN" dirty="0" smtClean="0"/>
              <a:t>similarity</a:t>
            </a:r>
            <a:r>
              <a:rPr lang="zh-CN" altLang="en-US" dirty="0" smtClean="0"/>
              <a:t> </a:t>
            </a:r>
            <a:r>
              <a:rPr lang="en-US" altLang="zh-CN" dirty="0" smtClean="0"/>
              <a:t>groups</a:t>
            </a:r>
            <a:endParaRPr lang="en-US" dirty="0"/>
          </a:p>
        </p:txBody>
      </p:sp>
      <p:sp>
        <p:nvSpPr>
          <p:cNvPr id="10" name="Rectangle 9"/>
          <p:cNvSpPr/>
          <p:nvPr/>
        </p:nvSpPr>
        <p:spPr>
          <a:xfrm>
            <a:off x="4843848" y="2749377"/>
            <a:ext cx="2638165" cy="5375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In-memory</a:t>
            </a:r>
            <a:r>
              <a:rPr lang="zh-CN" altLang="en-US" dirty="0" smtClean="0"/>
              <a:t> </a:t>
            </a:r>
            <a:r>
              <a:rPr lang="en-US" altLang="zh-CN" dirty="0" smtClean="0"/>
              <a:t>Index</a:t>
            </a:r>
            <a:endParaRPr lang="en-US" dirty="0"/>
          </a:p>
        </p:txBody>
      </p:sp>
      <p:sp>
        <p:nvSpPr>
          <p:cNvPr id="11" name="Rectangle 10"/>
          <p:cNvSpPr/>
          <p:nvPr/>
        </p:nvSpPr>
        <p:spPr>
          <a:xfrm>
            <a:off x="4800598" y="3994322"/>
            <a:ext cx="2681416" cy="654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mtClean="0"/>
              <a:t>Group</a:t>
            </a:r>
            <a:r>
              <a:rPr lang="zh-CN" altLang="en-US" dirty="0" smtClean="0"/>
              <a:t> </a:t>
            </a:r>
            <a:r>
              <a:rPr lang="en-US" altLang="zh-CN" dirty="0" smtClean="0"/>
              <a:t>representatives</a:t>
            </a:r>
            <a:endParaRPr lang="en-US" dirty="0"/>
          </a:p>
        </p:txBody>
      </p:sp>
      <p:sp>
        <p:nvSpPr>
          <p:cNvPr id="12" name="Rectangle 11"/>
          <p:cNvSpPr/>
          <p:nvPr/>
        </p:nvSpPr>
        <p:spPr>
          <a:xfrm>
            <a:off x="4800598" y="5165124"/>
            <a:ext cx="2681416" cy="6672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Triangle</a:t>
            </a:r>
            <a:r>
              <a:rPr lang="zh-CN" altLang="en-US" dirty="0" smtClean="0"/>
              <a:t> </a:t>
            </a:r>
            <a:r>
              <a:rPr lang="en-US" altLang="zh-CN" dirty="0" smtClean="0"/>
              <a:t>inequality</a:t>
            </a:r>
            <a:r>
              <a:rPr lang="zh-CN" altLang="en-US" dirty="0" smtClean="0"/>
              <a:t> </a:t>
            </a:r>
            <a:r>
              <a:rPr lang="en-US" altLang="zh-CN" dirty="0" smtClean="0"/>
              <a:t>between</a:t>
            </a:r>
            <a:r>
              <a:rPr lang="zh-CN" altLang="en-US" dirty="0" smtClean="0"/>
              <a:t> </a:t>
            </a:r>
            <a:r>
              <a:rPr lang="en-US" altLang="zh-CN" dirty="0" smtClean="0"/>
              <a:t>ED</a:t>
            </a:r>
            <a:r>
              <a:rPr lang="zh-CN" altLang="en-US" dirty="0" smtClean="0"/>
              <a:t> </a:t>
            </a:r>
            <a:r>
              <a:rPr lang="en-US" altLang="zh-CN" dirty="0" smtClean="0"/>
              <a:t>and</a:t>
            </a:r>
            <a:r>
              <a:rPr lang="zh-CN" altLang="en-US" dirty="0" smtClean="0"/>
              <a:t> </a:t>
            </a:r>
            <a:r>
              <a:rPr lang="en-US" altLang="zh-CN" dirty="0" smtClean="0"/>
              <a:t>DTW</a:t>
            </a:r>
            <a:endParaRPr lang="en-US" dirty="0"/>
          </a:p>
        </p:txBody>
      </p:sp>
      <p:sp>
        <p:nvSpPr>
          <p:cNvPr id="13" name="Rectangle 12"/>
          <p:cNvSpPr/>
          <p:nvPr/>
        </p:nvSpPr>
        <p:spPr>
          <a:xfrm>
            <a:off x="457200" y="6070557"/>
            <a:ext cx="1433384" cy="4763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mtClean="0"/>
              <a:t>Others</a:t>
            </a:r>
            <a:endParaRPr lang="en-US"/>
          </a:p>
        </p:txBody>
      </p:sp>
      <p:sp>
        <p:nvSpPr>
          <p:cNvPr id="14" name="Rectangle 13"/>
          <p:cNvSpPr/>
          <p:nvPr/>
        </p:nvSpPr>
        <p:spPr>
          <a:xfrm>
            <a:off x="4800598" y="6043657"/>
            <a:ext cx="2681415" cy="5158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Parameter</a:t>
            </a:r>
            <a:r>
              <a:rPr lang="zh-CN" altLang="en-US" dirty="0" smtClean="0"/>
              <a:t> </a:t>
            </a:r>
            <a:r>
              <a:rPr lang="en-US" altLang="zh-CN" dirty="0" smtClean="0"/>
              <a:t>tuning</a:t>
            </a:r>
            <a:r>
              <a:rPr lang="zh-CN" altLang="en-US" dirty="0" smtClean="0"/>
              <a:t> </a:t>
            </a:r>
            <a:r>
              <a:rPr lang="en-US" altLang="zh-CN" dirty="0" smtClean="0"/>
              <a:t>guidance</a:t>
            </a:r>
            <a:endParaRPr lang="en-US" dirty="0"/>
          </a:p>
        </p:txBody>
      </p:sp>
      <p:cxnSp>
        <p:nvCxnSpPr>
          <p:cNvPr id="16" name="Straight Arrow Connector 15"/>
          <p:cNvCxnSpPr>
            <a:stCxn id="4" idx="3"/>
            <a:endCxn id="7" idx="2"/>
          </p:cNvCxnSpPr>
          <p:nvPr/>
        </p:nvCxnSpPr>
        <p:spPr>
          <a:xfrm flipV="1">
            <a:off x="1890584" y="2545491"/>
            <a:ext cx="407773" cy="10803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3"/>
            <a:endCxn id="8" idx="2"/>
          </p:cNvCxnSpPr>
          <p:nvPr/>
        </p:nvCxnSpPr>
        <p:spPr>
          <a:xfrm>
            <a:off x="1890584" y="3625860"/>
            <a:ext cx="407773" cy="10233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9" idx="1"/>
          </p:cNvCxnSpPr>
          <p:nvPr/>
        </p:nvCxnSpPr>
        <p:spPr>
          <a:xfrm flipV="1">
            <a:off x="4102442" y="2057946"/>
            <a:ext cx="741407" cy="4875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6"/>
            <a:endCxn id="10" idx="1"/>
          </p:cNvCxnSpPr>
          <p:nvPr/>
        </p:nvCxnSpPr>
        <p:spPr>
          <a:xfrm>
            <a:off x="4102442" y="2545491"/>
            <a:ext cx="741406" cy="4726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8" idx="6"/>
            <a:endCxn id="11" idx="1"/>
          </p:cNvCxnSpPr>
          <p:nvPr/>
        </p:nvCxnSpPr>
        <p:spPr>
          <a:xfrm flipV="1">
            <a:off x="4102442" y="4321776"/>
            <a:ext cx="698156" cy="3274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6"/>
            <a:endCxn id="12" idx="1"/>
          </p:cNvCxnSpPr>
          <p:nvPr/>
        </p:nvCxnSpPr>
        <p:spPr>
          <a:xfrm>
            <a:off x="4102442" y="4649230"/>
            <a:ext cx="698156" cy="849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3"/>
            <a:endCxn id="14" idx="1"/>
          </p:cNvCxnSpPr>
          <p:nvPr/>
        </p:nvCxnSpPr>
        <p:spPr>
          <a:xfrm flipV="1">
            <a:off x="1890584" y="6301604"/>
            <a:ext cx="2910014" cy="71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7721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Algorithms</a:t>
            </a:r>
            <a:r>
              <a:rPr lang="zh-CN" altLang="en-US" dirty="0" smtClean="0"/>
              <a:t> </a:t>
            </a:r>
            <a:r>
              <a:rPr lang="en-US" altLang="zh-CN" dirty="0" smtClean="0"/>
              <a:t>&amp;</a:t>
            </a:r>
            <a:r>
              <a:rPr lang="zh-CN" altLang="en-US" dirty="0" smtClean="0"/>
              <a:t> </a:t>
            </a:r>
            <a:r>
              <a:rPr lang="en-US" altLang="zh-CN" dirty="0" smtClean="0"/>
              <a:t>Details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0748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Theoretical</a:t>
            </a:r>
            <a:r>
              <a:rPr lang="zh-CN" altLang="en-US" dirty="0" smtClean="0"/>
              <a:t> </a:t>
            </a:r>
            <a:r>
              <a:rPr lang="en-US" altLang="zh-CN" dirty="0" smtClean="0"/>
              <a:t>Foundation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95840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a:t>
            </a:r>
            <a:r>
              <a:rPr lang="en-US" dirty="0" smtClean="0"/>
              <a:t>reliminar</a:t>
            </a:r>
            <a:r>
              <a:rPr lang="en-US" altLang="zh-CN" dirty="0" smtClean="0"/>
              <a:t>ies</a:t>
            </a:r>
            <a:endParaRPr lang="en-US" dirty="0"/>
          </a:p>
        </p:txBody>
      </p:sp>
      <p:sp>
        <p:nvSpPr>
          <p:cNvPr id="3" name="Content Placeholder 2"/>
          <p:cNvSpPr>
            <a:spLocks noGrp="1"/>
          </p:cNvSpPr>
          <p:nvPr>
            <p:ph idx="1"/>
          </p:nvPr>
        </p:nvSpPr>
        <p:spPr/>
        <p:txBody>
          <a:bodyPr/>
          <a:lstStyle/>
          <a:p>
            <a:r>
              <a:rPr lang="en-US" altLang="zh-CN" dirty="0" smtClean="0"/>
              <a:t>Normalized</a:t>
            </a:r>
            <a:r>
              <a:rPr lang="zh-CN" altLang="en-US" dirty="0" smtClean="0"/>
              <a:t> </a:t>
            </a:r>
            <a:r>
              <a:rPr lang="en-US" altLang="zh-CN" dirty="0" smtClean="0"/>
              <a:t>Euclidean</a:t>
            </a:r>
            <a:r>
              <a:rPr lang="zh-CN" altLang="en-US" dirty="0" smtClean="0"/>
              <a:t> </a:t>
            </a:r>
            <a:r>
              <a:rPr lang="en-US" altLang="zh-CN" dirty="0" smtClean="0"/>
              <a:t>Distance</a:t>
            </a:r>
            <a:endParaRPr lang="zh-CN" altLang="en-US" dirty="0" smtClean="0"/>
          </a:p>
          <a:p>
            <a:endParaRPr lang="zh-CN" altLang="en-US" dirty="0"/>
          </a:p>
          <a:p>
            <a:endParaRPr lang="zh-CN" altLang="en-US" dirty="0" smtClean="0"/>
          </a:p>
          <a:p>
            <a:endParaRPr lang="zh-CN" altLang="en-US" dirty="0" smtClean="0"/>
          </a:p>
          <a:p>
            <a:endParaRPr lang="zh-CN" altLang="en-US" dirty="0"/>
          </a:p>
          <a:p>
            <a:r>
              <a:rPr lang="en-US" altLang="zh-CN" dirty="0" smtClean="0"/>
              <a:t>Normalized</a:t>
            </a:r>
            <a:r>
              <a:rPr lang="zh-CN" altLang="en-US" dirty="0" smtClean="0"/>
              <a:t> </a:t>
            </a:r>
            <a:r>
              <a:rPr lang="en-US" altLang="zh-CN" dirty="0" smtClean="0"/>
              <a:t>DTW</a:t>
            </a:r>
            <a:r>
              <a:rPr lang="zh-CN" altLang="en-US" dirty="0" smtClean="0"/>
              <a:t> </a:t>
            </a:r>
            <a:r>
              <a:rPr lang="en-US" altLang="zh-CN" dirty="0" smtClean="0"/>
              <a:t>Distance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263346"/>
            <a:ext cx="5181600" cy="1219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4242485"/>
            <a:ext cx="5360746" cy="897925"/>
          </a:xfrm>
          <a:prstGeom prst="rect">
            <a:avLst/>
          </a:prstGeom>
        </p:spPr>
      </p:pic>
    </p:spTree>
    <p:extLst>
      <p:ext uri="{BB962C8B-B14F-4D97-AF65-F5344CB8AC3E}">
        <p14:creationId xmlns:p14="http://schemas.microsoft.com/office/powerpoint/2010/main" val="298514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ong-blue-161025">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像素">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ng-blue-161025" id="{C9C57ACE-76C2-504B-81FE-85887C12AA42}" vid="{DA193CFD-0113-7B4F-8149-7E63887024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song-blue-161025</Template>
  <TotalTime>7377</TotalTime>
  <Words>1075</Words>
  <Application>Microsoft Macintosh PowerPoint</Application>
  <PresentationFormat>On-screen Show (4:3)</PresentationFormat>
  <Paragraphs>176</Paragraphs>
  <Slides>32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Calibri</vt:lpstr>
      <vt:lpstr>Cambria Math</vt:lpstr>
      <vt:lpstr>Corbel</vt:lpstr>
      <vt:lpstr>DengXian</vt:lpstr>
      <vt:lpstr>宋体</vt:lpstr>
      <vt:lpstr>微软雅黑</vt:lpstr>
      <vt:lpstr>黑体</vt:lpstr>
      <vt:lpstr>Arial</vt:lpstr>
      <vt:lpstr>song-blue-161025</vt:lpstr>
      <vt:lpstr>Interactive Time Series Exploration Powered by the Marriage of Similarity Distances</vt:lpstr>
      <vt:lpstr>Outline</vt:lpstr>
      <vt:lpstr>Motivation</vt:lpstr>
      <vt:lpstr>Motivating Examples</vt:lpstr>
      <vt:lpstr>Contribution </vt:lpstr>
      <vt:lpstr>Contribution</vt:lpstr>
      <vt:lpstr>Algorithms &amp; Details</vt:lpstr>
      <vt:lpstr>Theoretical Foundation</vt:lpstr>
      <vt:lpstr>Preliminaries</vt:lpstr>
      <vt:lpstr>Define ONEX Similarity Groups</vt:lpstr>
      <vt:lpstr>Define ONEX  Similarity Groups</vt:lpstr>
      <vt:lpstr>ED-DTW Triangle  Inequality</vt:lpstr>
      <vt:lpstr>Offline: ONEX Base</vt:lpstr>
      <vt:lpstr>ONEX Base Construction</vt:lpstr>
      <vt:lpstr>Parameter Tuning Guidance</vt:lpstr>
      <vt:lpstr>Storage and  Indexing</vt:lpstr>
      <vt:lpstr>Online: ONEX Online Query Processor</vt:lpstr>
      <vt:lpstr>ONEX Queries Classes</vt:lpstr>
      <vt:lpstr>ONEX Queries Classes</vt:lpstr>
      <vt:lpstr>ONEX Queries Classes</vt:lpstr>
      <vt:lpstr>Query Processing over ONEX Base</vt:lpstr>
      <vt:lpstr>Query Processing over ONEX Base</vt:lpstr>
      <vt:lpstr>Query Processing over ONEX Base</vt:lpstr>
      <vt:lpstr>Optimization of Processing Queries</vt:lpstr>
      <vt:lpstr>Experiments</vt:lpstr>
      <vt:lpstr>Settings</vt:lpstr>
      <vt:lpstr>Query Processing Time &amp; Accuracy</vt:lpstr>
      <vt:lpstr>Query Processing Time &amp; Accuracy</vt:lpstr>
      <vt:lpstr>Query Processing Time &amp; Accuracy</vt:lpstr>
      <vt:lpstr>Preprocessing Performance</vt:lpstr>
      <vt:lpstr>Preprocessing Performance</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数据工具组</dc:title>
  <dc:creator>Microsoft Office User</dc:creator>
  <cp:lastModifiedBy>Microsoft Office User</cp:lastModifiedBy>
  <cp:revision>364</cp:revision>
  <dcterms:created xsi:type="dcterms:W3CDTF">2017-02-25T12:43:27Z</dcterms:created>
  <dcterms:modified xsi:type="dcterms:W3CDTF">2017-10-16T05:26:47Z</dcterms:modified>
</cp:coreProperties>
</file>