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2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immer.io/@itegpd/~0598aa49-4edd-f695-3686-ec4661e2a9d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Currency Convertor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1983828" y="6001407"/>
            <a:ext cx="822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Lab 06</a:t>
            </a:r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ED32-C527-4FBD-BB96-D7F6320C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 8: Update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0BA15-D6A9-4B8F-BF12-5FC7227AE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807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Add the following feature(s) to your classmates’ repository</a:t>
            </a:r>
          </a:p>
          <a:p>
            <a:r>
              <a:rPr lang="en-US" sz="2400" dirty="0"/>
              <a:t>Update the currency convertor with following conversion</a:t>
            </a:r>
          </a:p>
          <a:p>
            <a:pPr lvl="1"/>
            <a:r>
              <a:rPr lang="en-US" sz="2000" dirty="0"/>
              <a:t>1 SGD converts to 3.08 Malaysian RM</a:t>
            </a:r>
          </a:p>
          <a:p>
            <a:pPr lvl="1"/>
            <a:r>
              <a:rPr lang="en-US" sz="2000" dirty="0"/>
              <a:t>1 SGD converts to 0.63 European EUR</a:t>
            </a:r>
          </a:p>
          <a:p>
            <a:pPr lvl="1"/>
            <a:r>
              <a:rPr lang="en-US" sz="2000" dirty="0"/>
              <a:t>1 SGD converts to 881.54 Korean KRW</a:t>
            </a:r>
          </a:p>
          <a:p>
            <a:pPr lvl="1"/>
            <a:r>
              <a:rPr lang="en-US" sz="2000" dirty="0"/>
              <a:t>1 SGD converts to 20.73 Taiwan TWD</a:t>
            </a:r>
          </a:p>
          <a:p>
            <a:r>
              <a:rPr lang="en-US" dirty="0"/>
              <a:t>Add the following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BEF320-3113-4B47-B9C6-DFA746385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202162"/>
              </p:ext>
            </p:extLst>
          </p:nvPr>
        </p:nvGraphicFramePr>
        <p:xfrm>
          <a:off x="1760434" y="4997882"/>
          <a:ext cx="6569613" cy="158579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3941190355"/>
                    </a:ext>
                  </a:extLst>
                </a:gridCol>
                <a:gridCol w="1178575">
                  <a:extLst>
                    <a:ext uri="{9D8B030D-6E8A-4147-A177-3AD203B41FA5}">
                      <a16:colId xmlns:a16="http://schemas.microsoft.com/office/drawing/2014/main" val="39375621"/>
                    </a:ext>
                  </a:extLst>
                </a:gridCol>
                <a:gridCol w="2100873">
                  <a:extLst>
                    <a:ext uri="{9D8B030D-6E8A-4147-A177-3AD203B41FA5}">
                      <a16:colId xmlns:a16="http://schemas.microsoft.com/office/drawing/2014/main" val="3492960214"/>
                    </a:ext>
                  </a:extLst>
                </a:gridCol>
                <a:gridCol w="1698600">
                  <a:extLst>
                    <a:ext uri="{9D8B030D-6E8A-4147-A177-3AD203B41FA5}">
                      <a16:colId xmlns:a16="http://schemas.microsoft.com/office/drawing/2014/main" val="2095461788"/>
                    </a:ext>
                  </a:extLst>
                </a:gridCol>
                <a:gridCol w="1028915">
                  <a:extLst>
                    <a:ext uri="{9D8B030D-6E8A-4147-A177-3AD203B41FA5}">
                      <a16:colId xmlns:a16="http://schemas.microsoft.com/office/drawing/2014/main" val="1231603407"/>
                    </a:ext>
                  </a:extLst>
                </a:gridCol>
              </a:tblGrid>
              <a:tr h="24597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Arial"/>
                          <a:cs typeface="Arial"/>
                        </a:rPr>
                        <a:t>Sno</a:t>
                      </a:r>
                      <a:endParaRPr lang="en-SG" sz="1400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 Type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GameObject</a:t>
                      </a: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Name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 text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Remarks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26170"/>
                  </a:ext>
                </a:extLst>
              </a:tr>
              <a:tr h="24597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Toggle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ToggleMalaysianRM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Malaysian Ringgit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439914"/>
                  </a:ext>
                </a:extLst>
              </a:tr>
              <a:tr h="24597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Toggle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ToggleEuropeanEUR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European Euro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2070"/>
                  </a:ext>
                </a:extLst>
              </a:tr>
              <a:tr h="24597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Toggle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ToggleKoreanKRW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Korean Won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945498"/>
                  </a:ext>
                </a:extLst>
              </a:tr>
              <a:tr h="36659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Toggle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ToggleTaiwanTWD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Taiwan Dollar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8604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F21C266-3598-4A23-AB3E-758D7235D5E2}"/>
              </a:ext>
            </a:extLst>
          </p:cNvPr>
          <p:cNvSpPr txBox="1"/>
          <p:nvPr/>
        </p:nvSpPr>
        <p:spPr>
          <a:xfrm>
            <a:off x="7906044" y="2991814"/>
            <a:ext cx="3840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Commit and Push your progress while coding new features!</a:t>
            </a:r>
            <a:endParaRPr lang="en-SG" sz="28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0EDF3-9139-4194-AD2E-5700C29AC1DA}"/>
              </a:ext>
            </a:extLst>
          </p:cNvPr>
          <p:cNvSpPr txBox="1"/>
          <p:nvPr/>
        </p:nvSpPr>
        <p:spPr>
          <a:xfrm>
            <a:off x="1251678" y="1412852"/>
            <a:ext cx="7974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To be done by the collaborators…</a:t>
            </a:r>
            <a:endParaRPr lang="en-SG"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21694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E2BC-FCAC-4770-82A0-44BDD674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87E42-86C1-464A-81BA-0DF2F710A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57" y="1483515"/>
            <a:ext cx="8316486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88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38A7-45E0-4EEB-ABD9-10BB67E4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9: Owner test the updates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FD897-EF40-4B02-A523-96495384B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751366"/>
          </a:xfrm>
        </p:spPr>
        <p:txBody>
          <a:bodyPr>
            <a:normAutofit/>
          </a:bodyPr>
          <a:lstStyle/>
          <a:p>
            <a:r>
              <a:rPr lang="en-US" sz="2400" dirty="0"/>
              <a:t>After collaborators have integrated the additional features</a:t>
            </a:r>
          </a:p>
          <a:p>
            <a:r>
              <a:rPr lang="en-US" sz="2400" dirty="0"/>
              <a:t>Repository owner to perform </a:t>
            </a:r>
            <a:r>
              <a:rPr lang="en-US" sz="2400" b="1" u="sng" dirty="0"/>
              <a:t>integration testing</a:t>
            </a:r>
            <a:r>
              <a:rPr lang="en-US" sz="2400" dirty="0"/>
              <a:t> of the convertor</a:t>
            </a:r>
          </a:p>
          <a:p>
            <a:r>
              <a:rPr lang="en-US" sz="2400" dirty="0"/>
              <a:t>Refer to the next slides for the template of integration test cases </a:t>
            </a:r>
          </a:p>
          <a:p>
            <a:r>
              <a:rPr lang="en-US" sz="2400" dirty="0"/>
              <a:t>Create a minimum of 10 test cases to perform integration testing for currency conversion application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Compare yours with the given below</a:t>
            </a:r>
          </a:p>
          <a:p>
            <a:pPr marL="0" indent="0">
              <a:buNone/>
            </a:pPr>
            <a:r>
              <a:rPr lang="en-SG" b="0" i="0" u="none" strike="noStrike" dirty="0">
                <a:effectLst/>
                <a:latin typeface="Roboto" panose="02000000000000000000" pitchFamily="2" charset="0"/>
                <a:hlinkClick r:id="rId2"/>
              </a:rPr>
              <a:t>https://simmer.io/@itegpd/~0598aa49-4edd-f695-3686-ec4661e2a9da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0477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8A4E-70FB-44D4-9CF8-B47CA97C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testing Example</a:t>
            </a:r>
            <a:endParaRPr lang="en-SG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FE1CA54-82A9-446D-A908-459A61F72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45447"/>
              </p:ext>
            </p:extLst>
          </p:nvPr>
        </p:nvGraphicFramePr>
        <p:xfrm>
          <a:off x="1918555" y="2794270"/>
          <a:ext cx="8354890" cy="234191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7758">
                  <a:extLst>
                    <a:ext uri="{9D8B030D-6E8A-4147-A177-3AD203B41FA5}">
                      <a16:colId xmlns:a16="http://schemas.microsoft.com/office/drawing/2014/main" val="4242345166"/>
                    </a:ext>
                  </a:extLst>
                </a:gridCol>
                <a:gridCol w="1801055">
                  <a:extLst>
                    <a:ext uri="{9D8B030D-6E8A-4147-A177-3AD203B41FA5}">
                      <a16:colId xmlns:a16="http://schemas.microsoft.com/office/drawing/2014/main" val="3062980441"/>
                    </a:ext>
                  </a:extLst>
                </a:gridCol>
                <a:gridCol w="887639">
                  <a:extLst>
                    <a:ext uri="{9D8B030D-6E8A-4147-A177-3AD203B41FA5}">
                      <a16:colId xmlns:a16="http://schemas.microsoft.com/office/drawing/2014/main" val="1402417744"/>
                    </a:ext>
                  </a:extLst>
                </a:gridCol>
                <a:gridCol w="1279746">
                  <a:extLst>
                    <a:ext uri="{9D8B030D-6E8A-4147-A177-3AD203B41FA5}">
                      <a16:colId xmlns:a16="http://schemas.microsoft.com/office/drawing/2014/main" val="2027822385"/>
                    </a:ext>
                  </a:extLst>
                </a:gridCol>
                <a:gridCol w="1085378">
                  <a:extLst>
                    <a:ext uri="{9D8B030D-6E8A-4147-A177-3AD203B41FA5}">
                      <a16:colId xmlns:a16="http://schemas.microsoft.com/office/drawing/2014/main" val="3844000617"/>
                    </a:ext>
                  </a:extLst>
                </a:gridCol>
                <a:gridCol w="1265139">
                  <a:extLst>
                    <a:ext uri="{9D8B030D-6E8A-4147-A177-3AD203B41FA5}">
                      <a16:colId xmlns:a16="http://schemas.microsoft.com/office/drawing/2014/main" val="988168538"/>
                    </a:ext>
                  </a:extLst>
                </a:gridCol>
                <a:gridCol w="1238175">
                  <a:extLst>
                    <a:ext uri="{9D8B030D-6E8A-4147-A177-3AD203B41FA5}">
                      <a16:colId xmlns:a16="http://schemas.microsoft.com/office/drawing/2014/main" val="4013211399"/>
                    </a:ext>
                  </a:extLst>
                </a:gridCol>
              </a:tblGrid>
              <a:tr h="992857">
                <a:tc>
                  <a:txBody>
                    <a:bodyPr/>
                    <a:lstStyle/>
                    <a:p>
                      <a:r>
                        <a:rPr lang="en-US" sz="1900"/>
                        <a:t>Test case ID</a:t>
                      </a:r>
                    </a:p>
                  </a:txBody>
                  <a:tcPr marL="97896" marR="97896" marT="48948" marB="4894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Description</a:t>
                      </a:r>
                    </a:p>
                  </a:txBody>
                  <a:tcPr marL="97896" marR="97896" marT="48948" marB="4894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Input</a:t>
                      </a:r>
                    </a:p>
                  </a:txBody>
                  <a:tcPr marL="97896" marR="97896" marT="48948" marB="4894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Expected Result</a:t>
                      </a:r>
                    </a:p>
                  </a:txBody>
                  <a:tcPr marL="97896" marR="97896" marT="48948" marB="4894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Actual </a:t>
                      </a:r>
                    </a:p>
                    <a:p>
                      <a:r>
                        <a:rPr lang="en-US" sz="1900"/>
                        <a:t>Result</a:t>
                      </a:r>
                    </a:p>
                  </a:txBody>
                  <a:tcPr marL="97896" marR="97896" marT="48948" marB="4894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Pass/Fail</a:t>
                      </a:r>
                    </a:p>
                  </a:txBody>
                  <a:tcPr marL="97896" marR="97896" marT="48948" marB="4894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Remarks</a:t>
                      </a:r>
                    </a:p>
                  </a:txBody>
                  <a:tcPr marL="97896" marR="97896" marT="48948" marB="48948"/>
                </a:tc>
                <a:extLst>
                  <a:ext uri="{0D108BD9-81ED-4DB2-BD59-A6C34878D82A}">
                    <a16:rowId xmlns:a16="http://schemas.microsoft.com/office/drawing/2014/main" val="1264274680"/>
                  </a:ext>
                </a:extLst>
              </a:tr>
              <a:tr h="13490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b="1" dirty="0"/>
                    </a:p>
                  </a:txBody>
                  <a:tcPr marL="97896" marR="97896" marT="48948" marB="4894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Verifying the interface link, between Main scene and Game Play scene</a:t>
                      </a:r>
                    </a:p>
                  </a:txBody>
                  <a:tcPr marL="97896" marR="97896" marT="48948" marB="48948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7896" marR="97896" marT="48948" marB="48948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7896" marR="97896" marT="48948" marB="48948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7896" marR="97896" marT="48948" marB="48948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7896" marR="97896" marT="48948" marB="48948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7896" marR="97896" marT="48948" marB="48948"/>
                </a:tc>
                <a:extLst>
                  <a:ext uri="{0D108BD9-81ED-4DB2-BD59-A6C34878D82A}">
                    <a16:rowId xmlns:a16="http://schemas.microsoft.com/office/drawing/2014/main" val="3523365248"/>
                  </a:ext>
                </a:extLst>
              </a:tr>
            </a:tbl>
          </a:graphicData>
        </a:graphic>
      </p:graphicFrame>
      <p:pic>
        <p:nvPicPr>
          <p:cNvPr id="38" name="Picture 37">
            <a:extLst>
              <a:ext uri="{FF2B5EF4-FFF2-40B4-BE49-F238E27FC236}">
                <a16:creationId xmlns:a16="http://schemas.microsoft.com/office/drawing/2014/main" id="{F8850948-5A36-4D16-B37A-3CEE06E81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438" y="3965228"/>
            <a:ext cx="5175953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71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BAA3-0A01-4C8B-8612-7D30C707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10: integration testing</a:t>
            </a:r>
            <a:endParaRPr lang="en-S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7FDD99-F2AE-4AFF-A321-AA996D1B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22059"/>
              </p:ext>
            </p:extLst>
          </p:nvPr>
        </p:nvGraphicFramePr>
        <p:xfrm>
          <a:off x="1378634" y="1874518"/>
          <a:ext cx="10178322" cy="46010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242345166"/>
                    </a:ext>
                  </a:extLst>
                </a:gridCol>
                <a:gridCol w="2771335">
                  <a:extLst>
                    <a:ext uri="{9D8B030D-6E8A-4147-A177-3AD203B41FA5}">
                      <a16:colId xmlns:a16="http://schemas.microsoft.com/office/drawing/2014/main" val="3062980441"/>
                    </a:ext>
                  </a:extLst>
                </a:gridCol>
                <a:gridCol w="1505243">
                  <a:extLst>
                    <a:ext uri="{9D8B030D-6E8A-4147-A177-3AD203B41FA5}">
                      <a16:colId xmlns:a16="http://schemas.microsoft.com/office/drawing/2014/main" val="1402417744"/>
                    </a:ext>
                  </a:extLst>
                </a:gridCol>
                <a:gridCol w="1477108">
                  <a:extLst>
                    <a:ext uri="{9D8B030D-6E8A-4147-A177-3AD203B41FA5}">
                      <a16:colId xmlns:a16="http://schemas.microsoft.com/office/drawing/2014/main" val="2027822385"/>
                    </a:ext>
                  </a:extLst>
                </a:gridCol>
                <a:gridCol w="1772529">
                  <a:extLst>
                    <a:ext uri="{9D8B030D-6E8A-4147-A177-3AD203B41FA5}">
                      <a16:colId xmlns:a16="http://schemas.microsoft.com/office/drawing/2014/main" val="3844000617"/>
                    </a:ext>
                  </a:extLst>
                </a:gridCol>
                <a:gridCol w="661182">
                  <a:extLst>
                    <a:ext uri="{9D8B030D-6E8A-4147-A177-3AD203B41FA5}">
                      <a16:colId xmlns:a16="http://schemas.microsoft.com/office/drawing/2014/main" val="988168538"/>
                    </a:ext>
                  </a:extLst>
                </a:gridCol>
                <a:gridCol w="1076525">
                  <a:extLst>
                    <a:ext uri="{9D8B030D-6E8A-4147-A177-3AD203B41FA5}">
                      <a16:colId xmlns:a16="http://schemas.microsoft.com/office/drawing/2014/main" val="4013211399"/>
                    </a:ext>
                  </a:extLst>
                </a:gridCol>
              </a:tblGrid>
              <a:tr h="675145">
                <a:tc>
                  <a:txBody>
                    <a:bodyPr/>
                    <a:lstStyle/>
                    <a:p>
                      <a:r>
                        <a:rPr lang="en-US" sz="1600" dirty="0"/>
                        <a:t>Test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Actual 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Pass/Fail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274680"/>
                  </a:ext>
                </a:extLst>
              </a:tr>
              <a:tr h="119417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65248"/>
                  </a:ext>
                </a:extLst>
              </a:tr>
              <a:tr h="122448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208853"/>
                  </a:ext>
                </a:extLst>
              </a:tr>
              <a:tr h="150729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5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012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EB23-F10D-4ECE-A019-06D40029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10: integration testing</a:t>
            </a:r>
            <a:endParaRPr lang="en-S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958512-8160-4784-9F6C-495F1E34D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124393"/>
              </p:ext>
            </p:extLst>
          </p:nvPr>
        </p:nvGraphicFramePr>
        <p:xfrm>
          <a:off x="1378634" y="1874518"/>
          <a:ext cx="10178322" cy="46010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242345166"/>
                    </a:ext>
                  </a:extLst>
                </a:gridCol>
                <a:gridCol w="2771335">
                  <a:extLst>
                    <a:ext uri="{9D8B030D-6E8A-4147-A177-3AD203B41FA5}">
                      <a16:colId xmlns:a16="http://schemas.microsoft.com/office/drawing/2014/main" val="3062980441"/>
                    </a:ext>
                  </a:extLst>
                </a:gridCol>
                <a:gridCol w="1505243">
                  <a:extLst>
                    <a:ext uri="{9D8B030D-6E8A-4147-A177-3AD203B41FA5}">
                      <a16:colId xmlns:a16="http://schemas.microsoft.com/office/drawing/2014/main" val="1402417744"/>
                    </a:ext>
                  </a:extLst>
                </a:gridCol>
                <a:gridCol w="1477108">
                  <a:extLst>
                    <a:ext uri="{9D8B030D-6E8A-4147-A177-3AD203B41FA5}">
                      <a16:colId xmlns:a16="http://schemas.microsoft.com/office/drawing/2014/main" val="2027822385"/>
                    </a:ext>
                  </a:extLst>
                </a:gridCol>
                <a:gridCol w="1772529">
                  <a:extLst>
                    <a:ext uri="{9D8B030D-6E8A-4147-A177-3AD203B41FA5}">
                      <a16:colId xmlns:a16="http://schemas.microsoft.com/office/drawing/2014/main" val="3844000617"/>
                    </a:ext>
                  </a:extLst>
                </a:gridCol>
                <a:gridCol w="661182">
                  <a:extLst>
                    <a:ext uri="{9D8B030D-6E8A-4147-A177-3AD203B41FA5}">
                      <a16:colId xmlns:a16="http://schemas.microsoft.com/office/drawing/2014/main" val="988168538"/>
                    </a:ext>
                  </a:extLst>
                </a:gridCol>
                <a:gridCol w="1076525">
                  <a:extLst>
                    <a:ext uri="{9D8B030D-6E8A-4147-A177-3AD203B41FA5}">
                      <a16:colId xmlns:a16="http://schemas.microsoft.com/office/drawing/2014/main" val="4013211399"/>
                    </a:ext>
                  </a:extLst>
                </a:gridCol>
              </a:tblGrid>
              <a:tr h="675145">
                <a:tc>
                  <a:txBody>
                    <a:bodyPr/>
                    <a:lstStyle/>
                    <a:p>
                      <a:r>
                        <a:rPr lang="en-US" sz="1600" dirty="0"/>
                        <a:t>Test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Actual 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Pass/Fail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274680"/>
                  </a:ext>
                </a:extLst>
              </a:tr>
              <a:tr h="119417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65248"/>
                  </a:ext>
                </a:extLst>
              </a:tr>
              <a:tr h="122448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208853"/>
                  </a:ext>
                </a:extLst>
              </a:tr>
              <a:tr h="150729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5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837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4C34-A2E2-4A83-9A20-2085E437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10: integration testing</a:t>
            </a:r>
            <a:endParaRPr lang="en-S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0B002D-EEB8-40D1-AE36-554B1A83F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123473"/>
              </p:ext>
            </p:extLst>
          </p:nvPr>
        </p:nvGraphicFramePr>
        <p:xfrm>
          <a:off x="1378634" y="1874519"/>
          <a:ext cx="10178322" cy="45300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242345166"/>
                    </a:ext>
                  </a:extLst>
                </a:gridCol>
                <a:gridCol w="2771335">
                  <a:extLst>
                    <a:ext uri="{9D8B030D-6E8A-4147-A177-3AD203B41FA5}">
                      <a16:colId xmlns:a16="http://schemas.microsoft.com/office/drawing/2014/main" val="3062980441"/>
                    </a:ext>
                  </a:extLst>
                </a:gridCol>
                <a:gridCol w="1505243">
                  <a:extLst>
                    <a:ext uri="{9D8B030D-6E8A-4147-A177-3AD203B41FA5}">
                      <a16:colId xmlns:a16="http://schemas.microsoft.com/office/drawing/2014/main" val="1402417744"/>
                    </a:ext>
                  </a:extLst>
                </a:gridCol>
                <a:gridCol w="1477108">
                  <a:extLst>
                    <a:ext uri="{9D8B030D-6E8A-4147-A177-3AD203B41FA5}">
                      <a16:colId xmlns:a16="http://schemas.microsoft.com/office/drawing/2014/main" val="2027822385"/>
                    </a:ext>
                  </a:extLst>
                </a:gridCol>
                <a:gridCol w="1772529">
                  <a:extLst>
                    <a:ext uri="{9D8B030D-6E8A-4147-A177-3AD203B41FA5}">
                      <a16:colId xmlns:a16="http://schemas.microsoft.com/office/drawing/2014/main" val="3844000617"/>
                    </a:ext>
                  </a:extLst>
                </a:gridCol>
                <a:gridCol w="661182">
                  <a:extLst>
                    <a:ext uri="{9D8B030D-6E8A-4147-A177-3AD203B41FA5}">
                      <a16:colId xmlns:a16="http://schemas.microsoft.com/office/drawing/2014/main" val="988168538"/>
                    </a:ext>
                  </a:extLst>
                </a:gridCol>
                <a:gridCol w="1076525">
                  <a:extLst>
                    <a:ext uri="{9D8B030D-6E8A-4147-A177-3AD203B41FA5}">
                      <a16:colId xmlns:a16="http://schemas.microsoft.com/office/drawing/2014/main" val="4013211399"/>
                    </a:ext>
                  </a:extLst>
                </a:gridCol>
              </a:tblGrid>
              <a:tr h="490949">
                <a:tc>
                  <a:txBody>
                    <a:bodyPr/>
                    <a:lstStyle/>
                    <a:p>
                      <a:r>
                        <a:rPr lang="en-US" sz="1600" dirty="0"/>
                        <a:t>Test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Actual 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Pass/Fail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274680"/>
                  </a:ext>
                </a:extLst>
              </a:tr>
              <a:tr h="86837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65248"/>
                  </a:ext>
                </a:extLst>
              </a:tr>
              <a:tr h="89041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208853"/>
                  </a:ext>
                </a:extLst>
              </a:tr>
              <a:tr h="109606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58681"/>
                  </a:ext>
                </a:extLst>
              </a:tr>
              <a:tr h="109606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10</a:t>
                      </a:r>
                    </a:p>
                    <a:p>
                      <a:pPr algn="ctr"/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53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385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2EE0-AFAE-4D2C-94C9-A2955890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 11: Submission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3481D-ABBF-4EC5-AB61-E105B8BF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r>
              <a:rPr lang="en-US" sz="2800" dirty="0"/>
              <a:t>Zip Unity Project as 00_HanselKoh_Lab06</a:t>
            </a:r>
          </a:p>
          <a:p>
            <a:r>
              <a:rPr lang="en-US" sz="2800" dirty="0"/>
              <a:t>Save this slides in pdf version</a:t>
            </a:r>
          </a:p>
          <a:p>
            <a:pPr lvl="1"/>
            <a:r>
              <a:rPr lang="en-US" sz="2400" dirty="0"/>
              <a:t>(Submit updated slides: 13, 14, 15. Please delete other slides)</a:t>
            </a:r>
          </a:p>
          <a:p>
            <a:r>
              <a:rPr lang="en-US" sz="2800" dirty="0"/>
              <a:t>Include your Git URL in </a:t>
            </a:r>
            <a:r>
              <a:rPr lang="en-US" sz="2800" dirty="0" err="1"/>
              <a:t>MyConnexion</a:t>
            </a:r>
            <a:endParaRPr lang="en-US" sz="2800" dirty="0"/>
          </a:p>
          <a:p>
            <a:r>
              <a:rPr lang="en-US" sz="2800" dirty="0"/>
              <a:t>Upload to </a:t>
            </a:r>
            <a:r>
              <a:rPr lang="en-US" sz="2800" dirty="0" err="1"/>
              <a:t>MyConnexion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376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2136-071C-4568-A1C1-5EFB0734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complete this lab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5034-435D-44BD-85FE-638E0451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601098"/>
          </a:xfrm>
        </p:spPr>
        <p:txBody>
          <a:bodyPr>
            <a:normAutofit/>
          </a:bodyPr>
          <a:lstStyle/>
          <a:p>
            <a:r>
              <a:rPr lang="en-SG" sz="2800" dirty="0"/>
              <a:t>PC </a:t>
            </a:r>
          </a:p>
          <a:p>
            <a:r>
              <a:rPr lang="en-SG" sz="2800" dirty="0"/>
              <a:t>Unity</a:t>
            </a:r>
          </a:p>
          <a:p>
            <a:r>
              <a:rPr lang="en-SG" sz="2800" dirty="0"/>
              <a:t>GitHub Desktop Client</a:t>
            </a:r>
          </a:p>
          <a:p>
            <a:r>
              <a:rPr lang="en-SG" sz="2800" dirty="0"/>
              <a:t>GitHub account</a:t>
            </a:r>
          </a:p>
          <a:p>
            <a:r>
              <a:rPr lang="en-SG" sz="2800" dirty="0"/>
              <a:t>Microsoft office application</a:t>
            </a:r>
          </a:p>
          <a:p>
            <a:r>
              <a:rPr lang="en-SG" sz="2800" dirty="0"/>
              <a:t>Group of 2 students – (Student A and Student B)</a:t>
            </a:r>
          </a:p>
        </p:txBody>
      </p:sp>
    </p:spTree>
    <p:extLst>
      <p:ext uri="{BB962C8B-B14F-4D97-AF65-F5344CB8AC3E}">
        <p14:creationId xmlns:p14="http://schemas.microsoft.com/office/powerpoint/2010/main" val="337956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FCD0-847D-4803-8AF3-F3BC577A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Setting up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4FD6-1D7A-40BE-8EA1-24E57FCE3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r>
              <a:rPr lang="en-US" sz="2800" dirty="0"/>
              <a:t>Create a new repo name: Lab06</a:t>
            </a:r>
          </a:p>
          <a:p>
            <a:r>
              <a:rPr lang="en-US" sz="2800" dirty="0"/>
              <a:t>Create new Unity Project, 00_HanselKoh_Lab06</a:t>
            </a:r>
          </a:p>
          <a:p>
            <a:r>
              <a:rPr lang="en-SG" sz="2800" b="1" u="sng" dirty="0"/>
              <a:t>Commit and push your progress </a:t>
            </a:r>
            <a:r>
              <a:rPr lang="en-SG" sz="2800" dirty="0"/>
              <a:t>to GitHub during your development</a:t>
            </a:r>
          </a:p>
        </p:txBody>
      </p:sp>
    </p:spTree>
    <p:extLst>
      <p:ext uri="{BB962C8B-B14F-4D97-AF65-F5344CB8AC3E}">
        <p14:creationId xmlns:p14="http://schemas.microsoft.com/office/powerpoint/2010/main" val="10471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FA94-50DB-45A1-A9B1-9206B300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Design a SCENE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48E5E-C93C-4228-9900-9A4897F1B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365813"/>
            <a:ext cx="7554697" cy="4513779"/>
          </a:xfrm>
        </p:spPr>
        <p:txBody>
          <a:bodyPr>
            <a:normAutofit/>
          </a:bodyPr>
          <a:lstStyle/>
          <a:p>
            <a:r>
              <a:rPr lang="en-US" sz="2400" dirty="0"/>
              <a:t>You are to create a scene for the calculator</a:t>
            </a:r>
            <a:r>
              <a:rPr lang="en-SG" sz="2400" dirty="0"/>
              <a:t> in Unity</a:t>
            </a:r>
          </a:p>
          <a:p>
            <a:r>
              <a:rPr lang="en-SG" sz="2400" dirty="0"/>
              <a:t>Using UI component such as</a:t>
            </a:r>
          </a:p>
          <a:p>
            <a:pPr lvl="1"/>
            <a:r>
              <a:rPr lang="en-SG" sz="2000" dirty="0"/>
              <a:t>Text</a:t>
            </a:r>
          </a:p>
          <a:p>
            <a:pPr lvl="1"/>
            <a:r>
              <a:rPr lang="en-SG" sz="2000" dirty="0"/>
              <a:t>Input Field</a:t>
            </a:r>
          </a:p>
          <a:p>
            <a:pPr lvl="1"/>
            <a:r>
              <a:rPr lang="en-SG" sz="2000" dirty="0"/>
              <a:t>Button</a:t>
            </a:r>
          </a:p>
          <a:p>
            <a:pPr lvl="1"/>
            <a:r>
              <a:rPr lang="en-SG" sz="2000" dirty="0"/>
              <a:t>Toggle</a:t>
            </a:r>
            <a:endParaRPr lang="en-US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F5F09F-7E81-4C0F-A649-B4CE7486E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723" y="2522738"/>
            <a:ext cx="7233100" cy="407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FA94-50DB-45A1-A9B1-9206B300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Design a SCENE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48E5E-C93C-4228-9900-9A4897F1B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874517"/>
            <a:ext cx="8865089" cy="4005075"/>
          </a:xfrm>
        </p:spPr>
        <p:txBody>
          <a:bodyPr>
            <a:normAutofit/>
          </a:bodyPr>
          <a:lstStyle/>
          <a:p>
            <a:r>
              <a:rPr lang="en-US" sz="2800" dirty="0"/>
              <a:t>You are to create a scene for the calculator</a:t>
            </a:r>
            <a:r>
              <a:rPr lang="en-SG" sz="2800" dirty="0"/>
              <a:t> in Unity</a:t>
            </a:r>
          </a:p>
          <a:p>
            <a:r>
              <a:rPr lang="en-SG" sz="2800" dirty="0"/>
              <a:t>Using UI component such as</a:t>
            </a:r>
          </a:p>
          <a:p>
            <a:pPr lvl="1"/>
            <a:r>
              <a:rPr lang="en-SG" sz="2400" dirty="0"/>
              <a:t>Text</a:t>
            </a:r>
          </a:p>
          <a:p>
            <a:pPr lvl="1"/>
            <a:r>
              <a:rPr lang="en-SG" sz="2400" dirty="0"/>
              <a:t>Input Field</a:t>
            </a:r>
          </a:p>
          <a:p>
            <a:pPr lvl="1"/>
            <a:r>
              <a:rPr lang="en-SG" sz="2400" dirty="0"/>
              <a:t>Button</a:t>
            </a:r>
          </a:p>
          <a:p>
            <a:pPr lvl="1"/>
            <a:r>
              <a:rPr lang="en-SG" sz="2400" dirty="0"/>
              <a:t>Toggle</a:t>
            </a:r>
            <a:endParaRPr lang="en-US" sz="2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AAD3D9-0186-438A-A516-91510E762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802502"/>
              </p:ext>
            </p:extLst>
          </p:nvPr>
        </p:nvGraphicFramePr>
        <p:xfrm>
          <a:off x="5080409" y="3057588"/>
          <a:ext cx="6569613" cy="3476392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3941190355"/>
                    </a:ext>
                  </a:extLst>
                </a:gridCol>
                <a:gridCol w="1178575">
                  <a:extLst>
                    <a:ext uri="{9D8B030D-6E8A-4147-A177-3AD203B41FA5}">
                      <a16:colId xmlns:a16="http://schemas.microsoft.com/office/drawing/2014/main" val="39375621"/>
                    </a:ext>
                  </a:extLst>
                </a:gridCol>
                <a:gridCol w="2100873">
                  <a:extLst>
                    <a:ext uri="{9D8B030D-6E8A-4147-A177-3AD203B41FA5}">
                      <a16:colId xmlns:a16="http://schemas.microsoft.com/office/drawing/2014/main" val="3492960214"/>
                    </a:ext>
                  </a:extLst>
                </a:gridCol>
                <a:gridCol w="1639723">
                  <a:extLst>
                    <a:ext uri="{9D8B030D-6E8A-4147-A177-3AD203B41FA5}">
                      <a16:colId xmlns:a16="http://schemas.microsoft.com/office/drawing/2014/main" val="2095461788"/>
                    </a:ext>
                  </a:extLst>
                </a:gridCol>
                <a:gridCol w="1087792">
                  <a:extLst>
                    <a:ext uri="{9D8B030D-6E8A-4147-A177-3AD203B41FA5}">
                      <a16:colId xmlns:a16="http://schemas.microsoft.com/office/drawing/2014/main" val="1231603407"/>
                    </a:ext>
                  </a:extLst>
                </a:gridCol>
              </a:tblGrid>
              <a:tr h="245976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rial"/>
                          <a:cs typeface="Arial"/>
                        </a:rPr>
                        <a:t>Sno</a:t>
                      </a:r>
                      <a:endParaRPr lang="en-SG" sz="1400" b="1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 Type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GameObject</a:t>
                      </a: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Name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 text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Remarks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26170"/>
                  </a:ext>
                </a:extLst>
              </a:tr>
              <a:tr h="245976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TextAmount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Amount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439914"/>
                  </a:ext>
                </a:extLst>
              </a:tr>
              <a:tr h="245976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TextSelectCurrency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Currency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2070"/>
                  </a:ext>
                </a:extLst>
              </a:tr>
              <a:tr h="245976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SG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TextValue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945498"/>
                  </a:ext>
                </a:extLst>
              </a:tr>
              <a:tr h="36659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Field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InputAmount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860439"/>
                  </a:ext>
                </a:extLst>
              </a:tr>
              <a:tr h="366596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SG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Field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InputConvertedAmt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Only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916910"/>
                  </a:ext>
                </a:extLst>
              </a:tr>
              <a:tr h="245976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SG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Button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BtnConvert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43608"/>
                  </a:ext>
                </a:extLst>
              </a:tr>
              <a:tr h="245976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SG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Button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BtnClear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Clear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392870"/>
                  </a:ext>
                </a:extLst>
              </a:tr>
              <a:tr h="245976">
                <a:tc>
                  <a:txBody>
                    <a:bodyPr/>
                    <a:lstStyle/>
                    <a:p>
                      <a:pPr algn="ctr"/>
                      <a:r>
                        <a:rPr lang="en-SG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Toggle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ToggleUSdollars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 Dollars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556753"/>
                  </a:ext>
                </a:extLst>
              </a:tr>
              <a:tr h="245976">
                <a:tc>
                  <a:txBody>
                    <a:bodyPr/>
                    <a:lstStyle/>
                    <a:p>
                      <a:pPr algn="ctr"/>
                      <a:r>
                        <a:rPr lang="en-SG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Toggle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ToggleJapaneseYen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Japanese 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581110"/>
                  </a:ext>
                </a:extLst>
              </a:tr>
              <a:tr h="24597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DebugText</a:t>
                      </a:r>
                      <a:endParaRPr lang="en-SG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Debugging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10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57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1303-1D5E-4428-9EC9-2E0AB44B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 3: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9BE3-4658-4B49-B39A-DBB501D71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821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</a:t>
            </a:r>
            <a:r>
              <a:rPr lang="en-US" dirty="0" err="1"/>
              <a:t>CalculatorScript</a:t>
            </a:r>
            <a:r>
              <a:rPr lang="en-US" dirty="0"/>
              <a:t> to perform the required conversion of different currency</a:t>
            </a:r>
          </a:p>
          <a:p>
            <a:pPr marL="0" indent="0">
              <a:buNone/>
            </a:pPr>
            <a:r>
              <a:rPr lang="en-US" dirty="0"/>
              <a:t>Use the below snippet to get or set values for Toggle and </a:t>
            </a:r>
            <a:r>
              <a:rPr lang="en-US" dirty="0" err="1"/>
              <a:t>InputField</a:t>
            </a:r>
            <a:endParaRPr lang="en-US" dirty="0"/>
          </a:p>
          <a:p>
            <a:r>
              <a:rPr lang="en-US" dirty="0"/>
              <a:t>Currency conversion rate</a:t>
            </a:r>
          </a:p>
          <a:p>
            <a:pPr lvl="1"/>
            <a:r>
              <a:rPr lang="en-US" dirty="0"/>
              <a:t>SGDUSD: 0.74</a:t>
            </a:r>
          </a:p>
          <a:p>
            <a:pPr lvl="1"/>
            <a:r>
              <a:rPr lang="en-US" dirty="0"/>
              <a:t>SGDJPY: 82.78</a:t>
            </a:r>
          </a:p>
          <a:p>
            <a:r>
              <a:rPr lang="en-US" dirty="0"/>
              <a:t>Get / Set of toggle </a:t>
            </a:r>
          </a:p>
          <a:p>
            <a:pPr lvl="1"/>
            <a:r>
              <a:rPr lang="en-SG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toggleUSDollar.isOn</a:t>
            </a:r>
            <a:r>
              <a:rPr lang="en-SG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SG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Get / Set of Input Field 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inputConvertedAmount.text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"$"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(amount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SGDUSD_rate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/>
              <a:t>Convert Text to float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amount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inputAmount.text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2763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E1B9-7809-4459-B1F8-EEC375A7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382385"/>
            <a:ext cx="10940323" cy="1492132"/>
          </a:xfrm>
        </p:spPr>
        <p:txBody>
          <a:bodyPr/>
          <a:lstStyle/>
          <a:p>
            <a:r>
              <a:rPr lang="en-US" dirty="0"/>
              <a:t>Step 5: Test and add more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A7540-E18E-4646-ADEB-2E181F32F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r>
              <a:rPr lang="en-US" sz="2400" dirty="0"/>
              <a:t>Test and ensure the currency conversion works </a:t>
            </a:r>
          </a:p>
          <a:p>
            <a:r>
              <a:rPr lang="en-US" sz="2400" dirty="0"/>
              <a:t>Debug application if any errors/bugs</a:t>
            </a:r>
          </a:p>
          <a:p>
            <a:r>
              <a:rPr lang="en-US" sz="2400" dirty="0"/>
              <a:t>Clear button resets amount, converted amount and toggles.</a:t>
            </a:r>
          </a:p>
          <a:p>
            <a:r>
              <a:rPr lang="en-US" sz="2400" dirty="0"/>
              <a:t>Implement handle exception when invalid value for the amount. Display “Please enter a valid amount”. Hint: Try/Catch</a:t>
            </a:r>
          </a:p>
          <a:p>
            <a:r>
              <a:rPr lang="en-US" sz="2400" dirty="0"/>
              <a:t>Test and debug application, ensure all functionalities works as intended.</a:t>
            </a:r>
          </a:p>
          <a:p>
            <a:r>
              <a:rPr lang="en-US" sz="2400" dirty="0"/>
              <a:t>Save your project</a:t>
            </a:r>
          </a:p>
        </p:txBody>
      </p:sp>
    </p:spTree>
    <p:extLst>
      <p:ext uri="{BB962C8B-B14F-4D97-AF65-F5344CB8AC3E}">
        <p14:creationId xmlns:p14="http://schemas.microsoft.com/office/powerpoint/2010/main" val="249460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1A53-4B08-4857-84C7-44797902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6: Adding a Collaborator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E8687-1B6A-4EA4-B141-AAE48EFDA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r>
              <a:rPr lang="en-US" sz="2800" dirty="0"/>
              <a:t>Add your assigned classmate as collaborator to your repository</a:t>
            </a:r>
          </a:p>
          <a:p>
            <a:r>
              <a:rPr lang="en-SG" sz="2800" dirty="0"/>
              <a:t>Add 00-HanselKoh as collaborator as well</a:t>
            </a:r>
          </a:p>
        </p:txBody>
      </p:sp>
    </p:spTree>
    <p:extLst>
      <p:ext uri="{BB962C8B-B14F-4D97-AF65-F5344CB8AC3E}">
        <p14:creationId xmlns:p14="http://schemas.microsoft.com/office/powerpoint/2010/main" val="3029897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4BFB-7BD5-4A93-92BF-FA3D8ADD6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438574" cy="1492132"/>
          </a:xfrm>
        </p:spPr>
        <p:txBody>
          <a:bodyPr/>
          <a:lstStyle/>
          <a:p>
            <a:r>
              <a:rPr lang="en-US" dirty="0"/>
              <a:t>PART 7: Collaborator Contribute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2394E-94A9-428E-AFBF-68DB26119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r>
              <a:rPr lang="en-US" sz="2800" dirty="0"/>
              <a:t>Invited collaborator will receive an email </a:t>
            </a:r>
          </a:p>
          <a:p>
            <a:r>
              <a:rPr lang="en-US" sz="2800" dirty="0"/>
              <a:t>Click the link provided in your email to accept the invitation</a:t>
            </a:r>
          </a:p>
          <a:p>
            <a:r>
              <a:rPr lang="en-US" sz="2800" dirty="0"/>
              <a:t>Clone the repository to your local GitHub client </a:t>
            </a:r>
          </a:p>
          <a:p>
            <a:pPr lvl="1"/>
            <a:r>
              <a:rPr lang="en-US" sz="2400" dirty="0"/>
              <a:t>Student A clones the repository created by Student B</a:t>
            </a:r>
          </a:p>
          <a:p>
            <a:pPr lvl="1"/>
            <a:r>
              <a:rPr lang="en-US" sz="2400" dirty="0"/>
              <a:t>Student B clones the repository created by Student A</a:t>
            </a:r>
          </a:p>
          <a:p>
            <a:r>
              <a:rPr lang="en-US" sz="2800" dirty="0"/>
              <a:t>File &gt; Clone Repository &gt; URL</a:t>
            </a:r>
          </a:p>
        </p:txBody>
      </p:sp>
    </p:spTree>
    <p:extLst>
      <p:ext uri="{BB962C8B-B14F-4D97-AF65-F5344CB8AC3E}">
        <p14:creationId xmlns:p14="http://schemas.microsoft.com/office/powerpoint/2010/main" val="235720498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B3E54F-9BB9-4821-81E3-A4EFEC7BD0A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143</TotalTime>
  <Words>700</Words>
  <Application>Microsoft Office PowerPoint</Application>
  <PresentationFormat>Widescreen</PresentationFormat>
  <Paragraphs>191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Gill Sans MT</vt:lpstr>
      <vt:lpstr>Impact</vt:lpstr>
      <vt:lpstr>Roboto</vt:lpstr>
      <vt:lpstr>Badge</vt:lpstr>
      <vt:lpstr>Currency Convertor</vt:lpstr>
      <vt:lpstr>To complete this lab</vt:lpstr>
      <vt:lpstr>Step 1: Setting up</vt:lpstr>
      <vt:lpstr>Step 2: Design a SCENE</vt:lpstr>
      <vt:lpstr>Step 2: Design a SCENE</vt:lpstr>
      <vt:lpstr>Step 3: Reference</vt:lpstr>
      <vt:lpstr>Step 5: Test and add more features</vt:lpstr>
      <vt:lpstr>Part 6: Adding a Collaborator</vt:lpstr>
      <vt:lpstr>PART 7: Collaborator Contribute</vt:lpstr>
      <vt:lpstr>STEP 8: Update project</vt:lpstr>
      <vt:lpstr>Reference</vt:lpstr>
      <vt:lpstr>Step 9: Owner test the updates</vt:lpstr>
      <vt:lpstr>integration testing Example</vt:lpstr>
      <vt:lpstr>Step 10: integration testing</vt:lpstr>
      <vt:lpstr>Step 10: integration testing</vt:lpstr>
      <vt:lpstr>Step 10: integration testing</vt:lpstr>
      <vt:lpstr>Step 11: Submission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Convertor</dc:title>
  <dc:creator>Hansel Z R Koh</dc:creator>
  <cp:lastModifiedBy>Hansel Z R Koh</cp:lastModifiedBy>
  <cp:revision>4</cp:revision>
  <dcterms:created xsi:type="dcterms:W3CDTF">2021-10-10T07:00:14Z</dcterms:created>
  <dcterms:modified xsi:type="dcterms:W3CDTF">2021-10-10T09:23:55Z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