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handoutMasterIdLst>
    <p:handoutMasterId r:id="rId40"/>
  </p:handoutMasterIdLst>
  <p:sldIdLst>
    <p:sldId id="256" r:id="rId2"/>
    <p:sldId id="427" r:id="rId3"/>
    <p:sldId id="426" r:id="rId4"/>
    <p:sldId id="257" r:id="rId5"/>
    <p:sldId id="425" r:id="rId6"/>
    <p:sldId id="259" r:id="rId7"/>
    <p:sldId id="386" r:id="rId8"/>
    <p:sldId id="315" r:id="rId9"/>
    <p:sldId id="387" r:id="rId10"/>
    <p:sldId id="388" r:id="rId11"/>
    <p:sldId id="389" r:id="rId12"/>
    <p:sldId id="390" r:id="rId13"/>
    <p:sldId id="392" r:id="rId14"/>
    <p:sldId id="412" r:id="rId15"/>
    <p:sldId id="394" r:id="rId16"/>
    <p:sldId id="395" r:id="rId17"/>
    <p:sldId id="396" r:id="rId18"/>
    <p:sldId id="397" r:id="rId19"/>
    <p:sldId id="413" r:id="rId20"/>
    <p:sldId id="416" r:id="rId21"/>
    <p:sldId id="417" r:id="rId22"/>
    <p:sldId id="418" r:id="rId23"/>
    <p:sldId id="419" r:id="rId24"/>
    <p:sldId id="420" r:id="rId25"/>
    <p:sldId id="421" r:id="rId26"/>
    <p:sldId id="422" r:id="rId27"/>
    <p:sldId id="414" r:id="rId28"/>
    <p:sldId id="399" r:id="rId29"/>
    <p:sldId id="424" r:id="rId30"/>
    <p:sldId id="430" r:id="rId31"/>
    <p:sldId id="409" r:id="rId32"/>
    <p:sldId id="402" r:id="rId33"/>
    <p:sldId id="407" r:id="rId34"/>
    <p:sldId id="408" r:id="rId35"/>
    <p:sldId id="410" r:id="rId36"/>
    <p:sldId id="428" r:id="rId37"/>
    <p:sldId id="42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72995" autoAdjust="0"/>
  </p:normalViewPr>
  <p:slideViewPr>
    <p:cSldViewPr snapToGrid="0" snapToObjects="1">
      <p:cViewPr varScale="1">
        <p:scale>
          <a:sx n="59" d="100"/>
          <a:sy n="59" d="100"/>
        </p:scale>
        <p:origin x="-1808" y="-96"/>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1/17/16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b="1" dirty="0" smtClean="0"/>
              <a:t>Semi-Structured</a:t>
            </a:r>
            <a:r>
              <a:rPr lang="en-US" sz="2400" dirty="0" smtClean="0"/>
              <a:t> Data:</a:t>
            </a:r>
          </a:p>
          <a:p>
            <a:pPr lvl="1">
              <a:lnSpc>
                <a:spcPct val="90000"/>
              </a:lnSpc>
            </a:pPr>
            <a:r>
              <a:rPr lang="en-US" sz="2400" dirty="0" smtClean="0"/>
              <a:t>In some applications, data is collected in an ad-hoc manner before it is known how it will be stored and managed.</a:t>
            </a:r>
          </a:p>
          <a:p>
            <a:pPr lvl="1">
              <a:lnSpc>
                <a:spcPct val="90000"/>
              </a:lnSpc>
            </a:pPr>
            <a:r>
              <a:rPr lang="en-US" sz="2400" dirty="0" smtClean="0"/>
              <a:t>This data may have a certain structure, but not all the information collected will have identical structure. This type of data is known as </a:t>
            </a:r>
            <a:r>
              <a:rPr lang="en-US" sz="2400" b="1" dirty="0" smtClean="0"/>
              <a:t>semi-structured</a:t>
            </a:r>
            <a:r>
              <a:rPr lang="en-US" sz="2400" dirty="0" smtClean="0"/>
              <a:t> data.</a:t>
            </a:r>
          </a:p>
          <a:p>
            <a:pPr lvl="1">
              <a:lnSpc>
                <a:spcPct val="90000"/>
              </a:lnSpc>
            </a:pPr>
            <a:r>
              <a:rPr lang="en-US" sz="2400" dirty="0" smtClean="0"/>
              <a:t>In semi-structured data, the schema information is mixed in with the data values, since each data object can have different attributes that are not known in advance. Hence, this type of data is sometimes referred to as self-describing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28103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Borrowed: Collections of information</a:t>
            </a:r>
          </a:p>
          <a:p>
            <a:r>
              <a:rPr lang="en-US" dirty="0" smtClean="0"/>
              <a:t>Created with logical structures</a:t>
            </a:r>
          </a:p>
          <a:p>
            <a:r>
              <a:rPr lang="en-US" dirty="0" smtClean="0"/>
              <a:t>With logical ties within the information</a:t>
            </a:r>
          </a:p>
          <a:p>
            <a:r>
              <a:rPr lang="en-US" dirty="0" smtClean="0"/>
              <a:t>With built-in integrity constraints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653120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Mongo</a:t>
            </a:r>
            <a:r>
              <a:rPr lang="en-US" baseline="0" dirty="0" err="1" smtClean="0"/>
              <a:t>db</a:t>
            </a:r>
            <a:r>
              <a:rPr lang="en-US" baseline="0" dirty="0" smtClean="0"/>
              <a:t> is </a:t>
            </a:r>
            <a:r>
              <a:rPr lang="en-US" baseline="0" dirty="0" err="1" smtClean="0"/>
              <a:t>nosql</a:t>
            </a:r>
            <a:r>
              <a:rPr lang="en-US" baseline="0" dirty="0" smtClean="0"/>
              <a: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19226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non-relational and largely distributed database system that enables rapid, ad-hoc organization and analysis of extremely high-volume, disparate data types. </a:t>
            </a:r>
            <a:r>
              <a:rPr lang="en-US" dirty="0" err="1" smtClean="0"/>
              <a:t>NoSQL</a:t>
            </a:r>
            <a:r>
              <a:rPr lang="en-US" dirty="0" smtClean="0"/>
              <a:t> databases are sometimes referred to as cloud databases, non-relational databases</a:t>
            </a:r>
          </a:p>
          <a:p>
            <a:endParaRPr lang="en-US" dirty="0" smtClean="0"/>
          </a:p>
          <a:p>
            <a:r>
              <a:rPr lang="en-US" dirty="0" smtClean="0"/>
              <a:t>More</a:t>
            </a:r>
            <a:r>
              <a:rPr lang="en-US" baseline="0" dirty="0" smtClean="0"/>
              <a:t> on this in a future lecture on big data</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2245122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DEFINE uncertain and spatial before we ask the class to discuss them! </a:t>
            </a:r>
          </a:p>
          <a:p>
            <a:endParaRPr lang="en-US" smtClean="0"/>
          </a:p>
          <a:p>
            <a:r>
              <a:rPr lang="en-US" smtClean="0"/>
              <a:t>Have </a:t>
            </a:r>
            <a:r>
              <a:rPr lang="en-US" dirty="0" smtClean="0"/>
              <a:t>special structure that makes this type of data easier to handle .. .but we deal with it all the time outside of these tools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all about maps!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this patient's  MRI,  have we treated somebody with a similar condition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special structure that makes this type of data easier to handle .. .but we deal with it all the time outside of these tools</a:t>
            </a:r>
          </a:p>
          <a:p>
            <a:r>
              <a:rPr lang="en-US" dirty="0" smtClean="0"/>
              <a:t>Lots of complexity here</a:t>
            </a:r>
          </a:p>
          <a:p>
            <a:endParaRPr lang="en-US"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231593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see </a:t>
            </a:r>
            <a:r>
              <a:rPr lang="en-US" dirty="0" err="1" smtClean="0"/>
              <a:t>yaml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0062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may not even be</a:t>
            </a:r>
            <a:r>
              <a:rPr lang="en-US" baseline="0" dirty="0" smtClean="0"/>
              <a:t> “valid” (e.g. two roots; bad syntax)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21760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both </a:t>
            </a:r>
            <a:r>
              <a:rPr lang="en-US" smtClean="0"/>
              <a:t>are supported</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244982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 format</a:t>
            </a:r>
          </a:p>
          <a:p>
            <a:r>
              <a:rPr lang="en-US" dirty="0" smtClean="0"/>
              <a:t>Typically stored in databases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87387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 issue</a:t>
            </a:r>
            <a:r>
              <a:rPr lang="en-US" baseline="0" dirty="0" smtClean="0"/>
              <a:t> when we are just “using” data instead of collecting it?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81349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1/17/16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1/17/16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1/17/16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Data Storage</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JSON is another example</a:t>
            </a:r>
          </a:p>
        </p:txBody>
      </p:sp>
      <p:sp>
        <p:nvSpPr>
          <p:cNvPr id="3" name="Content Placeholder 2"/>
          <p:cNvSpPr>
            <a:spLocks noGrp="1"/>
          </p:cNvSpPr>
          <p:nvPr>
            <p:ph idx="1"/>
          </p:nvPr>
        </p:nvSpPr>
        <p:spPr>
          <a:xfrm>
            <a:off x="1128942" y="1811871"/>
            <a:ext cx="7655647" cy="4379976"/>
          </a:xfrm>
        </p:spPr>
        <p:txBody>
          <a:bodyPr/>
          <a:lstStyle/>
          <a:p>
            <a:pPr marL="0" lvl="1" indent="0">
              <a:buClr>
                <a:schemeClr val="accent3"/>
              </a:buClr>
              <a:buSzTx/>
              <a:buNone/>
            </a:pPr>
            <a:r>
              <a:rPr lang="en-US" sz="2800" dirty="0" smtClean="0"/>
              <a:t>Originally a text format for storing JavaScript objects but widely adopted</a:t>
            </a:r>
          </a:p>
          <a:p>
            <a:pPr marL="0" lvl="1" indent="0">
              <a:buClr>
                <a:schemeClr val="accent3"/>
              </a:buClr>
              <a:buSzTx/>
              <a:buNone/>
            </a:pPr>
            <a:r>
              <a:rPr lang="en-US" sz="2800" dirty="0" smtClean="0"/>
              <a:t>Includes </a:t>
            </a:r>
            <a:r>
              <a:rPr lang="en-US" sz="2800" i="1" dirty="0" smtClean="0"/>
              <a:t>type </a:t>
            </a:r>
            <a:r>
              <a:rPr lang="en-US" sz="2800" dirty="0" smtClean="0"/>
              <a:t>information (number, </a:t>
            </a:r>
            <a:r>
              <a:rPr lang="en-US" sz="2800" dirty="0" err="1" smtClean="0"/>
              <a:t>bool</a:t>
            </a:r>
            <a:r>
              <a:rPr lang="en-US" sz="2800" dirty="0" smtClean="0"/>
              <a:t>, string, array, object, empty or </a:t>
            </a:r>
            <a:r>
              <a:rPr lang="en-US" sz="2800" i="1" dirty="0" smtClean="0"/>
              <a:t>null</a:t>
            </a:r>
            <a:r>
              <a:rPr lang="en-US" sz="2800" dirty="0" smtClean="0"/>
              <a:t>)</a:t>
            </a:r>
          </a:p>
          <a:p>
            <a:pPr marL="0" lvl="1" indent="0">
              <a:buClr>
                <a:schemeClr val="accent3"/>
              </a:buClr>
              <a:buSzTx/>
              <a:buNone/>
            </a:pPr>
            <a:r>
              <a:rPr lang="en-US" sz="2800" dirty="0" smtClean="0"/>
              <a:t>Everything has a ‘label’: Translates into nested dictionaries from a python perspective</a:t>
            </a:r>
          </a:p>
          <a:p>
            <a:pPr marL="0" lvl="1" indent="0">
              <a:buClr>
                <a:schemeClr val="accent3"/>
              </a:buClr>
              <a:buSzTx/>
              <a:buNone/>
            </a:pPr>
            <a:r>
              <a:rPr lang="en-US" sz="2800" dirty="0" smtClean="0"/>
              <a:t>Type is up to the creator (</a:t>
            </a:r>
            <a:r>
              <a:rPr lang="en-US" sz="2800" i="1" dirty="0" smtClean="0"/>
              <a:t>e.g. </a:t>
            </a:r>
            <a:r>
              <a:rPr lang="en-US" sz="2800" dirty="0" smtClean="0"/>
              <a:t>is a zip a string?)</a:t>
            </a:r>
          </a:p>
          <a:p>
            <a:pPr marL="0" lvl="1" indent="0">
              <a:buClr>
                <a:schemeClr val="accent3"/>
              </a:buClr>
              <a:buSzTx/>
              <a:buNone/>
            </a:pPr>
            <a:r>
              <a:rPr lang="en-US" sz="2800" dirty="0"/>
              <a:t>Example: Twitter Tweets: https://</a:t>
            </a:r>
            <a:r>
              <a:rPr lang="en-US" sz="2800" dirty="0" err="1"/>
              <a:t>dev.twitter.com</a:t>
            </a:r>
            <a:r>
              <a:rPr lang="en-US" sz="2800" dirty="0"/>
              <a:t>/docs/platform-objects/tweets</a:t>
            </a:r>
          </a:p>
          <a:p>
            <a:pPr marL="0" lvl="1" indent="0">
              <a:buClr>
                <a:schemeClr val="accent3"/>
              </a:buClr>
              <a:buSzTx/>
              <a:buNone/>
            </a:pPr>
            <a:endParaRPr lang="en-US" sz="2800" dirty="0" smtClean="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40583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this Data?</a:t>
            </a:r>
            <a:endParaRPr lang="en-US" dirty="0"/>
          </a:p>
        </p:txBody>
      </p:sp>
      <p:sp>
        <p:nvSpPr>
          <p:cNvPr id="3" name="Content Placeholder 2"/>
          <p:cNvSpPr>
            <a:spLocks noGrp="1"/>
          </p:cNvSpPr>
          <p:nvPr>
            <p:ph idx="1"/>
          </p:nvPr>
        </p:nvSpPr>
        <p:spPr/>
        <p:txBody>
          <a:bodyPr/>
          <a:lstStyle/>
          <a:p>
            <a:pPr marL="0" indent="0">
              <a:buNone/>
            </a:pPr>
            <a:r>
              <a:rPr lang="en-US" dirty="0" smtClean="0"/>
              <a:t>Possible to specify a schema and check against it</a:t>
            </a:r>
          </a:p>
          <a:p>
            <a:r>
              <a:rPr lang="en-US" dirty="0" smtClean="0"/>
              <a:t>XML DTD (weak specification)</a:t>
            </a:r>
          </a:p>
          <a:p>
            <a:r>
              <a:rPr lang="en-US" dirty="0" smtClean="0"/>
              <a:t>XML Schema (more powerful, includes types)</a:t>
            </a:r>
          </a:p>
          <a:p>
            <a:r>
              <a:rPr lang="en-US" dirty="0" smtClean="0"/>
              <a:t>JSON Schema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7684301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it Really?</a:t>
            </a:r>
            <a:endParaRPr lang="en-US" dirty="0"/>
          </a:p>
        </p:txBody>
      </p:sp>
      <p:sp>
        <p:nvSpPr>
          <p:cNvPr id="3" name="Content Placeholder 2"/>
          <p:cNvSpPr>
            <a:spLocks noGrp="1"/>
          </p:cNvSpPr>
          <p:nvPr>
            <p:ph idx="1"/>
          </p:nvPr>
        </p:nvSpPr>
        <p:spPr/>
        <p:txBody>
          <a:bodyPr/>
          <a:lstStyle/>
          <a:p>
            <a:pPr marL="0" indent="0">
              <a:buNone/>
            </a:pPr>
            <a:r>
              <a:rPr lang="en-US" dirty="0" smtClean="0"/>
              <a:t>XML/JSON often used for communication (</a:t>
            </a:r>
            <a:r>
              <a:rPr lang="en-US" i="1" dirty="0" smtClean="0"/>
              <a:t>e.g. </a:t>
            </a:r>
            <a:r>
              <a:rPr lang="en-US" dirty="0" smtClean="0"/>
              <a:t>Web API return values)</a:t>
            </a:r>
          </a:p>
          <a:p>
            <a:pPr marL="0" indent="0">
              <a:buNone/>
            </a:pPr>
            <a:r>
              <a:rPr lang="en-US" dirty="0" smtClean="0"/>
              <a:t>Underlying data may be </a:t>
            </a:r>
            <a:r>
              <a:rPr lang="en-US" i="1" dirty="0" smtClean="0"/>
              <a:t>highly </a:t>
            </a:r>
            <a:r>
              <a:rPr lang="en-US" dirty="0" smtClean="0"/>
              <a:t>structured</a:t>
            </a:r>
          </a:p>
          <a:p>
            <a:pPr marL="0" indent="0">
              <a:buNone/>
            </a:pPr>
            <a:r>
              <a:rPr lang="en-US" dirty="0" smtClean="0"/>
              <a:t>Usually no DTD or Schema included (documentation is considered sufficient)</a:t>
            </a:r>
          </a:p>
          <a:p>
            <a:pPr marL="0" indent="0">
              <a:buNone/>
            </a:pPr>
            <a:r>
              <a:rPr lang="en-US" dirty="0" smtClean="0"/>
              <a:t>Must linearize any cyclical data to do this</a:t>
            </a:r>
          </a:p>
          <a:p>
            <a:pPr marL="228600" lvl="1" indent="0">
              <a:buNone/>
            </a:pPr>
            <a:r>
              <a:rPr lang="en-US" dirty="0" smtClean="0"/>
              <a:t>Often leads to multiple queries corresponding </a:t>
            </a:r>
            <a:r>
              <a:rPr lang="en-US" dirty="0" err="1" smtClean="0"/>
              <a:t>approx</a:t>
            </a:r>
            <a:r>
              <a:rPr lang="en-US" dirty="0" smtClean="0"/>
              <a:t> to different database tables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784910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structured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94773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endParaRPr lang="en-US" dirty="0" smtClean="0"/>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5351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structure</a:t>
            </a:r>
            <a:endParaRPr lang="en-US" dirty="0"/>
          </a:p>
        </p:txBody>
      </p:sp>
      <p:sp>
        <p:nvSpPr>
          <p:cNvPr id="3" name="Content Placeholder 2"/>
          <p:cNvSpPr>
            <a:spLocks noGrp="1"/>
          </p:cNvSpPr>
          <p:nvPr>
            <p:ph idx="1"/>
          </p:nvPr>
        </p:nvSpPr>
        <p:spPr/>
        <p:txBody>
          <a:bodyPr/>
          <a:lstStyle/>
          <a:p>
            <a:pPr marL="0" indent="0">
              <a:buNone/>
            </a:pPr>
            <a:r>
              <a:rPr lang="en-US" dirty="0" smtClean="0"/>
              <a:t>Tables (rows &amp; columns)</a:t>
            </a:r>
          </a:p>
          <a:p>
            <a:pPr marL="0" indent="0">
              <a:buNone/>
            </a:pPr>
            <a:r>
              <a:rPr lang="en-US" dirty="0" smtClean="0"/>
              <a:t>Example from </a:t>
            </a:r>
            <a:r>
              <a:rPr lang="en-US" dirty="0" smtClean="0"/>
              <a:t>Fusion Byte</a:t>
            </a:r>
            <a:r>
              <a:rPr lang="en-US" dirty="0" smtClean="0"/>
              <a:t>: </a:t>
            </a:r>
            <a:endParaRPr lang="en-US" dirty="0" smtClean="0"/>
          </a:p>
          <a:p>
            <a:pPr lvl="1"/>
            <a:r>
              <a:rPr lang="en-US" dirty="0" smtClean="0"/>
              <a:t>Each row is a pet </a:t>
            </a:r>
          </a:p>
          <a:p>
            <a:pPr lvl="1"/>
            <a:r>
              <a:rPr lang="en-US" dirty="0" smtClean="0"/>
              <a:t>Columns describe where it was found, breed, color, outcome and so on.</a:t>
            </a:r>
          </a:p>
          <a:p>
            <a:pPr marL="0" indent="0">
              <a:buNone/>
            </a:pPr>
            <a:r>
              <a:rPr lang="en-US" dirty="0" smtClean="0"/>
              <a:t>Many of the data sets we will look at have this form</a:t>
            </a:r>
          </a:p>
          <a:p>
            <a:pPr marL="0" indent="0">
              <a:buNone/>
            </a:pPr>
            <a:r>
              <a:rPr lang="en-US" dirty="0" smtClean="0"/>
              <a:t>But a database is typically far more complex</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2242663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Schema</a:t>
            </a:r>
            <a:endParaRPr lang="en-US" dirty="0"/>
          </a:p>
        </p:txBody>
      </p:sp>
      <p:sp>
        <p:nvSpPr>
          <p:cNvPr id="3" name="Content Placeholder 2"/>
          <p:cNvSpPr>
            <a:spLocks noGrp="1"/>
          </p:cNvSpPr>
          <p:nvPr>
            <p:ph idx="1"/>
          </p:nvPr>
        </p:nvSpPr>
        <p:spPr/>
        <p:txBody>
          <a:bodyPr/>
          <a:lstStyle/>
          <a:p>
            <a:pPr marL="0" indent="0">
              <a:buNone/>
            </a:pPr>
            <a:r>
              <a:rPr lang="en-US" dirty="0" smtClean="0"/>
              <a:t>Many tables</a:t>
            </a:r>
          </a:p>
          <a:p>
            <a:pPr marL="0" indent="0">
              <a:buNone/>
            </a:pPr>
            <a:r>
              <a:rPr lang="en-US" i="1" dirty="0" smtClean="0"/>
              <a:t>Logically </a:t>
            </a:r>
            <a:r>
              <a:rPr lang="en-US" dirty="0" smtClean="0"/>
              <a:t>connected [who’s logic?]</a:t>
            </a:r>
          </a:p>
          <a:p>
            <a:pPr marL="0" indent="0">
              <a:buNone/>
            </a:pPr>
            <a:r>
              <a:rPr lang="en-US" dirty="0" smtClean="0"/>
              <a:t>Connections expressed using special kinds of columns that reflect Ids of other tables (“foreign keys”)</a:t>
            </a:r>
          </a:p>
          <a:p>
            <a:pPr marL="0" indent="0">
              <a:buNone/>
            </a:pPr>
            <a:r>
              <a:rPr lang="en-US" i="1" dirty="0" smtClean="0"/>
              <a:t>Rules </a:t>
            </a:r>
            <a:r>
              <a:rPr lang="en-US" dirty="0" smtClean="0"/>
              <a:t>(implicit or explicit) may further govern the integrity of data</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3564684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What if we had a table of dog breeds</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28552520"/>
              </p:ext>
            </p:extLst>
          </p:nvPr>
        </p:nvGraphicFramePr>
        <p:xfrm>
          <a:off x="201020" y="3159402"/>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Shitsu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spTree>
    <p:extLst>
      <p:ext uri="{BB962C8B-B14F-4D97-AF65-F5344CB8AC3E}">
        <p14:creationId xmlns:p14="http://schemas.microsoft.com/office/powerpoint/2010/main" val="17240711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28949" y="1641232"/>
            <a:ext cx="8275214" cy="4379976"/>
          </a:xfrm>
        </p:spPr>
        <p:txBody>
          <a:bodyPr/>
          <a:lstStyle/>
          <a:p>
            <a:pPr marL="0" indent="0">
              <a:buNone/>
            </a:pPr>
            <a:r>
              <a:rPr lang="en-US" dirty="0" smtClean="0"/>
              <a:t>How might we model mixed breeds?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Currently no consistency… </a:t>
            </a:r>
          </a:p>
          <a:p>
            <a:pPr marL="0" indent="0">
              <a:buNone/>
            </a:pPr>
            <a:r>
              <a:rPr lang="en-US" dirty="0"/>
              <a:t>'BEAGLE </a:t>
            </a:r>
            <a:r>
              <a:rPr lang="en-US" dirty="0" smtClean="0"/>
              <a:t>– MIX</a:t>
            </a:r>
            <a:r>
              <a:rPr lang="en-US" dirty="0"/>
              <a:t>’ </a:t>
            </a:r>
            <a:r>
              <a:rPr lang="en-US" dirty="0" smtClean="0"/>
              <a:t>‘MIX </a:t>
            </a:r>
            <a:r>
              <a:rPr lang="en-US" dirty="0"/>
              <a:t>- </a:t>
            </a:r>
            <a:r>
              <a:rPr lang="en-US" dirty="0" smtClean="0"/>
              <a:t>BEAGLE’</a:t>
            </a:r>
          </a:p>
          <a:p>
            <a:pPr marL="0" indent="0">
              <a:buNone/>
            </a:pPr>
            <a:r>
              <a:rPr lang="en-US" dirty="0"/>
              <a:t>‘BEAGLE – POINTER’ 'POINTER - BEAGLE'</a:t>
            </a:r>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8039586"/>
              </p:ext>
            </p:extLst>
          </p:nvPr>
        </p:nvGraphicFramePr>
        <p:xfrm>
          <a:off x="201020" y="2492669"/>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a:t>
                      </a:r>
                      <a:r>
                        <a:rPr lang="en-US" baseline="0" dirty="0" err="1" smtClean="0"/>
                        <a:t>s</a:t>
                      </a:r>
                      <a:r>
                        <a:rPr lang="en-US" dirty="0" err="1" smtClean="0"/>
                        <a:t>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274222"/>
              </p:ext>
            </p:extLst>
          </p:nvPr>
        </p:nvGraphicFramePr>
        <p:xfrm>
          <a:off x="3351552" y="2515573"/>
          <a:ext cx="5503596" cy="1643992"/>
        </p:xfrm>
        <a:graphic>
          <a:graphicData uri="http://schemas.openxmlformats.org/drawingml/2006/table">
            <a:tbl>
              <a:tblPr firstRow="1" bandRow="1">
                <a:tableStyleId>{5C22544A-7EE6-4342-B048-85BDC9FD1C3A}</a:tableStyleId>
              </a:tblPr>
              <a:tblGrid>
                <a:gridCol w="917266"/>
                <a:gridCol w="917266"/>
                <a:gridCol w="917266"/>
                <a:gridCol w="917266"/>
                <a:gridCol w="917266"/>
                <a:gridCol w="917266"/>
              </a:tblGrid>
              <a:tr h="501956">
                <a:tc>
                  <a:txBody>
                    <a:bodyPr/>
                    <a:lstStyle/>
                    <a:p>
                      <a:r>
                        <a:rPr lang="en-US" dirty="0" smtClean="0"/>
                        <a:t>Animal</a:t>
                      </a:r>
                      <a:r>
                        <a:rPr lang="en-US" baseline="0" dirty="0" smtClean="0"/>
                        <a:t> I</a:t>
                      </a:r>
                      <a:r>
                        <a:rPr lang="en-US" dirty="0" smtClean="0"/>
                        <a:t>D</a:t>
                      </a:r>
                      <a:endParaRPr lang="en-US" dirty="0"/>
                    </a:p>
                  </a:txBody>
                  <a:tcPr/>
                </a:tc>
                <a:tc>
                  <a:txBody>
                    <a:bodyPr/>
                    <a:lstStyle/>
                    <a:p>
                      <a:r>
                        <a:rPr lang="en-US" dirty="0" smtClean="0"/>
                        <a:t>Parent</a:t>
                      </a:r>
                      <a:r>
                        <a:rPr lang="en-US" baseline="0" dirty="0" smtClean="0"/>
                        <a:t> 1 Breed</a:t>
                      </a:r>
                      <a:endParaRPr lang="en-US" dirty="0"/>
                    </a:p>
                  </a:txBody>
                  <a:tcPr/>
                </a:tc>
                <a:tc>
                  <a:txBody>
                    <a:bodyPr/>
                    <a:lstStyle/>
                    <a:p>
                      <a:r>
                        <a:rPr lang="en-US" dirty="0" smtClean="0"/>
                        <a:t>Parent 2 Breed</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a:t>
                      </a:r>
                      <a:endParaRPr lang="en-US" dirty="0"/>
                    </a:p>
                  </a:txBody>
                  <a:tcPr/>
                </a:tc>
              </a:tr>
              <a:tr h="501956">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Penny</a:t>
                      </a:r>
                      <a:endParaRPr lang="en-US" dirty="0"/>
                    </a:p>
                  </a:txBody>
                  <a:tcPr/>
                </a:tc>
                <a:tc>
                  <a:txBody>
                    <a:bodyPr/>
                    <a:lstStyle/>
                    <a:p>
                      <a:r>
                        <a:rPr lang="en-US" dirty="0" smtClean="0"/>
                        <a:t>Male</a:t>
                      </a:r>
                      <a:endParaRPr lang="en-US" dirty="0"/>
                    </a:p>
                  </a:txBody>
                  <a:tcPr/>
                </a:tc>
                <a:tc>
                  <a:txBody>
                    <a:bodyPr/>
                    <a:lstStyle/>
                    <a:p>
                      <a:endParaRPr lang="en-US" dirty="0"/>
                    </a:p>
                  </a:txBody>
                  <a:tcPr/>
                </a:tc>
              </a:tr>
              <a:tr h="501956">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Pip</a:t>
                      </a:r>
                      <a:endParaRPr lang="en-US" dirty="0"/>
                    </a:p>
                  </a:txBody>
                  <a:tcPr/>
                </a:tc>
                <a:tc>
                  <a:txBody>
                    <a:bodyPr/>
                    <a:lstStyle/>
                    <a:p>
                      <a:r>
                        <a:rPr lang="en-US" dirty="0" smtClean="0"/>
                        <a:t>Female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624104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 – does it support all of the data?</a:t>
            </a:r>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22406547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302716"/>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Explain the difference between semi-structured, structured, and unstructured data</a:t>
            </a:r>
          </a:p>
          <a:p>
            <a:pPr marL="320675" indent="-320675" defTabSz="852488">
              <a:spcBef>
                <a:spcPct val="25000"/>
              </a:spcBef>
              <a:buSzPct val="80000"/>
            </a:pPr>
            <a:r>
              <a:rPr lang="en-US" sz="2800" dirty="0" smtClean="0"/>
              <a:t>Describe what makes a good data model</a:t>
            </a:r>
          </a:p>
          <a:p>
            <a:pPr marL="320675" indent="-320675" defTabSz="852488">
              <a:spcBef>
                <a:spcPct val="25000"/>
              </a:spcBef>
              <a:buSzPct val="80000"/>
            </a:pPr>
            <a:r>
              <a:rPr lang="en-US" sz="2800" dirty="0" smtClean="0"/>
              <a:t>Understand the relationship between semi-structured and structured data </a:t>
            </a:r>
            <a:r>
              <a:rPr lang="en-US" sz="2800" smtClean="0"/>
              <a:t>on the web</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r>
              <a:rPr lang="en-US" dirty="0" smtClean="0"/>
              <a:t> – Age &amp; Birth Date? </a:t>
            </a:r>
          </a:p>
          <a:p>
            <a:r>
              <a:rPr lang="en-US" dirty="0" smtClean="0"/>
              <a:t>Affects space</a:t>
            </a:r>
          </a:p>
          <a:p>
            <a:r>
              <a:rPr lang="en-US" dirty="0" smtClean="0"/>
              <a:t>Affects processing</a:t>
            </a:r>
          </a:p>
          <a:p>
            <a:r>
              <a:rPr lang="en-US" dirty="0" smtClean="0"/>
              <a:t>Affects consistency!!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0380587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 </a:t>
            </a:r>
          </a:p>
          <a:p>
            <a:r>
              <a:rPr lang="en-US" dirty="0" smtClean="0"/>
              <a:t>Happens across tables by ensuring </a:t>
            </a:r>
            <a:r>
              <a:rPr lang="en-US" i="1" dirty="0" smtClean="0"/>
              <a:t>e.g. </a:t>
            </a:r>
            <a:r>
              <a:rPr lang="en-US" dirty="0" smtClean="0"/>
              <a:t>that each dog only has </a:t>
            </a:r>
            <a:r>
              <a:rPr lang="en-US" dirty="0"/>
              <a:t>2</a:t>
            </a:r>
            <a:r>
              <a:rPr lang="en-US" dirty="0" smtClean="0"/>
              <a:t> breeds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4610019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20927624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r>
              <a:rPr lang="en-US" dirty="0" smtClean="0"/>
              <a:t>Dog breeds in a separate table allows for adding the concept of “mixed” breeds</a:t>
            </a:r>
          </a:p>
          <a:p>
            <a:r>
              <a:rPr lang="en-US" dirty="0" smtClean="0"/>
              <a:t>But adding many breeds is awkward (how many columns?) -&gt; a new table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1954155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-&gt; neat &amp; simple &amp; appropriate</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6416360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 (people again!)</a:t>
            </a:r>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11170715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a:t>
            </a:r>
          </a:p>
          <a:p>
            <a:pPr marL="0" indent="0">
              <a:buNone/>
            </a:pPr>
            <a:r>
              <a:rPr lang="en-US" dirty="0" smtClean="0"/>
              <a:t>Performance? -&gt; more of a software and hardware issue (ideally)</a:t>
            </a:r>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91096586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a:t>
            </a:r>
            <a:endParaRPr lang="en-US" dirty="0"/>
          </a:p>
        </p:txBody>
      </p:sp>
      <p:sp>
        <p:nvSpPr>
          <p:cNvPr id="3" name="Content Placeholder 2"/>
          <p:cNvSpPr>
            <a:spLocks noGrp="1"/>
          </p:cNvSpPr>
          <p:nvPr>
            <p:ph idx="1"/>
          </p:nvPr>
        </p:nvSpPr>
        <p:spPr/>
        <p:txBody>
          <a:bodyPr/>
          <a:lstStyle/>
          <a:p>
            <a:pPr marL="0" indent="0">
              <a:buNone/>
            </a:pPr>
            <a:r>
              <a:rPr lang="en-US" dirty="0" smtClean="0"/>
              <a:t>Stores Information</a:t>
            </a:r>
          </a:p>
          <a:p>
            <a:pPr marL="0" indent="0">
              <a:buNone/>
            </a:pPr>
            <a:endParaRPr lang="en-US" dirty="0" smtClean="0"/>
          </a:p>
          <a:p>
            <a:pPr marL="0" indent="0">
              <a:buNone/>
            </a:pPr>
            <a:r>
              <a:rPr lang="en-US" dirty="0" smtClean="0"/>
              <a:t>Separates logical (schema) physical (storage) and control (queries </a:t>
            </a:r>
            <a:r>
              <a:rPr lang="en-US" i="1" dirty="0" smtClean="0"/>
              <a:t>etc.</a:t>
            </a:r>
            <a:r>
              <a:rPr lang="en-US" dirty="0" smtClean="0"/>
              <a:t>)</a:t>
            </a:r>
          </a:p>
          <a:p>
            <a:pPr marL="0" indent="0">
              <a:buNone/>
            </a:pPr>
            <a:endParaRPr lang="en-US" dirty="0" smtClean="0"/>
          </a:p>
          <a:p>
            <a:pPr marL="0" indent="0">
              <a:buNone/>
            </a:pPr>
            <a:r>
              <a:rPr lang="en-US" dirty="0" smtClean="0"/>
              <a:t>Other jobs?</a:t>
            </a:r>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992908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(Typically SQL)</a:t>
            </a:r>
            <a:endParaRPr lang="en-US" dirty="0"/>
          </a:p>
        </p:txBody>
      </p:sp>
      <p:sp>
        <p:nvSpPr>
          <p:cNvPr id="3" name="Content Placeholder 2"/>
          <p:cNvSpPr>
            <a:spLocks noGrp="1"/>
          </p:cNvSpPr>
          <p:nvPr>
            <p:ph idx="1"/>
          </p:nvPr>
        </p:nvSpPr>
        <p:spPr/>
        <p:txBody>
          <a:bodyPr/>
          <a:lstStyle/>
          <a:p>
            <a:pPr marL="0" indent="0">
              <a:buNone/>
            </a:pPr>
            <a:r>
              <a:rPr lang="en-US" dirty="0" smtClean="0"/>
              <a:t>Structured language, very widely adopted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42759768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pPr marL="0" indent="0">
              <a:buNone/>
            </a:pPr>
            <a:r>
              <a:rPr lang="en-US" dirty="0"/>
              <a:t>Schema design affects the kinds of queries we can ask </a:t>
            </a:r>
            <a:r>
              <a:rPr lang="en-US" dirty="0" smtClean="0"/>
              <a:t>efficiently</a:t>
            </a:r>
          </a:p>
          <a:p>
            <a:pPr marL="0" indent="0">
              <a:buNone/>
            </a:pPr>
            <a:r>
              <a:rPr lang="en-US" dirty="0" smtClean="0"/>
              <a:t>So may the underlying engine</a:t>
            </a:r>
          </a:p>
          <a:p>
            <a:pPr lvl="1"/>
            <a:r>
              <a:rPr lang="en-US" dirty="0"/>
              <a:t>Ability to handle big data (</a:t>
            </a:r>
            <a:r>
              <a:rPr lang="en-US" i="1" dirty="0"/>
              <a:t>e.g. </a:t>
            </a:r>
            <a:r>
              <a:rPr lang="en-US" i="1" dirty="0" err="1" smtClean="0"/>
              <a:t>mongodb</a:t>
            </a:r>
            <a:r>
              <a:rPr lang="en-US" dirty="0" smtClean="0"/>
              <a:t>) </a:t>
            </a:r>
            <a:endParaRPr lang="en-US" dirty="0"/>
          </a:p>
          <a:p>
            <a:pPr lvl="1"/>
            <a:r>
              <a:rPr lang="en-US" dirty="0" err="1"/>
              <a:t>Debuggability</a:t>
            </a:r>
            <a:endParaRPr lang="en-US" dirty="0"/>
          </a:p>
          <a:p>
            <a:pPr lvl="1"/>
            <a:r>
              <a:rPr lang="en-US" dirty="0"/>
              <a:t>Accessibility of raw data </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4011901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Starting up</a:t>
            </a:r>
            <a:endParaRPr lang="en-US" dirty="0"/>
          </a:p>
        </p:txBody>
      </p:sp>
      <p:sp>
        <p:nvSpPr>
          <p:cNvPr id="3" name="Content Placeholder 2"/>
          <p:cNvSpPr>
            <a:spLocks noGrp="1"/>
          </p:cNvSpPr>
          <p:nvPr>
            <p:ph idx="1"/>
          </p:nvPr>
        </p:nvSpPr>
        <p:spPr/>
        <p:txBody>
          <a:bodyPr/>
          <a:lstStyle/>
          <a:p>
            <a:pPr marL="0" indent="0">
              <a:buNone/>
            </a:pPr>
            <a:r>
              <a:rPr lang="en-US" dirty="0" smtClean="0"/>
              <a:t>Optional</a:t>
            </a:r>
            <a:r>
              <a:rPr lang="en-US" dirty="0"/>
              <a:t>: </a:t>
            </a:r>
            <a:r>
              <a:rPr lang="en-US" dirty="0" err="1"/>
              <a:t>Stonebraker</a:t>
            </a:r>
            <a:r>
              <a:rPr lang="en-US" dirty="0"/>
              <a:t> &amp; </a:t>
            </a:r>
            <a:r>
              <a:rPr lang="en-US" dirty="0" err="1"/>
              <a:t>Hellerstein</a:t>
            </a:r>
            <a:r>
              <a:rPr lang="en-US" dirty="0"/>
              <a:t>: What Goes Around Comes Around </a:t>
            </a:r>
            <a:endParaRPr lang="en-US" dirty="0" smtClean="0"/>
          </a:p>
          <a:p>
            <a:pPr marL="0" indent="0">
              <a:buNone/>
            </a:pPr>
            <a:r>
              <a:rPr lang="en-US" dirty="0" smtClean="0"/>
              <a:t>(can be found </a:t>
            </a:r>
            <a:r>
              <a:rPr lang="en-US" dirty="0"/>
              <a:t>on http://</a:t>
            </a:r>
            <a:r>
              <a:rPr lang="en-US" dirty="0" err="1"/>
              <a:t>data.cmubi.org</a:t>
            </a:r>
            <a:r>
              <a:rPr lang="en-US"/>
              <a:t>/</a:t>
            </a:r>
            <a:r>
              <a:rPr lang="en-US" smtClean="0"/>
              <a:t>calendar)</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825193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t>
            </a:r>
            <a:r>
              <a:rPr lang="en-US" dirty="0" err="1" smtClean="0"/>
              <a:t>NoSQL</a:t>
            </a:r>
            <a:endParaRPr lang="en-US" dirty="0"/>
          </a:p>
        </p:txBody>
      </p:sp>
      <p:sp>
        <p:nvSpPr>
          <p:cNvPr id="3" name="Content Placeholder 2"/>
          <p:cNvSpPr>
            <a:spLocks noGrp="1"/>
          </p:cNvSpPr>
          <p:nvPr>
            <p:ph idx="1"/>
          </p:nvPr>
        </p:nvSpPr>
        <p:spPr/>
        <p:txBody>
          <a:bodyPr/>
          <a:lstStyle/>
          <a:p>
            <a:r>
              <a:rPr lang="en-US" dirty="0" smtClean="0"/>
              <a:t>Key</a:t>
            </a:r>
            <a:r>
              <a:rPr lang="en-US" dirty="0"/>
              <a:t>-Value store </a:t>
            </a:r>
            <a:r>
              <a:rPr lang="en-US" dirty="0" smtClean="0"/>
              <a:t>– schema</a:t>
            </a:r>
            <a:r>
              <a:rPr lang="en-US" dirty="0"/>
              <a:t>-</a:t>
            </a:r>
            <a:r>
              <a:rPr lang="en-US" dirty="0" smtClean="0"/>
              <a:t>less: </a:t>
            </a:r>
            <a:r>
              <a:rPr lang="en-US" i="1" dirty="0" smtClean="0"/>
              <a:t>e.g., </a:t>
            </a:r>
            <a:r>
              <a:rPr lang="en-US" dirty="0" smtClean="0"/>
              <a:t>Cassandra</a:t>
            </a:r>
          </a:p>
          <a:p>
            <a:r>
              <a:rPr lang="en-US" dirty="0" smtClean="0"/>
              <a:t>Column </a:t>
            </a:r>
            <a:r>
              <a:rPr lang="en-US" dirty="0"/>
              <a:t>store – </a:t>
            </a:r>
            <a:r>
              <a:rPr lang="en-US" dirty="0" smtClean="0"/>
              <a:t>store data </a:t>
            </a:r>
            <a:r>
              <a:rPr lang="en-US" dirty="0"/>
              <a:t>tables as sections of columns of data, rather than as rows of data. V</a:t>
            </a:r>
            <a:r>
              <a:rPr lang="en-US" dirty="0" smtClean="0"/>
              <a:t>ery </a:t>
            </a:r>
            <a:r>
              <a:rPr lang="en-US" dirty="0"/>
              <a:t>high </a:t>
            </a:r>
            <a:r>
              <a:rPr lang="en-US" dirty="0" smtClean="0"/>
              <a:t>performance; will discuss Google’s </a:t>
            </a:r>
            <a:r>
              <a:rPr lang="en-US" dirty="0" err="1" smtClean="0"/>
              <a:t>BigQuery</a:t>
            </a:r>
            <a:endParaRPr lang="en-US" dirty="0"/>
          </a:p>
          <a:p>
            <a:r>
              <a:rPr lang="en-US" dirty="0"/>
              <a:t>Document database </a:t>
            </a:r>
            <a:r>
              <a:rPr lang="en-US" dirty="0" smtClean="0"/>
              <a:t>– key-document store; document is semi-structured. </a:t>
            </a:r>
            <a:r>
              <a:rPr lang="en-US" i="1" dirty="0"/>
              <a:t>e</a:t>
            </a:r>
            <a:r>
              <a:rPr lang="en-US" i="1" dirty="0" smtClean="0"/>
              <a:t>.g.,</a:t>
            </a:r>
            <a:r>
              <a:rPr lang="en-US" dirty="0" smtClean="0"/>
              <a:t> </a:t>
            </a:r>
            <a:r>
              <a:rPr lang="en-US" dirty="0" err="1"/>
              <a:t>MongoDB</a:t>
            </a:r>
            <a:r>
              <a:rPr lang="en-US" dirty="0"/>
              <a:t> and </a:t>
            </a:r>
            <a:r>
              <a:rPr lang="en-US" dirty="0" err="1" smtClean="0"/>
              <a:t>CouchDB</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1667865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Kinds of Data</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p>
          <a:p>
            <a:pPr marL="0" indent="0">
              <a:buNone/>
            </a:pPr>
            <a:r>
              <a:rPr lang="en-US" dirty="0" smtClean="0"/>
              <a:t>Spatial Data </a:t>
            </a:r>
          </a:p>
          <a:p>
            <a:pPr marL="0" indent="0">
              <a:buNone/>
            </a:pPr>
            <a:endParaRPr lang="en-US" dirty="0"/>
          </a:p>
          <a:p>
            <a:pPr marL="0" indent="0">
              <a:buNone/>
            </a:pPr>
            <a:endParaRPr lang="en-US" dirty="0" smtClean="0"/>
          </a:p>
          <a:p>
            <a:pPr marL="0" indent="0">
              <a:buNone/>
            </a:pPr>
            <a:r>
              <a:rPr lang="en-US" dirty="0" smtClean="0"/>
              <a:t>Pair off: Have you ever used either kind of data? Come up with an example</a:t>
            </a:r>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101748266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smtClean="0"/>
              <a:t>Fusion </a:t>
            </a:r>
            <a:r>
              <a:rPr lang="en-US" sz="2400" dirty="0"/>
              <a:t>Data </a:t>
            </a:r>
          </a:p>
          <a:p>
            <a:pPr marL="228600" lvl="1" indent="0">
              <a:lnSpc>
                <a:spcPct val="150000"/>
              </a:lnSpc>
              <a:buNone/>
            </a:pPr>
            <a:r>
              <a:rPr lang="en-US" sz="2400" dirty="0" smtClean="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138409377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4086150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Data</a:t>
            </a:r>
            <a:endParaRPr lang="en-US" sz="2400" dirty="0"/>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
        <p:nvSpPr>
          <p:cNvPr id="7" name="TextBox 6"/>
          <p:cNvSpPr txBox="1"/>
          <p:nvPr/>
        </p:nvSpPr>
        <p:spPr>
          <a:xfrm>
            <a:off x="4220977" y="4578976"/>
            <a:ext cx="4057140" cy="1477328"/>
          </a:xfrm>
          <a:prstGeom prst="rect">
            <a:avLst/>
          </a:prstGeom>
          <a:noFill/>
        </p:spPr>
        <p:txBody>
          <a:bodyPr wrap="square" rtlCol="0">
            <a:spAutoFit/>
          </a:bodyPr>
          <a:lstStyle/>
          <a:p>
            <a:r>
              <a:rPr lang="en-US" dirty="0"/>
              <a:t>Based on this patient's  MRI,  have we treated somebody with a similar condition ?</a:t>
            </a:r>
          </a:p>
          <a:p>
            <a:endParaRPr lang="en-US" dirty="0"/>
          </a:p>
          <a:p>
            <a:endParaRPr lang="en-US" dirty="0"/>
          </a:p>
        </p:txBody>
      </p:sp>
      <p:sp>
        <p:nvSpPr>
          <p:cNvPr id="8" name="TextBox 7"/>
          <p:cNvSpPr txBox="1"/>
          <p:nvPr/>
        </p:nvSpPr>
        <p:spPr>
          <a:xfrm>
            <a:off x="4219698" y="3948781"/>
            <a:ext cx="4057140" cy="646331"/>
          </a:xfrm>
          <a:prstGeom prst="rect">
            <a:avLst/>
          </a:prstGeom>
          <a:noFill/>
        </p:spPr>
        <p:txBody>
          <a:bodyPr wrap="square" rtlCol="0">
            <a:spAutoFit/>
          </a:bodyPr>
          <a:lstStyle/>
          <a:p>
            <a:r>
              <a:rPr lang="en-US" dirty="0" smtClean="0"/>
              <a:t>Are certain breeds found more commonly in urban areas?</a:t>
            </a:r>
            <a:endParaRPr lang="en-US" dirty="0"/>
          </a:p>
        </p:txBody>
      </p:sp>
      <p:sp>
        <p:nvSpPr>
          <p:cNvPr id="9" name="TextBox 8"/>
          <p:cNvSpPr txBox="1"/>
          <p:nvPr/>
        </p:nvSpPr>
        <p:spPr>
          <a:xfrm>
            <a:off x="4238617" y="3253808"/>
            <a:ext cx="4057140" cy="646331"/>
          </a:xfrm>
          <a:prstGeom prst="rect">
            <a:avLst/>
          </a:prstGeom>
          <a:noFill/>
        </p:spPr>
        <p:txBody>
          <a:bodyPr wrap="square" rtlCol="0">
            <a:spAutoFit/>
          </a:bodyPr>
          <a:lstStyle/>
          <a:p>
            <a:r>
              <a:rPr lang="en-US" dirty="0" smtClean="0"/>
              <a:t>How do trees affect the prevalence of Lyme disease?</a:t>
            </a:r>
            <a:endParaRPr lang="en-US" dirty="0"/>
          </a:p>
        </p:txBody>
      </p:sp>
    </p:spTree>
    <p:extLst>
      <p:ext uri="{BB962C8B-B14F-4D97-AF65-F5344CB8AC3E}">
        <p14:creationId xmlns:p14="http://schemas.microsoft.com/office/powerpoint/2010/main" val="3702149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Specialty Tools</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r>
              <a:rPr lang="en-US" i="1" dirty="0" smtClean="0"/>
              <a:t>e.g., </a:t>
            </a:r>
            <a:r>
              <a:rPr lang="en-US" dirty="0" smtClean="0"/>
              <a:t>TRIO)</a:t>
            </a:r>
          </a:p>
          <a:p>
            <a:pPr lvl="1"/>
            <a:r>
              <a:rPr lang="en-US" dirty="0" smtClean="0"/>
              <a:t>Confidence</a:t>
            </a:r>
          </a:p>
          <a:p>
            <a:pPr lvl="1"/>
            <a:r>
              <a:rPr lang="en-US" dirty="0" smtClean="0"/>
              <a:t>Lineage</a:t>
            </a:r>
          </a:p>
          <a:p>
            <a:pPr marL="0" indent="0">
              <a:buNone/>
            </a:pPr>
            <a:r>
              <a:rPr lang="en-US" dirty="0" smtClean="0"/>
              <a:t>Spatial Data </a:t>
            </a:r>
          </a:p>
          <a:p>
            <a:pPr lvl="1"/>
            <a:r>
              <a:rPr lang="en-US" dirty="0" smtClean="0"/>
              <a:t>Polyline support (describe a region)</a:t>
            </a:r>
          </a:p>
          <a:p>
            <a:pPr lvl="1"/>
            <a:r>
              <a:rPr lang="en-US" dirty="0" smtClean="0"/>
              <a:t>Hierarchy of space (building with floors, rooms, </a:t>
            </a:r>
            <a:r>
              <a:rPr lang="en-US" i="1" dirty="0" smtClean="0"/>
              <a:t>etc.</a:t>
            </a:r>
            <a:r>
              <a:rPr lang="en-US" dirty="0" smtClean="0"/>
              <a:t>)</a:t>
            </a:r>
          </a:p>
          <a:p>
            <a:pPr lvl="1"/>
            <a:r>
              <a:rPr lang="en-US" dirty="0" smtClean="0"/>
              <a:t>Search based on 2d relationship</a:t>
            </a:r>
          </a:p>
          <a:p>
            <a:pPr lvl="1"/>
            <a:r>
              <a:rPr lang="en-US" dirty="0" smtClean="0"/>
              <a:t>Calculate area</a:t>
            </a:r>
          </a:p>
          <a:p>
            <a:pPr lvl="1"/>
            <a:r>
              <a:rPr lang="en-US" dirty="0" smtClean="0"/>
              <a:t>Model data in space (</a:t>
            </a:r>
            <a:r>
              <a:rPr lang="en-US" i="1" dirty="0" smtClean="0"/>
              <a:t>e.g. </a:t>
            </a:r>
            <a:r>
              <a:rPr lang="en-US" dirty="0" smtClean="0"/>
              <a:t>things may move)</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2382904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pPr marL="0" indent="0">
              <a:buNone/>
            </a:pPr>
            <a:r>
              <a:rPr lang="en-US" sz="3200" dirty="0" smtClean="0"/>
              <a:t>Data Management is a people problem</a:t>
            </a:r>
          </a:p>
          <a:p>
            <a:pPr marL="228600" lvl="1" indent="0">
              <a:buNone/>
            </a:pPr>
            <a:r>
              <a:rPr lang="en-US" sz="2400" dirty="0" smtClean="0"/>
              <a:t>Who should oversee it? </a:t>
            </a:r>
          </a:p>
          <a:p>
            <a:pPr marL="228600" lvl="1" indent="0">
              <a:buNone/>
            </a:pPr>
            <a:r>
              <a:rPr lang="en-US" sz="2400" dirty="0"/>
              <a:t>Requires lots of attention, over time, regular checks, </a:t>
            </a:r>
            <a:r>
              <a:rPr lang="en-US" sz="2400" i="1" dirty="0"/>
              <a:t>etc</a:t>
            </a:r>
            <a:r>
              <a:rPr lang="en-US" sz="2400" i="1" dirty="0" smtClean="0"/>
              <a:t>.</a:t>
            </a:r>
            <a:r>
              <a:rPr lang="en-US" sz="2400" dirty="0" smtClean="0"/>
              <a:t> </a:t>
            </a:r>
          </a:p>
          <a:p>
            <a:pPr marL="228600" lvl="1" indent="0">
              <a:buNone/>
            </a:pPr>
            <a:r>
              <a:rPr lang="en-US" sz="2400" dirty="0" smtClean="0"/>
              <a:t>Who is responsible for the four Cs? (Completeness, Coherence, Correctness, </a:t>
            </a:r>
            <a:r>
              <a:rPr lang="en-US" sz="2400" dirty="0" err="1" smtClean="0"/>
              <a:t>AcCountability</a:t>
            </a:r>
            <a:r>
              <a:rPr lang="en-US" sz="2400" dirty="0" smtClean="0"/>
              <a:t>)</a:t>
            </a:r>
          </a:p>
          <a:p>
            <a:pPr marL="0" indent="0">
              <a:buNone/>
            </a:pPr>
            <a:r>
              <a:rPr lang="en-US" sz="3200" dirty="0" smtClean="0"/>
              <a:t>Types of data</a:t>
            </a:r>
          </a:p>
          <a:p>
            <a:pPr marL="228600" lvl="1" indent="0">
              <a:buNone/>
            </a:pPr>
            <a:r>
              <a:rPr lang="en-US" sz="2400" dirty="0" smtClean="0"/>
              <a:t>Unstructured/</a:t>
            </a:r>
            <a:r>
              <a:rPr lang="en-US" sz="2400" dirty="0" err="1" smtClean="0"/>
              <a:t>semistructured</a:t>
            </a:r>
            <a:r>
              <a:rPr lang="en-US" sz="2400" dirty="0" smtClean="0"/>
              <a:t>/structured</a:t>
            </a:r>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3804823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endParaRPr lang="en-US" dirty="0" smtClean="0"/>
          </a:p>
          <a:p>
            <a:pPr marL="0" indent="0">
              <a:buNone/>
            </a:pPr>
            <a:r>
              <a:rPr lang="en-US" dirty="0"/>
              <a:t>Know what makes a good data model  (concise, stable &amp; flexible, quick, elegant…)</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852883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4057847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3" name="Content Placeholder 2"/>
          <p:cNvSpPr>
            <a:spLocks noGrp="1"/>
          </p:cNvSpPr>
          <p:nvPr>
            <p:ph idx="1"/>
          </p:nvPr>
        </p:nvSpPr>
        <p:spPr/>
        <p:txBody>
          <a:bodyPr/>
          <a:lstStyle/>
          <a:p>
            <a:pPr marL="0" indent="0">
              <a:buNone/>
            </a:pPr>
            <a:r>
              <a:rPr lang="en-US" dirty="0"/>
              <a:t>Information is an organizational resource</a:t>
            </a:r>
          </a:p>
          <a:p>
            <a:pPr lvl="1"/>
            <a:r>
              <a:rPr lang="en-US" dirty="0"/>
              <a:t>Just like people, capital, and equipment</a:t>
            </a:r>
          </a:p>
          <a:p>
            <a:pPr lvl="1"/>
            <a:r>
              <a:rPr lang="en-US" dirty="0"/>
              <a:t>It must be managed </a:t>
            </a:r>
            <a:r>
              <a:rPr lang="en-US" dirty="0" smtClean="0"/>
              <a:t>effectively</a:t>
            </a:r>
          </a:p>
          <a:p>
            <a:pPr marL="0" indent="0">
              <a:buNone/>
            </a:pPr>
            <a:r>
              <a:rPr lang="en-US" dirty="0" smtClean="0"/>
              <a:t>Who should oversee it?</a:t>
            </a:r>
          </a:p>
          <a:p>
            <a:pPr lvl="1"/>
            <a:r>
              <a:rPr lang="en-US" dirty="0" smtClean="0"/>
              <a:t>Who owns it</a:t>
            </a:r>
          </a:p>
          <a:p>
            <a:pPr lvl="1"/>
            <a:r>
              <a:rPr lang="en-US" dirty="0" smtClean="0"/>
              <a:t>Who is responsible for </a:t>
            </a:r>
            <a:r>
              <a:rPr lang="en-US" dirty="0" smtClean="0"/>
              <a:t>Quality? </a:t>
            </a:r>
            <a:r>
              <a:rPr lang="en-US" dirty="0" smtClean="0"/>
              <a:t>(Completeness, Coherence, Correctness, </a:t>
            </a:r>
            <a:r>
              <a:rPr lang="en-US" dirty="0" err="1" smtClean="0"/>
              <a:t>AcCountability</a:t>
            </a:r>
            <a:r>
              <a:rPr lang="en-US" dirty="0" smtClean="0"/>
              <a:t>)</a:t>
            </a:r>
          </a:p>
          <a:p>
            <a:pPr marL="0" indent="0">
              <a:buNone/>
            </a:pPr>
            <a:r>
              <a:rPr lang="en-US" dirty="0" smtClean="0"/>
              <a:t>Requires lots of attention, over time, regular checks, </a:t>
            </a:r>
            <a:r>
              <a:rPr lang="en-US" i="1" dirty="0" smtClean="0"/>
              <a:t>etc.</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425406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r>
              <a:rPr lang="en-US" dirty="0" smtClean="0"/>
              <a:t>Unstructured – </a:t>
            </a:r>
            <a:r>
              <a:rPr lang="en-US" i="1" dirty="0" smtClean="0"/>
              <a:t>e.g. </a:t>
            </a:r>
            <a:r>
              <a:rPr lang="en-US" dirty="0" smtClean="0"/>
              <a:t>text</a:t>
            </a:r>
          </a:p>
          <a:p>
            <a:r>
              <a:rPr lang="en-US" dirty="0" smtClean="0"/>
              <a:t>Semi-Structured – </a:t>
            </a:r>
            <a:r>
              <a:rPr lang="en-US" i="1" dirty="0" smtClean="0"/>
              <a:t>e.g. </a:t>
            </a:r>
            <a:r>
              <a:rPr lang="en-US" dirty="0" smtClean="0"/>
              <a:t>XML (RSS feeds are a specific example of this)</a:t>
            </a:r>
          </a:p>
          <a:p>
            <a:r>
              <a:rPr lang="en-US" dirty="0" smtClean="0"/>
              <a:t>Structured – </a:t>
            </a:r>
            <a:r>
              <a:rPr lang="en-US" i="1" dirty="0" smtClean="0"/>
              <a:t>e.g. </a:t>
            </a:r>
            <a:r>
              <a:rPr lang="en-US" dirty="0" smtClean="0"/>
              <a:t>a MySQL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0825041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Data</a:t>
            </a:r>
            <a:endParaRPr lang="en-US" dirty="0"/>
          </a:p>
        </p:txBody>
      </p:sp>
      <p:sp>
        <p:nvSpPr>
          <p:cNvPr id="3" name="Content Placeholder 2"/>
          <p:cNvSpPr>
            <a:spLocks noGrp="1"/>
          </p:cNvSpPr>
          <p:nvPr>
            <p:ph idx="1"/>
          </p:nvPr>
        </p:nvSpPr>
        <p:spPr/>
        <p:txBody>
          <a:bodyPr/>
          <a:lstStyle/>
          <a:p>
            <a:r>
              <a:rPr lang="en-US" dirty="0"/>
              <a:t>Text with a table in it (or just text)</a:t>
            </a:r>
          </a:p>
          <a:p>
            <a:r>
              <a:rPr lang="en-US" dirty="0" smtClean="0"/>
              <a:t>Twitter posts (actually: semi-structured. Why?)</a:t>
            </a:r>
          </a:p>
          <a:p>
            <a:r>
              <a:rPr lang="en-US" dirty="0" smtClean="0"/>
              <a:t>HTML (potentially)</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890559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a:t>
            </a:r>
            <a:endParaRPr lang="en-US" dirty="0"/>
          </a:p>
        </p:txBody>
      </p:sp>
      <p:sp>
        <p:nvSpPr>
          <p:cNvPr id="3" name="Content Placeholder 2"/>
          <p:cNvSpPr>
            <a:spLocks noGrp="1"/>
          </p:cNvSpPr>
          <p:nvPr>
            <p:ph idx="1"/>
          </p:nvPr>
        </p:nvSpPr>
        <p:spPr/>
        <p:txBody>
          <a:bodyPr/>
          <a:lstStyle/>
          <a:p>
            <a:pPr marL="0" indent="0">
              <a:buNone/>
            </a:pPr>
            <a:r>
              <a:rPr lang="en-US" dirty="0" smtClean="0"/>
              <a:t>Ad-hoc</a:t>
            </a:r>
          </a:p>
          <a:p>
            <a:pPr marL="0" indent="0">
              <a:buNone/>
            </a:pPr>
            <a:r>
              <a:rPr lang="en-US" dirty="0" smtClean="0"/>
              <a:t>May not all be identically structured</a:t>
            </a:r>
          </a:p>
          <a:p>
            <a:pPr marL="0" indent="0">
              <a:buNone/>
            </a:pPr>
            <a:r>
              <a:rPr lang="en-US" dirty="0" smtClean="0"/>
              <a:t>Schema not known in advance</a:t>
            </a:r>
          </a:p>
          <a:p>
            <a:pPr marL="0" indent="0">
              <a:buNone/>
            </a:pPr>
            <a:r>
              <a:rPr lang="en-US" dirty="0" smtClean="0"/>
              <a:t>“self-describing”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12927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(prototypical example)</a:t>
            </a:r>
            <a:endParaRPr lang="en-US" dirty="0"/>
          </a:p>
        </p:txBody>
      </p:sp>
      <p:sp>
        <p:nvSpPr>
          <p:cNvPr id="3" name="Content Placeholder 2"/>
          <p:cNvSpPr>
            <a:spLocks noGrp="1"/>
          </p:cNvSpPr>
          <p:nvPr>
            <p:ph idx="1"/>
          </p:nvPr>
        </p:nvSpPr>
        <p:spPr>
          <a:xfrm>
            <a:off x="1128943" y="1847153"/>
            <a:ext cx="5080245" cy="4379976"/>
          </a:xfrm>
        </p:spPr>
        <p:txBody>
          <a:bodyPr/>
          <a:lstStyle/>
          <a:p>
            <a:pPr marL="0" lvl="1" indent="0">
              <a:buClr>
                <a:schemeClr val="accent3"/>
              </a:buClr>
              <a:buSzTx/>
              <a:buNone/>
            </a:pPr>
            <a:r>
              <a:rPr lang="en-US" sz="2400" dirty="0" smtClean="0"/>
              <a:t>XML </a:t>
            </a:r>
            <a:r>
              <a:rPr lang="en-US" sz="2400" dirty="0"/>
              <a:t>can be used to provide more information about the structure and meaning of the data in the Web pages rather than just specifying how the Web pages are formatted for display on the screen. </a:t>
            </a:r>
            <a:endParaRPr lang="en-US" sz="2400" dirty="0" smtClean="0"/>
          </a:p>
          <a:p>
            <a:pPr marL="0" lvl="1" indent="0">
              <a:buClr>
                <a:schemeClr val="accent3"/>
              </a:buClr>
              <a:buSzTx/>
              <a:buNone/>
            </a:pPr>
            <a:endParaRPr lang="en-US" sz="2400" dirty="0"/>
          </a:p>
          <a:p>
            <a:pPr marL="0" lvl="1" indent="0">
              <a:buClr>
                <a:schemeClr val="accent3"/>
              </a:buClr>
              <a:buSzTx/>
              <a:buNone/>
            </a:pPr>
            <a:r>
              <a:rPr lang="en-US" sz="2400" dirty="0"/>
              <a:t>Example: http://www.w3schools.com/xml/</a:t>
            </a:r>
            <a:r>
              <a:rPr lang="en-US" sz="2400" dirty="0" err="1"/>
              <a:t>cd_catalog.xml</a:t>
            </a:r>
            <a:endParaRPr lang="en-US" sz="2400" dirty="0"/>
          </a:p>
        </p:txBody>
      </p:sp>
      <p:sp>
        <p:nvSpPr>
          <p:cNvPr id="4" name="Date Placeholder 3"/>
          <p:cNvSpPr>
            <a:spLocks noGrp="1"/>
          </p:cNvSpPr>
          <p:nvPr>
            <p:ph type="dt" sz="half" idx="10"/>
          </p:nvPr>
        </p:nvSpPr>
        <p:spPr/>
        <p:txBody>
          <a:bodyPr/>
          <a:lstStyle/>
          <a:p>
            <a:fld id="{7053BEFA-1175-F644-B249-7D41D72BD3FF}" type="datetime1">
              <a:rPr lang="en-US" smtClean="0"/>
              <a:t>1/17/16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7" name="Rectangle 6"/>
          <p:cNvSpPr/>
          <p:nvPr/>
        </p:nvSpPr>
        <p:spPr>
          <a:xfrm>
            <a:off x="6491424" y="831998"/>
            <a:ext cx="4572000" cy="5478422"/>
          </a:xfrm>
          <a:prstGeom prst="rect">
            <a:avLst/>
          </a:prstGeom>
        </p:spPr>
        <p:txBody>
          <a:bodyPr>
            <a:spAutoFit/>
          </a:bodyPr>
          <a:lstStyle/>
          <a:p>
            <a:r>
              <a:rPr lang="en-US" sz="1400" dirty="0" smtClean="0"/>
              <a:t>&lt;</a:t>
            </a:r>
            <a:r>
              <a:rPr lang="en-US" sz="1400" dirty="0"/>
              <a:t>CATALOG&gt;</a:t>
            </a:r>
          </a:p>
          <a:p>
            <a:r>
              <a:rPr lang="en-US" sz="1400" dirty="0"/>
              <a:t>&lt;CD&gt;</a:t>
            </a:r>
          </a:p>
          <a:p>
            <a:r>
              <a:rPr lang="en-US" sz="1400" dirty="0"/>
              <a:t>&lt;TITLE&gt;Empire Burlesque&lt;/TITLE&gt;</a:t>
            </a:r>
          </a:p>
          <a:p>
            <a:r>
              <a:rPr lang="en-US" sz="1400" dirty="0"/>
              <a:t>&lt;ARTIST&gt;Bob Dylan&lt;/ARTIST&gt;</a:t>
            </a:r>
          </a:p>
          <a:p>
            <a:r>
              <a:rPr lang="en-US" sz="1400" dirty="0"/>
              <a:t>&lt;COUNTRY&gt;USA&lt;/COUNTRY&gt;</a:t>
            </a:r>
          </a:p>
          <a:p>
            <a:r>
              <a:rPr lang="en-US" sz="1400" dirty="0"/>
              <a:t>&lt;COMPANY&gt;Columbia&lt;/COMPANY&gt;</a:t>
            </a:r>
          </a:p>
          <a:p>
            <a:r>
              <a:rPr lang="en-US" sz="1400" dirty="0"/>
              <a:t>&lt;PRICE&gt;10.90&lt;/PRICE&gt;</a:t>
            </a:r>
          </a:p>
          <a:p>
            <a:r>
              <a:rPr lang="en-US" sz="1400" dirty="0"/>
              <a:t>&lt;YEAR&gt;1985&lt;/YEAR&gt;</a:t>
            </a:r>
          </a:p>
          <a:p>
            <a:r>
              <a:rPr lang="en-US" sz="1400" dirty="0"/>
              <a:t>&lt;/CD&gt;</a:t>
            </a:r>
          </a:p>
          <a:p>
            <a:r>
              <a:rPr lang="en-US" sz="1400" dirty="0"/>
              <a:t>&lt;CD&gt;</a:t>
            </a:r>
          </a:p>
          <a:p>
            <a:r>
              <a:rPr lang="en-US" sz="1400" dirty="0"/>
              <a:t>&lt;TITLE&gt;Hide your heart&lt;/TITLE&gt;</a:t>
            </a:r>
          </a:p>
          <a:p>
            <a:r>
              <a:rPr lang="en-US" sz="1400" dirty="0"/>
              <a:t>&lt;ARTIST&gt;Bonnie Tyler&lt;/ARTIST&gt;</a:t>
            </a:r>
          </a:p>
          <a:p>
            <a:r>
              <a:rPr lang="en-US" sz="1400" dirty="0"/>
              <a:t>&lt;COUNTRY&gt;UK&lt;/COUNTRY&gt;</a:t>
            </a:r>
          </a:p>
          <a:p>
            <a:r>
              <a:rPr lang="en-US" sz="1400" dirty="0"/>
              <a:t>&lt;COMPANY&gt;CBS Records&lt;/COMPANY&gt;</a:t>
            </a:r>
          </a:p>
          <a:p>
            <a:r>
              <a:rPr lang="en-US" sz="1400" dirty="0"/>
              <a:t>&lt;PRICE&gt;9.90&lt;/PRICE&gt;</a:t>
            </a:r>
          </a:p>
          <a:p>
            <a:r>
              <a:rPr lang="en-US" sz="1400" dirty="0"/>
              <a:t>&lt;YEAR&gt;1988&lt;/YEAR&gt;</a:t>
            </a:r>
          </a:p>
          <a:p>
            <a:r>
              <a:rPr lang="en-US" sz="1400" dirty="0"/>
              <a:t>&lt;/CD&gt;</a:t>
            </a:r>
          </a:p>
          <a:p>
            <a:r>
              <a:rPr lang="en-US" sz="1400" dirty="0"/>
              <a:t>&lt;CD&gt;</a:t>
            </a:r>
          </a:p>
          <a:p>
            <a:r>
              <a:rPr lang="en-US" sz="1400" dirty="0"/>
              <a:t>&lt;TITLE&gt;Greatest Hits&lt;/TITLE&gt;</a:t>
            </a:r>
          </a:p>
          <a:p>
            <a:r>
              <a:rPr lang="en-US" sz="1400" dirty="0"/>
              <a:t>&lt;ARTIST&gt;Dolly Parton&lt;/ARTIST&gt;</a:t>
            </a:r>
          </a:p>
          <a:p>
            <a:r>
              <a:rPr lang="en-US" sz="1400" dirty="0"/>
              <a:t>&lt;COUNTRY&gt;USA&lt;/COUNTRY&gt;</a:t>
            </a:r>
          </a:p>
          <a:p>
            <a:r>
              <a:rPr lang="en-US" sz="1400" dirty="0"/>
              <a:t>&lt;COMPANY&gt;RCA&lt;/COMPANY&gt;</a:t>
            </a:r>
          </a:p>
          <a:p>
            <a:r>
              <a:rPr lang="en-US" sz="1400" dirty="0"/>
              <a:t>&lt;PRICE&gt;9.90&lt;/PRICE&gt;</a:t>
            </a:r>
          </a:p>
          <a:p>
            <a:r>
              <a:rPr lang="en-US" sz="1400" dirty="0"/>
              <a:t>&lt;YEAR&gt;1982&lt;/YEAR&gt;</a:t>
            </a:r>
          </a:p>
          <a:p>
            <a:r>
              <a:rPr lang="en-US" sz="1400" dirty="0"/>
              <a:t>&lt;/CD&gt;</a:t>
            </a:r>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78688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9005</TotalTime>
  <Words>1922</Words>
  <Application>Microsoft Macintosh PowerPoint</Application>
  <PresentationFormat>On-screen Show (4:3)</PresentationFormat>
  <Paragraphs>387</Paragraphs>
  <Slides>37</Slides>
  <Notes>19</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Goals</vt:lpstr>
      <vt:lpstr>Readings Starting up</vt:lpstr>
      <vt:lpstr>What is Data?</vt:lpstr>
      <vt:lpstr>Data Management</vt:lpstr>
      <vt:lpstr>Types of Data</vt:lpstr>
      <vt:lpstr>Unstructured Data</vt:lpstr>
      <vt:lpstr>Semi-structured Data</vt:lpstr>
      <vt:lpstr>XML (prototypical example)</vt:lpstr>
      <vt:lpstr>JSON is another example</vt:lpstr>
      <vt:lpstr>How Structured is this Data?</vt:lpstr>
      <vt:lpstr>How Structured is it Really?</vt:lpstr>
      <vt:lpstr>So what is structured data?</vt:lpstr>
      <vt:lpstr>What is a Data Model?</vt:lpstr>
      <vt:lpstr>Common structure</vt:lpstr>
      <vt:lpstr>Complex Schema</vt:lpstr>
      <vt:lpstr>Example</vt:lpstr>
      <vt:lpstr>Example</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is a Database?</vt:lpstr>
      <vt:lpstr>Query Language (Typically SQL)</vt:lpstr>
      <vt:lpstr>Implementation Issues</vt:lpstr>
      <vt:lpstr>Big Data: NoSQL</vt:lpstr>
      <vt:lpstr>Special Kinds of Data</vt:lpstr>
      <vt:lpstr>Spatial Data</vt:lpstr>
      <vt:lpstr>Questions you could ask?</vt:lpstr>
      <vt:lpstr>Questions you could ask?</vt:lpstr>
      <vt:lpstr>Specialty Tools</vt:lpstr>
      <vt:lpstr>Summary</vt:lpstr>
      <vt:lpstr>What is a Data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242</cp:revision>
  <dcterms:created xsi:type="dcterms:W3CDTF">2013-10-07T16:54:34Z</dcterms:created>
  <dcterms:modified xsi:type="dcterms:W3CDTF">2016-01-18T01:53:38Z</dcterms:modified>
</cp:coreProperties>
</file>