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handoutMasterIdLst>
    <p:handoutMasterId r:id="rId40"/>
  </p:handoutMasterIdLst>
  <p:sldIdLst>
    <p:sldId id="256" r:id="rId2"/>
    <p:sldId id="505" r:id="rId3"/>
    <p:sldId id="423" r:id="rId4"/>
    <p:sldId id="424" r:id="rId5"/>
    <p:sldId id="461" r:id="rId6"/>
    <p:sldId id="462" r:id="rId7"/>
    <p:sldId id="480" r:id="rId8"/>
    <p:sldId id="451" r:id="rId9"/>
    <p:sldId id="508" r:id="rId10"/>
    <p:sldId id="507" r:id="rId11"/>
    <p:sldId id="440" r:id="rId12"/>
    <p:sldId id="441" r:id="rId13"/>
    <p:sldId id="445" r:id="rId14"/>
    <p:sldId id="482" r:id="rId15"/>
    <p:sldId id="436" r:id="rId16"/>
    <p:sldId id="437" r:id="rId17"/>
    <p:sldId id="444" r:id="rId18"/>
    <p:sldId id="438" r:id="rId19"/>
    <p:sldId id="439" r:id="rId20"/>
    <p:sldId id="483" r:id="rId21"/>
    <p:sldId id="484" r:id="rId22"/>
    <p:sldId id="485" r:id="rId23"/>
    <p:sldId id="486" r:id="rId24"/>
    <p:sldId id="487" r:id="rId25"/>
    <p:sldId id="488" r:id="rId26"/>
    <p:sldId id="489" r:id="rId27"/>
    <p:sldId id="490" r:id="rId28"/>
    <p:sldId id="491" r:id="rId29"/>
    <p:sldId id="509" r:id="rId30"/>
    <p:sldId id="492" r:id="rId31"/>
    <p:sldId id="493" r:id="rId32"/>
    <p:sldId id="494" r:id="rId33"/>
    <p:sldId id="495" r:id="rId34"/>
    <p:sldId id="496" r:id="rId35"/>
    <p:sldId id="497" r:id="rId36"/>
    <p:sldId id="479" r:id="rId37"/>
    <p:sldId id="506"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65302" autoAdjust="0"/>
  </p:normalViewPr>
  <p:slideViewPr>
    <p:cSldViewPr snapToGrid="0" snapToObjects="1">
      <p:cViewPr varScale="1">
        <p:scale>
          <a:sx n="70" d="100"/>
          <a:sy n="70" d="100"/>
        </p:scale>
        <p:origin x="-2080" y="-11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04271256"/>
        <c:axId val="-2104266584"/>
      </c:barChart>
      <c:catAx>
        <c:axId val="-2104271256"/>
        <c:scaling>
          <c:orientation val="minMax"/>
        </c:scaling>
        <c:delete val="0"/>
        <c:axPos val="b"/>
        <c:numFmt formatCode="General" sourceLinked="1"/>
        <c:majorTickMark val="out"/>
        <c:minorTickMark val="none"/>
        <c:tickLblPos val="nextTo"/>
        <c:crossAx val="-2104266584"/>
        <c:crosses val="autoZero"/>
        <c:auto val="1"/>
        <c:lblAlgn val="ctr"/>
        <c:lblOffset val="100"/>
        <c:noMultiLvlLbl val="0"/>
      </c:catAx>
      <c:valAx>
        <c:axId val="-2104266584"/>
        <c:scaling>
          <c:orientation val="minMax"/>
        </c:scaling>
        <c:delete val="0"/>
        <c:axPos val="l"/>
        <c:majorGridlines/>
        <c:numFmt formatCode="General" sourceLinked="1"/>
        <c:majorTickMark val="out"/>
        <c:minorTickMark val="none"/>
        <c:tickLblPos val="nextTo"/>
        <c:crossAx val="-2104271256"/>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22765848"/>
        <c:axId val="-2122762904"/>
      </c:barChart>
      <c:catAx>
        <c:axId val="-2122765848"/>
        <c:scaling>
          <c:orientation val="minMax"/>
        </c:scaling>
        <c:delete val="0"/>
        <c:axPos val="b"/>
        <c:numFmt formatCode="General" sourceLinked="1"/>
        <c:majorTickMark val="out"/>
        <c:minorTickMark val="none"/>
        <c:tickLblPos val="nextTo"/>
        <c:crossAx val="-2122762904"/>
        <c:crosses val="autoZero"/>
        <c:auto val="1"/>
        <c:lblAlgn val="ctr"/>
        <c:lblOffset val="100"/>
        <c:noMultiLvlLbl val="0"/>
      </c:catAx>
      <c:valAx>
        <c:axId val="-2122762904"/>
        <c:scaling>
          <c:orientation val="minMax"/>
        </c:scaling>
        <c:delete val="0"/>
        <c:axPos val="l"/>
        <c:majorGridlines/>
        <c:numFmt formatCode="General" sourceLinked="1"/>
        <c:majorTickMark val="out"/>
        <c:minorTickMark val="none"/>
        <c:tickLblPos val="nextTo"/>
        <c:crossAx val="-2122765848"/>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04297608"/>
        <c:axId val="2053335384"/>
      </c:barChart>
      <c:catAx>
        <c:axId val="-2104297608"/>
        <c:scaling>
          <c:orientation val="minMax"/>
        </c:scaling>
        <c:delete val="0"/>
        <c:axPos val="b"/>
        <c:numFmt formatCode="General" sourceLinked="1"/>
        <c:majorTickMark val="out"/>
        <c:minorTickMark val="none"/>
        <c:tickLblPos val="nextTo"/>
        <c:crossAx val="2053335384"/>
        <c:crosses val="autoZero"/>
        <c:auto val="1"/>
        <c:lblAlgn val="ctr"/>
        <c:lblOffset val="100"/>
        <c:noMultiLvlLbl val="0"/>
      </c:catAx>
      <c:valAx>
        <c:axId val="2053335384"/>
        <c:scaling>
          <c:orientation val="minMax"/>
        </c:scaling>
        <c:delete val="0"/>
        <c:axPos val="l"/>
        <c:majorGridlines/>
        <c:numFmt formatCode="General" sourceLinked="1"/>
        <c:majorTickMark val="out"/>
        <c:minorTickMark val="none"/>
        <c:tickLblPos val="nextTo"/>
        <c:crossAx val="-21042976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04140200"/>
        <c:axId val="-2104137336"/>
      </c:barChart>
      <c:catAx>
        <c:axId val="-2104140200"/>
        <c:scaling>
          <c:orientation val="minMax"/>
        </c:scaling>
        <c:delete val="0"/>
        <c:axPos val="b"/>
        <c:numFmt formatCode="General" sourceLinked="1"/>
        <c:majorTickMark val="out"/>
        <c:minorTickMark val="none"/>
        <c:tickLblPos val="nextTo"/>
        <c:crossAx val="-2104137336"/>
        <c:crosses val="autoZero"/>
        <c:auto val="1"/>
        <c:lblAlgn val="ctr"/>
        <c:lblOffset val="100"/>
        <c:noMultiLvlLbl val="0"/>
      </c:catAx>
      <c:valAx>
        <c:axId val="-2104137336"/>
        <c:scaling>
          <c:orientation val="minMax"/>
        </c:scaling>
        <c:delete val="0"/>
        <c:axPos val="l"/>
        <c:majorGridlines/>
        <c:numFmt formatCode="General" sourceLinked="1"/>
        <c:majorTickMark val="out"/>
        <c:minorTickMark val="none"/>
        <c:tickLblPos val="nextTo"/>
        <c:crossAx val="-2104140200"/>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04113048"/>
        <c:axId val="-2104110104"/>
      </c:barChart>
      <c:catAx>
        <c:axId val="-2104113048"/>
        <c:scaling>
          <c:orientation val="minMax"/>
        </c:scaling>
        <c:delete val="0"/>
        <c:axPos val="b"/>
        <c:numFmt formatCode="General" sourceLinked="1"/>
        <c:majorTickMark val="out"/>
        <c:minorTickMark val="none"/>
        <c:tickLblPos val="nextTo"/>
        <c:crossAx val="-2104110104"/>
        <c:crosses val="autoZero"/>
        <c:auto val="1"/>
        <c:lblAlgn val="ctr"/>
        <c:lblOffset val="100"/>
        <c:noMultiLvlLbl val="0"/>
      </c:catAx>
      <c:valAx>
        <c:axId val="-2104110104"/>
        <c:scaling>
          <c:orientation val="minMax"/>
        </c:scaling>
        <c:delete val="0"/>
        <c:axPos val="l"/>
        <c:majorGridlines/>
        <c:numFmt formatCode="General" sourceLinked="1"/>
        <c:majorTickMark val="out"/>
        <c:minorTickMark val="none"/>
        <c:tickLblPos val="nextTo"/>
        <c:crossAx val="-21041130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24513144"/>
        <c:axId val="-2134883272"/>
      </c:barChart>
      <c:catAx>
        <c:axId val="-2124513144"/>
        <c:scaling>
          <c:orientation val="minMax"/>
        </c:scaling>
        <c:delete val="0"/>
        <c:axPos val="b"/>
        <c:numFmt formatCode="General" sourceLinked="1"/>
        <c:majorTickMark val="out"/>
        <c:minorTickMark val="none"/>
        <c:tickLblPos val="nextTo"/>
        <c:crossAx val="-2134883272"/>
        <c:crosses val="autoZero"/>
        <c:auto val="1"/>
        <c:lblAlgn val="ctr"/>
        <c:lblOffset val="100"/>
        <c:noMultiLvlLbl val="0"/>
      </c:catAx>
      <c:valAx>
        <c:axId val="-2134883272"/>
        <c:scaling>
          <c:orientation val="minMax"/>
        </c:scaling>
        <c:delete val="0"/>
        <c:axPos val="l"/>
        <c:majorGridlines/>
        <c:numFmt formatCode="General" sourceLinked="1"/>
        <c:majorTickMark val="out"/>
        <c:minorTickMark val="none"/>
        <c:tickLblPos val="nextTo"/>
        <c:crossAx val="-2124513144"/>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29631608"/>
        <c:axId val="-2129629208"/>
      </c:barChart>
      <c:catAx>
        <c:axId val="-2129631608"/>
        <c:scaling>
          <c:orientation val="minMax"/>
        </c:scaling>
        <c:delete val="0"/>
        <c:axPos val="b"/>
        <c:numFmt formatCode="General" sourceLinked="1"/>
        <c:majorTickMark val="out"/>
        <c:minorTickMark val="none"/>
        <c:tickLblPos val="nextTo"/>
        <c:crossAx val="-2129629208"/>
        <c:crosses val="autoZero"/>
        <c:auto val="1"/>
        <c:lblAlgn val="ctr"/>
        <c:lblOffset val="100"/>
        <c:noMultiLvlLbl val="0"/>
      </c:catAx>
      <c:valAx>
        <c:axId val="-2129629208"/>
        <c:scaling>
          <c:orientation val="minMax"/>
        </c:scaling>
        <c:delete val="0"/>
        <c:axPos val="l"/>
        <c:majorGridlines/>
        <c:numFmt formatCode="General" sourceLinked="1"/>
        <c:majorTickMark val="out"/>
        <c:minorTickMark val="none"/>
        <c:tickLblPos val="nextTo"/>
        <c:crossAx val="-21296316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baseline="0" dirty="0" smtClean="0"/>
              <a:t>‘</a:t>
            </a:r>
            <a:r>
              <a:rPr lang="en-US" baseline="0" dirty="0" smtClean="0"/>
              <a:t>parameter’ is a a measure of that variable across the entire population</a:t>
            </a:r>
          </a:p>
          <a:p>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dimension matters here? How chronic their illness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13</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(1/22/15 10:04) -----</a:t>
            </a:r>
          </a:p>
          <a:p>
            <a:r>
              <a:rPr lang="en-US"/>
              <a:t>multiple samples</a:t>
            </a:r>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259133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15</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16</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in your sample…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 us about the 5,000 person sample (if estimates are correct?)</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18</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19</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FC0A5A-CE61-4203-8EE7-E64D8DA56045}" type="slidenum">
              <a:rPr lang="en-US">
                <a:latin typeface="Times New Roman" panose="02020603050405020304" pitchFamily="18" charset="0"/>
              </a:rPr>
              <a:pPr/>
              <a:t>21</a:t>
            </a:fld>
            <a:endParaRPr lang="en-US">
              <a:latin typeface="Times New Roman" panose="02020603050405020304" pitchFamily="18" charset="0"/>
            </a:endParaRPr>
          </a:p>
        </p:txBody>
      </p:sp>
    </p:spTree>
    <p:extLst>
      <p:ext uri="{BB962C8B-B14F-4D97-AF65-F5344CB8AC3E}">
        <p14:creationId xmlns:p14="http://schemas.microsoft.com/office/powerpoint/2010/main" val="80552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79B948-8887-4AA8-9868-0FEFA93900A9}" type="slidenum">
              <a:rPr lang="en-US">
                <a:latin typeface="Times New Roman" panose="02020603050405020304" pitchFamily="18" charset="0"/>
              </a:rPr>
              <a:pPr/>
              <a:t>22</a:t>
            </a:fld>
            <a:endParaRPr lang="en-US">
              <a:latin typeface="Times New Roman" panose="02020603050405020304" pitchFamily="18" charset="0"/>
            </a:endParaRPr>
          </a:p>
        </p:txBody>
      </p:sp>
    </p:spTree>
    <p:extLst>
      <p:ext uri="{BB962C8B-B14F-4D97-AF65-F5344CB8AC3E}">
        <p14:creationId xmlns:p14="http://schemas.microsoft.com/office/powerpoint/2010/main" val="1446829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dirty="0" smtClean="0"/>
              <a:t>1912: </a:t>
            </a:r>
            <a:r>
              <a:rPr lang="en-IE" b="1" dirty="0" smtClean="0"/>
              <a:t>Woodrow Wilson</a:t>
            </a:r>
            <a:r>
              <a:rPr lang="en-IE" b="0" dirty="0" smtClean="0"/>
              <a:t> (dem)</a:t>
            </a:r>
          </a:p>
          <a:p>
            <a:r>
              <a:rPr lang="en-IE" dirty="0" smtClean="0"/>
              <a:t>1916:</a:t>
            </a:r>
            <a:r>
              <a:rPr lang="en-IE" baseline="0" dirty="0" smtClean="0"/>
              <a:t> </a:t>
            </a:r>
            <a:r>
              <a:rPr lang="en-IE" b="1" baseline="0" dirty="0" smtClean="0"/>
              <a:t>Woodrow Wilson</a:t>
            </a:r>
            <a:r>
              <a:rPr lang="en-IE" baseline="0" dirty="0" smtClean="0"/>
              <a:t> (dem)</a:t>
            </a:r>
          </a:p>
          <a:p>
            <a:r>
              <a:rPr lang="en-IE" b="0" baseline="0" dirty="0" smtClean="0"/>
              <a:t>1920: </a:t>
            </a:r>
            <a:r>
              <a:rPr lang="en-IE" b="1" baseline="0" dirty="0" smtClean="0"/>
              <a:t>Warren Harding</a:t>
            </a:r>
            <a:r>
              <a:rPr lang="en-IE" b="0" baseline="0" dirty="0" smtClean="0"/>
              <a:t> (rep)</a:t>
            </a:r>
          </a:p>
          <a:p>
            <a:r>
              <a:rPr lang="en-IE" b="0" baseline="0" dirty="0" smtClean="0"/>
              <a:t>1924: </a:t>
            </a:r>
            <a:r>
              <a:rPr lang="en-IE" b="1" baseline="0" dirty="0" smtClean="0"/>
              <a:t>Calvin Coolidge</a:t>
            </a:r>
            <a:r>
              <a:rPr lang="en-IE" b="0" baseline="0" dirty="0" smtClean="0"/>
              <a:t> (rep)</a:t>
            </a:r>
          </a:p>
          <a:p>
            <a:pPr marL="0" marR="0" indent="0" algn="l" defTabSz="457200" rtl="0" eaLnBrk="1" fontAlgn="auto" latinLnBrk="0" hangingPunct="1">
              <a:lnSpc>
                <a:spcPct val="100000"/>
              </a:lnSpc>
              <a:spcBef>
                <a:spcPts val="0"/>
              </a:spcBef>
              <a:spcAft>
                <a:spcPts val="0"/>
              </a:spcAft>
              <a:buClrTx/>
              <a:buSzTx/>
              <a:buFontTx/>
              <a:buNone/>
              <a:tabLst/>
              <a:defRPr/>
            </a:pPr>
            <a:r>
              <a:rPr lang="en-IE" b="0" baseline="0" dirty="0" smtClean="0"/>
              <a:t>1928: </a:t>
            </a:r>
            <a:r>
              <a:rPr lang="en-IE" b="1" baseline="0" dirty="0" smtClean="0"/>
              <a:t>Herbert Hoover </a:t>
            </a:r>
            <a:r>
              <a:rPr lang="en-IE" b="0" baseline="0" dirty="0" smtClean="0"/>
              <a:t>(rep)</a:t>
            </a:r>
          </a:p>
          <a:p>
            <a:pPr marL="0" marR="0" indent="0" algn="l" defTabSz="457200" rtl="0" eaLnBrk="1" fontAlgn="auto" latinLnBrk="0" hangingPunct="1">
              <a:lnSpc>
                <a:spcPct val="100000"/>
              </a:lnSpc>
              <a:spcBef>
                <a:spcPts val="0"/>
              </a:spcBef>
              <a:spcAft>
                <a:spcPts val="0"/>
              </a:spcAft>
              <a:buClrTx/>
              <a:buSzTx/>
              <a:buFontTx/>
              <a:buNone/>
              <a:tabLst/>
              <a:defRPr/>
            </a:pPr>
            <a:r>
              <a:rPr lang="en-IE" b="0" baseline="0" dirty="0" smtClean="0"/>
              <a:t>1932: </a:t>
            </a:r>
            <a:r>
              <a:rPr lang="en-IE" b="1" baseline="0" dirty="0" smtClean="0"/>
              <a:t>Franklin D. Roosevelt </a:t>
            </a:r>
            <a:r>
              <a:rPr lang="en-IE" b="0" baseline="0" dirty="0" smtClean="0"/>
              <a:t>(dem)</a:t>
            </a:r>
          </a:p>
          <a:p>
            <a:pPr marL="0" marR="0" indent="0" algn="l" defTabSz="457200" rtl="0" eaLnBrk="1" fontAlgn="auto" latinLnBrk="0" hangingPunct="1">
              <a:lnSpc>
                <a:spcPct val="100000"/>
              </a:lnSpc>
              <a:spcBef>
                <a:spcPts val="0"/>
              </a:spcBef>
              <a:spcAft>
                <a:spcPts val="0"/>
              </a:spcAft>
              <a:buClrTx/>
              <a:buSzTx/>
              <a:buFontTx/>
              <a:buNone/>
              <a:tabLst/>
              <a:defRPr/>
            </a:pPr>
            <a:r>
              <a:rPr lang="en-IE" b="0" baseline="0" dirty="0" smtClean="0"/>
              <a:t>1936: </a:t>
            </a:r>
            <a:r>
              <a:rPr lang="en-IE" b="1" baseline="0" dirty="0" smtClean="0"/>
              <a:t>Franklin D. Roosevelt </a:t>
            </a:r>
            <a:r>
              <a:rPr lang="en-IE" b="0" baseline="0" dirty="0" smtClean="0"/>
              <a:t>(dem)</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9E7544-414E-42D3-9158-59B5B3399053}" type="slidenum">
              <a:rPr lang="en-US">
                <a:latin typeface="Times New Roman" panose="02020603050405020304" pitchFamily="18" charset="0"/>
              </a:rPr>
              <a:pPr/>
              <a:t>23</a:t>
            </a:fld>
            <a:endParaRPr lang="en-US">
              <a:latin typeface="Times New Roman" panose="02020603050405020304" pitchFamily="18" charset="0"/>
            </a:endParaRPr>
          </a:p>
        </p:txBody>
      </p:sp>
    </p:spTree>
    <p:extLst>
      <p:ext uri="{BB962C8B-B14F-4D97-AF65-F5344CB8AC3E}">
        <p14:creationId xmlns:p14="http://schemas.microsoft.com/office/powerpoint/2010/main" val="7626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is who we actually get the response from</a:t>
            </a:r>
          </a:p>
          <a:p>
            <a:r>
              <a:rPr lang="en-US" dirty="0" smtClean="0"/>
              <a:t>‘statistic’ is a measure of that variable </a:t>
            </a:r>
            <a:r>
              <a:rPr lang="en-US" baseline="0" dirty="0" smtClean="0"/>
              <a:t>across the entire sample</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456CF3-DA3F-464F-9660-609F81C33458}" type="slidenum">
              <a:rPr lang="en-US">
                <a:latin typeface="Times New Roman" panose="02020603050405020304" pitchFamily="18" charset="0"/>
              </a:rPr>
              <a:pPr/>
              <a:t>24</a:t>
            </a:fld>
            <a:endParaRPr lang="en-US">
              <a:latin typeface="Times New Roman" panose="02020603050405020304" pitchFamily="18" charset="0"/>
            </a:endParaRPr>
          </a:p>
        </p:txBody>
      </p:sp>
    </p:spTree>
    <p:extLst>
      <p:ext uri="{BB962C8B-B14F-4D97-AF65-F5344CB8AC3E}">
        <p14:creationId xmlns:p14="http://schemas.microsoft.com/office/powerpoint/2010/main" val="816573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8F0BDC-F9F6-482D-A690-6B44FBB8285B}" type="slidenum">
              <a:rPr lang="en-US">
                <a:latin typeface="Times New Roman" panose="02020603050405020304" pitchFamily="18" charset="0"/>
              </a:rPr>
              <a:pPr/>
              <a:t>25</a:t>
            </a:fld>
            <a:endParaRPr lang="en-US">
              <a:latin typeface="Times New Roman" panose="02020603050405020304" pitchFamily="18" charset="0"/>
            </a:endParaRPr>
          </a:p>
        </p:txBody>
      </p:sp>
    </p:spTree>
    <p:extLst>
      <p:ext uri="{BB962C8B-B14F-4D97-AF65-F5344CB8AC3E}">
        <p14:creationId xmlns:p14="http://schemas.microsoft.com/office/powerpoint/2010/main" val="191148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B4110A-1FB6-4AD3-96C4-1F5FB221E98A}" type="slidenum">
              <a:rPr lang="en-US">
                <a:latin typeface="Times New Roman" panose="02020603050405020304" pitchFamily="18" charset="0"/>
              </a:rPr>
              <a:pPr/>
              <a:t>26</a:t>
            </a:fld>
            <a:endParaRPr lang="en-US">
              <a:latin typeface="Times New Roman" panose="02020603050405020304" pitchFamily="18" charset="0"/>
            </a:endParaRPr>
          </a:p>
        </p:txBody>
      </p:sp>
    </p:spTree>
    <p:extLst>
      <p:ext uri="{BB962C8B-B14F-4D97-AF65-F5344CB8AC3E}">
        <p14:creationId xmlns:p14="http://schemas.microsoft.com/office/powerpoint/2010/main" val="878605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6F4D5-2488-4C8B-8691-0CEAB9F8AA75}" type="slidenum">
              <a:rPr lang="en-US">
                <a:latin typeface="Times New Roman" panose="02020603050405020304" pitchFamily="18" charset="0"/>
              </a:rPr>
              <a:pPr/>
              <a:t>27</a:t>
            </a:fld>
            <a:endParaRPr lang="en-US">
              <a:latin typeface="Times New Roman" panose="02020603050405020304" pitchFamily="18" charset="0"/>
            </a:endParaRPr>
          </a:p>
        </p:txBody>
      </p:sp>
    </p:spTree>
    <p:extLst>
      <p:ext uri="{BB962C8B-B14F-4D97-AF65-F5344CB8AC3E}">
        <p14:creationId xmlns:p14="http://schemas.microsoft.com/office/powerpoint/2010/main" val="1604126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28</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29</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DA960E-6B12-4253-B241-C7E0CC1B0890}" type="slidenum">
              <a:rPr lang="en-US">
                <a:latin typeface="Times New Roman" panose="02020603050405020304" pitchFamily="18" charset="0"/>
              </a:rPr>
              <a:pPr/>
              <a:t>30</a:t>
            </a:fld>
            <a:endParaRPr lang="en-US">
              <a:latin typeface="Times New Roman" panose="02020603050405020304" pitchFamily="18" charset="0"/>
            </a:endParaRPr>
          </a:p>
        </p:txBody>
      </p:sp>
    </p:spTree>
    <p:extLst>
      <p:ext uri="{BB962C8B-B14F-4D97-AF65-F5344CB8AC3E}">
        <p14:creationId xmlns:p14="http://schemas.microsoft.com/office/powerpoint/2010/main" val="1679275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sample</a:t>
            </a:r>
            <a:r>
              <a:rPr lang="en-US" baseline="0" dirty="0" smtClean="0"/>
              <a:t> </a:t>
            </a:r>
            <a:r>
              <a:rPr lang="en-US" dirty="0" smtClean="0"/>
              <a:t>distribution (average of sample statistic</a:t>
            </a:r>
            <a:r>
              <a:rPr lang="en-US" baseline="0" dirty="0" smtClean="0"/>
              <a:t> </a:t>
            </a:r>
            <a:r>
              <a:rPr lang="en-US" dirty="0" smtClean="0"/>
              <a:t>ACROSS  MULTIPLE SAMPLES) </a:t>
            </a:r>
            <a:r>
              <a:rPr lang="en-US" dirty="0" smtClean="0"/>
              <a:t>is essentially equivalent to the parameter. (if we have a good sample) – the more samples the closer it gets.</a:t>
            </a:r>
          </a:p>
          <a:p>
            <a:endParaRPr lang="en-US" baseline="0" dirty="0" smtClean="0"/>
          </a:p>
          <a:p>
            <a:r>
              <a:rPr lang="en-US" dirty="0" smtClean="0"/>
              <a:t>A crucial midway concept you need to understand is the sampling distribution. In order to understand it, you have to be able and willing to do a thought experiment. Imagine that instead of just taking a single sample like we do in a typical study, you took three independent samples of the same population. And furthermore, imagine that for each of your three samples, you collected a single response and computed a single statistic, say, the mean of the response. Even though all three samples came from the same population, you wouldn't expect to get the exact same statistic from each. The distribution of an infinite number of samples of the same size as the sample in your study is known as the sampling distribution.</a:t>
            </a:r>
          </a:p>
          <a:p>
            <a:endParaRPr lang="en-US" dirty="0" smtClean="0"/>
          </a:p>
          <a:p>
            <a:r>
              <a:rPr lang="en-US" dirty="0" smtClean="0"/>
              <a:t>When we keep the sampling distribution in mind, we realize that while the statistic we got from our sample is probably near the center of the sampling distribution (because most of the samples would be there) we could have gotten one of the extreme samples just by the luck of the draw</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t>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a:t>
            </a:r>
            <a:r>
              <a:rPr lang="en-US" dirty="0" smtClean="0"/>
              <a:t>What </a:t>
            </a:r>
            <a:r>
              <a:rPr lang="en-US" dirty="0" smtClean="0"/>
              <a:t>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r>
              <a:rPr lang="en-US" dirty="0" smtClean="0"/>
              <a:t>.</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a:p>
            <a:endParaRPr lang="en-US" dirty="0" smtClean="0"/>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is centered but not representative of true diversity. Sample 2 is </a:t>
            </a:r>
            <a:r>
              <a:rPr lang="en-US" dirty="0" smtClean="0"/>
              <a:t>biased</a:t>
            </a:r>
            <a:r>
              <a:rPr lang="en-US" baseline="0" dirty="0" smtClean="0"/>
              <a:t>. </a:t>
            </a:r>
            <a:r>
              <a:rPr lang="en-US" baseline="0" dirty="0" smtClean="0"/>
              <a:t>Sample 3 is </a:t>
            </a:r>
            <a:r>
              <a:rPr lang="en-US" baseline="0" dirty="0" smtClean="0"/>
              <a:t>good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812644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worst is if the results are understood and applied without taking the sampling bias into </a:t>
            </a:r>
            <a:r>
              <a:rPr lang="en-US" dirty="0" smtClean="0"/>
              <a:t>account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Sample 1 is centered but not representative of true diversity. Sample 2 is biased (in this case,</a:t>
            </a:r>
            <a:r>
              <a:rPr lang="en-US" baseline="0" dirty="0" smtClean="0"/>
              <a:t> medical treatment, individuals who benefit more than most). Sample 3 is good (broadly representative in terms of risk, </a:t>
            </a:r>
            <a:r>
              <a:rPr lang="en-US" baseline="0" dirty="0" err="1" smtClean="0"/>
              <a:t>responsivity</a:t>
            </a:r>
            <a:r>
              <a:rPr lang="en-US" baseline="0" dirty="0" smtClean="0"/>
              <a:t>, and vulnerability)</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392346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11</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12</a:t>
            </a:fld>
            <a:endParaRPr lang="en-US"/>
          </a:p>
        </p:txBody>
      </p:sp>
    </p:spTree>
    <p:extLst>
      <p:ext uri="{BB962C8B-B14F-4D97-AF65-F5344CB8AC3E}">
        <p14:creationId xmlns:p14="http://schemas.microsoft.com/office/powerpoint/2010/main" val="317565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1/29/16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BE473-7551-0F4A-ACC5-906E2044C6C8}" type="datetimeFigureOut">
              <a:rPr lang="en-US" smtClean="0"/>
              <a:t>1/29/16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727C-2B30-7044-899D-72252DF1F58B}" type="slidenum">
              <a:rPr lang="en-US" smtClean="0"/>
              <a:t>‹#›</a:t>
            </a:fld>
            <a:endParaRPr lang="en-US"/>
          </a:p>
        </p:txBody>
      </p:sp>
    </p:spTree>
    <p:extLst>
      <p:ext uri="{BB962C8B-B14F-4D97-AF65-F5344CB8AC3E}">
        <p14:creationId xmlns:p14="http://schemas.microsoft.com/office/powerpoint/2010/main" val="15489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BA7F654-FAA3-42C5-9ACE-29CD9B89CF50}" type="datetimeFigureOut">
              <a:rPr lang="en-US" smtClean="0"/>
              <a:pPr/>
              <a:t>1/29/16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29C0D7-FBB5-4C26-92F5-E2337018CD87}" type="slidenum">
              <a:rPr lang="en-US" smtClean="0"/>
              <a:pPr/>
              <a:t>‹#›</a:t>
            </a:fld>
            <a:endParaRPr lang="en-US"/>
          </a:p>
        </p:txBody>
      </p:sp>
    </p:spTree>
    <p:extLst>
      <p:ext uri="{BB962C8B-B14F-4D97-AF65-F5344CB8AC3E}">
        <p14:creationId xmlns:p14="http://schemas.microsoft.com/office/powerpoint/2010/main" val="226391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1/29/16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1/29/16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Acquiring Data: Theory</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kinds of sampling error</a:t>
            </a:r>
            <a:endParaRPr lang="en-US" dirty="0"/>
          </a:p>
        </p:txBody>
      </p:sp>
      <p:sp>
        <p:nvSpPr>
          <p:cNvPr id="3" name="Content Placeholder 2"/>
          <p:cNvSpPr>
            <a:spLocks noGrp="1"/>
          </p:cNvSpPr>
          <p:nvPr>
            <p:ph idx="1"/>
          </p:nvPr>
        </p:nvSpPr>
        <p:spPr/>
        <p:txBody>
          <a:bodyPr/>
          <a:lstStyle/>
          <a:p>
            <a:pPr marL="0" indent="0">
              <a:buNone/>
            </a:pPr>
            <a:r>
              <a:rPr lang="en-US" dirty="0" smtClean="0"/>
              <a:t>‘Random’ sampling error</a:t>
            </a:r>
          </a:p>
          <a:p>
            <a:pPr lvl="1"/>
            <a:r>
              <a:rPr lang="en-US" dirty="0" smtClean="0"/>
              <a:t>Generally </a:t>
            </a:r>
            <a:r>
              <a:rPr lang="en-US" dirty="0"/>
              <a:t>decreases as the sample size increases (but not proportionally</a:t>
            </a:r>
            <a:r>
              <a:rPr lang="en-US" dirty="0" smtClean="0"/>
              <a:t>)</a:t>
            </a:r>
          </a:p>
          <a:p>
            <a:pPr lvl="1"/>
            <a:r>
              <a:rPr lang="en-US" dirty="0" smtClean="0"/>
              <a:t>Depends </a:t>
            </a:r>
            <a:r>
              <a:rPr lang="en-US" dirty="0"/>
              <a:t>on the </a:t>
            </a:r>
            <a:r>
              <a:rPr lang="en-US" i="1" dirty="0"/>
              <a:t>variability of the characteristic of interest </a:t>
            </a:r>
            <a:r>
              <a:rPr lang="en-US" dirty="0"/>
              <a:t>in the </a:t>
            </a:r>
            <a:r>
              <a:rPr lang="en-US" dirty="0" smtClean="0"/>
              <a:t/>
            </a:r>
            <a:br>
              <a:rPr lang="en-US" dirty="0" smtClean="0"/>
            </a:br>
            <a:r>
              <a:rPr lang="en-US" dirty="0" smtClean="0"/>
              <a:t>population</a:t>
            </a:r>
          </a:p>
          <a:p>
            <a:pPr marL="0" indent="0">
              <a:buNone/>
            </a:pPr>
            <a:r>
              <a:rPr lang="en-US" dirty="0" smtClean="0"/>
              <a:t>‘Systematic Bias’ in sampling</a:t>
            </a:r>
          </a:p>
          <a:p>
            <a:pPr lvl="1"/>
            <a:r>
              <a:rPr lang="en-US" i="1" dirty="0"/>
              <a:t>Does not </a:t>
            </a:r>
            <a:r>
              <a:rPr lang="en-US" dirty="0"/>
              <a:t>decrease as the sample size increases (but not proportionally)</a:t>
            </a:r>
          </a:p>
          <a:p>
            <a:pPr lvl="1"/>
            <a:r>
              <a:rPr lang="en-US" dirty="0"/>
              <a:t>Depends on </a:t>
            </a:r>
            <a:r>
              <a:rPr lang="en-US" i="1" dirty="0"/>
              <a:t>assumptions made by the experimenter </a:t>
            </a:r>
            <a:r>
              <a:rPr lang="en-US" dirty="0"/>
              <a:t>about the population</a:t>
            </a:r>
            <a:endParaRPr lang="en-US" i="1" dirty="0"/>
          </a:p>
          <a:p>
            <a:pPr marL="0" indent="0">
              <a:buNone/>
            </a:pP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104212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821321" y="1980930"/>
            <a:ext cx="3330851" cy="461665"/>
          </a:xfrm>
          <a:prstGeom prst="rect">
            <a:avLst/>
          </a:prstGeom>
          <a:noFill/>
        </p:spPr>
        <p:txBody>
          <a:bodyPr wrap="square" rtlCol="0">
            <a:spAutoFit/>
          </a:bodyPr>
          <a:lstStyle/>
          <a:p>
            <a:r>
              <a:rPr lang="en-US" sz="2400" dirty="0" smtClean="0"/>
              <a:t>General Population</a:t>
            </a:r>
            <a:endParaRPr lang="en-US" sz="2400" dirty="0"/>
          </a:p>
        </p:txBody>
      </p:sp>
      <p:sp>
        <p:nvSpPr>
          <p:cNvPr id="4" name="Title 1"/>
          <p:cNvSpPr txBox="1">
            <a:spLocks/>
          </p:cNvSpPr>
          <p:nvPr/>
        </p:nvSpPr>
        <p:spPr>
          <a:xfrm>
            <a:off x="954132" y="310162"/>
            <a:ext cx="6280441" cy="990107"/>
          </a:xfrm>
          <a:prstGeom prst="rect">
            <a:avLst/>
          </a:prstGeom>
        </p:spPr>
        <p:txBody>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dirty="0" smtClean="0"/>
              <a:t>Example: Lyme Disease</a:t>
            </a:r>
            <a:endParaRPr lang="en-US" dirty="0"/>
          </a:p>
        </p:txBody>
      </p:sp>
    </p:spTree>
    <p:extLst>
      <p:ext uri="{BB962C8B-B14F-4D97-AF65-F5344CB8AC3E}">
        <p14:creationId xmlns:p14="http://schemas.microsoft.com/office/powerpoint/2010/main" val="39770964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Tree>
    <p:extLst>
      <p:ext uri="{BB962C8B-B14F-4D97-AF65-F5344CB8AC3E}">
        <p14:creationId xmlns:p14="http://schemas.microsoft.com/office/powerpoint/2010/main" val="4981130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611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Using Secondary Data for Verification</a:t>
            </a:r>
            <a:endParaRPr lang="en-US" dirty="0"/>
          </a:p>
        </p:txBody>
      </p:sp>
      <p:sp>
        <p:nvSpPr>
          <p:cNvPr id="3" name="Content Placeholder 2"/>
          <p:cNvSpPr>
            <a:spLocks noGrp="1"/>
          </p:cNvSpPr>
          <p:nvPr>
            <p:ph idx="1"/>
          </p:nvPr>
        </p:nvSpPr>
        <p:spPr/>
        <p:txBody>
          <a:bodyPr/>
          <a:lstStyle/>
          <a:p>
            <a:pPr marL="0" indent="0">
              <a:buNone/>
            </a:pPr>
            <a:r>
              <a:rPr lang="en-US" dirty="0" smtClean="0"/>
              <a:t>How do you determine the quality of the sample you have?</a:t>
            </a:r>
          </a:p>
          <a:p>
            <a:pPr>
              <a:buFontTx/>
              <a:buChar char="-"/>
            </a:pPr>
            <a:r>
              <a:rPr lang="en-US" dirty="0" smtClean="0"/>
              <a:t>Compare demographics to ‘known, good’ samples (</a:t>
            </a:r>
            <a:r>
              <a:rPr lang="en-US" i="1" dirty="0" smtClean="0"/>
              <a:t>e.g.</a:t>
            </a:r>
            <a:r>
              <a:rPr lang="en-US" dirty="0" smtClean="0"/>
              <a:t>, census data)</a:t>
            </a:r>
          </a:p>
          <a:p>
            <a:pPr>
              <a:buFontTx/>
              <a:buChar char="-"/>
            </a:pPr>
            <a:r>
              <a:rPr lang="en-US" dirty="0" smtClean="0"/>
              <a:t>Needs to relate to variables of interest</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27847114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786819" y="2265660"/>
            <a:ext cx="4702050" cy="1200328"/>
          </a:xfrm>
          <a:prstGeom prst="rect">
            <a:avLst/>
          </a:prstGeom>
          <a:noFill/>
        </p:spPr>
        <p:txBody>
          <a:bodyPr wrap="square" rtlCol="0">
            <a:spAutoFit/>
          </a:bodyPr>
          <a:lstStyle/>
          <a:p>
            <a:pPr algn="ctr"/>
            <a:r>
              <a:rPr lang="en-US" sz="2400" dirty="0"/>
              <a:t>T</a:t>
            </a:r>
            <a:r>
              <a:rPr lang="en-US" sz="2400" dirty="0" smtClean="0"/>
              <a:t>he 5,000 cases on which our current understanding of Lyme Disease is based</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7" idx="2"/>
          </p:cNvCxnSpPr>
          <p:nvPr/>
        </p:nvCxnSpPr>
        <p:spPr>
          <a:xfrm flipV="1">
            <a:off x="3137844" y="3465988"/>
            <a:ext cx="0" cy="259345"/>
          </a:xfrm>
          <a:prstGeom prst="line">
            <a:avLst/>
          </a:prstGeo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9" name="Oval 8"/>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4452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cxnSp>
        <p:nvCxnSpPr>
          <p:cNvPr id="15" name="Straight Connector 14"/>
          <p:cNvCxnSpPr/>
          <p:nvPr/>
        </p:nvCxnSpPr>
        <p:spPr>
          <a:xfrm flipV="1">
            <a:off x="3289135" y="4088578"/>
            <a:ext cx="0" cy="54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206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But what if your population looks like this?</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1/29/16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17</a:t>
            </a:fld>
            <a:endParaRPr lang="en-US" dirty="0"/>
          </a:p>
        </p:txBody>
      </p:sp>
      <p:sp>
        <p:nvSpPr>
          <p:cNvPr id="8" name="Oval 7"/>
          <p:cNvSpPr/>
          <p:nvPr/>
        </p:nvSpPr>
        <p:spPr>
          <a:xfrm>
            <a:off x="1854200" y="1750556"/>
            <a:ext cx="4394200" cy="4262331"/>
          </a:xfrm>
          <a:prstGeom prst="ellipse">
            <a:avLst/>
          </a:prstGeom>
          <a:gradFill flip="none" rotWithShape="1">
            <a:gsLst>
              <a:gs pos="0">
                <a:schemeClr val="accent1"/>
              </a:gs>
              <a:gs pos="100000">
                <a:srgbClr val="FFFFFF"/>
              </a:gs>
            </a:gsLst>
            <a:lin ang="318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Oval 6"/>
          <p:cNvSpPr/>
          <p:nvPr/>
        </p:nvSpPr>
        <p:spPr>
          <a:xfrm>
            <a:off x="4136337"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346379" y="4837293"/>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4652521" y="3392628"/>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5016305"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08403595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92" y="1447704"/>
            <a:ext cx="2836228" cy="2308324"/>
          </a:xfrm>
          <a:prstGeom prst="rect">
            <a:avLst/>
          </a:prstGeom>
          <a:noFill/>
        </p:spPr>
        <p:txBody>
          <a:bodyPr wrap="square" rtlCol="0">
            <a:spAutoFit/>
          </a:bodyPr>
          <a:lstStyle/>
          <a:p>
            <a:pPr algn="ctr"/>
            <a:r>
              <a:rPr lang="en-US" sz="2400" dirty="0" smtClean="0"/>
              <a:t>But estimates suggest that approximately 36% of people with Lyme disease develop chronic symptoms</a:t>
            </a:r>
            <a:endParaRPr lang="en-US" sz="2400" dirty="0"/>
          </a:p>
        </p:txBody>
      </p:sp>
      <p:sp>
        <p:nvSpPr>
          <p:cNvPr id="12" name="Oval 1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381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flipH="1" flipV="1">
            <a:off x="4035138" y="2648033"/>
            <a:ext cx="3462" cy="247567"/>
          </a:xfrm>
          <a:prstGeom prst="line">
            <a:avLst/>
          </a:prstGeom>
        </p:spPr>
        <p:style>
          <a:lnRef idx="1">
            <a:schemeClr val="accent5"/>
          </a:lnRef>
          <a:fillRef idx="0">
            <a:schemeClr val="accent5"/>
          </a:fillRef>
          <a:effectRef idx="0">
            <a:schemeClr val="accent5"/>
          </a:effectRef>
          <a:fontRef idx="minor">
            <a:schemeClr val="tx1"/>
          </a:fontRef>
        </p:style>
      </p:cxn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2" name="Oval 2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3651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3661515"/>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Understand the difference between random sampling errors and systematic bias</a:t>
            </a:r>
          </a:p>
          <a:p>
            <a:pPr marL="320675" indent="-320675" defTabSz="852488">
              <a:spcBef>
                <a:spcPct val="25000"/>
              </a:spcBef>
              <a:buSzPct val="80000"/>
            </a:pPr>
            <a:r>
              <a:rPr lang="en-US" sz="2800" dirty="0" smtClean="0"/>
              <a:t>Explain some common causes of systematic bias and what to do </a:t>
            </a:r>
            <a:r>
              <a:rPr lang="en-US" sz="2800" smtClean="0"/>
              <a:t>about them</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a:t>
            </a:r>
            <a:endParaRPr lang="en-US" dirty="0"/>
          </a:p>
        </p:txBody>
      </p:sp>
      <p:sp>
        <p:nvSpPr>
          <p:cNvPr id="3" name="Content Placeholder 2"/>
          <p:cNvSpPr>
            <a:spLocks noGrp="1"/>
          </p:cNvSpPr>
          <p:nvPr>
            <p:ph idx="1"/>
          </p:nvPr>
        </p:nvSpPr>
        <p:spPr/>
        <p:txBody>
          <a:bodyPr/>
          <a:lstStyle/>
          <a:p>
            <a:r>
              <a:rPr lang="en-US" dirty="0" smtClean="0"/>
              <a:t>A </a:t>
            </a:r>
            <a:r>
              <a:rPr lang="en-US" dirty="0"/>
              <a:t>statistical bias in which there is an error in choosing the individuals or groups to take part in a scientific </a:t>
            </a:r>
            <a:r>
              <a:rPr lang="en-US" dirty="0" smtClean="0"/>
              <a:t>study</a:t>
            </a:r>
          </a:p>
          <a:p>
            <a:r>
              <a:rPr lang="en-US" dirty="0" smtClean="0"/>
              <a:t>Many potential sources</a:t>
            </a:r>
          </a:p>
          <a:p>
            <a:pPr lvl="1"/>
            <a:r>
              <a:rPr lang="en-US" dirty="0" smtClean="0"/>
              <a:t>Sampling bias</a:t>
            </a:r>
          </a:p>
          <a:p>
            <a:pPr lvl="1"/>
            <a:r>
              <a:rPr lang="en-US" dirty="0" smtClean="0"/>
              <a:t>Time of selection</a:t>
            </a:r>
          </a:p>
          <a:p>
            <a:pPr lvl="1"/>
            <a:r>
              <a:rPr lang="en-US" dirty="0" smtClean="0"/>
              <a:t>Exposure to the study</a:t>
            </a:r>
          </a:p>
          <a:p>
            <a:pPr lvl="1"/>
            <a:r>
              <a:rPr lang="en-US" dirty="0" smtClean="0"/>
              <a:t>Self-selection</a:t>
            </a:r>
            <a:endParaRPr lang="en-US" dirty="0"/>
          </a:p>
        </p:txBody>
      </p:sp>
      <p:sp>
        <p:nvSpPr>
          <p:cNvPr id="4" name="TextBox 3"/>
          <p:cNvSpPr txBox="1"/>
          <p:nvPr/>
        </p:nvSpPr>
        <p:spPr>
          <a:xfrm>
            <a:off x="122123" y="6488668"/>
            <a:ext cx="3313728" cy="369332"/>
          </a:xfrm>
          <a:prstGeom prst="rect">
            <a:avLst/>
          </a:prstGeom>
          <a:noFill/>
        </p:spPr>
        <p:txBody>
          <a:bodyPr wrap="none" rtlCol="0">
            <a:spAutoFit/>
          </a:bodyPr>
          <a:lstStyle/>
          <a:p>
            <a:r>
              <a:rPr lang="en-US" dirty="0" smtClean="0"/>
              <a:t>Content borrowed from Bill </a:t>
            </a:r>
            <a:r>
              <a:rPr lang="en-US" dirty="0" err="1" smtClean="0"/>
              <a:t>Thies</a:t>
            </a:r>
            <a:endParaRPr lang="en-US" dirty="0"/>
          </a:p>
        </p:txBody>
      </p:sp>
    </p:spTree>
    <p:extLst>
      <p:ext uri="{BB962C8B-B14F-4D97-AF65-F5344CB8AC3E}">
        <p14:creationId xmlns:p14="http://schemas.microsoft.com/office/powerpoint/2010/main" val="425850194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7171" name="Rectangle 3"/>
          <p:cNvSpPr>
            <a:spLocks noGrp="1" noChangeArrowheads="1"/>
          </p:cNvSpPr>
          <p:nvPr>
            <p:ph type="body" idx="1"/>
          </p:nvPr>
        </p:nvSpPr>
        <p:spPr/>
        <p:txBody>
          <a:bodyPr/>
          <a:lstStyle/>
          <a:p>
            <a:pPr eaLnBrk="1" hangingPunct="1"/>
            <a:r>
              <a:rPr lang="en-US" smtClean="0">
                <a:latin typeface="Times New Roman" panose="02020603050405020304" pitchFamily="18" charset="0"/>
              </a:rPr>
              <a:t>1936 US Presidential Election</a:t>
            </a:r>
            <a:endParaRPr lang="en-US" sz="2800" smtClean="0">
              <a:latin typeface="Times New Roman" panose="02020603050405020304" pitchFamily="18" charset="0"/>
            </a:endParaRPr>
          </a:p>
          <a:p>
            <a:pPr eaLnBrk="1" hangingPunct="1"/>
            <a:r>
              <a:rPr lang="en-US" sz="2800" smtClean="0">
                <a:latin typeface="Times New Roman" panose="02020603050405020304" pitchFamily="18" charset="0"/>
              </a:rPr>
              <a:t>Alf Landon (R) vs. Franklin D. Roosevelt (D)</a:t>
            </a:r>
          </a:p>
          <a:p>
            <a:pPr eaLnBrk="1" hangingPunct="1">
              <a:buFont typeface="Wingdings" panose="05000000000000000000" pitchFamily="2" charset="2"/>
              <a:buNone/>
            </a:pPr>
            <a:endParaRPr lang="en-US" smtClean="0"/>
          </a:p>
        </p:txBody>
      </p:sp>
      <p:pic>
        <p:nvPicPr>
          <p:cNvPr id="7172" name="Picture 4" descr="178px-Alf_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124200"/>
            <a:ext cx="22606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170px-FDR_in_1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0" y="3124200"/>
            <a:ext cx="2159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Dem-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181600"/>
            <a:ext cx="13716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Republican-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8838" y="5181600"/>
            <a:ext cx="147796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173141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143000"/>
          </a:xfrm>
        </p:spPr>
        <p:txBody>
          <a:bodyPr/>
          <a:lstStyle/>
          <a:p>
            <a:r>
              <a:rPr lang="en-IE" i="1" smtClean="0"/>
              <a:t>The Literary Digest</a:t>
            </a:r>
            <a:r>
              <a:rPr lang="en-IE" smtClean="0"/>
              <a:t> Poll</a:t>
            </a:r>
            <a:endParaRPr lang="en-US" smtClean="0"/>
          </a:p>
        </p:txBody>
      </p:sp>
      <p:pic>
        <p:nvPicPr>
          <p:cNvPr id="9219" name="Picture 8" descr="ld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613" y="1209675"/>
            <a:ext cx="19256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9" descr="ld3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0" descr="ld35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4438" y="1209675"/>
            <a:ext cx="176371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1" descr="ld35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53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2" descr="ld35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3" descr="ld35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4" descr="ld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5" descr="ld36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1950" y="3946525"/>
            <a:ext cx="18923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1672682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1267" name="Rectangle 6"/>
          <p:cNvSpPr>
            <a:spLocks noGrp="1" noChangeArrowheads="1"/>
          </p:cNvSpPr>
          <p:nvPr>
            <p:ph type="body" sz="half" idx="2"/>
          </p:nvPr>
        </p:nvSpPr>
        <p:spPr>
          <a:xfrm>
            <a:off x="4648200" y="1787768"/>
            <a:ext cx="4038600" cy="4525963"/>
          </a:xfrm>
        </p:spPr>
        <p:txBody>
          <a:bodyPr/>
          <a:lstStyle/>
          <a:p>
            <a:pPr eaLnBrk="1" hangingPunct="1">
              <a:lnSpc>
                <a:spcPct val="90000"/>
              </a:lnSpc>
            </a:pPr>
            <a:r>
              <a:rPr lang="en-US" sz="2000" i="1" dirty="0" smtClean="0">
                <a:latin typeface="Times New Roman" panose="02020603050405020304" pitchFamily="18" charset="0"/>
              </a:rPr>
              <a:t>Literary Digest</a:t>
            </a:r>
            <a:r>
              <a:rPr lang="en-US" sz="2000" dirty="0" smtClean="0">
                <a:latin typeface="Times New Roman" panose="02020603050405020304" pitchFamily="18" charset="0"/>
              </a:rPr>
              <a:t> had been conducting successful presidential election polls since 1916</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They had correctly predicted the outcomes of the 1916, 1920, 1924, 1928, and 1932 elections by conducting polls. </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These polls were a lucrative venture for the magazine: readers liked them; newspapers played them up; and each “ballot” included a subscription blank. </a:t>
            </a:r>
          </a:p>
        </p:txBody>
      </p:sp>
      <p:pic>
        <p:nvPicPr>
          <p:cNvPr id="11268" name="Picture 7" descr="LiteraryDigest-1921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93888"/>
            <a:ext cx="313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128062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3315" name="Rectangle 3"/>
          <p:cNvSpPr>
            <a:spLocks noGrp="1" noChangeArrowheads="1"/>
          </p:cNvSpPr>
          <p:nvPr>
            <p:ph type="body" idx="1"/>
          </p:nvPr>
        </p:nvSpPr>
        <p:spPr/>
        <p:txBody>
          <a:bodyPr/>
          <a:lstStyle/>
          <a:p>
            <a:pPr eaLnBrk="1" hangingPunct="1"/>
            <a:r>
              <a:rPr lang="en-US" dirty="0" smtClean="0">
                <a:latin typeface="Times New Roman" panose="02020603050405020304" pitchFamily="18" charset="0"/>
              </a:rPr>
              <a:t>In 1936 they sent out 10 million ballots to two groups of people:</a:t>
            </a:r>
          </a:p>
          <a:p>
            <a:pPr lvl="1" eaLnBrk="1" hangingPunct="1"/>
            <a:r>
              <a:rPr lang="en-US" dirty="0" smtClean="0">
                <a:latin typeface="Times New Roman" panose="02020603050405020304" pitchFamily="18" charset="0"/>
              </a:rPr>
              <a:t>Prospective subscribers, “who were chiefly upper- and middle-income people”</a:t>
            </a:r>
          </a:p>
          <a:p>
            <a:pPr lvl="1" eaLnBrk="1" hangingPunct="1"/>
            <a:r>
              <a:rPr lang="en-US" dirty="0" smtClean="0">
                <a:latin typeface="Times New Roman" panose="02020603050405020304" pitchFamily="18" charset="0"/>
              </a:rPr>
              <a:t>A list designed to "correct for bias" from the first list, consisting of names selected from telephone books and motor vehicle registries</a:t>
            </a:r>
          </a:p>
        </p:txBody>
      </p:sp>
      <p:sp>
        <p:nvSpPr>
          <p:cNvPr id="4" name="TextBox 3"/>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03233413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0" y="0"/>
            <a:ext cx="9144000" cy="6858000"/>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p>
        </p:txBody>
      </p:sp>
      <p:pic>
        <p:nvPicPr>
          <p:cNvPr id="15363"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4714" y="44450"/>
            <a:ext cx="4716578" cy="64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6519446"/>
            <a:ext cx="5133778" cy="338554"/>
          </a:xfrm>
          <a:prstGeom prst="rect">
            <a:avLst/>
          </a:prstGeom>
          <a:noFill/>
        </p:spPr>
        <p:txBody>
          <a:bodyPr wrap="none" rtlCol="0">
            <a:spAutoFit/>
          </a:bodyPr>
          <a:lstStyle/>
          <a:p>
            <a:r>
              <a:rPr lang="en-US" sz="1600" b="1" i="1" dirty="0" smtClean="0"/>
              <a:t>Slide Credit:  </a:t>
            </a:r>
            <a:r>
              <a:rPr lang="en-US" sz="1600" i="1" dirty="0"/>
              <a:t>Damian </a:t>
            </a:r>
            <a:r>
              <a:rPr lang="en-US" sz="1600" i="1" dirty="0" smtClean="0"/>
              <a:t>Gordon, Dublin Institute of Technology</a:t>
            </a:r>
            <a:endParaRPr lang="en-US" sz="1600" i="1" dirty="0"/>
          </a:p>
        </p:txBody>
      </p:sp>
    </p:spTree>
    <p:extLst>
      <p:ext uri="{BB962C8B-B14F-4D97-AF65-F5344CB8AC3E}">
        <p14:creationId xmlns:p14="http://schemas.microsoft.com/office/powerpoint/2010/main" val="233648058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7411"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7412"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5893115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9459"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r>
              <a:rPr lang="en-US" b="1" smtClean="0">
                <a:latin typeface="Times New Roman" panose="02020603050405020304" pitchFamily="18" charset="0"/>
              </a:rPr>
              <a:t>Election result: </a:t>
            </a:r>
            <a:r>
              <a:rPr lang="en-US" smtClean="0">
                <a:latin typeface="Times New Roman" panose="02020603050405020304" pitchFamily="18" charset="0"/>
              </a:rPr>
              <a:t>Roosevelt received approximately 60% of the vote</a:t>
            </a:r>
            <a:endParaRPr lang="en-US" sz="3600" smtClean="0"/>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9460"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9925304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marL="0" indent="0" eaLnBrk="1" hangingPunct="1">
              <a:buNone/>
            </a:pPr>
            <a:endParaRPr lang="en-US" b="1" i="1" dirty="0" smtClean="0">
              <a:latin typeface="Times New Roman" panose="02020603050405020304" pitchFamily="18" charset="0"/>
            </a:endParaRP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37102595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eaLnBrk="1" hangingPunct="1"/>
            <a:r>
              <a:rPr lang="en-US" sz="2400" i="1" dirty="0" smtClean="0">
                <a:latin typeface="Times New Roman" panose="02020603050405020304" pitchFamily="18" charset="0"/>
              </a:rPr>
              <a:t>Selection Bias</a:t>
            </a:r>
            <a:r>
              <a:rPr lang="en-US" sz="2400" dirty="0" smtClean="0">
                <a:latin typeface="Times New Roman" panose="02020603050405020304" pitchFamily="18" charset="0"/>
              </a:rPr>
              <a:t>: By taking names and addresses from telephone directories, survey systematically excluded poor voters.</a:t>
            </a:r>
          </a:p>
          <a:p>
            <a:pPr lvl="1" eaLnBrk="1" hangingPunct="1"/>
            <a:r>
              <a:rPr lang="en-US" sz="2400" dirty="0" smtClean="0">
                <a:latin typeface="Times New Roman" panose="02020603050405020304" pitchFamily="18" charset="0"/>
              </a:rPr>
              <a:t>Republicans were markedly overrepresented</a:t>
            </a:r>
          </a:p>
          <a:p>
            <a:pPr lvl="1" eaLnBrk="1" hangingPunct="1"/>
            <a:r>
              <a:rPr lang="en-US" sz="2400" dirty="0" smtClean="0">
                <a:latin typeface="Times New Roman" panose="02020603050405020304" pitchFamily="18" charset="0"/>
              </a:rPr>
              <a:t>In 1936, Democrats did not have as many phones,  not as likely to drive cars, and did not read the </a:t>
            </a:r>
            <a:r>
              <a:rPr lang="en-US" sz="2400" i="1" dirty="0" smtClean="0">
                <a:latin typeface="Times New Roman" panose="02020603050405020304" pitchFamily="18" charset="0"/>
              </a:rPr>
              <a:t>Literary Digest</a:t>
            </a:r>
          </a:p>
          <a:p>
            <a:endParaRPr lang="en-US" i="1" dirty="0">
              <a:latin typeface="Times New Roman" panose="02020603050405020304" pitchFamily="18" charset="0"/>
            </a:endParaRPr>
          </a:p>
          <a:p>
            <a:r>
              <a:rPr lang="en-US" b="1" i="1" dirty="0" smtClean="0">
                <a:latin typeface="Times New Roman" panose="02020603050405020304" pitchFamily="18" charset="0"/>
              </a:rPr>
              <a:t>Any other causes?</a:t>
            </a: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2748427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The Data you Want and the Data you Get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1/29/16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9607730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3555" name="Rectangle 3"/>
          <p:cNvSpPr>
            <a:spLocks noGrp="1" noChangeArrowheads="1"/>
          </p:cNvSpPr>
          <p:nvPr>
            <p:ph type="body" idx="1"/>
          </p:nvPr>
        </p:nvSpPr>
        <p:spPr/>
        <p:txBody>
          <a:bodyPr/>
          <a:lstStyle/>
          <a:p>
            <a:pPr eaLnBrk="1" hangingPunct="1"/>
            <a:r>
              <a:rPr lang="en-IE" sz="2800" b="1" dirty="0" smtClean="0">
                <a:latin typeface="Times New Roman" panose="02020603050405020304" pitchFamily="18" charset="0"/>
              </a:rPr>
              <a:t>POSSIBLE CAUSES OF ERROR</a:t>
            </a:r>
            <a:endParaRPr lang="en-US" sz="2800" b="1" i="1" dirty="0" smtClean="0">
              <a:latin typeface="Times New Roman" panose="02020603050405020304" pitchFamily="18" charset="0"/>
            </a:endParaRPr>
          </a:p>
          <a:p>
            <a:pPr eaLnBrk="1" hangingPunct="1"/>
            <a:r>
              <a:rPr lang="en-US" sz="2800" i="1" dirty="0" smtClean="0">
                <a:latin typeface="Times New Roman" panose="02020603050405020304" pitchFamily="18" charset="0"/>
              </a:rPr>
              <a:t>Selection Bias</a:t>
            </a:r>
          </a:p>
          <a:p>
            <a:pPr eaLnBrk="1" hangingPunct="1"/>
            <a:r>
              <a:rPr lang="en-US" sz="2800" i="1" dirty="0" smtClean="0">
                <a:latin typeface="Times New Roman" panose="02020603050405020304" pitchFamily="18" charset="0"/>
              </a:rPr>
              <a:t>Non</a:t>
            </a:r>
            <a:r>
              <a:rPr lang="en-US" sz="2800" i="1" dirty="0" smtClean="0">
                <a:latin typeface="Times New Roman" panose="02020603050405020304" pitchFamily="18" charset="0"/>
              </a:rPr>
              <a:t>-response Bias</a:t>
            </a:r>
            <a:r>
              <a:rPr lang="en-US" sz="2800" dirty="0" smtClean="0">
                <a:latin typeface="Times New Roman" panose="02020603050405020304" pitchFamily="18" charset="0"/>
              </a:rPr>
              <a:t>: Because only 20% of 10 million people returned surveys, non-respondents may have different preferences from respondents</a:t>
            </a:r>
          </a:p>
          <a:p>
            <a:pPr lvl="1" eaLnBrk="1" hangingPunct="1"/>
            <a:r>
              <a:rPr lang="en-US" dirty="0" smtClean="0">
                <a:latin typeface="Times New Roman" panose="02020603050405020304" pitchFamily="18" charset="0"/>
              </a:rPr>
              <a:t>Indeed, respondents favored Landon</a:t>
            </a:r>
          </a:p>
          <a:p>
            <a:pPr lvl="1" eaLnBrk="1" hangingPunct="1"/>
            <a:r>
              <a:rPr lang="en-US" dirty="0" smtClean="0">
                <a:latin typeface="Times New Roman" panose="02020603050405020304" pitchFamily="18" charset="0"/>
              </a:rPr>
              <a:t>Greater response rates reduce the odds of biased samples </a:t>
            </a:r>
          </a:p>
          <a:p>
            <a:pPr eaLnBrk="1" hangingPunct="1"/>
            <a:endParaRPr lang="en-US" sz="2800" dirty="0" smtClean="0">
              <a:latin typeface="Times New Roman" panose="02020603050405020304" pitchFamily="18" charset="0"/>
            </a:endParaRPr>
          </a:p>
        </p:txBody>
      </p:sp>
      <p:pic>
        <p:nvPicPr>
          <p:cNvPr id="23556"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6491468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198045554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a:t>
            </a:r>
            <a:r>
              <a:rPr lang="en-US" smtClean="0"/>
              <a:t>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r>
              <a:rPr lang="en-US" dirty="0" smtClean="0"/>
              <a:t>Randomly call phone numbers in different regions</a:t>
            </a:r>
          </a:p>
          <a:p>
            <a:pPr lvl="1"/>
            <a:r>
              <a:rPr lang="en-US" dirty="0" smtClean="0"/>
              <a:t>Hang out in doctors’ offices</a:t>
            </a:r>
          </a:p>
          <a:p>
            <a:pPr lvl="1"/>
            <a:r>
              <a:rPr lang="en-US" dirty="0" smtClean="0"/>
              <a:t>Advertise on buses and billboards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411704504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selection bias here?</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a:t>
            </a:r>
            <a:r>
              <a:rPr lang="en-US" dirty="0" smtClean="0"/>
              <a:t>example</a:t>
            </a:r>
          </a:p>
          <a:p>
            <a:pPr marL="0" indent="0">
              <a:buNone/>
            </a:pPr>
            <a:r>
              <a:rPr lang="en-US" dirty="0" smtClean="0"/>
              <a:t>ESMs you are getting if you are part of the study</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320751032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b="1" dirty="0" smtClean="0">
                <a:solidFill>
                  <a:schemeClr val="accent1"/>
                </a:solidFill>
              </a:rPr>
              <a:t>(</a:t>
            </a:r>
            <a:r>
              <a:rPr lang="en-US" b="1" i="1" dirty="0" smtClean="0">
                <a:solidFill>
                  <a:schemeClr val="accent1"/>
                </a:solidFill>
              </a:rPr>
              <a:t>e.g., </a:t>
            </a:r>
            <a:r>
              <a:rPr lang="en-US" b="1" dirty="0">
                <a:solidFill>
                  <a:schemeClr val="accent1"/>
                </a:solidFill>
              </a:rPr>
              <a:t>Make an android app people want to use (</a:t>
            </a:r>
            <a:r>
              <a:rPr lang="en-US" b="1" i="1" dirty="0">
                <a:solidFill>
                  <a:schemeClr val="accent1"/>
                </a:solidFill>
              </a:rPr>
              <a:t>e.g. </a:t>
            </a:r>
            <a:r>
              <a:rPr lang="en-US" b="1" dirty="0">
                <a:solidFill>
                  <a:schemeClr val="accent1"/>
                </a:solidFill>
              </a:rPr>
              <a:t>battery alerts) and give it free in return for </a:t>
            </a:r>
            <a:r>
              <a:rPr lang="en-US" b="1" dirty="0" smtClean="0">
                <a:solidFill>
                  <a:schemeClr val="accent1"/>
                </a:solidFill>
              </a:rPr>
              <a:t>data)</a:t>
            </a:r>
          </a:p>
          <a:p>
            <a:pPr marL="0" indent="0">
              <a:buNone/>
            </a:pPr>
            <a:r>
              <a:rPr lang="en-US" dirty="0" smtClean="0"/>
              <a:t>Public data can too (satellite data for </a:t>
            </a:r>
            <a:r>
              <a:rPr lang="en-US" dirty="0" smtClean="0"/>
              <a:t>example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106766857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a:t>
            </a:r>
            <a:r>
              <a:rPr lang="en-US" dirty="0" smtClean="0"/>
              <a:t>example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11587867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pPr marL="0" indent="0">
              <a:buNone/>
            </a:pPr>
            <a:r>
              <a:rPr lang="en-US" dirty="0"/>
              <a:t>Address when you </a:t>
            </a:r>
            <a:r>
              <a:rPr lang="en-US" i="1" dirty="0"/>
              <a:t>plan </a:t>
            </a:r>
            <a:r>
              <a:rPr lang="en-US" dirty="0"/>
              <a:t>your sample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230079993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dirty="0" smtClean="0"/>
              <a:t>Data sampling issues</a:t>
            </a:r>
          </a:p>
          <a:p>
            <a:pPr lvl="1"/>
            <a:r>
              <a:rPr lang="en-US" dirty="0" smtClean="0"/>
              <a:t>Understand terms: Population, Sample, Random Sampling Error, Bias</a:t>
            </a:r>
          </a:p>
          <a:p>
            <a:pPr lvl="1"/>
            <a:r>
              <a:rPr lang="en-US" dirty="0" smtClean="0"/>
              <a:t>Understand </a:t>
            </a:r>
            <a:r>
              <a:rPr lang="en-US" dirty="0"/>
              <a:t>what makes a good </a:t>
            </a:r>
            <a:r>
              <a:rPr lang="en-US" dirty="0" smtClean="0"/>
              <a:t>sample</a:t>
            </a:r>
          </a:p>
          <a:p>
            <a:pPr lvl="1"/>
            <a:r>
              <a:rPr lang="en-US" dirty="0" smtClean="0"/>
              <a:t>Understand types of Bias</a:t>
            </a:r>
          </a:p>
          <a:p>
            <a:pPr lvl="2"/>
            <a:r>
              <a:rPr lang="en-US" dirty="0"/>
              <a:t>Random Bias</a:t>
            </a:r>
            <a:r>
              <a:rPr lang="en-US" dirty="0" smtClean="0"/>
              <a:t>, Systematic </a:t>
            </a:r>
            <a:r>
              <a:rPr lang="en-US" dirty="0"/>
              <a:t>Bias, Selection </a:t>
            </a:r>
            <a:r>
              <a:rPr lang="en-US" dirty="0" smtClean="0"/>
              <a:t>Bias, Non-response Bias</a:t>
            </a:r>
            <a:endParaRPr lang="en-US" dirty="0"/>
          </a:p>
          <a:p>
            <a:pPr lvl="1"/>
            <a:r>
              <a:rPr lang="en-US" dirty="0" smtClean="0"/>
              <a:t>Understand how changing population size affects different types of Bias</a:t>
            </a:r>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96611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1/29/16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Population about whom you are asking a question</a:t>
            </a:r>
            <a:endParaRPr lang="en-US" sz="3200" dirty="0"/>
          </a:p>
        </p:txBody>
      </p:sp>
      <p:sp>
        <p:nvSpPr>
          <p:cNvPr id="2" name="Rectangle 1"/>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graphicFrame>
        <p:nvGraphicFramePr>
          <p:cNvPr id="9" name="Chart 8"/>
          <p:cNvGraphicFramePr/>
          <p:nvPr>
            <p:extLst>
              <p:ext uri="{D42A27DB-BD31-4B8C-83A1-F6EECF244321}">
                <p14:modId xmlns:p14="http://schemas.microsoft.com/office/powerpoint/2010/main" val="40873434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58830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1/29/16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 name="TextBox 2"/>
          <p:cNvSpPr txBox="1"/>
          <p:nvPr/>
        </p:nvSpPr>
        <p:spPr>
          <a:xfrm>
            <a:off x="3048001" y="2930673"/>
            <a:ext cx="2362199" cy="923330"/>
          </a:xfrm>
          <a:prstGeom prst="rect">
            <a:avLst/>
          </a:prstGeom>
          <a:noFill/>
        </p:spPr>
        <p:txBody>
          <a:bodyPr wrap="square" rtlCol="0">
            <a:spAutoFit/>
          </a:bodyPr>
          <a:lstStyle/>
          <a:p>
            <a:r>
              <a:rPr lang="en-US" dirty="0" smtClean="0">
                <a:solidFill>
                  <a:schemeClr val="bg1"/>
                </a:solidFill>
              </a:rPr>
              <a:t>Sample: The population we actually get responses from </a:t>
            </a:r>
            <a:endParaRPr lang="en-US" dirty="0">
              <a:solidFill>
                <a:schemeClr val="bg1"/>
              </a:solidFill>
            </a:endParaRPr>
          </a:p>
        </p:txBody>
      </p:sp>
      <p:graphicFrame>
        <p:nvGraphicFramePr>
          <p:cNvPr id="11" name="Chart 10"/>
          <p:cNvGraphicFramePr/>
          <p:nvPr>
            <p:extLst>
              <p:ext uri="{D42A27DB-BD31-4B8C-83A1-F6EECF244321}">
                <p14:modId xmlns:p14="http://schemas.microsoft.com/office/powerpoint/2010/main" val="21719579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750841866"/>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61129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(infinite)</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1/29/16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1" name="Oval 10"/>
          <p:cNvSpPr/>
          <p:nvPr/>
        </p:nvSpPr>
        <p:spPr>
          <a:xfrm>
            <a:off x="3561168" y="2269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713568" y="2421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3865968" y="2574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4018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4170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6" name="Oval 15"/>
          <p:cNvSpPr/>
          <p:nvPr/>
        </p:nvSpPr>
        <p:spPr>
          <a:xfrm>
            <a:off x="4323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7" name="Oval 16"/>
          <p:cNvSpPr/>
          <p:nvPr/>
        </p:nvSpPr>
        <p:spPr>
          <a:xfrm>
            <a:off x="4475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8" name="Oval 17"/>
          <p:cNvSpPr/>
          <p:nvPr/>
        </p:nvSpPr>
        <p:spPr>
          <a:xfrm>
            <a:off x="4627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9" name="Oval 18"/>
          <p:cNvSpPr/>
          <p:nvPr/>
        </p:nvSpPr>
        <p:spPr>
          <a:xfrm>
            <a:off x="4780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0" name="Oval 19"/>
          <p:cNvSpPr/>
          <p:nvPr/>
        </p:nvSpPr>
        <p:spPr>
          <a:xfrm>
            <a:off x="4932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1" name="Oval 20"/>
          <p:cNvSpPr/>
          <p:nvPr/>
        </p:nvSpPr>
        <p:spPr>
          <a:xfrm>
            <a:off x="2494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2" name="Oval 21"/>
          <p:cNvSpPr/>
          <p:nvPr/>
        </p:nvSpPr>
        <p:spPr>
          <a:xfrm>
            <a:off x="2646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3" name="Oval 22"/>
          <p:cNvSpPr/>
          <p:nvPr/>
        </p:nvSpPr>
        <p:spPr>
          <a:xfrm>
            <a:off x="2799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4" name="Oval 23"/>
          <p:cNvSpPr/>
          <p:nvPr/>
        </p:nvSpPr>
        <p:spPr>
          <a:xfrm>
            <a:off x="2951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5" name="Oval 24"/>
          <p:cNvSpPr/>
          <p:nvPr/>
        </p:nvSpPr>
        <p:spPr>
          <a:xfrm>
            <a:off x="3103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6" name="Oval 25"/>
          <p:cNvSpPr/>
          <p:nvPr/>
        </p:nvSpPr>
        <p:spPr>
          <a:xfrm>
            <a:off x="3256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7" name="Oval 26"/>
          <p:cNvSpPr/>
          <p:nvPr/>
        </p:nvSpPr>
        <p:spPr>
          <a:xfrm>
            <a:off x="3408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8" name="Oval 27"/>
          <p:cNvSpPr/>
          <p:nvPr/>
        </p:nvSpPr>
        <p:spPr>
          <a:xfrm>
            <a:off x="3561168" y="3793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9" name="Oval 28"/>
          <p:cNvSpPr/>
          <p:nvPr/>
        </p:nvSpPr>
        <p:spPr>
          <a:xfrm>
            <a:off x="3713568" y="3945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0" name="Oval 29"/>
          <p:cNvSpPr/>
          <p:nvPr/>
        </p:nvSpPr>
        <p:spPr>
          <a:xfrm>
            <a:off x="3865968" y="4098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1" name="Oval 30"/>
          <p:cNvSpPr/>
          <p:nvPr/>
        </p:nvSpPr>
        <p:spPr>
          <a:xfrm>
            <a:off x="4018368" y="4250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2" name="Oval 31"/>
          <p:cNvSpPr/>
          <p:nvPr/>
        </p:nvSpPr>
        <p:spPr>
          <a:xfrm>
            <a:off x="2062568" y="3514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3" name="Oval 32"/>
          <p:cNvSpPr/>
          <p:nvPr/>
        </p:nvSpPr>
        <p:spPr>
          <a:xfrm>
            <a:off x="2214968" y="3666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4" name="Oval 33"/>
          <p:cNvSpPr/>
          <p:nvPr/>
        </p:nvSpPr>
        <p:spPr>
          <a:xfrm>
            <a:off x="2367368" y="3818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5" name="Oval 34"/>
          <p:cNvSpPr/>
          <p:nvPr/>
        </p:nvSpPr>
        <p:spPr>
          <a:xfrm>
            <a:off x="2519768" y="3971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6" name="Oval 35"/>
          <p:cNvSpPr/>
          <p:nvPr/>
        </p:nvSpPr>
        <p:spPr>
          <a:xfrm>
            <a:off x="2672168" y="4123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7" name="Oval 36"/>
          <p:cNvSpPr/>
          <p:nvPr/>
        </p:nvSpPr>
        <p:spPr>
          <a:xfrm>
            <a:off x="2824568" y="4276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8" name="Oval 37"/>
          <p:cNvSpPr/>
          <p:nvPr/>
        </p:nvSpPr>
        <p:spPr>
          <a:xfrm>
            <a:off x="2976968" y="4428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9" name="Oval 38"/>
          <p:cNvSpPr/>
          <p:nvPr/>
        </p:nvSpPr>
        <p:spPr>
          <a:xfrm>
            <a:off x="3129368" y="4580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0" name="Oval 39"/>
          <p:cNvSpPr/>
          <p:nvPr/>
        </p:nvSpPr>
        <p:spPr>
          <a:xfrm>
            <a:off x="3281768" y="4733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1" name="Oval 40"/>
          <p:cNvSpPr/>
          <p:nvPr/>
        </p:nvSpPr>
        <p:spPr>
          <a:xfrm>
            <a:off x="3434168" y="4885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2" name="Oval 41"/>
          <p:cNvSpPr/>
          <p:nvPr/>
        </p:nvSpPr>
        <p:spPr>
          <a:xfrm>
            <a:off x="3586568" y="5038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5" name="Oval 64"/>
          <p:cNvSpPr/>
          <p:nvPr/>
        </p:nvSpPr>
        <p:spPr>
          <a:xfrm>
            <a:off x="2731152" y="2145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6" name="Oval 65"/>
          <p:cNvSpPr/>
          <p:nvPr/>
        </p:nvSpPr>
        <p:spPr>
          <a:xfrm>
            <a:off x="2883552" y="2298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7" name="Oval 66"/>
          <p:cNvSpPr/>
          <p:nvPr/>
        </p:nvSpPr>
        <p:spPr>
          <a:xfrm>
            <a:off x="3035952" y="2450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8" name="Oval 67"/>
          <p:cNvSpPr/>
          <p:nvPr/>
        </p:nvSpPr>
        <p:spPr>
          <a:xfrm>
            <a:off x="3188352" y="2603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9" name="Oval 68"/>
          <p:cNvSpPr/>
          <p:nvPr/>
        </p:nvSpPr>
        <p:spPr>
          <a:xfrm>
            <a:off x="3340752" y="2755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0" name="Oval 69"/>
          <p:cNvSpPr/>
          <p:nvPr/>
        </p:nvSpPr>
        <p:spPr>
          <a:xfrm>
            <a:off x="3493152" y="2907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1" name="Oval 70"/>
          <p:cNvSpPr/>
          <p:nvPr/>
        </p:nvSpPr>
        <p:spPr>
          <a:xfrm>
            <a:off x="3645552" y="3060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2" name="Oval 71"/>
          <p:cNvSpPr/>
          <p:nvPr/>
        </p:nvSpPr>
        <p:spPr>
          <a:xfrm>
            <a:off x="3797952" y="3212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3" name="Oval 72"/>
          <p:cNvSpPr/>
          <p:nvPr/>
        </p:nvSpPr>
        <p:spPr>
          <a:xfrm>
            <a:off x="3950352" y="3365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4" name="Oval 73"/>
          <p:cNvSpPr/>
          <p:nvPr/>
        </p:nvSpPr>
        <p:spPr>
          <a:xfrm>
            <a:off x="4102752" y="3517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5" name="Oval 74"/>
          <p:cNvSpPr/>
          <p:nvPr/>
        </p:nvSpPr>
        <p:spPr>
          <a:xfrm>
            <a:off x="4255152" y="3669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6" name="Oval 75"/>
          <p:cNvSpPr/>
          <p:nvPr/>
        </p:nvSpPr>
        <p:spPr>
          <a:xfrm>
            <a:off x="4407552" y="3822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7" name="Oval 76"/>
          <p:cNvSpPr/>
          <p:nvPr/>
        </p:nvSpPr>
        <p:spPr>
          <a:xfrm>
            <a:off x="2214968" y="3085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8" name="Oval 77"/>
          <p:cNvSpPr/>
          <p:nvPr/>
        </p:nvSpPr>
        <p:spPr>
          <a:xfrm>
            <a:off x="4559952" y="3974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3" name="Oval 82"/>
          <p:cNvSpPr/>
          <p:nvPr/>
        </p:nvSpPr>
        <p:spPr>
          <a:xfrm>
            <a:off x="2367368" y="3238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4" name="Oval 83"/>
          <p:cNvSpPr/>
          <p:nvPr/>
        </p:nvSpPr>
        <p:spPr>
          <a:xfrm>
            <a:off x="2519768" y="3390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5" name="Oval 84"/>
          <p:cNvSpPr/>
          <p:nvPr/>
        </p:nvSpPr>
        <p:spPr>
          <a:xfrm>
            <a:off x="2672168" y="3542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6" name="Oval 85"/>
          <p:cNvSpPr/>
          <p:nvPr/>
        </p:nvSpPr>
        <p:spPr>
          <a:xfrm>
            <a:off x="2824568" y="3695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7" name="Oval 86"/>
          <p:cNvSpPr/>
          <p:nvPr/>
        </p:nvSpPr>
        <p:spPr>
          <a:xfrm>
            <a:off x="2976968" y="3847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8" name="Oval 87"/>
          <p:cNvSpPr/>
          <p:nvPr/>
        </p:nvSpPr>
        <p:spPr>
          <a:xfrm>
            <a:off x="3129368" y="4000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9" name="Oval 88"/>
          <p:cNvSpPr/>
          <p:nvPr/>
        </p:nvSpPr>
        <p:spPr>
          <a:xfrm>
            <a:off x="3281768" y="4152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0" name="Oval 89"/>
          <p:cNvSpPr/>
          <p:nvPr/>
        </p:nvSpPr>
        <p:spPr>
          <a:xfrm>
            <a:off x="3434168" y="4304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1" name="Oval 90"/>
          <p:cNvSpPr/>
          <p:nvPr/>
        </p:nvSpPr>
        <p:spPr>
          <a:xfrm>
            <a:off x="3586568" y="4457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2" name="Oval 91"/>
          <p:cNvSpPr/>
          <p:nvPr/>
        </p:nvSpPr>
        <p:spPr>
          <a:xfrm>
            <a:off x="3738968" y="4609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3" name="Oval 92"/>
          <p:cNvSpPr/>
          <p:nvPr/>
        </p:nvSpPr>
        <p:spPr>
          <a:xfrm>
            <a:off x="3891368" y="4762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4" name="Oval 93"/>
          <p:cNvSpPr/>
          <p:nvPr/>
        </p:nvSpPr>
        <p:spPr>
          <a:xfrm>
            <a:off x="4043768" y="4914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5" name="Oval 94"/>
          <p:cNvSpPr/>
          <p:nvPr/>
        </p:nvSpPr>
        <p:spPr>
          <a:xfrm>
            <a:off x="4111783" y="1824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6" name="Oval 95"/>
          <p:cNvSpPr/>
          <p:nvPr/>
        </p:nvSpPr>
        <p:spPr>
          <a:xfrm>
            <a:off x="4264183" y="1977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7" name="Oval 96"/>
          <p:cNvSpPr/>
          <p:nvPr/>
        </p:nvSpPr>
        <p:spPr>
          <a:xfrm>
            <a:off x="4416583" y="2129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8" name="Oval 97"/>
          <p:cNvSpPr/>
          <p:nvPr/>
        </p:nvSpPr>
        <p:spPr>
          <a:xfrm>
            <a:off x="4568983" y="2281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9" name="Oval 98"/>
          <p:cNvSpPr/>
          <p:nvPr/>
        </p:nvSpPr>
        <p:spPr>
          <a:xfrm>
            <a:off x="4721383" y="24343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0" name="Oval 99"/>
          <p:cNvSpPr/>
          <p:nvPr/>
        </p:nvSpPr>
        <p:spPr>
          <a:xfrm>
            <a:off x="4873783" y="2586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1" name="Oval 100"/>
          <p:cNvSpPr/>
          <p:nvPr/>
        </p:nvSpPr>
        <p:spPr>
          <a:xfrm>
            <a:off x="5026183" y="2739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2" name="Oval 101"/>
          <p:cNvSpPr/>
          <p:nvPr/>
        </p:nvSpPr>
        <p:spPr>
          <a:xfrm>
            <a:off x="5178583" y="2891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3" name="Oval 102"/>
          <p:cNvSpPr/>
          <p:nvPr/>
        </p:nvSpPr>
        <p:spPr>
          <a:xfrm>
            <a:off x="5330983" y="3043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graphicFrame>
        <p:nvGraphicFramePr>
          <p:cNvPr id="104" name="Chart 103"/>
          <p:cNvGraphicFramePr/>
          <p:nvPr>
            <p:extLst>
              <p:ext uri="{D42A27DB-BD31-4B8C-83A1-F6EECF244321}">
                <p14:modId xmlns:p14="http://schemas.microsoft.com/office/powerpoint/2010/main" val="392513384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5" name="Chart 104"/>
          <p:cNvGraphicFramePr/>
          <p:nvPr>
            <p:extLst>
              <p:ext uri="{D42A27DB-BD31-4B8C-83A1-F6EECF244321}">
                <p14:modId xmlns:p14="http://schemas.microsoft.com/office/powerpoint/2010/main" val="1956415857"/>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2" name="Right Arrow 1"/>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146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 Error</a:t>
            </a:r>
            <a:endParaRPr lang="en-US" dirty="0"/>
          </a:p>
        </p:txBody>
      </p:sp>
      <p:sp>
        <p:nvSpPr>
          <p:cNvPr id="3" name="Content Placeholder 2"/>
          <p:cNvSpPr>
            <a:spLocks noGrp="1"/>
          </p:cNvSpPr>
          <p:nvPr>
            <p:ph idx="1"/>
          </p:nvPr>
        </p:nvSpPr>
        <p:spPr/>
        <p:txBody>
          <a:bodyPr/>
          <a:lstStyle/>
          <a:p>
            <a:pPr marL="0" indent="0">
              <a:buNone/>
            </a:pPr>
            <a:r>
              <a:rPr lang="en-US" dirty="0" smtClean="0"/>
              <a:t>Based on </a:t>
            </a:r>
            <a:r>
              <a:rPr lang="en-US" dirty="0" err="1" smtClean="0"/>
              <a:t>std</a:t>
            </a:r>
            <a:r>
              <a:rPr lang="en-US" dirty="0" smtClean="0"/>
              <a:t> deviation of sample AND size of sample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graphicFrame>
        <p:nvGraphicFramePr>
          <p:cNvPr id="7" name="Chart 6"/>
          <p:cNvGraphicFramePr/>
          <p:nvPr>
            <p:extLst>
              <p:ext uri="{D42A27DB-BD31-4B8C-83A1-F6EECF244321}">
                <p14:modId xmlns:p14="http://schemas.microsoft.com/office/powerpoint/2010/main" val="60859467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2977866288"/>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9" name="Right Arrow 8"/>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17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Sample?</a:t>
            </a:r>
            <a:endParaRPr lang="en-US" dirty="0"/>
          </a:p>
        </p:txBody>
      </p:sp>
      <p:sp>
        <p:nvSpPr>
          <p:cNvPr id="3" name="Content Placeholder 2"/>
          <p:cNvSpPr>
            <a:spLocks noGrp="1"/>
          </p:cNvSpPr>
          <p:nvPr>
            <p:ph idx="1"/>
          </p:nvPr>
        </p:nvSpPr>
        <p:spPr/>
        <p:txBody>
          <a:bodyPr/>
          <a:lstStyle/>
          <a:p>
            <a:pPr marL="0" indent="0">
              <a:buNone/>
            </a:pPr>
            <a:r>
              <a:rPr lang="en-US" dirty="0" smtClean="0"/>
              <a:t>Representative of the population</a:t>
            </a:r>
          </a:p>
          <a:p>
            <a:pPr marL="0" indent="0">
              <a:buNone/>
            </a:pPr>
            <a:r>
              <a:rPr lang="en-US" dirty="0" smtClean="0"/>
              <a:t>(Along dimensions that matter to the question being asked)</a:t>
            </a:r>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pic>
        <p:nvPicPr>
          <p:cNvPr id="8" name="Picture 7" descr="Screen Shot 2014-01-22 at 1.14.06 PM.png"/>
          <p:cNvPicPr>
            <a:picLocks noChangeAspect="1"/>
          </p:cNvPicPr>
          <p:nvPr/>
        </p:nvPicPr>
        <p:blipFill rotWithShape="1">
          <a:blip r:embed="rId3">
            <a:extLst>
              <a:ext uri="{28A0092B-C50C-407E-A947-70E740481C1C}">
                <a14:useLocalDpi xmlns:a14="http://schemas.microsoft.com/office/drawing/2010/main" val="0"/>
              </a:ext>
            </a:extLst>
          </a:blip>
          <a:srcRect b="34588"/>
          <a:stretch/>
        </p:blipFill>
        <p:spPr>
          <a:xfrm>
            <a:off x="-790067" y="3363842"/>
            <a:ext cx="7346411" cy="2863287"/>
          </a:xfrm>
          <a:prstGeom prst="rect">
            <a:avLst/>
          </a:prstGeom>
        </p:spPr>
      </p:pic>
      <p:sp>
        <p:nvSpPr>
          <p:cNvPr id="7" name="TextBox 6"/>
          <p:cNvSpPr txBox="1"/>
          <p:nvPr/>
        </p:nvSpPr>
        <p:spPr>
          <a:xfrm>
            <a:off x="5837027" y="3363842"/>
            <a:ext cx="3263215" cy="1754327"/>
          </a:xfrm>
          <a:prstGeom prst="rect">
            <a:avLst/>
          </a:prstGeom>
          <a:solidFill>
            <a:schemeClr val="bg1"/>
          </a:solidFill>
        </p:spPr>
        <p:txBody>
          <a:bodyPr wrap="square" rtlCol="0">
            <a:spAutoFit/>
          </a:bodyPr>
          <a:lstStyle/>
          <a:p>
            <a:r>
              <a:rPr lang="en-US" dirty="0" smtClean="0"/>
              <a:t>Figure 1: </a:t>
            </a:r>
            <a:r>
              <a:rPr lang="en-US" dirty="0" err="1" smtClean="0"/>
              <a:t>Kravitz</a:t>
            </a:r>
            <a:r>
              <a:rPr lang="en-US" dirty="0" smtClean="0"/>
              <a:t> </a:t>
            </a:r>
            <a:r>
              <a:rPr lang="en-US" i="1" dirty="0" smtClean="0"/>
              <a:t>et al</a:t>
            </a:r>
            <a:r>
              <a:rPr lang="en-US" dirty="0" smtClean="0"/>
              <a:t>, (2004) Evidence-based medicine, heterogeneity of treatment effects, and the trouble with averages. </a:t>
            </a:r>
            <a:r>
              <a:rPr lang="en-US" i="1" dirty="0" smtClean="0"/>
              <a:t>The Milbank Quarterly</a:t>
            </a:r>
            <a:r>
              <a:rPr lang="en-US" dirty="0" smtClean="0"/>
              <a:t> </a:t>
            </a:r>
            <a:r>
              <a:rPr lang="en-US" b="1" dirty="0" smtClean="0"/>
              <a:t>82</a:t>
            </a:r>
            <a:r>
              <a:rPr lang="en-US" dirty="0" smtClean="0"/>
              <a:t>(4):661-687</a:t>
            </a:r>
            <a:endParaRPr lang="en-US" dirty="0"/>
          </a:p>
        </p:txBody>
      </p:sp>
    </p:spTree>
    <p:extLst>
      <p:ext uri="{BB962C8B-B14F-4D97-AF65-F5344CB8AC3E}">
        <p14:creationId xmlns:p14="http://schemas.microsoft.com/office/powerpoint/2010/main" val="39884079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Medical Treatment Studies</a:t>
            </a:r>
            <a:endParaRPr lang="en-US" dirty="0"/>
          </a:p>
        </p:txBody>
      </p:sp>
      <p:sp>
        <p:nvSpPr>
          <p:cNvPr id="3" name="Content Placeholder 2"/>
          <p:cNvSpPr>
            <a:spLocks noGrp="1"/>
          </p:cNvSpPr>
          <p:nvPr>
            <p:ph idx="1"/>
          </p:nvPr>
        </p:nvSpPr>
        <p:spPr/>
        <p:txBody>
          <a:bodyPr/>
          <a:lstStyle/>
          <a:p>
            <a:pPr marL="0" indent="0">
              <a:buNone/>
            </a:pPr>
            <a:r>
              <a:rPr lang="en-US" dirty="0" smtClean="0"/>
              <a:t>For medical treatment we care </a:t>
            </a:r>
            <a:r>
              <a:rPr lang="en-US" dirty="0" smtClean="0"/>
              <a:t>about</a:t>
            </a:r>
            <a:endParaRPr lang="en-US" dirty="0" smtClean="0"/>
          </a:p>
          <a:p>
            <a:pPr marL="0" indent="0">
              <a:buNone/>
            </a:pPr>
            <a:r>
              <a:rPr lang="en-US" i="1" dirty="0" smtClean="0"/>
              <a:t>Risk without treatment </a:t>
            </a:r>
            <a:r>
              <a:rPr lang="en-US" dirty="0" smtClean="0"/>
              <a:t>(baseline risk if untreated)</a:t>
            </a:r>
          </a:p>
          <a:p>
            <a:pPr marL="0" indent="0">
              <a:buNone/>
            </a:pPr>
            <a:r>
              <a:rPr lang="en-US" i="1" dirty="0" smtClean="0"/>
              <a:t>Responsiveness &amp; Vulnerability  to treatment  </a:t>
            </a:r>
            <a:r>
              <a:rPr lang="en-US" dirty="0" smtClean="0"/>
              <a:t>(could be affected by  biological or environmental differences) One is </a:t>
            </a:r>
            <a:r>
              <a:rPr lang="en-US" dirty="0" err="1" smtClean="0"/>
              <a:t>neg</a:t>
            </a:r>
            <a:r>
              <a:rPr lang="en-US" dirty="0" smtClean="0"/>
              <a:t>; one pos. </a:t>
            </a:r>
          </a:p>
          <a:p>
            <a:pPr marL="0" indent="0">
              <a:buNone/>
            </a:pPr>
            <a:endParaRPr lang="en-US" dirty="0" smtClean="0"/>
          </a:p>
          <a:p>
            <a:pPr marL="0" indent="0">
              <a:buNone/>
            </a:pP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7" name="Picture 6" descr="Screen Shot 2014-01-22 at 1.14.06 PM.pn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34588"/>
          <a:stretch/>
        </p:blipFill>
        <p:spPr>
          <a:xfrm>
            <a:off x="3950591" y="4753429"/>
            <a:ext cx="5399753" cy="2104571"/>
          </a:xfrm>
          <a:prstGeom prst="rect">
            <a:avLst/>
          </a:prstGeom>
        </p:spPr>
      </p:pic>
    </p:spTree>
    <p:extLst>
      <p:ext uri="{BB962C8B-B14F-4D97-AF65-F5344CB8AC3E}">
        <p14:creationId xmlns:p14="http://schemas.microsoft.com/office/powerpoint/2010/main" val="20822916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15139</TotalTime>
  <Words>2177</Words>
  <Application>Microsoft Macintosh PowerPoint</Application>
  <PresentationFormat>On-screen Show (4:3)</PresentationFormat>
  <Paragraphs>246</Paragraphs>
  <Slides>37</Slides>
  <Notes>28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Goals</vt:lpstr>
      <vt:lpstr>Theory: The Data you Want and the Data you Get</vt:lpstr>
      <vt:lpstr>Where do we sample from?</vt:lpstr>
      <vt:lpstr>Where do we sample from?</vt:lpstr>
      <vt:lpstr>Independent Samples (infinite)</vt:lpstr>
      <vt:lpstr>‘Random’ Sampling Error</vt:lpstr>
      <vt:lpstr>What Makes a Good Sample?</vt:lpstr>
      <vt:lpstr>Example:  Medical Treatment Studies</vt:lpstr>
      <vt:lpstr>Two kinds of sampling error</vt:lpstr>
      <vt:lpstr>PowerPoint Presentation</vt:lpstr>
      <vt:lpstr>PowerPoint Presentation</vt:lpstr>
      <vt:lpstr>PowerPoint Presentation</vt:lpstr>
      <vt:lpstr>Using Secondary Data for Verification</vt:lpstr>
      <vt:lpstr>PowerPoint Presentation</vt:lpstr>
      <vt:lpstr>PowerPoint Presentation</vt:lpstr>
      <vt:lpstr>But what if your population looks like this?</vt:lpstr>
      <vt:lpstr>PowerPoint Presentation</vt:lpstr>
      <vt:lpstr>PowerPoint Presentation</vt:lpstr>
      <vt:lpstr>Selection Bias</vt:lpstr>
      <vt:lpstr>The Literary Digest Poll</vt:lpstr>
      <vt:lpstr>The Literary Digest Poll</vt:lpstr>
      <vt:lpstr>The Literary Digest Poll</vt:lpstr>
      <vt:lpstr>The Literary Digest Poll</vt:lpstr>
      <vt:lpstr>PowerPoint Presentation</vt:lpstr>
      <vt:lpstr>The Literary Digest Poll</vt:lpstr>
      <vt:lpstr>The Literary Digest Poll</vt:lpstr>
      <vt:lpstr>The Literary Digest Poll</vt:lpstr>
      <vt:lpstr>The Literary Digest Poll</vt:lpstr>
      <vt:lpstr>The Literary Digest Poll</vt:lpstr>
      <vt:lpstr>Was there selection bias in our Lyme Disease sample?</vt:lpstr>
      <vt:lpstr>Was there selection bias in our Lyme Disease sample?</vt:lpstr>
      <vt:lpstr>Is there selection bias here?</vt:lpstr>
      <vt:lpstr>What if you are not doing a survey?</vt:lpstr>
      <vt:lpstr>What if you are not doing a survey?</vt:lpstr>
      <vt:lpstr>Bias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346</cp:revision>
  <dcterms:created xsi:type="dcterms:W3CDTF">2013-10-07T16:54:34Z</dcterms:created>
  <dcterms:modified xsi:type="dcterms:W3CDTF">2016-01-29T16:20:32Z</dcterms:modified>
</cp:coreProperties>
</file>