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464" r:id="rId3"/>
    <p:sldId id="465" r:id="rId4"/>
    <p:sldId id="466" r:id="rId5"/>
    <p:sldId id="467" r:id="rId6"/>
    <p:sldId id="480" r:id="rId7"/>
    <p:sldId id="483" r:id="rId8"/>
    <p:sldId id="484" r:id="rId9"/>
    <p:sldId id="485" r:id="rId10"/>
    <p:sldId id="489" r:id="rId11"/>
    <p:sldId id="490" r:id="rId12"/>
    <p:sldId id="529" r:id="rId13"/>
    <p:sldId id="491" r:id="rId14"/>
    <p:sldId id="492" r:id="rId15"/>
    <p:sldId id="481" r:id="rId16"/>
    <p:sldId id="486" r:id="rId17"/>
    <p:sldId id="487" r:id="rId18"/>
    <p:sldId id="488" r:id="rId19"/>
    <p:sldId id="469" r:id="rId20"/>
    <p:sldId id="473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14" r:id="rId31"/>
    <p:sldId id="526" r:id="rId32"/>
    <p:sldId id="515" r:id="rId33"/>
    <p:sldId id="516" r:id="rId34"/>
    <p:sldId id="517" r:id="rId35"/>
    <p:sldId id="518" r:id="rId36"/>
    <p:sldId id="519" r:id="rId37"/>
    <p:sldId id="522" r:id="rId38"/>
    <p:sldId id="520" r:id="rId39"/>
    <p:sldId id="523" r:id="rId40"/>
    <p:sldId id="524" r:id="rId41"/>
    <p:sldId id="525" r:id="rId42"/>
    <p:sldId id="511" r:id="rId43"/>
    <p:sldId id="512" r:id="rId44"/>
    <p:sldId id="527" r:id="rId45"/>
    <p:sldId id="528" r:id="rId46"/>
    <p:sldId id="513" r:id="rId47"/>
    <p:sldId id="423" r:id="rId48"/>
    <p:sldId id="424" r:id="rId49"/>
    <p:sldId id="425" r:id="rId50"/>
    <p:sldId id="431" r:id="rId51"/>
    <p:sldId id="426" r:id="rId52"/>
    <p:sldId id="428" r:id="rId53"/>
    <p:sldId id="447" r:id="rId54"/>
    <p:sldId id="448" r:id="rId55"/>
    <p:sldId id="449" r:id="rId56"/>
    <p:sldId id="450" r:id="rId57"/>
    <p:sldId id="451" r:id="rId58"/>
    <p:sldId id="453" r:id="rId59"/>
    <p:sldId id="454" r:id="rId60"/>
    <p:sldId id="455" r:id="rId61"/>
    <p:sldId id="456" r:id="rId62"/>
    <p:sldId id="457" r:id="rId63"/>
    <p:sldId id="441" r:id="rId64"/>
    <p:sldId id="442" r:id="rId65"/>
    <p:sldId id="443" r:id="rId66"/>
    <p:sldId id="444" r:id="rId67"/>
    <p:sldId id="458" r:id="rId68"/>
    <p:sldId id="459" r:id="rId69"/>
    <p:sldId id="460" r:id="rId70"/>
    <p:sldId id="461" r:id="rId71"/>
    <p:sldId id="462" r:id="rId72"/>
    <p:sldId id="463" r:id="rId73"/>
    <p:sldId id="418" r:id="rId74"/>
    <p:sldId id="419" r:id="rId75"/>
    <p:sldId id="51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59104" autoAdjust="0"/>
  </p:normalViewPr>
  <p:slideViewPr>
    <p:cSldViewPr snapToGrid="0" snapToObjects="1">
      <p:cViewPr varScale="1">
        <p:scale>
          <a:sx n="58" d="100"/>
          <a:sy n="58" d="100"/>
        </p:scale>
        <p:origin x="-1664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gets us to what we did with bootstrap in the first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76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examples of chaining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d.x to d.y in the second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4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for D3.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4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for D3.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Critical for styling</a:t>
            </a:r>
            <a:r>
              <a:rPr lang="en-US" baseline="0" dirty="0" smtClean="0"/>
              <a:t> or positioning a group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Parses to things in the dom..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return?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Visualization in Practice: D3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2038" y="6130287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Cribbed extensively from Chad </a:t>
            </a:r>
            <a:r>
              <a:rPr lang="en-US" dirty="0" err="1" smtClean="0"/>
              <a:t>Stolper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62694" cy="4379976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 smtClean="0">
                <a:solidFill>
                  <a:schemeClr val="accent4"/>
                </a:solidFill>
              </a:rPr>
              <a:t>&lt;</a:t>
            </a:r>
            <a:r>
              <a:rPr lang="en-US" sz="2800" dirty="0" err="1" smtClean="0">
                <a:solidFill>
                  <a:schemeClr val="accent4"/>
                </a:solidFill>
              </a:rPr>
              <a:t>rect</a:t>
            </a:r>
            <a:r>
              <a:rPr lang="en-US" sz="2800" dirty="0" smtClean="0">
                <a:solidFill>
                  <a:schemeClr val="accent4"/>
                </a:solidFill>
              </a:rPr>
              <a:t>&gt; &lt;circle&gt; &lt;path&gt;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&lt;g&gt;</a:t>
            </a: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/>
              <a:t> </a:t>
            </a:r>
            <a:r>
              <a:rPr lang="en-US" sz="1600" b="1" dirty="0" smtClean="0"/>
              <a:t>    &lt;circle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 </a:t>
            </a:r>
            <a:r>
              <a:rPr lang="en-US" sz="1600" b="1" dirty="0" smtClean="0">
                <a:solidFill>
                  <a:schemeClr val="accent1"/>
                </a:solidFill>
              </a:rPr>
              <a:t>radius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5 </a:t>
            </a:r>
            <a:r>
              <a:rPr lang="en-US" sz="1600" b="1" dirty="0" smtClean="0">
                <a:solidFill>
                  <a:schemeClr val="accent1"/>
                </a:solidFill>
              </a:rPr>
              <a:t>fill</a:t>
            </a:r>
            <a:r>
              <a:rPr lang="en-US" sz="1600" b="1" dirty="0" smtClean="0">
                <a:solidFill>
                  <a:schemeClr val="accent2"/>
                </a:solidFill>
              </a:rPr>
              <a:t>=green</a:t>
            </a:r>
            <a:r>
              <a:rPr lang="en-US" sz="1600" b="1" dirty="0" smtClean="0"/>
              <a:t>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     &lt;/circle&gt;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2" name="Oval 11"/>
          <p:cNvSpPr/>
          <p:nvPr/>
        </p:nvSpPr>
        <p:spPr>
          <a:xfrm>
            <a:off x="5609902" y="5052345"/>
            <a:ext cx="181414" cy="177826"/>
          </a:xfrm>
          <a:prstGeom prst="ellipse">
            <a:avLst/>
          </a:prstGeom>
          <a:solidFill>
            <a:srgbClr val="008000"/>
          </a:solidFill>
          <a:ln w="5715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0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</a:t>
            </a:r>
            <a:r>
              <a:rPr lang="en-US" dirty="0" smtClean="0"/>
              <a:t>in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14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00930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8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0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Written in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3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6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3478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</a:t>
            </a:r>
            <a:r>
              <a:rPr lang="en-US" dirty="0" smtClean="0">
                <a:solidFill>
                  <a:srgbClr val="618091"/>
                </a:solidFill>
              </a:rPr>
              <a:t>js</a:t>
            </a:r>
            <a:r>
              <a:rPr lang="en-US" dirty="0"/>
              <a:t>”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charset=‘utf-8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’</a:t>
            </a:r>
            <a:r>
              <a:rPr lang="en-US" dirty="0" smtClean="0"/>
              <a:t>&gt;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&lt;/script&gt;</a:t>
            </a:r>
            <a:br>
              <a:rPr lang="en-US" dirty="0"/>
            </a:br>
            <a:r>
              <a:rPr lang="en-US" dirty="0">
                <a:solidFill>
                  <a:srgbClr val="FC2126"/>
                </a:solidFill>
              </a:rPr>
              <a:t>&lt;div id=“</a:t>
            </a:r>
            <a:r>
              <a:rPr lang="en-US" dirty="0" err="1">
                <a:solidFill>
                  <a:srgbClr val="FC2126"/>
                </a:solidFill>
              </a:rPr>
              <a:t>vis</a:t>
            </a:r>
            <a:r>
              <a:rPr lang="en-US" dirty="0">
                <a:solidFill>
                  <a:srgbClr val="FC2126"/>
                </a:solidFill>
              </a:rPr>
              <a:t>”&gt;&lt;/div&gt;</a:t>
            </a:r>
            <a:endParaRPr lang="en-US" dirty="0" smtClean="0">
              <a:solidFill>
                <a:srgbClr val="FC212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9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</a:t>
            </a:r>
            <a:r>
              <a:rPr lang="en-US" dirty="0" smtClean="0">
                <a:solidFill>
                  <a:srgbClr val="660066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d3.select(“#</a:t>
            </a:r>
            <a:r>
              <a:rPr lang="en-US" sz="2400" dirty="0" err="1">
                <a:solidFill>
                  <a:srgbClr val="660066"/>
                </a:solidFill>
                <a:latin typeface="Courier"/>
                <a:cs typeface="Courier"/>
              </a:rPr>
              <a:t>vis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”).append(“</a:t>
            </a:r>
            <a:r>
              <a:rPr lang="en-US" sz="2400" dirty="0" err="1">
                <a:solidFill>
                  <a:srgbClr val="660066"/>
                </a:solidFill>
                <a:latin typeface="Courier"/>
                <a:cs typeface="Courier"/>
              </a:rPr>
              <a:t>svg:svg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”)</a:t>
            </a:r>
            <a:endParaRPr lang="en-US" sz="2400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&lt;div id=“</a:t>
            </a:r>
            <a:r>
              <a:rPr lang="en-US" dirty="0" err="1"/>
              <a:t>vis</a:t>
            </a:r>
            <a:r>
              <a:rPr lang="en-US" dirty="0"/>
              <a:t>”&gt;</a:t>
            </a:r>
            <a:r>
              <a:rPr lang="en-US" dirty="0">
                <a:solidFill>
                  <a:srgbClr val="FC2126"/>
                </a:solidFill>
              </a:rPr>
              <a:t>&lt;</a:t>
            </a:r>
            <a:r>
              <a:rPr lang="en-US" dirty="0" err="1">
                <a:solidFill>
                  <a:srgbClr val="FC2126"/>
                </a:solidFill>
              </a:rPr>
              <a:t>svg</a:t>
            </a:r>
            <a:r>
              <a:rPr lang="en-US" dirty="0">
                <a:solidFill>
                  <a:srgbClr val="FC2126"/>
                </a:solidFill>
              </a:rPr>
              <a:t>&gt;&lt;/</a:t>
            </a:r>
            <a:r>
              <a:rPr lang="en-US" dirty="0" err="1">
                <a:solidFill>
                  <a:srgbClr val="FC2126"/>
                </a:solidFill>
              </a:rPr>
              <a:t>svg</a:t>
            </a:r>
            <a:r>
              <a:rPr lang="en-US" dirty="0">
                <a:solidFill>
                  <a:srgbClr val="FC2126"/>
                </a:solidFill>
              </a:rPr>
              <a:t>&gt;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1"/>
            <a:ext cx="7048804" cy="4379976"/>
          </a:xfrm>
        </p:spPr>
        <p:txBody>
          <a:bodyPr/>
          <a:lstStyle/>
          <a:p>
            <a:r>
              <a:rPr lang="en-US" dirty="0" smtClean="0"/>
              <a:t>Scripting language, similar to python</a:t>
            </a:r>
          </a:p>
          <a:p>
            <a:r>
              <a:rPr lang="en-US" dirty="0" smtClean="0"/>
              <a:t>All variables global</a:t>
            </a:r>
          </a:p>
          <a:p>
            <a:r>
              <a:rPr lang="en-US" dirty="0" smtClean="0"/>
              <a:t>Semicolons optional</a:t>
            </a:r>
          </a:p>
          <a:p>
            <a:r>
              <a:rPr lang="en-US" dirty="0" smtClean="0"/>
              <a:t>Arrays and objects almost same as python’s lists and </a:t>
            </a:r>
            <a:r>
              <a:rPr lang="en-US" dirty="0" err="1" smtClean="0"/>
              <a:t>dicts</a:t>
            </a:r>
            <a:r>
              <a:rPr lang="en-US" dirty="0" smtClean="0"/>
              <a:t> (useful when passing data back and forth)</a:t>
            </a:r>
          </a:p>
          <a:p>
            <a:r>
              <a:rPr lang="en-US" dirty="0" err="1" smtClean="0"/>
              <a:t>object.key</a:t>
            </a:r>
            <a:r>
              <a:rPr lang="en-US" dirty="0" smtClean="0"/>
              <a:t> same as object[‘key’]</a:t>
            </a:r>
          </a:p>
          <a:p>
            <a:r>
              <a:rPr lang="en-US" dirty="0" smtClean="0"/>
              <a:t>Print to console using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/>
              <a:t>“&lt;command&gt; </a:t>
            </a:r>
            <a:r>
              <a:rPr lang="en-US" dirty="0" err="1"/>
              <a:t>mdn</a:t>
            </a:r>
            <a:r>
              <a:rPr lang="en-US" dirty="0"/>
              <a:t>”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developer.mozilla.org</a:t>
            </a:r>
            <a:r>
              <a:rPr lang="en-US" sz="1800" dirty="0"/>
              <a:t>/en-US</a:t>
            </a:r>
            <a:r>
              <a:rPr lang="en-US" sz="1800" dirty="0" smtClean="0"/>
              <a:t>/docs</a:t>
            </a:r>
            <a:r>
              <a:rPr lang="en-US" sz="1800" dirty="0"/>
              <a:t>/Web/JavaScript/Reference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running in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</a:t>
            </a:r>
            <a:br>
              <a:rPr lang="en-US" dirty="0" smtClean="0"/>
            </a:br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232865" y="1898585"/>
            <a:ext cx="0" cy="3259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Various Python Libraries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roject/</a:t>
            </a:r>
            <a:r>
              <a:rPr lang="en-US" dirty="0" err="1" smtClean="0">
                <a:solidFill>
                  <a:srgbClr val="000000"/>
                </a:solidFill>
              </a:rPr>
              <a:t>main.py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project/lib/*/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8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4115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supports </a:t>
            </a:r>
            <a:r>
              <a:rPr lang="en-US" i="1" dirty="0" smtClean="0"/>
              <a:t>method chaining</a:t>
            </a:r>
            <a:endParaRPr lang="en-US" dirty="0" smtClean="0"/>
          </a:p>
          <a:p>
            <a:pPr lvl="1"/>
            <a:r>
              <a:rPr lang="en-US" dirty="0" smtClean="0"/>
              <a:t>Each method returns the object it was called on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(“x”,5).</a:t>
            </a:r>
            <a:r>
              <a:rPr lang="en-US" sz="2000" dirty="0" err="1">
                <a:latin typeface="Courier"/>
                <a:cs typeface="Courier"/>
              </a:rPr>
              <a:t>attr</a:t>
            </a:r>
            <a:r>
              <a:rPr lang="en-US" sz="2000" dirty="0">
                <a:latin typeface="Courier"/>
                <a:cs typeface="Courier"/>
              </a:rPr>
              <a:t>(“y”,5) //returns group</a:t>
            </a:r>
          </a:p>
          <a:p>
            <a:pPr marL="228600" lvl="1" indent="0">
              <a:buNone/>
            </a:pPr>
            <a:r>
              <a:rPr lang="en-US" dirty="0"/>
              <a:t>is the same as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(“x”,5) //returns group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(“y”,5) //returns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9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B5B5B5"/>
                </a:solidFill>
              </a:rPr>
              <a:t>Javascript</a:t>
            </a:r>
            <a:r>
              <a:rPr lang="en-US" dirty="0">
                <a:solidFill>
                  <a:srgbClr val="B5B5B5"/>
                </a:solidFill>
              </a:rPr>
              <a:t> supports </a:t>
            </a:r>
            <a:r>
              <a:rPr lang="en-US" i="1" dirty="0">
                <a:solidFill>
                  <a:srgbClr val="B5B5B5"/>
                </a:solidFill>
              </a:rPr>
              <a:t>method chaining</a:t>
            </a:r>
            <a:endParaRPr lang="en-US" dirty="0">
              <a:solidFill>
                <a:srgbClr val="B5B5B5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a </a:t>
            </a:r>
            <a:r>
              <a:rPr lang="en-US" i="1" dirty="0" smtClean="0"/>
              <a:t>functional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Functions can be stored as variables</a:t>
            </a:r>
          </a:p>
          <a:p>
            <a:pPr lvl="1"/>
            <a:r>
              <a:rPr lang="en-US" dirty="0" smtClean="0"/>
              <a:t>Functions can be passed as parameters</a:t>
            </a:r>
          </a:p>
          <a:p>
            <a:pPr marL="0" indent="0">
              <a:buNone/>
            </a:pPr>
            <a:r>
              <a:rPr lang="en-US" dirty="0" smtClean="0"/>
              <a:t>D3 uses these abilities extensively!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4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 as parameter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28942" y="1540099"/>
            <a:ext cx="8015057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Array.map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: 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/>
              <a:t>Applies a function to each element of Array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x = [{val:1},{val:2},{val:3},{val:4}]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</a:t>
            </a:r>
            <a:r>
              <a:rPr lang="en-US" sz="2400" dirty="0" err="1">
                <a:latin typeface="Courier"/>
                <a:cs typeface="Courier"/>
              </a:rPr>
              <a:t>x.map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function(d)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       return </a:t>
            </a:r>
            <a:r>
              <a:rPr lang="en-US" sz="2400" dirty="0" err="1">
                <a:solidFill>
                  <a:srgbClr val="850205"/>
                </a:solidFill>
                <a:latin typeface="Courier"/>
                <a:cs typeface="Courier"/>
              </a:rPr>
              <a:t>d.val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39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 as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40099"/>
            <a:ext cx="757896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Array.map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: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/>
              <a:t>Applies a function to each element of Array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x = [{val:1},{val:2},{val:3},{val:4}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a = </a:t>
            </a:r>
            <a:r>
              <a:rPr lang="en-US" sz="2400" dirty="0" err="1">
                <a:latin typeface="Courier"/>
                <a:cs typeface="Courier"/>
              </a:rPr>
              <a:t>x.map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function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(d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      return </a:t>
            </a:r>
            <a:r>
              <a:rPr lang="en-US" sz="2400" dirty="0" err="1">
                <a:solidFill>
                  <a:srgbClr val="850205"/>
                </a:solidFill>
                <a:latin typeface="Courier"/>
                <a:cs typeface="Courier"/>
              </a:rPr>
              <a:t>d.val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;</a:t>
            </a:r>
            <a:b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850205"/>
                </a:solidFill>
              </a:rPr>
              <a:t>function </a:t>
            </a:r>
            <a:r>
              <a:rPr lang="en-US" dirty="0" smtClean="0">
                <a:solidFill>
                  <a:schemeClr val="tx1"/>
                </a:solidFill>
              </a:rPr>
              <a:t>has no name!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It is automatically called, and passed the values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results are collected into an array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 : [1, 2, 3, 4] 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…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really powerful for loop</a:t>
            </a:r>
            <a:br>
              <a:rPr lang="en-US" dirty="0" smtClean="0"/>
            </a:br>
            <a:r>
              <a:rPr lang="en-US" dirty="0" smtClean="0"/>
              <a:t>with useful helper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Draws data using SVG</a:t>
            </a:r>
          </a:p>
          <a:p>
            <a:pPr marL="0" indent="0">
              <a:buNone/>
            </a:pPr>
            <a:r>
              <a:rPr lang="en-US" dirty="0" smtClean="0"/>
              <a:t>Adds dynamic using SVG features like &lt;transform&gt; and &lt;translate&gt;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testing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.csv(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  <a:cs typeface="Courier"/>
              </a:rPr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.json(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For real (Jinja2 from python)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data = {{data}}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data = {{</a:t>
            </a:r>
            <a:r>
              <a:rPr lang="en-US" sz="2400" dirty="0" err="1" smtClean="0">
                <a:latin typeface="Courier"/>
                <a:cs typeface="Courier"/>
              </a:rPr>
              <a:t>data|safe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testing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.csv(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  <a:cs typeface="Courier"/>
              </a:rPr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.json(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For real (Jinja2 from python)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data = {{data}}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data = {{</a:t>
            </a:r>
            <a:r>
              <a:rPr lang="en-US" sz="2400" dirty="0" err="1" smtClean="0">
                <a:latin typeface="Courier"/>
                <a:cs typeface="Courier"/>
              </a:rPr>
              <a:t>data|safe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2894" y="5293944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1310" y="4569011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/>
              <a:t>J</a:t>
            </a:r>
            <a:r>
              <a:rPr lang="en-US" sz="2000" dirty="0" err="1" smtClean="0"/>
              <a:t>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84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callback</a:t>
            </a:r>
            <a:r>
              <a:rPr lang="en-US" sz="2400" dirty="0">
                <a:latin typeface="Courier"/>
                <a:cs typeface="Courier"/>
              </a:rPr>
              <a:t>: function(</a:t>
            </a:r>
            <a:r>
              <a:rPr lang="en-US" sz="2400" dirty="0" err="1">
                <a:latin typeface="Courier"/>
                <a:cs typeface="Courier"/>
              </a:rPr>
              <a:t>rawdata</a:t>
            </a:r>
            <a:r>
              <a:rPr lang="en-US" sz="2400" dirty="0">
                <a:latin typeface="Courier"/>
                <a:cs typeface="Courier"/>
              </a:rPr>
              <a:t>){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//convert strings to numbers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//any other setup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2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Enter-Update-Exit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Critical Concept in D3</a:t>
            </a:r>
          </a:p>
          <a:p>
            <a:pPr marL="0" indent="0">
              <a:buNone/>
            </a:pPr>
            <a:r>
              <a:rPr lang="en-US" dirty="0" smtClean="0"/>
              <a:t>Select a group of DOM (SVG?) elements </a:t>
            </a:r>
          </a:p>
          <a:p>
            <a:pPr marL="0" indent="0">
              <a:buNone/>
            </a:pPr>
            <a:r>
              <a:rPr lang="en-US" dirty="0" smtClean="0"/>
              <a:t>Assign data to the group</a:t>
            </a:r>
          </a:p>
          <a:p>
            <a:pPr marL="0" indent="0">
              <a:buNone/>
            </a:pPr>
            <a:r>
              <a:rPr lang="en-US" b="1" dirty="0" smtClean="0"/>
              <a:t>Enter</a:t>
            </a:r>
            <a:r>
              <a:rPr lang="en-US" dirty="0" smtClean="0"/>
              <a:t>: Create new elements for new data points </a:t>
            </a:r>
            <a:br>
              <a:rPr lang="en-US" dirty="0" smtClean="0"/>
            </a:br>
            <a:r>
              <a:rPr lang="en-US" b="1" dirty="0" smtClean="0"/>
              <a:t>Update</a:t>
            </a:r>
            <a:r>
              <a:rPr lang="en-US" dirty="0" smtClean="0"/>
              <a:t>: Set attributes on all elements</a:t>
            </a:r>
          </a:p>
          <a:p>
            <a:pPr marL="0" indent="0">
              <a:buNone/>
            </a:pPr>
            <a:r>
              <a:rPr lang="en-US" b="1" dirty="0" smtClean="0"/>
              <a:t>Exit</a:t>
            </a:r>
            <a:r>
              <a:rPr lang="en-US" dirty="0" smtClean="0"/>
              <a:t>: Remove elements that no longer have associated data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Enter-Update-Exit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Critical Concept in D3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2126"/>
                </a:solidFill>
              </a:rPr>
              <a:t>Select a group of DOM (SVG?) elements </a:t>
            </a:r>
          </a:p>
          <a:p>
            <a:pPr marL="0" indent="0">
              <a:buNone/>
            </a:pPr>
            <a:r>
              <a:rPr lang="en-US" dirty="0" smtClean="0"/>
              <a:t>Assign data to the group</a:t>
            </a:r>
          </a:p>
          <a:p>
            <a:pPr marL="0" indent="0">
              <a:buNone/>
            </a:pPr>
            <a:r>
              <a:rPr lang="en-US" b="1" dirty="0" smtClean="0"/>
              <a:t>Enter</a:t>
            </a:r>
            <a:r>
              <a:rPr lang="en-US" dirty="0" smtClean="0"/>
              <a:t>: Create new elements for new data points </a:t>
            </a:r>
            <a:br>
              <a:rPr lang="en-US" dirty="0" smtClean="0"/>
            </a:br>
            <a:r>
              <a:rPr lang="en-US" b="1" dirty="0" smtClean="0"/>
              <a:t>Update</a:t>
            </a:r>
            <a:r>
              <a:rPr lang="en-US" dirty="0" smtClean="0"/>
              <a:t>: Set attributes on all elements</a:t>
            </a:r>
          </a:p>
          <a:p>
            <a:pPr marL="0" indent="0">
              <a:buNone/>
            </a:pPr>
            <a:r>
              <a:rPr lang="en-US" b="1" dirty="0" smtClean="0"/>
              <a:t>Exit</a:t>
            </a:r>
            <a:r>
              <a:rPr lang="en-US" dirty="0" smtClean="0"/>
              <a:t>: Remove elements that no longer have associated data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7332" y="2363025"/>
            <a:ext cx="532338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917192" y="382018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-53294"/>
              <a:gd name="adj4" fmla="val 24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These don’t have to exist yet!!!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6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running in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</a:t>
            </a:r>
            <a:br>
              <a:rPr lang="en-US" dirty="0" smtClean="0"/>
            </a:br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Jinja2</a:t>
            </a:r>
            <a:endParaRPr lang="en-US" dirty="0"/>
          </a:p>
        </p:txBody>
      </p: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32865" y="1898585"/>
            <a:ext cx="0" cy="3259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Various Python Libraries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9488" y="4417835"/>
            <a:ext cx="258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roject/</a:t>
            </a:r>
            <a:r>
              <a:rPr lang="en-US" dirty="0" err="1" smtClean="0">
                <a:solidFill>
                  <a:srgbClr val="000000"/>
                </a:solidFill>
              </a:rPr>
              <a:t>main.py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project/lib/*/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3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5759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62" y="1847153"/>
            <a:ext cx="906153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en-US" dirty="0" smtClean="0"/>
              <a:t>create the drawing area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svg</a:t>
            </a:r>
            <a:r>
              <a:rPr lang="en-US" dirty="0"/>
              <a:t> = d3.select</a:t>
            </a:r>
            <a:r>
              <a:rPr lang="en-US" dirty="0" smtClean="0"/>
              <a:t>(”</a:t>
            </a:r>
            <a:r>
              <a:rPr lang="en-US" dirty="0" err="1" smtClean="0"/>
              <a:t>viz</a:t>
            </a:r>
            <a:r>
              <a:rPr lang="en-US" dirty="0" smtClean="0"/>
              <a:t>"</a:t>
            </a:r>
            <a:r>
              <a:rPr lang="en-US" dirty="0"/>
              <a:t>).append("</a:t>
            </a:r>
            <a:r>
              <a:rPr lang="en-US" dirty="0" err="1" smtClean="0"/>
              <a:t>svg</a:t>
            </a:r>
            <a:r>
              <a:rPr lang="en-US" dirty="0" smtClean="0"/>
              <a:t>”)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en-US" dirty="0" smtClean="0"/>
              <a:t>we </a:t>
            </a:r>
            <a:r>
              <a:rPr lang="en-US" dirty="0"/>
              <a:t>need to </a:t>
            </a:r>
            <a:r>
              <a:rPr lang="en-US" dirty="0" smtClean="0"/>
              <a:t>account </a:t>
            </a:r>
            <a:r>
              <a:rPr lang="en-US" dirty="0"/>
              <a:t>for margins 'by hand'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/>
              <a:t>attr</a:t>
            </a:r>
            <a:r>
              <a:rPr lang="en-US" dirty="0"/>
              <a:t>("width", width + </a:t>
            </a:r>
            <a:r>
              <a:rPr lang="en-US" dirty="0" err="1"/>
              <a:t>margin.left</a:t>
            </a:r>
            <a:r>
              <a:rPr lang="en-US" dirty="0"/>
              <a:t> + </a:t>
            </a:r>
            <a:r>
              <a:rPr lang="en-US" dirty="0" err="1"/>
              <a:t>margin.right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.</a:t>
            </a:r>
            <a:r>
              <a:rPr lang="en-US" dirty="0" err="1"/>
              <a:t>attr</a:t>
            </a:r>
            <a:r>
              <a:rPr lang="en-US" dirty="0"/>
              <a:t>("height", height + </a:t>
            </a:r>
            <a:r>
              <a:rPr lang="en-US" dirty="0" err="1"/>
              <a:t>margin.top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margin.bottom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viz</a:t>
            </a:r>
            <a:r>
              <a:rPr lang="en-US" dirty="0" smtClean="0"/>
              <a:t>”&gt;&lt;/div&gt;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2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8711" y="2125898"/>
            <a:ext cx="1726417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4080137" y="3890897"/>
            <a:ext cx="2039920" cy="813381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Must be an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70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69698" y="1504203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59979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69698" y="1504203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BUT!!!! The circles don’t exist yet. You’re just telling d3 that when they do they should correspond to data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196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2290026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05447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0299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42523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8942" y="3496453"/>
            <a:ext cx="6105631" cy="169845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4263620" y="835288"/>
            <a:ext cx="4409773" cy="2023729"/>
          </a:xfrm>
          <a:prstGeom prst="borderCallout1">
            <a:avLst>
              <a:gd name="adj1" fmla="val 18750"/>
              <a:gd name="adj2" fmla="val -8333"/>
              <a:gd name="adj3" fmla="val 128991"/>
              <a:gd name="adj4" fmla="val -339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Lets you set attributes such as size, position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e.g., .</a:t>
            </a:r>
            <a:r>
              <a:rPr lang="en-US" dirty="0" err="1" smtClean="0"/>
              <a:t>attr</a:t>
            </a:r>
            <a:r>
              <a:rPr lang="en-US" dirty="0" smtClean="0"/>
              <a:t>(“x”,5) will set x position to 5: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rect</a:t>
            </a:r>
            <a:r>
              <a:rPr lang="en-US" dirty="0" smtClean="0"/>
              <a:t> x=5&gt;&lt;/</a:t>
            </a:r>
            <a:r>
              <a:rPr lang="en-US" dirty="0" err="1" smtClean="0"/>
              <a:t>rect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649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45686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8942" y="3496453"/>
            <a:ext cx="6105631" cy="169845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4263620" y="835288"/>
            <a:ext cx="4409773" cy="2023729"/>
          </a:xfrm>
          <a:prstGeom prst="borderCallout1">
            <a:avLst>
              <a:gd name="adj1" fmla="val 18750"/>
              <a:gd name="adj2" fmla="val -8333"/>
              <a:gd name="adj3" fmla="val 128991"/>
              <a:gd name="adj4" fmla="val -339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[ </a:t>
            </a:r>
            <a:r>
              <a:rPr lang="en-US" dirty="0"/>
              <a:t>{x: 10.0, y: 9.14}</a:t>
            </a:r>
            <a:r>
              <a:rPr lang="en-US" dirty="0" smtClean="0"/>
              <a:t>, </a:t>
            </a:r>
            <a:r>
              <a:rPr lang="en-US" dirty="0"/>
              <a:t>{x:  8.0, y: 8.14}</a:t>
            </a:r>
            <a:r>
              <a:rPr lang="en-US" dirty="0" smtClean="0"/>
              <a:t>, ..]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&lt;circle cx=</a:t>
            </a:r>
            <a:r>
              <a:rPr lang="en-US" dirty="0"/>
              <a:t>“</a:t>
            </a:r>
            <a:r>
              <a:rPr lang="en-US" dirty="0" smtClean="0"/>
              <a:t>10.0” cy=“9.15” r=“2.5”</a:t>
            </a:r>
            <a:r>
              <a:rPr lang="en-US" dirty="0"/>
              <a:t>&gt;&lt;</a:t>
            </a:r>
            <a:r>
              <a:rPr lang="en-US" dirty="0" smtClean="0"/>
              <a:t>/circle&gt;</a:t>
            </a:r>
          </a:p>
          <a:p>
            <a:r>
              <a:rPr lang="en-US" dirty="0"/>
              <a:t>&lt;circle cx=</a:t>
            </a:r>
            <a:r>
              <a:rPr lang="en-US" dirty="0" smtClean="0"/>
              <a:t>“</a:t>
            </a:r>
            <a:r>
              <a:rPr lang="en-US" dirty="0"/>
              <a:t>8</a:t>
            </a:r>
            <a:r>
              <a:rPr lang="en-US" dirty="0" smtClean="0"/>
              <a:t>.0</a:t>
            </a:r>
            <a:r>
              <a:rPr lang="en-US" dirty="0"/>
              <a:t>” cy=</a:t>
            </a:r>
            <a:r>
              <a:rPr lang="en-US" dirty="0" smtClean="0"/>
              <a:t>“8.14” </a:t>
            </a:r>
            <a:r>
              <a:rPr lang="en-US" dirty="0"/>
              <a:t>r=“2.5”&gt;&lt;/circle&gt;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running in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Appspot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 Cloud 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Web API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solidFill>
              <a:srgbClr val="FEB5B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1"/>
            <a:endCxn id="9" idx="0"/>
          </p:cNvCxnSpPr>
          <p:nvPr/>
        </p:nvCxnSpPr>
        <p:spPr>
          <a:xfrm>
            <a:off x="4227321" y="2365670"/>
            <a:ext cx="8387" cy="28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Jinja2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Various Python Libraries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 smtClean="0"/>
              <a:t>project/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 smtClean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group.transition</a:t>
            </a:r>
            <a:r>
              <a:rPr lang="en-US" dirty="0" smtClean="0"/>
              <a:t>() // UPDATE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.</a:t>
            </a:r>
            <a:r>
              <a:rPr lang="en-US" dirty="0" err="1" smtClean="0"/>
              <a:t>attr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16078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group.transition</a:t>
            </a:r>
            <a:r>
              <a:rPr lang="en-US" dirty="0" smtClean="0"/>
              <a:t>() // UPDATE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.</a:t>
            </a:r>
            <a:r>
              <a:rPr lang="en-US" dirty="0" err="1" smtClean="0"/>
              <a:t>attr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r>
              <a:rPr lang="en-US" dirty="0" err="1" smtClean="0"/>
              <a:t>group.remove</a:t>
            </a:r>
            <a:r>
              <a:rPr lang="en-US" dirty="0" smtClean="0"/>
              <a:t>() // REMOVE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41129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helps to facilitate the use of ‘scales’ to map data points into X or Y positions, color, </a:t>
            </a:r>
            <a:r>
              <a:rPr lang="en-US" i="1" dirty="0" smtClean="0"/>
              <a:t>etc.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9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x_scale</a:t>
            </a:r>
            <a:r>
              <a:rPr lang="en-US" dirty="0"/>
              <a:t> = d3.scale.ordinal()</a:t>
            </a:r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err="1"/>
              <a:t>rangeRoundBands</a:t>
            </a:r>
            <a:r>
              <a:rPr lang="en-US" dirty="0"/>
              <a:t>([0, width], .1)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x_scale</a:t>
            </a:r>
            <a:r>
              <a:rPr lang="en-US" dirty="0"/>
              <a:t> = d3.scale.ordinal()</a:t>
            </a:r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err="1"/>
              <a:t>rangeRoundBands</a:t>
            </a:r>
            <a:r>
              <a:rPr lang="en-US" dirty="0"/>
              <a:t>([0, width], .1)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1971497"/>
            <a:ext cx="575709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36902" y="3320613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-32134"/>
              <a:gd name="adj4" fmla="val -3548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155144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x_scale</a:t>
            </a:r>
            <a:r>
              <a:rPr lang="en-US" dirty="0"/>
              <a:t> = d3.</a:t>
            </a:r>
            <a:r>
              <a:rPr lang="en-US" dirty="0" smtClean="0"/>
              <a:t>scale.linear()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.domain([min, max])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smtClean="0"/>
              <a:t>range([</a:t>
            </a:r>
            <a:r>
              <a:rPr lang="en-US" dirty="0" err="1" smtClean="0"/>
              <a:t>minOut</a:t>
            </a:r>
            <a:r>
              <a:rPr lang="en-US" dirty="0" smtClean="0"/>
              <a:t>, </a:t>
            </a:r>
            <a:r>
              <a:rPr lang="en-US" dirty="0" err="1" smtClean="0"/>
              <a:t>maxOut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79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d3.min([]) -&gt; number</a:t>
            </a:r>
          </a:p>
          <a:p>
            <a:pPr marL="0" indent="0">
              <a:buNone/>
            </a:pPr>
            <a:r>
              <a:rPr lang="en-US" dirty="0"/>
              <a:t>d3.max([]) -&gt; number</a:t>
            </a:r>
            <a:br>
              <a:rPr lang="en-US" dirty="0"/>
            </a:br>
            <a:r>
              <a:rPr lang="en-US" dirty="0"/>
              <a:t>d3.extent([]) -&gt; [number, number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3.min(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data.map</a:t>
            </a:r>
            <a:r>
              <a:rPr lang="en-US" dirty="0" smtClean="0"/>
              <a:t>(function (d) {return </a:t>
            </a:r>
            <a:r>
              <a:rPr lang="en-US" dirty="0" err="1" smtClean="0"/>
              <a:t>d.age</a:t>
            </a:r>
            <a:r>
              <a:rPr lang="en-US" dirty="0" smtClean="0"/>
              <a:t>;})</a:t>
            </a:r>
          </a:p>
          <a:p>
            <a:pPr marL="0" indent="0">
              <a:buNone/>
            </a:pPr>
            <a:r>
              <a:rPr lang="en-US" dirty="0" smtClean="0"/>
              <a:t>) // returns the minimum 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77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x_scale.domain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0" y="4577693"/>
            <a:ext cx="385168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3247"/>
              <a:gd name="adj4" fmla="val -153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running in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Appspot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 Cloud 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Web API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solidFill>
              <a:srgbClr val="FEB5B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4978438" y="3614800"/>
            <a:ext cx="886142" cy="101884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1"/>
            <a:endCxn id="9" idx="0"/>
          </p:cNvCxnSpPr>
          <p:nvPr/>
        </p:nvCxnSpPr>
        <p:spPr>
          <a:xfrm>
            <a:off x="4227321" y="2365670"/>
            <a:ext cx="8387" cy="28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1" idx="2"/>
          </p:cNvCxnSpPr>
          <p:nvPr/>
        </p:nvCxnSpPr>
        <p:spPr>
          <a:xfrm>
            <a:off x="4235708" y="3293759"/>
            <a:ext cx="742730" cy="830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4" idx="2"/>
          </p:cNvCxnSpPr>
          <p:nvPr/>
        </p:nvCxnSpPr>
        <p:spPr>
          <a:xfrm flipV="1">
            <a:off x="5421509" y="2637792"/>
            <a:ext cx="0" cy="97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02201" y="4669008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&amp;</a:t>
            </a:r>
            <a:br>
              <a:rPr lang="en-US" dirty="0" smtClean="0"/>
            </a:br>
            <a:r>
              <a:rPr lang="en-US" dirty="0" smtClean="0"/>
              <a:t>Interactivity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Jinja2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Various Python Libraries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/>
              <a:t>/*.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8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235752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2202"/>
              <a:gd name="adj4" fmla="val -398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283946" y="28956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743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6649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6555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37" idx="2"/>
            <a:endCxn id="39" idx="0"/>
          </p:cNvCxnSpPr>
          <p:nvPr/>
        </p:nvCxnSpPr>
        <p:spPr>
          <a:xfrm flipH="1">
            <a:off x="1017246" y="3352800"/>
            <a:ext cx="609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2"/>
            <a:endCxn id="40" idx="0"/>
          </p:cNvCxnSpPr>
          <p:nvPr/>
        </p:nvCxnSpPr>
        <p:spPr>
          <a:xfrm>
            <a:off x="1626846" y="33528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2"/>
            <a:endCxn id="50" idx="0"/>
          </p:cNvCxnSpPr>
          <p:nvPr/>
        </p:nvCxnSpPr>
        <p:spPr>
          <a:xfrm>
            <a:off x="1017246" y="40386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50546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37" idx="2"/>
            <a:endCxn id="46" idx="0"/>
          </p:cNvCxnSpPr>
          <p:nvPr/>
        </p:nvCxnSpPr>
        <p:spPr>
          <a:xfrm>
            <a:off x="1626846" y="3352800"/>
            <a:ext cx="1371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109" y="5080255"/>
            <a:ext cx="3719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stored internally</a:t>
            </a:r>
            <a:br>
              <a:rPr lang="en-US" dirty="0" smtClean="0"/>
            </a:br>
            <a:r>
              <a:rPr lang="en-US" dirty="0" smtClean="0"/>
              <a:t>as a DOM (document object</a:t>
            </a:r>
            <a:br>
              <a:rPr lang="en-US" dirty="0" smtClean="0"/>
            </a:br>
            <a:r>
              <a:rPr lang="en-US" dirty="0" smtClean="0"/>
              <a:t>model): A hierarchical set of </a:t>
            </a:r>
            <a:br>
              <a:rPr lang="en-US" dirty="0" smtClean="0"/>
            </a:br>
            <a:r>
              <a:rPr lang="en-US" dirty="0" smtClean="0"/>
              <a:t>objects (</a:t>
            </a:r>
            <a:r>
              <a:rPr lang="en-US" i="1" dirty="0" smtClean="0"/>
              <a:t>e.g. </a:t>
            </a:r>
            <a:r>
              <a:rPr lang="en-US" dirty="0" smtClean="0"/>
              <a:t>&lt;div&gt;&lt;p&gt;text&lt;/p&gt;&lt;/div&gt;)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9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2" y="1847153"/>
            <a:ext cx="8581957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323958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8973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36989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85941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9292" y="4068724"/>
            <a:ext cx="3440871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18201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02857"/>
              <a:gd name="adj4" fmla="val -2560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39454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825" y="4649127"/>
            <a:ext cx="7988258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83424" y="2432182"/>
            <a:ext cx="286906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69795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 smtClean="0"/>
              <a:t>(</a:t>
            </a:r>
            <a:r>
              <a:rPr lang="en-US" sz="2400" dirty="0"/>
              <a:t>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 smtClean="0"/>
              <a:t>x_scale.rangeBand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d.y0)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125801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684000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web ‘standard’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SVG (vector graphics for the web)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</a:p>
          <a:p>
            <a:pPr marL="228600" lvl="1" indent="0">
              <a:buNone/>
            </a:pPr>
            <a:endParaRPr lang="en-US" sz="1600" b="1" dirty="0"/>
          </a:p>
          <a:p>
            <a:pPr marL="228600" lvl="1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&lt;/body&gt;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8262" y="456385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30930" y="4563859"/>
            <a:ext cx="0" cy="488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2060" y="459177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3985" y="542167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98262" y="5421677"/>
            <a:ext cx="6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</p:spTree>
    <p:extLst>
      <p:ext uri="{BB962C8B-B14F-4D97-AF65-F5344CB8AC3E}">
        <p14:creationId xmlns:p14="http://schemas.microsoft.com/office/powerpoint/2010/main" val="324484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58631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099"/>
            <a:ext cx="7375292" cy="76432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360675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0614" y="4318910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to get learn more</a:t>
            </a:r>
            <a:r>
              <a:rPr lang="en-US" dirty="0" smtClean="0"/>
              <a:t>… http</a:t>
            </a:r>
            <a:r>
              <a:rPr lang="en-US" dirty="0"/>
              <a:t>://d3js.org/</a:t>
            </a:r>
          </a:p>
          <a:p>
            <a:pPr marL="0" indent="0">
              <a:buNone/>
            </a:pPr>
            <a:r>
              <a:rPr lang="en-US" dirty="0"/>
              <a:t>• Tons of examples and </a:t>
            </a:r>
            <a:r>
              <a:rPr lang="en-US" dirty="0" smtClean="0"/>
              <a:t>basics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/d3/wiki/</a:t>
            </a:r>
            <a:r>
              <a:rPr lang="en-US" dirty="0" err="1"/>
              <a:t>APIReference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Official D3 documentation. Extremely well </a:t>
            </a:r>
            <a:r>
              <a:rPr lang="en-US" dirty="0" smtClean="0"/>
              <a:t>done.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/d3/wiki/Tutorials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List of seemingly ALL the tutorials </a:t>
            </a:r>
            <a:r>
              <a:rPr lang="en-US" dirty="0" smtClean="0"/>
              <a:t>online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Google/</a:t>
            </a:r>
            <a:r>
              <a:rPr lang="en-US" dirty="0" err="1"/>
              <a:t>StackOverflow</a:t>
            </a:r>
            <a:r>
              <a:rPr lang="en-US" dirty="0"/>
              <a:t> combination</a:t>
            </a:r>
          </a:p>
          <a:p>
            <a:pPr marL="0" indent="0">
              <a:buNone/>
            </a:pPr>
            <a:r>
              <a:rPr lang="en-US" dirty="0"/>
              <a:t>• (my personal favorite)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7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800" dirty="0"/>
          </a:p>
          <a:p>
            <a:pPr marL="228600" lvl="1" indent="0">
              <a:buNone/>
            </a:pP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 smtClean="0"/>
              <a:t>     &lt;text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        </a:t>
            </a:r>
            <a:r>
              <a:rPr lang="en-US" sz="1600" b="1" dirty="0" smtClean="0">
                <a:solidFill>
                  <a:srgbClr val="008000"/>
                </a:solidFill>
              </a:rPr>
              <a:t>Hello World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    &lt;/text&gt;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7008" y="4912777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(0,12)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8262" y="4912777"/>
            <a:ext cx="139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rect</a:t>
            </a:r>
            <a:r>
              <a:rPr lang="en-US" sz="2800" dirty="0" smtClean="0"/>
              <a:t>&gt; &lt;circle&gt; &lt;path&gt;</a:t>
            </a:r>
            <a:br>
              <a:rPr lang="en-US" sz="2800" dirty="0" smtClean="0"/>
            </a:b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/>
              <a:t> </a:t>
            </a:r>
            <a:r>
              <a:rPr lang="en-US" sz="1600" b="1" dirty="0" smtClean="0"/>
              <a:t>    &lt;circle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 </a:t>
            </a:r>
            <a:r>
              <a:rPr lang="en-US" sz="1600" b="1" dirty="0" smtClean="0">
                <a:solidFill>
                  <a:schemeClr val="accent1"/>
                </a:solidFill>
              </a:rPr>
              <a:t>radius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5 </a:t>
            </a:r>
            <a:r>
              <a:rPr lang="en-US" sz="1600" b="1" dirty="0" smtClean="0">
                <a:solidFill>
                  <a:schemeClr val="accent1"/>
                </a:solidFill>
              </a:rPr>
              <a:t>fill</a:t>
            </a:r>
            <a:r>
              <a:rPr lang="en-US" sz="1600" b="1" dirty="0" smtClean="0">
                <a:solidFill>
                  <a:schemeClr val="accent2"/>
                </a:solidFill>
              </a:rPr>
              <a:t>=green</a:t>
            </a:r>
            <a:r>
              <a:rPr lang="en-US" sz="1600" b="1" dirty="0" smtClean="0"/>
              <a:t>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     &lt;/circle&gt;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2" name="Oval 11"/>
          <p:cNvSpPr/>
          <p:nvPr/>
        </p:nvSpPr>
        <p:spPr>
          <a:xfrm>
            <a:off x="5609902" y="5052345"/>
            <a:ext cx="181414" cy="177826"/>
          </a:xfrm>
          <a:prstGeom prst="ellipse">
            <a:avLst/>
          </a:prstGeom>
          <a:solidFill>
            <a:srgbClr val="008000"/>
          </a:solidFill>
          <a:ln w="5715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8263</TotalTime>
  <Words>3945</Words>
  <Application>Microsoft Macintosh PowerPoint</Application>
  <PresentationFormat>On-screen Show (4:3)</PresentationFormat>
  <Paragraphs>792</Paragraphs>
  <Slides>75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Summary of practice so far</vt:lpstr>
      <vt:lpstr>Summary of practice so far</vt:lpstr>
      <vt:lpstr>Summary of practice so far</vt:lpstr>
      <vt:lpstr>Summary of practice so far</vt:lpstr>
      <vt:lpstr>Summary of practice so far</vt:lpstr>
      <vt:lpstr>One last web ‘standard’</vt:lpstr>
      <vt:lpstr>Using SVG</vt:lpstr>
      <vt:lpstr>Using SVG</vt:lpstr>
      <vt:lpstr>Using SVG</vt:lpstr>
      <vt:lpstr>Using CSS</vt:lpstr>
      <vt:lpstr>Example use of CSS in Byte</vt:lpstr>
      <vt:lpstr>CSS Selections</vt:lpstr>
      <vt:lpstr>Example use of CSS</vt:lpstr>
      <vt:lpstr>What is D3?</vt:lpstr>
      <vt:lpstr>D3 Uses Web Standards</vt:lpstr>
      <vt:lpstr>Using D3</vt:lpstr>
      <vt:lpstr>Using D3</vt:lpstr>
      <vt:lpstr>Javascript 101</vt:lpstr>
      <vt:lpstr>Javascript 102</vt:lpstr>
      <vt:lpstr>Javascript 102</vt:lpstr>
      <vt:lpstr>Example of function as parameter</vt:lpstr>
      <vt:lpstr>Example of function as parameter</vt:lpstr>
      <vt:lpstr>And now … D3</vt:lpstr>
      <vt:lpstr>Loading Data</vt:lpstr>
      <vt:lpstr>Loading Data</vt:lpstr>
      <vt:lpstr>Cleaning</vt:lpstr>
      <vt:lpstr>Enter-Update-Exit</vt:lpstr>
      <vt:lpstr>Enter-Update-Exit</vt:lpstr>
      <vt:lpstr>Simple Example: Scatterplot</vt:lpstr>
      <vt:lpstr>Setting up a visualization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Scales</vt:lpstr>
      <vt:lpstr>Example: ordinal</vt:lpstr>
      <vt:lpstr>Example: ordinal</vt:lpstr>
      <vt:lpstr>Example: linear</vt:lpstr>
      <vt:lpstr>Finding Bounds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Byte3: Stacked Bars</vt:lpstr>
      <vt:lpstr>Debugging</vt:lpstr>
      <vt:lpstr>Debugging</vt:lpstr>
      <vt:lpstr>More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478</cp:revision>
  <dcterms:created xsi:type="dcterms:W3CDTF">2013-10-07T16:54:34Z</dcterms:created>
  <dcterms:modified xsi:type="dcterms:W3CDTF">2016-02-21T12:24:16Z</dcterms:modified>
</cp:coreProperties>
</file>