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77" r:id="rId4"/>
    <p:sldId id="279" r:id="rId5"/>
    <p:sldId id="280" r:id="rId6"/>
    <p:sldId id="281" r:id="rId7"/>
    <p:sldId id="282" r:id="rId8"/>
    <p:sldId id="285" r:id="rId9"/>
    <p:sldId id="283" r:id="rId10"/>
    <p:sldId id="286" r:id="rId11"/>
    <p:sldId id="293" r:id="rId12"/>
    <p:sldId id="290" r:id="rId13"/>
    <p:sldId id="284" r:id="rId14"/>
    <p:sldId id="288" r:id="rId15"/>
    <p:sldId id="289" r:id="rId16"/>
    <p:sldId id="267" r:id="rId17"/>
    <p:sldId id="269" r:id="rId18"/>
    <p:sldId id="270" r:id="rId19"/>
    <p:sldId id="271" r:id="rId20"/>
    <p:sldId id="272" r:id="rId21"/>
    <p:sldId id="294" r:id="rId22"/>
    <p:sldId id="295" r:id="rId23"/>
    <p:sldId id="296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5305" autoAdjust="0"/>
  </p:normalViewPr>
  <p:slideViewPr>
    <p:cSldViewPr snapToGrid="0" snapToObjects="1">
      <p:cViewPr varScale="1">
        <p:scale>
          <a:sx n="84" d="100"/>
          <a:sy n="84" d="100"/>
        </p:scale>
        <p:origin x="-920" y="-96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9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folHlink"/>
                </a:solidFill>
              </a:rPr>
              <a:t>Here, no houses had 0 square feet, so b</a:t>
            </a:r>
            <a:r>
              <a:rPr lang="en-US" baseline="-25000" dirty="0" smtClean="0">
                <a:solidFill>
                  <a:schemeClr val="folHlink"/>
                </a:solidFill>
              </a:rPr>
              <a:t>0</a:t>
            </a:r>
            <a:r>
              <a:rPr lang="en-US" dirty="0" smtClean="0">
                <a:solidFill>
                  <a:schemeClr val="folHlink"/>
                </a:solidFill>
              </a:rPr>
              <a:t> = 98.24833 just indicates that, for houses within the range of sizes observed, $98,248.33 is the portion of the house price not explained by square feet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We’re getting there. Need to understand small data first!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Sse</a:t>
            </a:r>
            <a:r>
              <a:rPr lang="en-US" baseline="0" dirty="0" smtClean="0"/>
              <a:t> = sum of squared errors</a:t>
            </a:r>
          </a:p>
          <a:p>
            <a:r>
              <a:rPr lang="en-US" baseline="0" dirty="0" err="1" smtClean="0"/>
              <a:t>Sst</a:t>
            </a:r>
            <a:r>
              <a:rPr lang="en-US" baseline="0" dirty="0" smtClean="0"/>
              <a:t> = total sum of squares</a:t>
            </a:r>
          </a:p>
          <a:p>
            <a:r>
              <a:rPr lang="en-US" baseline="0" dirty="0" err="1" smtClean="0"/>
              <a:t>Ssr</a:t>
            </a:r>
            <a:r>
              <a:rPr lang="en-US" baseline="0" dirty="0" smtClean="0"/>
              <a:t> = regression sum of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 contained 15 predictors,</a:t>
            </a:r>
            <a:r>
              <a:rPr lang="en-US" baseline="0" dirty="0" smtClean="0"/>
              <a:t> </a:t>
            </a:r>
            <a:r>
              <a:rPr lang="en-US" dirty="0" smtClean="0"/>
              <a:t>each consisting of randomly generated values, and a response variable, whose</a:t>
            </a:r>
            <a:r>
              <a:rPr lang="en-US" baseline="0" dirty="0" smtClean="0"/>
              <a:t> </a:t>
            </a:r>
            <a:r>
              <a:rPr lang="en-US" dirty="0" smtClean="0"/>
              <a:t>values were also randomly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axis is percent of sample distributions that had a given R2 value (for that</a:t>
            </a:r>
            <a:r>
              <a:rPr lang="en-US" baseline="0" dirty="0" smtClean="0"/>
              <a:t> N). X axis is distribution of R2 values across the 10,000 regressions (for that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Each year we build up more great examples. Also I pick the best each year and</a:t>
            </a:r>
            <a:r>
              <a:rPr lang="en-US" baseline="0" dirty="0" smtClean="0"/>
              <a:t> you go further – raising the class bar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</a:t>
            </a:r>
            <a:r>
              <a:rPr lang="en-US" baseline="0" dirty="0" smtClean="0"/>
              <a:t> say too hard, some say too easy, some say too specific, some say too unspecific. To me the biggest thing I learned this year was to ensure more time for the projects. That’s where you get to go in more depth </a:t>
            </a:r>
            <a:r>
              <a:rPr lang="en-US" baseline="0" dirty="0" smtClean="0">
                <a:sym typeface="Wingdings"/>
              </a:rPr>
              <a:t>.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Please, use more!</a:t>
            </a:r>
            <a:r>
              <a:rPr lang="en-US" baseline="0" dirty="0" smtClean="0"/>
              <a:t> Don’t let me stop you! Incorporating more in the bytes is hard, but please connect with me if you have questions about how to use more in the projects.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27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7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Announcements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2014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09800" y="25146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Chart" r:id="rId4" imgW="5562600" imgH="3781552" progId="Excel.Chart.8">
                  <p:embed/>
                </p:oleObj>
              </mc:Choice>
              <mc:Fallback>
                <p:oleObj name="Chart" r:id="rId4" imgW="5562600" imgH="378155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28800" y="5715000"/>
            <a:ext cx="6019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&amp; Regression</a:t>
            </a:r>
            <a:endParaRPr lang="en-US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1128942" y="1847153"/>
            <a:ext cx="8015058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scatter </a:t>
            </a:r>
            <a:r>
              <a:rPr lang="en-US" dirty="0"/>
              <a:t>plot and regression line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981200" y="5943600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6" imgW="3200400" imgH="203040" progId="Equation.3">
                  <p:embed/>
                </p:oleObj>
              </mc:Choice>
              <mc:Fallback>
                <p:oleObj name="Equation" r:id="rId6" imgW="3200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28194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2" name="Freeform 8"/>
          <p:cNvSpPr>
            <a:spLocks/>
          </p:cNvSpPr>
          <p:nvPr/>
        </p:nvSpPr>
        <p:spPr bwMode="auto">
          <a:xfrm>
            <a:off x="2438400" y="5867400"/>
            <a:ext cx="628650" cy="85725"/>
          </a:xfrm>
          <a:custGeom>
            <a:avLst/>
            <a:gdLst>
              <a:gd name="T0" fmla="*/ 0 w 396"/>
              <a:gd name="T1" fmla="*/ 48 h 54"/>
              <a:gd name="T2" fmla="*/ 204 w 396"/>
              <a:gd name="T3" fmla="*/ 0 h 54"/>
              <a:gd name="T4" fmla="*/ 396 w 396"/>
              <a:gd name="T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010400" y="3124200"/>
            <a:ext cx="1371600" cy="7175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/>
              <a:t>Slope </a:t>
            </a:r>
          </a:p>
          <a:p>
            <a:pPr eaLnBrk="0" hangingPunct="0"/>
            <a:r>
              <a:rPr lang="en-US" sz="2000"/>
              <a:t>= 0.10977</a:t>
            </a:r>
            <a:endParaRPr lang="en-US" sz="2000" baseline="-2500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1066800" y="4724400"/>
            <a:ext cx="1219200" cy="687388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/>
              <a:t>Intercept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sz="2000"/>
              <a:t>= 98.248  </a:t>
            </a: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60198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6400800" y="3048000"/>
            <a:ext cx="609600" cy="457200"/>
          </a:xfrm>
          <a:custGeom>
            <a:avLst/>
            <a:gdLst>
              <a:gd name="T0" fmla="*/ 384 w 384"/>
              <a:gd name="T1" fmla="*/ 288 h 288"/>
              <a:gd name="T2" fmla="*/ 96 w 384"/>
              <a:gd name="T3" fmla="*/ 240 h 288"/>
              <a:gd name="T4" fmla="*/ 0 w 384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7" name="Freeform 13"/>
          <p:cNvSpPr>
            <a:spLocks/>
          </p:cNvSpPr>
          <p:nvPr/>
        </p:nvSpPr>
        <p:spPr bwMode="auto">
          <a:xfrm>
            <a:off x="2286000" y="4572000"/>
            <a:ext cx="762000" cy="635000"/>
          </a:xfrm>
          <a:custGeom>
            <a:avLst/>
            <a:gdLst>
              <a:gd name="T0" fmla="*/ 0 w 480"/>
              <a:gd name="T1" fmla="*/ 384 h 400"/>
              <a:gd name="T2" fmla="*/ 384 w 480"/>
              <a:gd name="T3" fmla="*/ 336 h 400"/>
              <a:gd name="T4" fmla="*/ 480 w 480"/>
              <a:gd name="T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488668"/>
            <a:ext cx="710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Adapted from http</a:t>
            </a:r>
            <a:r>
              <a:rPr lang="en-US" dirty="0"/>
              <a:t>://</a:t>
            </a:r>
            <a:r>
              <a:rPr lang="en-US" dirty="0" err="1"/>
              <a:t>www.fordham.edu</a:t>
            </a:r>
            <a:r>
              <a:rPr lang="en-US" dirty="0"/>
              <a:t>/economics/</a:t>
            </a:r>
            <a:r>
              <a:rPr lang="en-US" dirty="0" err="1"/>
              <a:t>Vinod</a:t>
            </a:r>
            <a:r>
              <a:rPr lang="en-US" dirty="0" smtClean="0"/>
              <a:t>/</a:t>
            </a:r>
            <a:r>
              <a:rPr lang="en-US" dirty="0" err="1" smtClean="0"/>
              <a:t>correl-regr.ppt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 flipH="1">
            <a:off x="685800" y="4724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 flipH="1">
            <a:off x="685800" y="22098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0413" y="4037013"/>
            <a:ext cx="685800" cy="457200"/>
          </a:xfrm>
          <a:prstGeom prst="rect">
            <a:avLst/>
          </a:prstGeom>
          <a:solidFill>
            <a:srgbClr val="C4E6C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0" y="2362200"/>
            <a:ext cx="685800" cy="457200"/>
          </a:xfrm>
          <a:prstGeom prst="rect">
            <a:avLst/>
          </a:prstGeom>
          <a:solidFill>
            <a:srgbClr val="FFE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38200" y="3124200"/>
            <a:ext cx="685800" cy="457200"/>
          </a:xfrm>
          <a:prstGeom prst="rect">
            <a:avLst/>
          </a:prstGeom>
          <a:solidFill>
            <a:srgbClr val="FDE0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467600" y="1219200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  <a:latin typeface="Tahoma" charset="0"/>
              </a:rPr>
              <a:t>(continued)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85800" y="1828800"/>
            <a:ext cx="0" cy="415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800" y="6019800"/>
            <a:ext cx="7639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209675" y="2454275"/>
            <a:ext cx="6269038" cy="2713038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3962400" y="2386013"/>
            <a:ext cx="0" cy="2319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735388" y="6021388"/>
            <a:ext cx="835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X</a:t>
            </a:r>
            <a:r>
              <a:rPr lang="en-US" sz="2400" b="1" baseline="-25000"/>
              <a:t>i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950913" y="4724400"/>
            <a:ext cx="7170737" cy="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8305800" y="44958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i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8305800" y="58674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x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228600" y="1905000"/>
            <a:ext cx="7715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chemeClr val="folHlink"/>
                </a:solidFill>
              </a:rPr>
              <a:t>y</a:t>
            </a:r>
            <a:r>
              <a:rPr lang="en-US" sz="2800" b="1" baseline="-25000">
                <a:solidFill>
                  <a:schemeClr val="folHlink"/>
                </a:solidFill>
              </a:rPr>
              <a:t>i</a:t>
            </a:r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3125788" y="2208213"/>
            <a:ext cx="534987" cy="2519362"/>
          </a:xfrm>
          <a:custGeom>
            <a:avLst/>
            <a:gdLst>
              <a:gd name="T0" fmla="*/ 336 w 337"/>
              <a:gd name="T1" fmla="*/ 0 h 1587"/>
              <a:gd name="T2" fmla="*/ 303 w 337"/>
              <a:gd name="T3" fmla="*/ 5 h 1587"/>
              <a:gd name="T4" fmla="*/ 270 w 337"/>
              <a:gd name="T5" fmla="*/ 10 h 1587"/>
              <a:gd name="T6" fmla="*/ 240 w 337"/>
              <a:gd name="T7" fmla="*/ 23 h 1587"/>
              <a:gd name="T8" fmla="*/ 218 w 337"/>
              <a:gd name="T9" fmla="*/ 42 h 1587"/>
              <a:gd name="T10" fmla="*/ 196 w 337"/>
              <a:gd name="T11" fmla="*/ 60 h 1587"/>
              <a:gd name="T12" fmla="*/ 181 w 337"/>
              <a:gd name="T13" fmla="*/ 83 h 1587"/>
              <a:gd name="T14" fmla="*/ 170 w 337"/>
              <a:gd name="T15" fmla="*/ 106 h 1587"/>
              <a:gd name="T16" fmla="*/ 166 w 337"/>
              <a:gd name="T17" fmla="*/ 134 h 1587"/>
              <a:gd name="T18" fmla="*/ 166 w 337"/>
              <a:gd name="T19" fmla="*/ 659 h 1587"/>
              <a:gd name="T20" fmla="*/ 163 w 337"/>
              <a:gd name="T21" fmla="*/ 687 h 1587"/>
              <a:gd name="T22" fmla="*/ 155 w 337"/>
              <a:gd name="T23" fmla="*/ 710 h 1587"/>
              <a:gd name="T24" fmla="*/ 137 w 337"/>
              <a:gd name="T25" fmla="*/ 733 h 1587"/>
              <a:gd name="T26" fmla="*/ 118 w 337"/>
              <a:gd name="T27" fmla="*/ 756 h 1587"/>
              <a:gd name="T28" fmla="*/ 93 w 337"/>
              <a:gd name="T29" fmla="*/ 770 h 1587"/>
              <a:gd name="T30" fmla="*/ 67 w 337"/>
              <a:gd name="T31" fmla="*/ 784 h 1587"/>
              <a:gd name="T32" fmla="*/ 34 w 337"/>
              <a:gd name="T33" fmla="*/ 789 h 1587"/>
              <a:gd name="T34" fmla="*/ 0 w 337"/>
              <a:gd name="T35" fmla="*/ 793 h 1587"/>
              <a:gd name="T36" fmla="*/ 34 w 337"/>
              <a:gd name="T37" fmla="*/ 798 h 1587"/>
              <a:gd name="T38" fmla="*/ 67 w 337"/>
              <a:gd name="T39" fmla="*/ 802 h 1587"/>
              <a:gd name="T40" fmla="*/ 93 w 337"/>
              <a:gd name="T41" fmla="*/ 816 h 1587"/>
              <a:gd name="T42" fmla="*/ 118 w 337"/>
              <a:gd name="T43" fmla="*/ 835 h 1587"/>
              <a:gd name="T44" fmla="*/ 137 w 337"/>
              <a:gd name="T45" fmla="*/ 853 h 1587"/>
              <a:gd name="T46" fmla="*/ 155 w 337"/>
              <a:gd name="T47" fmla="*/ 876 h 1587"/>
              <a:gd name="T48" fmla="*/ 163 w 337"/>
              <a:gd name="T49" fmla="*/ 899 h 1587"/>
              <a:gd name="T50" fmla="*/ 166 w 337"/>
              <a:gd name="T51" fmla="*/ 927 h 1587"/>
              <a:gd name="T52" fmla="*/ 166 w 337"/>
              <a:gd name="T53" fmla="*/ 1452 h 1587"/>
              <a:gd name="T54" fmla="*/ 170 w 337"/>
              <a:gd name="T55" fmla="*/ 1480 h 1587"/>
              <a:gd name="T56" fmla="*/ 181 w 337"/>
              <a:gd name="T57" fmla="*/ 1503 h 1587"/>
              <a:gd name="T58" fmla="*/ 196 w 337"/>
              <a:gd name="T59" fmla="*/ 1526 h 1587"/>
              <a:gd name="T60" fmla="*/ 218 w 337"/>
              <a:gd name="T61" fmla="*/ 1549 h 1587"/>
              <a:gd name="T62" fmla="*/ 240 w 337"/>
              <a:gd name="T63" fmla="*/ 1563 h 1587"/>
              <a:gd name="T64" fmla="*/ 270 w 337"/>
              <a:gd name="T65" fmla="*/ 1577 h 1587"/>
              <a:gd name="T66" fmla="*/ 303 w 337"/>
              <a:gd name="T67" fmla="*/ 1581 h 1587"/>
              <a:gd name="T68" fmla="*/ 336 w 337"/>
              <a:gd name="T69" fmla="*/ 1586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763588" y="3125788"/>
            <a:ext cx="2587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/>
              <a:t>SST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latin typeface="Symbol" charset="0"/>
              </a:rPr>
              <a:t>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folHlink"/>
                </a:solidFill>
              </a:rPr>
              <a:t>y</a:t>
            </a:r>
            <a:r>
              <a:rPr lang="en-US" sz="2400" b="1" baseline="-25000" dirty="0" err="1">
                <a:solidFill>
                  <a:schemeClr val="folHlink"/>
                </a:solidFill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-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rgbClr val="00FF00"/>
                </a:solidFill>
              </a:rPr>
              <a:t>y</a:t>
            </a:r>
            <a:r>
              <a:rPr lang="en-US" sz="2400" b="1" dirty="0"/>
              <a:t>)</a:t>
            </a:r>
            <a:r>
              <a:rPr lang="en-US" sz="2400" b="1" baseline="30000" dirty="0"/>
              <a:t>2</a:t>
            </a:r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4114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18 w 196"/>
              <a:gd name="T3" fmla="*/ 4 h 1012"/>
              <a:gd name="T4" fmla="*/ 41 w 196"/>
              <a:gd name="T5" fmla="*/ 8 h 1012"/>
              <a:gd name="T6" fmla="*/ 73 w 196"/>
              <a:gd name="T7" fmla="*/ 26 h 1012"/>
              <a:gd name="T8" fmla="*/ 91 w 196"/>
              <a:gd name="T9" fmla="*/ 52 h 1012"/>
              <a:gd name="T10" fmla="*/ 100 w 196"/>
              <a:gd name="T11" fmla="*/ 85 h 1012"/>
              <a:gd name="T12" fmla="*/ 100 w 196"/>
              <a:gd name="T13" fmla="*/ 421 h 1012"/>
              <a:gd name="T14" fmla="*/ 109 w 196"/>
              <a:gd name="T15" fmla="*/ 454 h 1012"/>
              <a:gd name="T16" fmla="*/ 127 w 196"/>
              <a:gd name="T17" fmla="*/ 480 h 1012"/>
              <a:gd name="T18" fmla="*/ 159 w 196"/>
              <a:gd name="T19" fmla="*/ 498 h 1012"/>
              <a:gd name="T20" fmla="*/ 195 w 196"/>
              <a:gd name="T21" fmla="*/ 506 h 1012"/>
              <a:gd name="T22" fmla="*/ 159 w 196"/>
              <a:gd name="T23" fmla="*/ 513 h 1012"/>
              <a:gd name="T24" fmla="*/ 127 w 196"/>
              <a:gd name="T25" fmla="*/ 532 h 1012"/>
              <a:gd name="T26" fmla="*/ 109 w 196"/>
              <a:gd name="T27" fmla="*/ 557 h 1012"/>
              <a:gd name="T28" fmla="*/ 100 w 196"/>
              <a:gd name="T29" fmla="*/ 591 h 1012"/>
              <a:gd name="T30" fmla="*/ 100 w 196"/>
              <a:gd name="T31" fmla="*/ 926 h 1012"/>
              <a:gd name="T32" fmla="*/ 91 w 196"/>
              <a:gd name="T33" fmla="*/ 959 h 1012"/>
              <a:gd name="T34" fmla="*/ 73 w 196"/>
              <a:gd name="T35" fmla="*/ 985 h 1012"/>
              <a:gd name="T36" fmla="*/ 41 w 196"/>
              <a:gd name="T37" fmla="*/ 1004 h 1012"/>
              <a:gd name="T38" fmla="*/ 18 w 196"/>
              <a:gd name="T39" fmla="*/ 1011 h 1012"/>
              <a:gd name="T40" fmla="*/ 0 w 196"/>
              <a:gd name="T41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4497388" y="2363788"/>
            <a:ext cx="2511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SSE</a:t>
            </a:r>
            <a:r>
              <a:rPr lang="en-US" sz="2400" b="1">
                <a:solidFill>
                  <a:srgbClr val="FF9900"/>
                </a:solidFill>
              </a:rPr>
              <a:t> </a:t>
            </a:r>
            <a:r>
              <a:rPr lang="en-US" sz="2400" b="1"/>
              <a:t>= </a:t>
            </a:r>
            <a:r>
              <a:rPr lang="en-US" sz="2400" b="1">
                <a:latin typeface="Symbol" charset="0"/>
              </a:rPr>
              <a:t></a:t>
            </a:r>
            <a:r>
              <a:rPr lang="en-US" sz="2400" b="1"/>
              <a:t>(</a:t>
            </a:r>
            <a:r>
              <a:rPr lang="en-US" sz="2400" b="1">
                <a:solidFill>
                  <a:schemeClr val="folHlink"/>
                </a:solidFill>
              </a:rPr>
              <a:t>y</a:t>
            </a:r>
            <a:r>
              <a:rPr lang="en-US" sz="2400" b="1" baseline="-25000">
                <a:solidFill>
                  <a:schemeClr val="folHlink"/>
                </a:solidFill>
              </a:rPr>
              <a:t>i</a:t>
            </a:r>
            <a:r>
              <a:rPr lang="en-US" sz="2400" b="1" baseline="-25000">
                <a:solidFill>
                  <a:schemeClr val="tx2"/>
                </a:solidFill>
              </a:rPr>
              <a:t> </a:t>
            </a:r>
            <a:r>
              <a:rPr lang="en-US" sz="2400" b="1"/>
              <a:t>-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en-US" sz="2400" b="1">
                <a:solidFill>
                  <a:schemeClr val="hlink"/>
                </a:solidFill>
              </a:rPr>
              <a:t>y</a:t>
            </a:r>
            <a:r>
              <a:rPr lang="en-US" sz="2400" b="1" baseline="-25000">
                <a:solidFill>
                  <a:schemeClr val="hlink"/>
                </a:solidFill>
              </a:rPr>
              <a:t>i </a:t>
            </a:r>
            <a:r>
              <a:rPr lang="en-US" sz="2400" b="1"/>
              <a:t>)</a:t>
            </a:r>
            <a:r>
              <a:rPr lang="en-US" sz="2400" b="1" baseline="30000"/>
              <a:t>2</a:t>
            </a:r>
            <a:r>
              <a:rPr lang="en-US" sz="2400" b="1"/>
              <a:t> 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925480" y="21336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31" name="Freeform 23"/>
          <p:cNvSpPr>
            <a:spLocks/>
          </p:cNvSpPr>
          <p:nvPr/>
        </p:nvSpPr>
        <p:spPr bwMode="auto">
          <a:xfrm>
            <a:off x="4114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8 w 144"/>
              <a:gd name="T3" fmla="*/ 4 h 577"/>
              <a:gd name="T4" fmla="*/ 51 w 144"/>
              <a:gd name="T5" fmla="*/ 14 h 577"/>
              <a:gd name="T6" fmla="*/ 65 w 144"/>
              <a:gd name="T7" fmla="*/ 27 h 577"/>
              <a:gd name="T8" fmla="*/ 69 w 144"/>
              <a:gd name="T9" fmla="*/ 46 h 577"/>
              <a:gd name="T10" fmla="*/ 69 w 144"/>
              <a:gd name="T11" fmla="*/ 239 h 577"/>
              <a:gd name="T12" fmla="*/ 74 w 144"/>
              <a:gd name="T13" fmla="*/ 258 h 577"/>
              <a:gd name="T14" fmla="*/ 92 w 144"/>
              <a:gd name="T15" fmla="*/ 272 h 577"/>
              <a:gd name="T16" fmla="*/ 115 w 144"/>
              <a:gd name="T17" fmla="*/ 281 h 577"/>
              <a:gd name="T18" fmla="*/ 143 w 144"/>
              <a:gd name="T19" fmla="*/ 286 h 577"/>
              <a:gd name="T20" fmla="*/ 115 w 144"/>
              <a:gd name="T21" fmla="*/ 290 h 577"/>
              <a:gd name="T22" fmla="*/ 92 w 144"/>
              <a:gd name="T23" fmla="*/ 299 h 577"/>
              <a:gd name="T24" fmla="*/ 74 w 144"/>
              <a:gd name="T25" fmla="*/ 318 h 577"/>
              <a:gd name="T26" fmla="*/ 69 w 144"/>
              <a:gd name="T27" fmla="*/ 336 h 577"/>
              <a:gd name="T28" fmla="*/ 69 w 144"/>
              <a:gd name="T29" fmla="*/ 525 h 577"/>
              <a:gd name="T30" fmla="*/ 65 w 144"/>
              <a:gd name="T31" fmla="*/ 544 h 577"/>
              <a:gd name="T32" fmla="*/ 51 w 144"/>
              <a:gd name="T33" fmla="*/ 562 h 577"/>
              <a:gd name="T34" fmla="*/ 28 w 144"/>
              <a:gd name="T35" fmla="*/ 571 h 577"/>
              <a:gd name="T36" fmla="*/ 0 w 144"/>
              <a:gd name="T37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495800" y="4038600"/>
            <a:ext cx="3349625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/>
              <a:t>SSR = </a:t>
            </a:r>
            <a:r>
              <a:rPr lang="en-US" sz="2400" b="1">
                <a:latin typeface="Symbol" charset="0"/>
              </a:rPr>
              <a:t></a:t>
            </a:r>
            <a:r>
              <a:rPr lang="en-US" sz="2400" b="1"/>
              <a:t>(</a:t>
            </a:r>
            <a:r>
              <a:rPr lang="en-US" sz="2400" b="1">
                <a:solidFill>
                  <a:schemeClr val="hlink"/>
                </a:solidFill>
              </a:rPr>
              <a:t>y</a:t>
            </a:r>
            <a:r>
              <a:rPr lang="en-US" sz="2400" b="1" baseline="-25000">
                <a:solidFill>
                  <a:schemeClr val="hlink"/>
                </a:solidFill>
              </a:rPr>
              <a:t>i </a:t>
            </a:r>
            <a:r>
              <a:rPr lang="en-US" sz="2400" b="1"/>
              <a:t>-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en-US" sz="2400" b="1">
                <a:solidFill>
                  <a:srgbClr val="00FF00"/>
                </a:solidFill>
              </a:rPr>
              <a:t>y</a:t>
            </a:r>
            <a:r>
              <a:rPr lang="en-US" sz="2400" b="1"/>
              <a:t>)</a:t>
            </a:r>
            <a:r>
              <a:rPr lang="en-US" sz="2400" b="1" baseline="30000"/>
              <a:t>2</a:t>
            </a:r>
            <a:r>
              <a:rPr lang="en-US" sz="2400" b="1"/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b="1"/>
              <a:t> 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554392" y="38100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962400" y="4748213"/>
            <a:ext cx="0" cy="1252537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8307388" y="4116388"/>
            <a:ext cx="6064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5947008" y="36576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>
            <a:off x="2234736" y="27432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38" name="Rectangle 30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93038" cy="762000"/>
          </a:xfrm>
          <a:noFill/>
          <a:ln/>
        </p:spPr>
        <p:txBody>
          <a:bodyPr lIns="85342" tIns="42672" rIns="85342" bIns="42672" anchor="b"/>
          <a:lstStyle/>
          <a:p>
            <a:pPr defTabSz="852488"/>
            <a:r>
              <a:rPr lang="en-US" sz="4000"/>
              <a:t>Explained and Unexplained Variation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7543800" y="2286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7543800" y="20574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381000" y="1524000"/>
            <a:ext cx="466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y</a:t>
            </a:r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 flipH="1">
            <a:off x="685800" y="39624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228600" y="4495800"/>
            <a:ext cx="4572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FF00"/>
                </a:solidFill>
              </a:rPr>
              <a:t>y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228600" y="4114800"/>
            <a:ext cx="606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66FF33"/>
                </a:solidFill>
                <a:latin typeface="Times New Roman" charset="0"/>
              </a:rPr>
              <a:t>_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304800" y="3733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hlink"/>
                </a:solidFill>
              </a:rPr>
              <a:t>y</a:t>
            </a: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304800" y="3505200"/>
            <a:ext cx="10763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Symbol" charset="0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39578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52488">
              <a:lnSpc>
                <a:spcPct val="90000"/>
              </a:lnSpc>
            </a:pPr>
            <a:r>
              <a:rPr lang="en-US" sz="4000" dirty="0" smtClean="0"/>
              <a:t>Correlation </a:t>
            </a:r>
            <a:r>
              <a:rPr lang="en-US" sz="4000" dirty="0" err="1" smtClean="0"/>
              <a:t>vs</a:t>
            </a:r>
            <a:r>
              <a:rPr lang="en-US" sz="4000" dirty="0" smtClean="0"/>
              <a:t> Regression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Pearson correlation coefficient: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Coefficient of determination (Regression):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  after minimizing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060139"/>
              </p:ext>
            </p:extLst>
          </p:nvPr>
        </p:nvGraphicFramePr>
        <p:xfrm>
          <a:off x="1128943" y="2335044"/>
          <a:ext cx="40782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4" imgW="1841500" imgH="584200" progId="Equation.3">
                  <p:embed/>
                </p:oleObj>
              </mc:Choice>
              <mc:Fallback>
                <p:oleObj name="Equation" r:id="rId4" imgW="18415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35044"/>
                        <a:ext cx="4078287" cy="1292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341"/>
              </p:ext>
            </p:extLst>
          </p:nvPr>
        </p:nvGraphicFramePr>
        <p:xfrm>
          <a:off x="1213919" y="4565526"/>
          <a:ext cx="2256189" cy="1194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6" imgW="1003300" imgH="533400" progId="Equation.3">
                  <p:embed/>
                </p:oleObj>
              </mc:Choice>
              <mc:Fallback>
                <p:oleObj name="Equation" r:id="rId6" imgW="1003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919" y="4565526"/>
                        <a:ext cx="2256189" cy="1194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20559"/>
              </p:ext>
            </p:extLst>
          </p:nvPr>
        </p:nvGraphicFramePr>
        <p:xfrm>
          <a:off x="5936531" y="2485688"/>
          <a:ext cx="1298041" cy="114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8" imgW="736560" imgH="647640" progId="Equation.3">
                  <p:embed/>
                </p:oleObj>
              </mc:Choice>
              <mc:Fallback>
                <p:oleObj name="Equation" r:id="rId8" imgW="73656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531" y="2485688"/>
                        <a:ext cx="1298041" cy="11415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38966"/>
              </p:ext>
            </p:extLst>
          </p:nvPr>
        </p:nvGraphicFramePr>
        <p:xfrm>
          <a:off x="6293399" y="4969533"/>
          <a:ext cx="2294930" cy="60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10" imgW="1054100" imgH="279400" progId="Equation.3">
                  <p:embed/>
                </p:oleObj>
              </mc:Choice>
              <mc:Fallback>
                <p:oleObj name="Equation" r:id="rId10" imgW="1054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399" y="4969533"/>
                        <a:ext cx="2294930" cy="6058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62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4132" y="310162"/>
            <a:ext cx="7014265" cy="990107"/>
          </a:xfrm>
        </p:spPr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simulation (where we </a:t>
            </a:r>
            <a:br>
              <a:rPr lang="en-US" dirty="0" smtClean="0"/>
            </a:br>
            <a:r>
              <a:rPr lang="en-US" dirty="0" smtClean="0"/>
              <a:t>know the ‘true’ population has R</a:t>
            </a:r>
            <a:r>
              <a:rPr lang="en-US" baseline="30000" dirty="0" smtClean="0"/>
              <a:t>2</a:t>
            </a:r>
            <a:r>
              <a:rPr lang="en-US" dirty="0" smtClean="0"/>
              <a:t>=0)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27494" y="4852948"/>
            <a:ext cx="1224744" cy="529137"/>
          </a:xfrm>
          <a:prstGeom prst="borderCallout1">
            <a:avLst>
              <a:gd name="adj1" fmla="val 22860"/>
              <a:gd name="adj2" fmla="val 113889"/>
              <a:gd name="adj3" fmla="val -38185"/>
              <a:gd name="adj4" fmla="val 14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R</a:t>
            </a:r>
            <a:r>
              <a:rPr lang="en-US" baseline="30000" dirty="0" smtClean="0"/>
              <a:t>2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00352" y="1904999"/>
            <a:ext cx="2268045" cy="99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regression models in simulation have 15 predictors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1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3 cases/predictor: </a:t>
            </a:r>
            <a:br>
              <a:rPr lang="en-US" dirty="0" smtClean="0"/>
            </a:br>
            <a:r>
              <a:rPr lang="en-US" dirty="0" smtClean="0"/>
              <a:t>mean R</a:t>
            </a:r>
            <a:r>
              <a:rPr lang="en-US" baseline="30000" dirty="0" smtClean="0"/>
              <a:t>2</a:t>
            </a:r>
            <a:r>
              <a:rPr lang="en-US" dirty="0" smtClean="0"/>
              <a:t> looks like .3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6622201" y="3507427"/>
            <a:ext cx="2359256" cy="2146785"/>
          </a:xfrm>
          <a:prstGeom prst="borderCallout1">
            <a:avLst>
              <a:gd name="adj1" fmla="val 17967"/>
              <a:gd name="adj2" fmla="val -5223"/>
              <a:gd name="adj3" fmla="val 35565"/>
              <a:gd name="adj4" fmla="val -74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distribution for 10,000 regressions based on 10,000 random samples of the data (N=50).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1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: 13 </a:t>
            </a:r>
            <a:r>
              <a:rPr lang="en-US" dirty="0"/>
              <a:t>cases/predictor: </a:t>
            </a:r>
            <a:br>
              <a:rPr lang="en-US" dirty="0"/>
            </a:br>
            <a:r>
              <a:rPr lang="en-US" dirty="0"/>
              <a:t>mean R</a:t>
            </a:r>
            <a:r>
              <a:rPr lang="en-US" baseline="30000" dirty="0"/>
              <a:t>2</a:t>
            </a:r>
            <a:r>
              <a:rPr lang="en-US" dirty="0"/>
              <a:t> looks like </a:t>
            </a:r>
            <a:r>
              <a:rPr lang="en-US" dirty="0" smtClean="0"/>
              <a:t>.05</a:t>
            </a:r>
            <a:endParaRPr lang="en-US" dirty="0"/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ine Callout 1 1"/>
          <p:cNvSpPr/>
          <p:nvPr/>
        </p:nvSpPr>
        <p:spPr>
          <a:xfrm>
            <a:off x="5775465" y="1224679"/>
            <a:ext cx="2359256" cy="2146785"/>
          </a:xfrm>
          <a:prstGeom prst="borderCallout1">
            <a:avLst>
              <a:gd name="adj1" fmla="val 17967"/>
              <a:gd name="adj2" fmla="val -5223"/>
              <a:gd name="adj3" fmla="val 64438"/>
              <a:gd name="adj4" fmla="val -114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distribution for 10,000 regressions based on 10,000 random samples of the data (N=200)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4400" y="6155576"/>
            <a:ext cx="739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200" b="0" baseline="0" dirty="0" smtClean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1200" b="0" baseline="0" dirty="0" smtClean="0">
                <a:solidFill>
                  <a:schemeClr val="tx1"/>
                </a:solidFill>
                <a:latin typeface="Tahoma" charset="0"/>
              </a:rPr>
              <a:t>(Figure 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from: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Babyak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, MA. What You See May Not Be What You Get: A Brief, Nontechnical Introduction to </a:t>
            </a:r>
            <a:r>
              <a:rPr lang="en-US" sz="1200" b="0" baseline="0" dirty="0" err="1">
                <a:solidFill>
                  <a:schemeClr val="tx1"/>
                </a:solidFill>
                <a:latin typeface="Tahoma" charset="0"/>
              </a:rPr>
              <a:t>Overfitting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in Regression-Type Models. </a:t>
            </a:r>
            <a:r>
              <a:rPr lang="en-US" sz="1200" b="0" i="1" baseline="0" dirty="0">
                <a:solidFill>
                  <a:schemeClr val="tx1"/>
                </a:solidFill>
                <a:latin typeface="Tahoma" charset="0"/>
              </a:rPr>
              <a:t>Psychosomatic Medicine</a:t>
            </a:r>
            <a:r>
              <a:rPr lang="en-US" sz="1200" b="0" baseline="0" dirty="0">
                <a:solidFill>
                  <a:schemeClr val="tx1"/>
                </a:solidFill>
                <a:latin typeface="Tahoma" charset="0"/>
              </a:rPr>
              <a:t> 66:411-421 (2004).)</a:t>
            </a:r>
            <a:endParaRPr lang="en-US" sz="1200" baseline="0" dirty="0">
              <a:solidFill>
                <a:schemeClr val="tx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endParaRPr lang="en-US" sz="1200" b="0" baseline="0" dirty="0">
              <a:solidFill>
                <a:schemeClr val="tx1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	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</a:t>
            </a:r>
            <a:r>
              <a:rPr lang="en-US" dirty="0" smtClean="0"/>
              <a:t>examples </a:t>
            </a:r>
          </a:p>
          <a:p>
            <a:pPr marL="0" lvl="0" indent="0">
              <a:buNone/>
            </a:pPr>
            <a:r>
              <a:rPr lang="en-US" dirty="0" smtClean="0"/>
              <a:t>Byte / tutorial difficulties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/>
              <a:t>Byte / 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3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10942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6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Biggest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helpfulness &amp; honesty</a:t>
            </a:r>
          </a:p>
          <a:p>
            <a:pPr marL="0" indent="0">
              <a:buNone/>
            </a:pPr>
            <a:r>
              <a:rPr lang="en-US" dirty="0" smtClean="0"/>
              <a:t>Can’t address everything now (or even this year) but a few comments</a:t>
            </a:r>
          </a:p>
          <a:p>
            <a:pPr marL="0" lvl="0" indent="0">
              <a:buNone/>
            </a:pPr>
            <a:r>
              <a:rPr lang="en-US" dirty="0"/>
              <a:t>More examples </a:t>
            </a:r>
          </a:p>
          <a:p>
            <a:pPr marL="0" lvl="0" indent="0">
              <a:buNone/>
            </a:pPr>
            <a:r>
              <a:rPr lang="en-US" dirty="0"/>
              <a:t>Byte / tutorial difficulties</a:t>
            </a:r>
          </a:p>
          <a:p>
            <a:pPr marL="0" lvl="0" indent="0">
              <a:buNone/>
            </a:pPr>
            <a:r>
              <a:rPr lang="en-US" dirty="0" smtClean="0"/>
              <a:t>More datasets</a:t>
            </a:r>
          </a:p>
          <a:p>
            <a:pPr marL="0" lvl="0" indent="0">
              <a:buNone/>
            </a:pPr>
            <a:r>
              <a:rPr lang="en-US" dirty="0" smtClean="0"/>
              <a:t>Big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just Keep It Simple, …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1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Decision trees pros</a:t>
            </a:r>
          </a:p>
          <a:p>
            <a:pPr lvl="1"/>
            <a:r>
              <a:rPr lang="en-US" dirty="0" smtClean="0"/>
              <a:t>Open world assumption </a:t>
            </a:r>
          </a:p>
          <a:p>
            <a:pPr lvl="1"/>
            <a:r>
              <a:rPr lang="en-US" dirty="0" smtClean="0"/>
              <a:t>Fast to learn and use </a:t>
            </a:r>
          </a:p>
          <a:p>
            <a:pPr lvl="1"/>
            <a:r>
              <a:rPr lang="en-US" dirty="0" smtClean="0"/>
              <a:t>Easy to interpret and understand</a:t>
            </a:r>
          </a:p>
          <a:p>
            <a:pPr marL="0" indent="0">
              <a:buNone/>
            </a:pPr>
            <a:r>
              <a:rPr lang="en-US" dirty="0" smtClean="0"/>
              <a:t>Decision trees cons</a:t>
            </a:r>
          </a:p>
          <a:p>
            <a:pPr marL="571500" lvl="2" indent="-342900">
              <a:buClr>
                <a:schemeClr val="accent3"/>
              </a:buClr>
            </a:pPr>
            <a:r>
              <a:rPr lang="en-US" dirty="0"/>
              <a:t>Prone to </a:t>
            </a:r>
            <a:r>
              <a:rPr lang="en-US" dirty="0" err="1"/>
              <a:t>overfitting</a:t>
            </a:r>
            <a:r>
              <a:rPr lang="en-US" dirty="0"/>
              <a:t> – handle this by </a:t>
            </a:r>
            <a:r>
              <a:rPr lang="en-US" dirty="0" smtClean="0"/>
              <a:t>pruning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Naïve Bayes – based on Bayes’ law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218147" y="3820043"/>
            <a:ext cx="6877050" cy="1066800"/>
            <a:chOff x="598" y="2070"/>
            <a:chExt cx="4332" cy="672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598" y="2070"/>
              <a:ext cx="2666" cy="672"/>
              <a:chOff x="3094" y="2928"/>
              <a:chExt cx="2666" cy="672"/>
            </a:xfrm>
          </p:grpSpPr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P(C</a:t>
                </a:r>
                <a:r>
                  <a:rPr lang="en-US" sz="2800" baseline="-25000">
                    <a:solidFill>
                      <a:schemeClr val="accent1"/>
                    </a:solidFill>
                  </a:rPr>
                  <a:t>i</a:t>
                </a:r>
                <a:r>
                  <a:rPr lang="en-US" sz="2800">
                    <a:solidFill>
                      <a:schemeClr val="accent1"/>
                    </a:solidFill>
                  </a:rPr>
                  <a:t> | F) =</a:t>
                </a:r>
              </a:p>
            </p:txBody>
          </p:sp>
          <p:grpSp>
            <p:nvGrpSpPr>
              <p:cNvPr id="17" name="Group 7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72"/>
                <a:chOff x="4128" y="2928"/>
                <a:chExt cx="1632" cy="672"/>
              </a:xfrm>
            </p:grpSpPr>
            <p:grpSp>
              <p:nvGrpSpPr>
                <p:cNvPr id="18" name="Group 8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72"/>
                  <a:chOff x="4128" y="2928"/>
                  <a:chExt cx="1632" cy="672"/>
                </a:xfrm>
              </p:grpSpPr>
              <p:sp>
                <p:nvSpPr>
                  <p:cNvPr id="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 | 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 P(C</a:t>
                    </a:r>
                    <a:r>
                      <a:rPr lang="en-US" sz="2800" baseline="-25000">
                        <a:solidFill>
                          <a:schemeClr val="accent1"/>
                        </a:solidFill>
                      </a:rPr>
                      <a:t>i</a:t>
                    </a:r>
                    <a:r>
                      <a:rPr lang="en-US" sz="2800">
                        <a:solidFill>
                          <a:schemeClr val="accent1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21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800">
                        <a:solidFill>
                          <a:schemeClr val="accent1"/>
                        </a:solidFill>
                      </a:rPr>
                      <a:t>P(F)</a:t>
                    </a:r>
                  </a:p>
                </p:txBody>
              </p:sp>
            </p:grp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264" y="2071"/>
              <a:ext cx="2666" cy="633"/>
              <a:chOff x="3094" y="2928"/>
              <a:chExt cx="2666" cy="633"/>
            </a:xfrm>
          </p:grpSpPr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094" y="3108"/>
                <a:ext cx="11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en-US" sz="2800">
                    <a:solidFill>
                      <a:schemeClr val="accent1"/>
                    </a:solidFill>
                  </a:rPr>
                  <a:t>=</a:t>
                </a:r>
              </a:p>
            </p:txBody>
          </p:sp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4128" y="2928"/>
                <a:ext cx="1632" cy="633"/>
                <a:chOff x="4128" y="2928"/>
                <a:chExt cx="1632" cy="633"/>
              </a:xfrm>
            </p:grpSpPr>
            <p:grpSp>
              <p:nvGrpSpPr>
                <p:cNvPr id="12" name="Group 15"/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632" cy="633"/>
                  <a:chOff x="4128" y="2928"/>
                  <a:chExt cx="1632" cy="633"/>
                </a:xfrm>
              </p:grpSpPr>
              <p:sp>
                <p:nvSpPr>
                  <p:cNvPr id="1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2928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Likelihood * Prior</a:t>
                    </a:r>
                  </a:p>
                </p:txBody>
              </p:sp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3273"/>
                    <a:ext cx="163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400">
                        <a:solidFill>
                          <a:schemeClr val="accent1"/>
                        </a:solidFill>
                      </a:rPr>
                      <a:t>Evidence</a:t>
                    </a:r>
                  </a:p>
                </p:txBody>
              </p:sp>
            </p:grpSp>
            <p:sp>
              <p:nvSpPr>
                <p:cNvPr id="13" name="Line 18"/>
                <p:cNvSpPr>
                  <a:spLocks noChangeShapeType="1"/>
                </p:cNvSpPr>
                <p:nvPr/>
              </p:nvSpPr>
              <p:spPr bwMode="auto">
                <a:xfrm>
                  <a:off x="4320" y="3271"/>
                  <a:ext cx="1296" cy="0"/>
                </a:xfrm>
                <a:prstGeom prst="line">
                  <a:avLst/>
                </a:prstGeom>
                <a:noFill/>
                <a:ln w="38100">
                  <a:solidFill>
                    <a:srgbClr val="850205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3419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2" y="310162"/>
            <a:ext cx="7223615" cy="990107"/>
          </a:xfrm>
        </p:spPr>
        <p:txBody>
          <a:bodyPr/>
          <a:lstStyle/>
          <a:p>
            <a:r>
              <a:rPr lang="en-US" dirty="0" smtClean="0"/>
              <a:t>Review: Decision Trees &amp; 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description length principal</a:t>
            </a:r>
          </a:p>
          <a:p>
            <a:pPr marL="0" indent="0">
              <a:buNone/>
            </a:pPr>
            <a:r>
              <a:rPr lang="en-US" dirty="0"/>
              <a:t>Decision trees are simple and easily learned</a:t>
            </a:r>
          </a:p>
          <a:p>
            <a:pPr lvl="1"/>
            <a:r>
              <a:rPr lang="en-US" dirty="0"/>
              <a:t>Add nodes based on information gain</a:t>
            </a:r>
          </a:p>
          <a:p>
            <a:pPr marL="0" indent="0">
              <a:buNone/>
            </a:pPr>
            <a:r>
              <a:rPr lang="en-US" dirty="0" smtClean="0"/>
              <a:t>Naïve Bayes pros</a:t>
            </a:r>
          </a:p>
          <a:p>
            <a:pPr lvl="1"/>
            <a:r>
              <a:rPr lang="en-US" dirty="0" smtClean="0"/>
              <a:t>Takes priors into account</a:t>
            </a:r>
          </a:p>
          <a:p>
            <a:pPr lvl="1"/>
            <a:r>
              <a:rPr lang="en-US" dirty="0" smtClean="0"/>
              <a:t>Robust even when features are missing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Naïve Bayes cons</a:t>
            </a:r>
          </a:p>
          <a:p>
            <a:pPr lvl="1"/>
            <a:r>
              <a:rPr lang="en-US" dirty="0" smtClean="0"/>
              <a:t>Assumptions: </a:t>
            </a:r>
            <a:r>
              <a:rPr lang="en-US" dirty="0"/>
              <a:t>I</a:t>
            </a:r>
            <a:r>
              <a:rPr lang="en-US" dirty="0" smtClean="0"/>
              <a:t>ndependence; Closed world</a:t>
            </a:r>
          </a:p>
          <a:p>
            <a:pPr lvl="1"/>
            <a:r>
              <a:rPr lang="en-US" dirty="0" smtClean="0"/>
              <a:t>Fails when things are highly conditional</a:t>
            </a:r>
          </a:p>
          <a:p>
            <a:pPr lvl="1"/>
            <a:r>
              <a:rPr lang="en-US" dirty="0" smtClean="0"/>
              <a:t>Fails when data is highly skewed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tests how good your sample is (how many standard deviations from the population mean the sample mean is)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17307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8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524683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88474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77167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8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234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 an estimated z score </a:t>
            </a:r>
            <a:br>
              <a:rPr lang="en-US" dirty="0" smtClean="0"/>
            </a:br>
            <a:r>
              <a:rPr lang="en-US" dirty="0" smtClean="0"/>
              <a:t>	(based on an estimated pop mean)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42852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73507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33662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20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use of t is to compare to the </a:t>
            </a:r>
            <a:r>
              <a:rPr lang="en-US" i="1" dirty="0" smtClean="0"/>
              <a:t>critical value </a:t>
            </a:r>
            <a:r>
              <a:rPr lang="en-US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 smtClean="0"/>
              <a:t> (look up </a:t>
            </a:r>
            <a:r>
              <a:rPr lang="en-US" dirty="0" smtClean="0">
                <a:sym typeface="Symbol" charset="0"/>
              </a:rPr>
              <a:t> and N-1 to get this)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 Lets us accept or reject H</a:t>
            </a:r>
            <a:r>
              <a:rPr lang="en-US" baseline="-25000" dirty="0" smtClean="0">
                <a:sym typeface="Wingdings"/>
              </a:rPr>
              <a:t>0 </a:t>
            </a:r>
            <a:r>
              <a:rPr lang="en-US" dirty="0" smtClean="0">
                <a:sym typeface="Wingdings"/>
              </a:rPr>
              <a:t>if t &gt; </a:t>
            </a:r>
            <a:r>
              <a:rPr lang="en-US" dirty="0">
                <a:sym typeface="Symbol" charset="0"/>
              </a:rPr>
              <a:t>t</a:t>
            </a:r>
            <a:r>
              <a:rPr lang="en-US" baseline="-25000" dirty="0">
                <a:sym typeface="Symbol" charset="0"/>
              </a:rPr>
              <a:t>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7493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86530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56903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0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solve for μ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43057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76206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94876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5211"/>
              </p:ext>
            </p:extLst>
          </p:nvPr>
        </p:nvGraphicFramePr>
        <p:xfrm>
          <a:off x="4195763" y="5035550"/>
          <a:ext cx="1495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Equation" r:id="rId9" imgW="723900" imgH="228600" progId="Equation.3">
                  <p:embed/>
                </p:oleObj>
              </mc:Choice>
              <mc:Fallback>
                <p:oleObj name="Equation" r:id="rId9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035550"/>
                        <a:ext cx="1495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52973"/>
              </p:ext>
            </p:extLst>
          </p:nvPr>
        </p:nvGraphicFramePr>
        <p:xfrm>
          <a:off x="4195763" y="5511979"/>
          <a:ext cx="1495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Equation" r:id="rId11" imgW="723900" imgH="228600" progId="Equation.3">
                  <p:embed/>
                </p:oleObj>
              </mc:Choice>
              <mc:Fallback>
                <p:oleObj name="Equation" r:id="rId11" imgW="72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511979"/>
                        <a:ext cx="14954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90007"/>
              </p:ext>
            </p:extLst>
          </p:nvPr>
        </p:nvGraphicFramePr>
        <p:xfrm>
          <a:off x="4172840" y="5983214"/>
          <a:ext cx="16287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Equation" r:id="rId13" imgW="787400" imgH="228600" progId="Equation.3">
                  <p:embed/>
                </p:oleObj>
              </mc:Choice>
              <mc:Fallback>
                <p:oleObj name="Equation" r:id="rId13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840" y="5983214"/>
                        <a:ext cx="1628775" cy="4730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Callout 1 13"/>
          <p:cNvSpPr/>
          <p:nvPr/>
        </p:nvSpPr>
        <p:spPr>
          <a:xfrm>
            <a:off x="6674079" y="4602432"/>
            <a:ext cx="2153839" cy="1273424"/>
          </a:xfrm>
          <a:prstGeom prst="borderCallout1">
            <a:avLst>
              <a:gd name="adj1" fmla="val 73647"/>
              <a:gd name="adj2" fmla="val -6200"/>
              <a:gd name="adj3" fmla="val 126244"/>
              <a:gd name="adj4" fmla="val -40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just the formula for calculating the confidence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a z score mean?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a t statistic mean?</a:t>
            </a:r>
          </a:p>
          <a:p>
            <a:pPr marL="0" indent="0">
              <a:buNone/>
            </a:pPr>
            <a:r>
              <a:rPr lang="en-US" dirty="0" smtClean="0"/>
              <a:t>				where: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we compare two samples?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54869"/>
              </p:ext>
            </p:extLst>
          </p:nvPr>
        </p:nvGraphicFramePr>
        <p:xfrm>
          <a:off x="1128943" y="2375774"/>
          <a:ext cx="1355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943" y="2375774"/>
                        <a:ext cx="13557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6120" y="4233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23006"/>
              </p:ext>
            </p:extLst>
          </p:nvPr>
        </p:nvGraphicFramePr>
        <p:xfrm>
          <a:off x="1160933" y="3939651"/>
          <a:ext cx="1323736" cy="1014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5" imgW="596900" imgH="457200" progId="Equation.3">
                  <p:embed/>
                </p:oleObj>
              </mc:Choice>
              <mc:Fallback>
                <p:oleObj name="Equation" r:id="rId5" imgW="596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933" y="3939651"/>
                        <a:ext cx="1323736" cy="1014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23074"/>
              </p:ext>
            </p:extLst>
          </p:nvPr>
        </p:nvGraphicFramePr>
        <p:xfrm>
          <a:off x="4111303" y="3764787"/>
          <a:ext cx="1363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7" imgW="609600" imgH="419100" progId="Equation.3">
                  <p:embed/>
                </p:oleObj>
              </mc:Choice>
              <mc:Fallback>
                <p:oleObj name="Equation" r:id="rId7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3764787"/>
                        <a:ext cx="13636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32460"/>
              </p:ext>
            </p:extLst>
          </p:nvPr>
        </p:nvGraphicFramePr>
        <p:xfrm>
          <a:off x="1149282" y="5383803"/>
          <a:ext cx="2750341" cy="120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9" imgW="1130300" imgH="495300" progId="Equation.3">
                  <p:embed/>
                </p:oleObj>
              </mc:Choice>
              <mc:Fallback>
                <p:oleObj name="Equation" r:id="rId9" imgW="1130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82" y="5383803"/>
                        <a:ext cx="2750341" cy="120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Callout 1 15"/>
          <p:cNvSpPr/>
          <p:nvPr/>
        </p:nvSpPr>
        <p:spPr>
          <a:xfrm>
            <a:off x="6719440" y="4701412"/>
            <a:ext cx="2153839" cy="1273424"/>
          </a:xfrm>
          <a:prstGeom prst="borderCallout1">
            <a:avLst>
              <a:gd name="adj1" fmla="val 76021"/>
              <a:gd name="adj2" fmla="val -3392"/>
              <a:gd name="adj3" fmla="val 108436"/>
              <a:gd name="adj4" fmla="val -135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square root was missing yesterday. I fixed it in ALL the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4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with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tell us the likelihood something is true. It only lets us reject or accept a </a:t>
            </a:r>
            <a:r>
              <a:rPr lang="en-US" dirty="0" err="1" smtClean="0"/>
              <a:t>hyp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Gives a yes or no answer: Either the null hypothesis is rejected (the result would be unlikely [defined by </a:t>
            </a:r>
            <a:r>
              <a:rPr lang="en-US" dirty="0" smtClean="0">
                <a:sym typeface="Symbol" charset="0"/>
              </a:rPr>
              <a:t>] </a:t>
            </a:r>
            <a:r>
              <a:rPr lang="en-US" dirty="0" smtClean="0"/>
              <a:t>in a world where the null hypothesis was true) or it </a:t>
            </a:r>
            <a:r>
              <a:rPr lang="en-US" i="1" dirty="0" smtClean="0"/>
              <a:t>cannot be rejected</a:t>
            </a:r>
          </a:p>
          <a:p>
            <a:r>
              <a:rPr lang="en-US" i="1" dirty="0" smtClean="0"/>
              <a:t>false negatives: </a:t>
            </a:r>
            <a:r>
              <a:rPr lang="en-US" dirty="0" smtClean="0"/>
              <a:t>increase</a:t>
            </a:r>
            <a:r>
              <a:rPr lang="en-US" i="1" dirty="0" smtClean="0"/>
              <a:t> </a:t>
            </a:r>
            <a:r>
              <a:rPr lang="en-US" dirty="0" smtClean="0">
                <a:sym typeface="Symbol" charset="0"/>
              </a:rPr>
              <a:t> to reduce these</a:t>
            </a:r>
          </a:p>
          <a:p>
            <a:r>
              <a:rPr lang="en-US" i="1" dirty="0" smtClean="0">
                <a:sym typeface="Symbol" charset="0"/>
              </a:rPr>
              <a:t>false positives</a:t>
            </a:r>
            <a:r>
              <a:rPr lang="en-US" dirty="0">
                <a:sym typeface="Symbol" charset="0"/>
              </a:rPr>
              <a:t>:</a:t>
            </a:r>
            <a:r>
              <a:rPr lang="en-US" dirty="0" smtClean="0">
                <a:sym typeface="Symbol" charset="0"/>
              </a:rPr>
              <a:t> reduce  to reduce these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0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16662</TotalTime>
  <Words>1131</Words>
  <Application>Microsoft Macintosh PowerPoint</Application>
  <PresentationFormat>On-screen Show (4:3)</PresentationFormat>
  <Paragraphs>230</Paragraphs>
  <Slides>24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Equation</vt:lpstr>
      <vt:lpstr>Chart</vt:lpstr>
      <vt:lpstr>PowerPoint Presentation</vt:lpstr>
      <vt:lpstr>Review of last lecture</vt:lpstr>
      <vt:lpstr>Review of last lecture</vt:lpstr>
      <vt:lpstr>Review of last lecture</vt:lpstr>
      <vt:lpstr>Review of last lecture</vt:lpstr>
      <vt:lpstr>Review of last lecture</vt:lpstr>
      <vt:lpstr>Review of last lecture</vt:lpstr>
      <vt:lpstr>Review of last lecture</vt:lpstr>
      <vt:lpstr>Careful with p values</vt:lpstr>
      <vt:lpstr>Correlation &amp; Regression</vt:lpstr>
      <vt:lpstr>Explained and Unexplained Variation</vt:lpstr>
      <vt:lpstr>Correlation vs Regression</vt:lpstr>
      <vt:lpstr>Overfitting simulation (where we  know the ‘true’ population has R2=0)</vt:lpstr>
      <vt:lpstr>Overfitting: 3 cases/predictor:  mean R2 looks like .3</vt:lpstr>
      <vt:lpstr>Overfitting: 13 cases/predictor:  mean R2 looks like .05</vt:lpstr>
      <vt:lpstr>Quiz 6</vt:lpstr>
      <vt:lpstr>Feedback: Biggest Issues</vt:lpstr>
      <vt:lpstr>Feedback: Biggest Issues</vt:lpstr>
      <vt:lpstr>Feedback: Biggest Issues</vt:lpstr>
      <vt:lpstr>Feedback: Biggest Issues</vt:lpstr>
      <vt:lpstr>Review: Decision Trees &amp; Naïve Bayes</vt:lpstr>
      <vt:lpstr>Review: Decision Trees &amp; Naïve Bayes</vt:lpstr>
      <vt:lpstr>Review: Decision Trees &amp; Naïve Bayes</vt:lpstr>
      <vt:lpstr>Review: Decision Trees &amp; Naïve Bayes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416</cp:revision>
  <cp:lastPrinted>2014-02-18T19:49:30Z</cp:lastPrinted>
  <dcterms:created xsi:type="dcterms:W3CDTF">2013-10-07T16:54:34Z</dcterms:created>
  <dcterms:modified xsi:type="dcterms:W3CDTF">2016-02-23T02:44:11Z</dcterms:modified>
</cp:coreProperties>
</file>