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69" r:id="rId4"/>
    <p:sldId id="271" r:id="rId5"/>
    <p:sldId id="298" r:id="rId6"/>
    <p:sldId id="299" r:id="rId7"/>
    <p:sldId id="300" r:id="rId8"/>
    <p:sldId id="272" r:id="rId9"/>
    <p:sldId id="294" r:id="rId10"/>
    <p:sldId id="295" r:id="rId11"/>
    <p:sldId id="296" r:id="rId12"/>
    <p:sldId id="29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5305" autoAdjust="0"/>
  </p:normalViewPr>
  <p:slideViewPr>
    <p:cSldViewPr snapToGrid="0" snapToObjects="1">
      <p:cViewPr varScale="1">
        <p:scale>
          <a:sx n="84" d="100"/>
          <a:sy n="84" d="100"/>
        </p:scale>
        <p:origin x="-920" y="-9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 year we build up more great examples. Also I pick the best each year and</a:t>
            </a:r>
            <a:r>
              <a:rPr lang="en-US" baseline="0" dirty="0" smtClean="0"/>
              <a:t> you go further – raising the class bar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Which software? Configuration? Do I have to use what you say? Why app engine? More technical help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Which software? Configuration? Do I have to use what you say? Why app engine? More </a:t>
            </a:r>
            <a:r>
              <a:rPr lang="en-US" smtClean="0"/>
              <a:t>technical help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We’re getting there. Need to understand small data first!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2/22/16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Announcements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r>
              <a:rPr lang="en-US" dirty="0" smtClean="0"/>
              <a:t>Review: Decision Trees &amp;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description length principal</a:t>
            </a:r>
          </a:p>
          <a:p>
            <a:pPr marL="0" indent="0">
              <a:buNone/>
            </a:pPr>
            <a:r>
              <a:rPr lang="en-US" dirty="0"/>
              <a:t>Decision trees are simple and easily learned</a:t>
            </a:r>
          </a:p>
          <a:p>
            <a:pPr lvl="1"/>
            <a:r>
              <a:rPr lang="en-US" dirty="0"/>
              <a:t>Add nodes based on information gain</a:t>
            </a:r>
          </a:p>
          <a:p>
            <a:pPr marL="0" indent="0">
              <a:buNone/>
            </a:pPr>
            <a:r>
              <a:rPr lang="en-US" dirty="0" smtClean="0"/>
              <a:t>Decision trees pros</a:t>
            </a:r>
          </a:p>
          <a:p>
            <a:pPr lvl="1"/>
            <a:r>
              <a:rPr lang="en-US" dirty="0" smtClean="0"/>
              <a:t>Open world assumption </a:t>
            </a:r>
          </a:p>
          <a:p>
            <a:pPr lvl="1"/>
            <a:r>
              <a:rPr lang="en-US" dirty="0" smtClean="0"/>
              <a:t>Fast to learn and use </a:t>
            </a:r>
          </a:p>
          <a:p>
            <a:pPr lvl="1"/>
            <a:r>
              <a:rPr lang="en-US" dirty="0" smtClean="0"/>
              <a:t>Easy to interpret and understand</a:t>
            </a:r>
          </a:p>
          <a:p>
            <a:pPr marL="0" indent="0">
              <a:buNone/>
            </a:pPr>
            <a:r>
              <a:rPr lang="en-US" dirty="0" smtClean="0"/>
              <a:t>Decision trees cons</a:t>
            </a:r>
          </a:p>
          <a:p>
            <a:pPr marL="571500" lvl="2" indent="-342900">
              <a:buClr>
                <a:schemeClr val="accent3"/>
              </a:buClr>
            </a:pPr>
            <a:r>
              <a:rPr lang="en-US" dirty="0"/>
              <a:t>Prone to </a:t>
            </a:r>
            <a:r>
              <a:rPr lang="en-US" dirty="0" err="1"/>
              <a:t>overfitting</a:t>
            </a:r>
            <a:r>
              <a:rPr lang="en-US" dirty="0"/>
              <a:t> – handle this by </a:t>
            </a:r>
            <a:r>
              <a:rPr lang="en-US" dirty="0" smtClean="0"/>
              <a:t>pruning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8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r>
              <a:rPr lang="en-US" dirty="0" smtClean="0"/>
              <a:t>Review: Decision Trees &amp;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description length principal</a:t>
            </a:r>
          </a:p>
          <a:p>
            <a:pPr marL="0" indent="0">
              <a:buNone/>
            </a:pPr>
            <a:r>
              <a:rPr lang="en-US" dirty="0"/>
              <a:t>Decision trees are simple and easily learned</a:t>
            </a:r>
          </a:p>
          <a:p>
            <a:pPr lvl="1"/>
            <a:r>
              <a:rPr lang="en-US" dirty="0"/>
              <a:t>Add nodes based on information gain</a:t>
            </a:r>
          </a:p>
          <a:p>
            <a:pPr marL="0" indent="0">
              <a:buNone/>
            </a:pPr>
            <a:r>
              <a:rPr lang="en-US" dirty="0" smtClean="0"/>
              <a:t>Naïve Bayes – based on Bayes’ law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218147" y="3820043"/>
            <a:ext cx="6877050" cy="1066800"/>
            <a:chOff x="598" y="2070"/>
            <a:chExt cx="4332" cy="672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598" y="2070"/>
              <a:ext cx="2666" cy="672"/>
              <a:chOff x="3094" y="2928"/>
              <a:chExt cx="2666" cy="672"/>
            </a:xfrm>
          </p:grpSpPr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P(C</a:t>
                </a:r>
                <a:r>
                  <a:rPr lang="en-US" sz="2800" baseline="-25000">
                    <a:solidFill>
                      <a:schemeClr val="accent1"/>
                    </a:solidFill>
                  </a:rPr>
                  <a:t>i</a:t>
                </a:r>
                <a:r>
                  <a:rPr lang="en-US" sz="2800">
                    <a:solidFill>
                      <a:schemeClr val="accent1"/>
                    </a:solidFill>
                  </a:rPr>
                  <a:t> | F) =</a:t>
                </a:r>
              </a:p>
            </p:txBody>
          </p:sp>
          <p:grpSp>
            <p:nvGrpSpPr>
              <p:cNvPr id="17" name="Group 7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grpSp>
              <p:nvGrpSpPr>
                <p:cNvPr id="18" name="Group 8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72"/>
                  <a:chOff x="4128" y="2928"/>
                  <a:chExt cx="1632" cy="672"/>
                </a:xfrm>
              </p:grpSpPr>
              <p:sp>
                <p:nvSpPr>
                  <p:cNvPr id="2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 | 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 P(C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</a:t>
                    </a:r>
                  </a:p>
                </p:txBody>
              </p:sp>
              <p:sp>
                <p:nvSpPr>
                  <p:cNvPr id="21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P(F)</a:t>
                    </a:r>
                  </a:p>
                </p:txBody>
              </p:sp>
            </p:grpSp>
            <p:sp>
              <p:nvSpPr>
                <p:cNvPr id="19" name="Line 11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264" y="2071"/>
              <a:ext cx="2666" cy="633"/>
              <a:chOff x="3094" y="2928"/>
              <a:chExt cx="2666" cy="633"/>
            </a:xfrm>
          </p:grpSpPr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=</a:t>
                </a:r>
              </a:p>
            </p:txBody>
          </p:sp>
          <p:grpSp>
            <p:nvGrpSpPr>
              <p:cNvPr id="11" name="Group 14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33"/>
                <a:chOff x="4128" y="2928"/>
                <a:chExt cx="1632" cy="633"/>
              </a:xfrm>
            </p:grpSpPr>
            <p:grpSp>
              <p:nvGrpSpPr>
                <p:cNvPr id="12" name="Group 15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33"/>
                  <a:chOff x="4128" y="2928"/>
                  <a:chExt cx="1632" cy="633"/>
                </a:xfrm>
              </p:grpSpPr>
              <p:sp>
                <p:nvSpPr>
                  <p:cNvPr id="1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solidFill>
                          <a:schemeClr val="accent1"/>
                        </a:solidFill>
                      </a:rPr>
                      <a:t>Likelihood * Prior</a:t>
                    </a:r>
                  </a:p>
                </p:txBody>
              </p:sp>
              <p:sp>
                <p:nvSpPr>
                  <p:cNvPr id="1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solidFill>
                          <a:schemeClr val="accent1"/>
                        </a:solidFill>
                      </a:rPr>
                      <a:t>Evidence</a:t>
                    </a:r>
                  </a:p>
                </p:txBody>
              </p:sp>
            </p:grpSp>
            <p:sp>
              <p:nvSpPr>
                <p:cNvPr id="13" name="Line 18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3419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r>
              <a:rPr lang="en-US" dirty="0" smtClean="0"/>
              <a:t>Review: Decision Trees &amp;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description length principal</a:t>
            </a:r>
          </a:p>
          <a:p>
            <a:pPr marL="0" indent="0">
              <a:buNone/>
            </a:pPr>
            <a:r>
              <a:rPr lang="en-US" dirty="0"/>
              <a:t>Decision trees are simple and easily learned</a:t>
            </a:r>
          </a:p>
          <a:p>
            <a:pPr lvl="1"/>
            <a:r>
              <a:rPr lang="en-US" dirty="0"/>
              <a:t>Add nodes based on information gain</a:t>
            </a:r>
          </a:p>
          <a:p>
            <a:pPr marL="0" indent="0">
              <a:buNone/>
            </a:pPr>
            <a:r>
              <a:rPr lang="en-US" dirty="0" smtClean="0"/>
              <a:t>Naïve Bayes pros</a:t>
            </a:r>
          </a:p>
          <a:p>
            <a:pPr lvl="1"/>
            <a:r>
              <a:rPr lang="en-US" dirty="0" smtClean="0"/>
              <a:t>Takes priors into account</a:t>
            </a:r>
          </a:p>
          <a:p>
            <a:pPr lvl="1"/>
            <a:r>
              <a:rPr lang="en-US" dirty="0" smtClean="0"/>
              <a:t>Robust even when features are missing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Naïve Bayes cons</a:t>
            </a:r>
          </a:p>
          <a:p>
            <a:pPr lvl="1"/>
            <a:r>
              <a:rPr lang="en-US" dirty="0" smtClean="0"/>
              <a:t>Assumptions: </a:t>
            </a:r>
            <a:r>
              <a:rPr lang="en-US" dirty="0"/>
              <a:t>I</a:t>
            </a:r>
            <a:r>
              <a:rPr lang="en-US" dirty="0" smtClean="0"/>
              <a:t>ndependence; Closed world</a:t>
            </a:r>
          </a:p>
          <a:p>
            <a:pPr lvl="1"/>
            <a:r>
              <a:rPr lang="en-US" dirty="0" smtClean="0"/>
              <a:t>Fails when things are highly conditional</a:t>
            </a:r>
          </a:p>
          <a:p>
            <a:pPr lvl="1"/>
            <a:r>
              <a:rPr lang="en-US" dirty="0" smtClean="0"/>
              <a:t>Fails when data is highly skewed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7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</a:t>
            </a:r>
            <a:r>
              <a:rPr lang="en-US" dirty="0" smtClean="0"/>
              <a:t>examples in lecture</a:t>
            </a:r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3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examples </a:t>
            </a:r>
          </a:p>
          <a:p>
            <a:pPr marL="0" lvl="0" indent="0">
              <a:buNone/>
            </a:pPr>
            <a:r>
              <a:rPr lang="en-US" dirty="0" smtClean="0"/>
              <a:t>More practical stuff (D3 lecture part of that)</a:t>
            </a:r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32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examples </a:t>
            </a:r>
          </a:p>
          <a:p>
            <a:pPr marL="0" lvl="0" indent="0">
              <a:buNone/>
            </a:pPr>
            <a:r>
              <a:rPr lang="en-US" dirty="0" smtClean="0"/>
              <a:t>More practical stuff (D3 lecture part of that)</a:t>
            </a:r>
          </a:p>
          <a:p>
            <a:pPr marL="0" lvl="0" indent="0">
              <a:buNone/>
            </a:pPr>
            <a:r>
              <a:rPr lang="en-US" dirty="0" smtClean="0"/>
              <a:t>Peer grading – is the feedback useful? More feedback/critique in class?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9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examples </a:t>
            </a:r>
          </a:p>
          <a:p>
            <a:pPr marL="0" lvl="0" indent="0">
              <a:buNone/>
            </a:pPr>
            <a:r>
              <a:rPr lang="en-US" dirty="0" smtClean="0"/>
              <a:t>More practical stuff (D3 lecture part of that)</a:t>
            </a:r>
          </a:p>
          <a:p>
            <a:pPr marL="0" lvl="0" indent="0">
              <a:buNone/>
            </a:pPr>
            <a:r>
              <a:rPr lang="en-US" dirty="0" smtClean="0"/>
              <a:t>Peer grading </a:t>
            </a:r>
          </a:p>
          <a:p>
            <a:pPr marL="0" lvl="0" indent="0">
              <a:buNone/>
            </a:pPr>
            <a:r>
              <a:rPr lang="en-US" dirty="0" smtClean="0"/>
              <a:t>Frustrations with software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4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examples </a:t>
            </a:r>
          </a:p>
          <a:p>
            <a:pPr marL="0" lvl="0" indent="0">
              <a:buNone/>
            </a:pPr>
            <a:r>
              <a:rPr lang="en-US" dirty="0" smtClean="0"/>
              <a:t>More practical stuff (D3 lecture part of that)</a:t>
            </a:r>
          </a:p>
          <a:p>
            <a:pPr marL="0" lvl="0" indent="0">
              <a:buNone/>
            </a:pPr>
            <a:r>
              <a:rPr lang="en-US" dirty="0" smtClean="0"/>
              <a:t>Peer grading </a:t>
            </a:r>
          </a:p>
          <a:p>
            <a:pPr marL="0" lvl="0" indent="0">
              <a:buNone/>
            </a:pPr>
            <a:r>
              <a:rPr lang="en-US" dirty="0" smtClean="0"/>
              <a:t>Frustrations with software</a:t>
            </a:r>
          </a:p>
          <a:p>
            <a:pPr marL="0" lvl="0" indent="0">
              <a:buNone/>
            </a:pPr>
            <a:r>
              <a:rPr lang="en-US" dirty="0" smtClean="0"/>
              <a:t>Slides before class: look at </a:t>
            </a:r>
            <a:r>
              <a:rPr lang="en-US" smtClean="0"/>
              <a:t>github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examples </a:t>
            </a:r>
          </a:p>
          <a:p>
            <a:pPr marL="0" lvl="0" indent="0">
              <a:buNone/>
            </a:pPr>
            <a:r>
              <a:rPr lang="en-US" dirty="0"/>
              <a:t>Byte / tutorial difficulties</a:t>
            </a:r>
          </a:p>
          <a:p>
            <a:pPr marL="0" lvl="0" indent="0">
              <a:buNone/>
            </a:pPr>
            <a:r>
              <a:rPr lang="en-US" dirty="0" smtClean="0"/>
              <a:t>More datasets</a:t>
            </a:r>
          </a:p>
          <a:p>
            <a:pPr marL="0" lvl="0" indent="0">
              <a:buNone/>
            </a:pPr>
            <a:r>
              <a:rPr lang="en-US" dirty="0" smtClean="0"/>
              <a:t>Big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r>
              <a:rPr lang="en-US" dirty="0" smtClean="0"/>
              <a:t>Review: Decision Trees &amp;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description length principal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just Keep It Simple, …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1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16671</TotalTime>
  <Words>541</Words>
  <Application>Microsoft Macintosh PowerPoint</Application>
  <PresentationFormat>On-screen Show (4:3)</PresentationFormat>
  <Paragraphs>111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Quiz </vt:lpstr>
      <vt:lpstr>Feedback: Biggest Issues</vt:lpstr>
      <vt:lpstr>Feedback: Biggest Issues</vt:lpstr>
      <vt:lpstr>Feedback: Biggest Issues</vt:lpstr>
      <vt:lpstr>Feedback: Biggest Issues</vt:lpstr>
      <vt:lpstr>Feedback: Biggest Issues</vt:lpstr>
      <vt:lpstr>Feedback: Biggest Issues</vt:lpstr>
      <vt:lpstr>Review: Decision Trees &amp; Naïve Bayes</vt:lpstr>
      <vt:lpstr>Review: Decision Trees &amp; Naïve Bayes</vt:lpstr>
      <vt:lpstr>Review: Decision Trees &amp; Naïve Bayes</vt:lpstr>
      <vt:lpstr>Review: Decision Trees &amp; Naïve Bayes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423</cp:revision>
  <cp:lastPrinted>2014-02-18T19:49:30Z</cp:lastPrinted>
  <dcterms:created xsi:type="dcterms:W3CDTF">2013-10-07T16:54:34Z</dcterms:created>
  <dcterms:modified xsi:type="dcterms:W3CDTF">2016-02-23T02:53:11Z</dcterms:modified>
</cp:coreProperties>
</file>