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8" r:id="rId3"/>
    <p:sldId id="274" r:id="rId4"/>
    <p:sldId id="277" r:id="rId5"/>
    <p:sldId id="279" r:id="rId6"/>
    <p:sldId id="280" r:id="rId7"/>
    <p:sldId id="281" r:id="rId8"/>
    <p:sldId id="282" r:id="rId9"/>
    <p:sldId id="285" r:id="rId10"/>
    <p:sldId id="283" r:id="rId11"/>
    <p:sldId id="286" r:id="rId12"/>
    <p:sldId id="293" r:id="rId13"/>
    <p:sldId id="290" r:id="rId14"/>
    <p:sldId id="284" r:id="rId15"/>
    <p:sldId id="288" r:id="rId16"/>
    <p:sldId id="289" r:id="rId17"/>
    <p:sldId id="267" r:id="rId18"/>
    <p:sldId id="269" r:id="rId19"/>
    <p:sldId id="270" r:id="rId20"/>
    <p:sldId id="271" r:id="rId21"/>
    <p:sldId id="272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71" d="100"/>
          <a:sy n="71" d="100"/>
        </p:scale>
        <p:origin x="-1296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folHlink"/>
                </a:solidFill>
              </a:rPr>
              <a:t>Here, no houses had 0 square feet, so b</a:t>
            </a:r>
            <a:r>
              <a:rPr lang="en-US" baseline="-25000" dirty="0" smtClean="0">
                <a:solidFill>
                  <a:schemeClr val="folHlink"/>
                </a:solidFill>
              </a:rPr>
              <a:t>0</a:t>
            </a:r>
            <a:r>
              <a:rPr lang="en-US" dirty="0" smtClean="0">
                <a:solidFill>
                  <a:schemeClr val="folHlink"/>
                </a:solidFill>
              </a:rPr>
              <a:t> = 98.24833 just indicates that, for houses within the range of sizes observed, $98,248.33 is the portion of the house price not explained by square feet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small data first!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Sse</a:t>
            </a:r>
            <a:r>
              <a:rPr lang="en-US" baseline="0" dirty="0" smtClean="0"/>
              <a:t> = sum of squared errors</a:t>
            </a:r>
          </a:p>
          <a:p>
            <a:r>
              <a:rPr lang="en-US" baseline="0" dirty="0" err="1" smtClean="0"/>
              <a:t>Sst</a:t>
            </a:r>
            <a:r>
              <a:rPr lang="en-US" baseline="0" dirty="0" smtClean="0"/>
              <a:t> = total sum of squares</a:t>
            </a:r>
          </a:p>
          <a:p>
            <a:r>
              <a:rPr lang="en-US" baseline="0" dirty="0" err="1" smtClean="0"/>
              <a:t>Ssr</a:t>
            </a:r>
            <a:r>
              <a:rPr lang="en-US" baseline="0" dirty="0" smtClean="0"/>
              <a:t> = regression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contained 15 predictors,</a:t>
            </a:r>
            <a:r>
              <a:rPr lang="en-US" baseline="0" dirty="0" smtClean="0"/>
              <a:t> </a:t>
            </a:r>
            <a:r>
              <a:rPr lang="en-US" dirty="0" smtClean="0"/>
              <a:t>each consisting of randomly generated values, and a response variable, whose</a:t>
            </a:r>
            <a:r>
              <a:rPr lang="en-US" baseline="0" dirty="0" smtClean="0"/>
              <a:t> </a:t>
            </a:r>
            <a:r>
              <a:rPr lang="en-US" dirty="0" smtClean="0"/>
              <a:t>values were also randomly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percent of sample distributions that had a given R2 value (for that</a:t>
            </a:r>
            <a:r>
              <a:rPr lang="en-US" baseline="0" dirty="0" smtClean="0"/>
              <a:t> N). X axis is distribution of R2 values across the 10,000 regressions (for that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</a:t>
            </a:r>
            <a:r>
              <a:rPr lang="en-US" baseline="0" dirty="0" smtClean="0"/>
              <a:t> say too hard, some say too easy, some say too specific, some say too unspecific. To me the biggest thing I learned this year was to ensure more time for the projects. That’s where you get to go in more depth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Please, use more!</a:t>
            </a:r>
            <a:r>
              <a:rPr lang="en-US" baseline="0" dirty="0" smtClean="0"/>
              <a:t> Don’t let me stop you! Incorporating more in the bytes is hard, but please connect with me if you have questions about how to use more in the projects.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tell us the likelihood something is true. It only lets us reject or accept a </a:t>
            </a:r>
            <a:r>
              <a:rPr lang="en-US" dirty="0" err="1" smtClean="0"/>
              <a:t>hyp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a yes or no answer: Either the null hypothesis is rejected (the result would be unlikely [defined by </a:t>
            </a:r>
            <a:r>
              <a:rPr lang="en-US" dirty="0" smtClean="0">
                <a:sym typeface="Symbol" charset="0"/>
              </a:rPr>
              <a:t>] </a:t>
            </a:r>
            <a:r>
              <a:rPr lang="en-US" dirty="0" smtClean="0"/>
              <a:t>in a world where the null hypothesis was true) or it </a:t>
            </a:r>
            <a:r>
              <a:rPr lang="en-US" i="1" dirty="0" smtClean="0"/>
              <a:t>cannot be rejected</a:t>
            </a:r>
          </a:p>
          <a:p>
            <a:r>
              <a:rPr lang="en-US" i="1" dirty="0" smtClean="0"/>
              <a:t>false negatives: </a:t>
            </a:r>
            <a:r>
              <a:rPr lang="en-US" dirty="0" smtClean="0"/>
              <a:t>increase</a:t>
            </a:r>
            <a:r>
              <a:rPr lang="en-US" i="1" dirty="0" smtClean="0"/>
              <a:t> </a:t>
            </a:r>
            <a:r>
              <a:rPr lang="en-US" dirty="0" smtClean="0">
                <a:sym typeface="Symbol" charset="0"/>
              </a:rPr>
              <a:t> to reduce these</a:t>
            </a:r>
          </a:p>
          <a:p>
            <a:r>
              <a:rPr lang="en-US" i="1" dirty="0" smtClean="0">
                <a:sym typeface="Symbol" charset="0"/>
              </a:rPr>
              <a:t>false positives</a:t>
            </a:r>
            <a:r>
              <a:rPr lang="en-US" dirty="0">
                <a:sym typeface="Symbol" charset="0"/>
              </a:rPr>
              <a:t>:</a:t>
            </a:r>
            <a:r>
              <a:rPr lang="en-US" dirty="0" smtClean="0">
                <a:sym typeface="Symbol" charset="0"/>
              </a:rPr>
              <a:t> reduce  to reduce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0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Chart" r:id="rId4" imgW="5562600" imgH="3781552" progId="Excel.Chart.8">
                  <p:embed/>
                </p:oleObj>
              </mc:Choice>
              <mc:Fallback>
                <p:oleObj name="Chart" r:id="rId4" imgW="5562600" imgH="378155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scatter </a:t>
            </a:r>
            <a:r>
              <a:rPr lang="en-US" dirty="0"/>
              <a:t>plot and regression line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6" imgW="3200400" imgH="203040" progId="Equation.3">
                  <p:embed/>
                </p:oleObj>
              </mc:Choice>
              <mc:Fallback>
                <p:oleObj name="Equation" r:id="rId6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  <a:r>
              <a:rPr lang="en-US" sz="2400" b="1" baseline="-25000"/>
              <a:t>i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y</a:t>
            </a:r>
            <a:r>
              <a:rPr 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SST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atin typeface="Symbol" charset="0"/>
              </a:rPr>
              <a:t>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folHlink"/>
                </a:solidFill>
              </a:rPr>
              <a:t>y</a:t>
            </a:r>
            <a:r>
              <a:rPr lang="en-US" sz="2400" b="1" baseline="-25000" dirty="0" err="1">
                <a:solidFill>
                  <a:schemeClr val="folHlink"/>
                </a:solidFill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FF00"/>
                </a:solidFill>
              </a:rPr>
              <a:t>y</a:t>
            </a:r>
            <a:r>
              <a:rPr lang="en-US" sz="2400" b="1" dirty="0"/>
              <a:t>)</a:t>
            </a:r>
            <a:r>
              <a:rPr lang="en-US" sz="2400" b="1" baseline="30000" dirty="0"/>
              <a:t>2</a:t>
            </a:r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SSE</a:t>
            </a:r>
            <a:r>
              <a:rPr lang="en-US" sz="2400" b="1">
                <a:solidFill>
                  <a:srgbClr val="FF9900"/>
                </a:solidFill>
              </a:rPr>
              <a:t> </a:t>
            </a:r>
            <a:r>
              <a:rPr lang="en-US" sz="2400" b="1"/>
              <a:t>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folHlink"/>
                </a:solidFill>
              </a:rPr>
              <a:t>y</a:t>
            </a:r>
            <a:r>
              <a:rPr lang="en-US" sz="2400" b="1" baseline="-25000">
                <a:solidFill>
                  <a:schemeClr val="folHlink"/>
                </a:solidFill>
              </a:rPr>
              <a:t>i</a:t>
            </a:r>
            <a:r>
              <a:rPr lang="en-US" sz="2400" b="1" baseline="-25000">
                <a:solidFill>
                  <a:schemeClr val="tx2"/>
                </a:solidFill>
              </a:rPr>
              <a:t>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925480" y="21336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SSR 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rgbClr val="00FF00"/>
                </a:solidFill>
              </a:rPr>
              <a:t>y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 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54392" y="38100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947008" y="36576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234736" y="27432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  <a:ln/>
        </p:spPr>
        <p:txBody>
          <a:bodyPr lIns="85342" tIns="42672" rIns="85342" bIns="42672" anchor="b"/>
          <a:lstStyle/>
          <a:p>
            <a:pPr defTabSz="852488"/>
            <a:r>
              <a:rPr lang="en-US" sz="4000"/>
              <a:t>Explained and Unexplained Variation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543800" y="2286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28600" y="41148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04800" y="3505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3957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90000"/>
              </a:lnSpc>
            </a:pPr>
            <a:r>
              <a:rPr lang="en-US" sz="4000" dirty="0" smtClean="0"/>
              <a:t>Correlation </a:t>
            </a:r>
            <a:r>
              <a:rPr lang="en-US" sz="4000" dirty="0" err="1" smtClean="0"/>
              <a:t>vs</a:t>
            </a:r>
            <a:r>
              <a:rPr lang="en-US" sz="4000" dirty="0" smtClean="0"/>
              <a:t> Regression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Pearson correlation coefficient: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Coefficient of determination (Regression):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after minimizing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60139"/>
              </p:ext>
            </p:extLst>
          </p:nvPr>
        </p:nvGraphicFramePr>
        <p:xfrm>
          <a:off x="1128943" y="2335044"/>
          <a:ext cx="407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1841500" imgH="584200" progId="Equation.3">
                  <p:embed/>
                </p:oleObj>
              </mc:Choice>
              <mc:Fallback>
                <p:oleObj name="Equation" r:id="rId4" imgW="1841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35044"/>
                        <a:ext cx="4078287" cy="129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41"/>
              </p:ext>
            </p:extLst>
          </p:nvPr>
        </p:nvGraphicFramePr>
        <p:xfrm>
          <a:off x="1213919" y="4565526"/>
          <a:ext cx="2256189" cy="119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6" imgW="1003300" imgH="533400" progId="Equation.3">
                  <p:embed/>
                </p:oleObj>
              </mc:Choice>
              <mc:Fallback>
                <p:oleObj name="Equation" r:id="rId6" imgW="1003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19" y="4565526"/>
                        <a:ext cx="2256189" cy="119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20559"/>
              </p:ext>
            </p:extLst>
          </p:nvPr>
        </p:nvGraphicFramePr>
        <p:xfrm>
          <a:off x="5936531" y="2485688"/>
          <a:ext cx="1298041" cy="114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8" imgW="736560" imgH="647640" progId="Equation.3">
                  <p:embed/>
                </p:oleObj>
              </mc:Choice>
              <mc:Fallback>
                <p:oleObj name="Equation" r:id="rId8" imgW="7365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31" y="2485688"/>
                        <a:ext cx="1298041" cy="11415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38966"/>
              </p:ext>
            </p:extLst>
          </p:nvPr>
        </p:nvGraphicFramePr>
        <p:xfrm>
          <a:off x="6293399" y="4969533"/>
          <a:ext cx="2294930" cy="60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0" imgW="1054100" imgH="279400" progId="Equation.3">
                  <p:embed/>
                </p:oleObj>
              </mc:Choice>
              <mc:Fallback>
                <p:oleObj name="Equation" r:id="rId10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399" y="4969533"/>
                        <a:ext cx="2294930" cy="6058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2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014265" cy="990107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simulation (where we </a:t>
            </a:r>
            <a:br>
              <a:rPr lang="en-US" dirty="0" smtClean="0"/>
            </a:br>
            <a:r>
              <a:rPr lang="en-US" dirty="0" smtClean="0"/>
              <a:t>know the ‘true’ population has R</a:t>
            </a:r>
            <a:r>
              <a:rPr lang="en-US" baseline="30000" dirty="0" smtClean="0"/>
              <a:t>2</a:t>
            </a:r>
            <a:r>
              <a:rPr lang="en-US" dirty="0" smtClean="0"/>
              <a:t>=0)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27494" y="4852948"/>
            <a:ext cx="1224744" cy="529137"/>
          </a:xfrm>
          <a:prstGeom prst="borderCallout1">
            <a:avLst>
              <a:gd name="adj1" fmla="val 22860"/>
              <a:gd name="adj2" fmla="val 113889"/>
              <a:gd name="adj3" fmla="val -38185"/>
              <a:gd name="adj4" fmla="val 14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R</a:t>
            </a:r>
            <a:r>
              <a:rPr lang="en-US" baseline="30000" dirty="0" smtClean="0"/>
              <a:t>2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0352" y="1904999"/>
            <a:ext cx="2268045" cy="99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regression models in simulation have 15 predictors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3 cases/predictor: </a:t>
            </a:r>
            <a:br>
              <a:rPr lang="en-US" dirty="0" smtClean="0"/>
            </a:br>
            <a:r>
              <a:rPr lang="en-US" dirty="0" smtClean="0"/>
              <a:t>mean R</a:t>
            </a:r>
            <a:r>
              <a:rPr lang="en-US" baseline="30000" dirty="0" smtClean="0"/>
              <a:t>2</a:t>
            </a:r>
            <a:r>
              <a:rPr lang="en-US" dirty="0" smtClean="0"/>
              <a:t> looks like .3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622201" y="3507427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35565"/>
              <a:gd name="adj4" fmla="val -7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(N=50).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13 </a:t>
            </a:r>
            <a:r>
              <a:rPr lang="en-US" dirty="0"/>
              <a:t>cases/predictor: </a:t>
            </a:r>
            <a:br>
              <a:rPr lang="en-US" dirty="0"/>
            </a:br>
            <a:r>
              <a:rPr lang="en-US" dirty="0"/>
              <a:t>mean R</a:t>
            </a:r>
            <a:r>
              <a:rPr lang="en-US" baseline="30000" dirty="0"/>
              <a:t>2</a:t>
            </a:r>
            <a:r>
              <a:rPr lang="en-US" dirty="0"/>
              <a:t> looks like </a:t>
            </a:r>
            <a:r>
              <a:rPr lang="en-US" dirty="0" smtClean="0"/>
              <a:t>.05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5775465" y="1224679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64438"/>
              <a:gd name="adj4" fmla="val -114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(N=200)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</a:t>
            </a:r>
          </a:p>
          <a:p>
            <a:pPr marL="0" lvl="0" indent="0">
              <a:buNone/>
            </a:pPr>
            <a:r>
              <a:rPr lang="en-US" dirty="0" smtClean="0"/>
              <a:t>Byte / tutorial difficulties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meetings!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smtClean="0"/>
              <a:t>km3j45d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 Tuesday, 9-1.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7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just Keep It Simple, …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2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Decision trees pros</a:t>
            </a:r>
          </a:p>
          <a:p>
            <a:pPr lvl="1"/>
            <a:r>
              <a:rPr lang="en-US" dirty="0" smtClean="0"/>
              <a:t>Open world assumption </a:t>
            </a:r>
          </a:p>
          <a:p>
            <a:pPr lvl="1"/>
            <a:r>
              <a:rPr lang="en-US" dirty="0" smtClean="0"/>
              <a:t>Fast to learn and use </a:t>
            </a:r>
          </a:p>
          <a:p>
            <a:pPr lvl="1"/>
            <a:r>
              <a:rPr lang="en-US" dirty="0" smtClean="0"/>
              <a:t>Easy to interpret and understand</a:t>
            </a:r>
          </a:p>
          <a:p>
            <a:pPr marL="0" indent="0">
              <a:buNone/>
            </a:pPr>
            <a:r>
              <a:rPr lang="en-US" dirty="0" smtClean="0"/>
              <a:t>Decision trees cons</a:t>
            </a:r>
          </a:p>
          <a:p>
            <a:pPr marL="571500" lvl="2" indent="-342900">
              <a:buClr>
                <a:schemeClr val="accent3"/>
              </a:buClr>
            </a:pPr>
            <a:r>
              <a:rPr lang="en-US" dirty="0"/>
              <a:t>Prone to </a:t>
            </a:r>
            <a:r>
              <a:rPr lang="en-US" dirty="0" err="1"/>
              <a:t>overfitting</a:t>
            </a:r>
            <a:r>
              <a:rPr lang="en-US" dirty="0"/>
              <a:t> – handle this by </a:t>
            </a:r>
            <a:r>
              <a:rPr lang="en-US" dirty="0" smtClean="0"/>
              <a:t>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– based on Bayes’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8147" y="3820043"/>
            <a:ext cx="6877050" cy="1066800"/>
            <a:chOff x="598" y="2070"/>
            <a:chExt cx="4332" cy="67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2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12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1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13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41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pros</a:t>
            </a:r>
          </a:p>
          <a:p>
            <a:pPr lvl="1"/>
            <a:r>
              <a:rPr lang="en-US" dirty="0" smtClean="0"/>
              <a:t>Takes priors into account</a:t>
            </a:r>
          </a:p>
          <a:p>
            <a:pPr lvl="1"/>
            <a:r>
              <a:rPr lang="en-US" dirty="0" smtClean="0"/>
              <a:t>Robust even when features are missing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Naïve Bayes cons</a:t>
            </a:r>
          </a:p>
          <a:p>
            <a:pPr lvl="1"/>
            <a:r>
              <a:rPr lang="en-US" dirty="0" smtClean="0"/>
              <a:t>Assumptions: </a:t>
            </a:r>
            <a:r>
              <a:rPr lang="en-US" dirty="0"/>
              <a:t>I</a:t>
            </a:r>
            <a:r>
              <a:rPr lang="en-US" dirty="0" smtClean="0"/>
              <a:t>ndependence; Closed world</a:t>
            </a:r>
          </a:p>
          <a:p>
            <a:pPr lvl="1"/>
            <a:r>
              <a:rPr lang="en-US" dirty="0" smtClean="0"/>
              <a:t>Fails when things are highly conditional</a:t>
            </a:r>
          </a:p>
          <a:p>
            <a:pPr lvl="1"/>
            <a:r>
              <a:rPr lang="en-US" dirty="0" smtClean="0"/>
              <a:t>Fails when data is highly skewed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094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tests how good your sample is (how many standard deviations from the population mean the sample mean is)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730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2468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8474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7167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3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an estimated z score </a:t>
            </a:r>
            <a:br>
              <a:rPr lang="en-US" dirty="0" smtClean="0"/>
            </a:br>
            <a:r>
              <a:rPr lang="en-US" dirty="0" smtClean="0"/>
              <a:t>	(based on an estimated pop mean)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4285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73507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662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0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use of t is to compare to the </a:t>
            </a:r>
            <a:r>
              <a:rPr lang="en-US" i="1" dirty="0" smtClean="0"/>
              <a:t>critical value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/>
              <a:t> (look up </a:t>
            </a:r>
            <a:r>
              <a:rPr lang="en-US" dirty="0" smtClean="0">
                <a:sym typeface="Symbol" charset="0"/>
              </a:rPr>
              <a:t> and N-1 to get this)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Lets us accept or reject H</a:t>
            </a:r>
            <a:r>
              <a:rPr lang="en-US" baseline="-25000" dirty="0" smtClean="0">
                <a:sym typeface="Wingdings"/>
              </a:rPr>
              <a:t>0 </a:t>
            </a:r>
            <a:r>
              <a:rPr lang="en-US" dirty="0" smtClean="0">
                <a:sym typeface="Wingdings"/>
              </a:rPr>
              <a:t>if t &gt;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749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6530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56903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solve for μ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5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762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4876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5211"/>
              </p:ext>
            </p:extLst>
          </p:nvPr>
        </p:nvGraphicFramePr>
        <p:xfrm>
          <a:off x="4195763" y="5035550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9" imgW="723900" imgH="228600" progId="Equation.3">
                  <p:embed/>
                </p:oleObj>
              </mc:Choice>
              <mc:Fallback>
                <p:oleObj name="Equation" r:id="rId9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035550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2973"/>
              </p:ext>
            </p:extLst>
          </p:nvPr>
        </p:nvGraphicFramePr>
        <p:xfrm>
          <a:off x="4195763" y="5511979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511979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0007"/>
              </p:ext>
            </p:extLst>
          </p:nvPr>
        </p:nvGraphicFramePr>
        <p:xfrm>
          <a:off x="4172840" y="5983214"/>
          <a:ext cx="1628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13" imgW="787400" imgH="228600" progId="Equation.3">
                  <p:embed/>
                </p:oleObj>
              </mc:Choice>
              <mc:Fallback>
                <p:oleObj name="Equation" r:id="rId1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840" y="5983214"/>
                        <a:ext cx="1628775" cy="473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Callout 1 13"/>
          <p:cNvSpPr/>
          <p:nvPr/>
        </p:nvSpPr>
        <p:spPr>
          <a:xfrm>
            <a:off x="6674079" y="4602432"/>
            <a:ext cx="2153839" cy="1273424"/>
          </a:xfrm>
          <a:prstGeom prst="borderCallout1">
            <a:avLst>
              <a:gd name="adj1" fmla="val 73647"/>
              <a:gd name="adj2" fmla="val -6200"/>
              <a:gd name="adj3" fmla="val 126244"/>
              <a:gd name="adj4" fmla="val -4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just the formula for calculating the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compare two samples?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54869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230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23074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32460"/>
              </p:ext>
            </p:extLst>
          </p:nvPr>
        </p:nvGraphicFramePr>
        <p:xfrm>
          <a:off x="1149282" y="5383803"/>
          <a:ext cx="2750341" cy="12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9" imgW="1130300" imgH="495300" progId="Equation.3">
                  <p:embed/>
                </p:oleObj>
              </mc:Choice>
              <mc:Fallback>
                <p:oleObj name="Equation" r:id="rId9" imgW="1130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82" y="5383803"/>
                        <a:ext cx="2750341" cy="120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Callout 1 15"/>
          <p:cNvSpPr/>
          <p:nvPr/>
        </p:nvSpPr>
        <p:spPr>
          <a:xfrm>
            <a:off x="6719440" y="4701412"/>
            <a:ext cx="2153839" cy="1273424"/>
          </a:xfrm>
          <a:prstGeom prst="borderCallout1">
            <a:avLst>
              <a:gd name="adj1" fmla="val 76021"/>
              <a:gd name="adj2" fmla="val -3392"/>
              <a:gd name="adj3" fmla="val 108436"/>
              <a:gd name="adj4" fmla="val -135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square root was missing yesterday. I fixed it in ALL the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1152</Words>
  <Application>Microsoft Macintosh PowerPoint</Application>
  <PresentationFormat>On-screen Show (4:3)</PresentationFormat>
  <Paragraphs>235</Paragraphs>
  <Slides>25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Chart</vt:lpstr>
      <vt:lpstr>PowerPoint Presentation</vt:lpstr>
      <vt:lpstr>Sign up for meetings!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Careful with p values</vt:lpstr>
      <vt:lpstr>Correlation &amp; Regression</vt:lpstr>
      <vt:lpstr>Explained and Unexplained Variation</vt:lpstr>
      <vt:lpstr>Correlation vs Regression</vt:lpstr>
      <vt:lpstr>Overfitting simulation (where we  know the ‘true’ population has R2=0)</vt:lpstr>
      <vt:lpstr>Overfitting: 3 cases/predictor:  mean R2 looks like .3</vt:lpstr>
      <vt:lpstr>Overfitting: 13 cases/predictor:  mean R2 looks like .05</vt:lpstr>
      <vt:lpstr>Quiz 6</vt:lpstr>
      <vt:lpstr>Feedback: Biggest Issues</vt:lpstr>
      <vt:lpstr>Feedback: Biggest Issues</vt:lpstr>
      <vt:lpstr>Feedback: Biggest Issues</vt:lpstr>
      <vt:lpstr>Feedback: Biggest Issues</vt:lpstr>
      <vt:lpstr>Review: Decision Trees &amp; Naïve Bayes</vt:lpstr>
      <vt:lpstr>Review: Decision Trees &amp; Naïve Bayes</vt:lpstr>
      <vt:lpstr>Review: Decision Trees &amp; Naïve Bayes</vt:lpstr>
      <vt:lpstr>Review: Decision Trees &amp; Naïve Bayes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415</cp:revision>
  <cp:lastPrinted>2014-02-18T19:49:30Z</cp:lastPrinted>
  <dcterms:created xsi:type="dcterms:W3CDTF">2013-10-07T16:54:34Z</dcterms:created>
  <dcterms:modified xsi:type="dcterms:W3CDTF">2016-02-08T16:19:52Z</dcterms:modified>
</cp:coreProperties>
</file>