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handoutMasterIdLst>
    <p:handoutMasterId r:id="rId64"/>
  </p:handoutMasterIdLst>
  <p:sldIdLst>
    <p:sldId id="258" r:id="rId2"/>
    <p:sldId id="332" r:id="rId3"/>
    <p:sldId id="287" r:id="rId4"/>
    <p:sldId id="340" r:id="rId5"/>
    <p:sldId id="334" r:id="rId6"/>
    <p:sldId id="335" r:id="rId7"/>
    <p:sldId id="336" r:id="rId8"/>
    <p:sldId id="337" r:id="rId9"/>
    <p:sldId id="338" r:id="rId10"/>
    <p:sldId id="339" r:id="rId11"/>
    <p:sldId id="288" r:id="rId12"/>
    <p:sldId id="289" r:id="rId13"/>
    <p:sldId id="290" r:id="rId14"/>
    <p:sldId id="291" r:id="rId15"/>
    <p:sldId id="297" r:id="rId16"/>
    <p:sldId id="342" r:id="rId17"/>
    <p:sldId id="343" r:id="rId18"/>
    <p:sldId id="345" r:id="rId19"/>
    <p:sldId id="344" r:id="rId20"/>
    <p:sldId id="346" r:id="rId21"/>
    <p:sldId id="348" r:id="rId22"/>
    <p:sldId id="349" r:id="rId23"/>
    <p:sldId id="341" r:id="rId24"/>
    <p:sldId id="293" r:id="rId25"/>
    <p:sldId id="295" r:id="rId26"/>
    <p:sldId id="307" r:id="rId27"/>
    <p:sldId id="306" r:id="rId28"/>
    <p:sldId id="302" r:id="rId29"/>
    <p:sldId id="326" r:id="rId30"/>
    <p:sldId id="327" r:id="rId31"/>
    <p:sldId id="328" r:id="rId32"/>
    <p:sldId id="361" r:id="rId33"/>
    <p:sldId id="362" r:id="rId34"/>
    <p:sldId id="329" r:id="rId35"/>
    <p:sldId id="308" r:id="rId36"/>
    <p:sldId id="310" r:id="rId37"/>
    <p:sldId id="330" r:id="rId38"/>
    <p:sldId id="314" r:id="rId39"/>
    <p:sldId id="315" r:id="rId40"/>
    <p:sldId id="316" r:id="rId41"/>
    <p:sldId id="317" r:id="rId42"/>
    <p:sldId id="318" r:id="rId43"/>
    <p:sldId id="319" r:id="rId44"/>
    <p:sldId id="320" r:id="rId45"/>
    <p:sldId id="321" r:id="rId46"/>
    <p:sldId id="322" r:id="rId47"/>
    <p:sldId id="323" r:id="rId48"/>
    <p:sldId id="324" r:id="rId49"/>
    <p:sldId id="353" r:id="rId50"/>
    <p:sldId id="354" r:id="rId51"/>
    <p:sldId id="355" r:id="rId52"/>
    <p:sldId id="356" r:id="rId53"/>
    <p:sldId id="357" r:id="rId54"/>
    <p:sldId id="358" r:id="rId55"/>
    <p:sldId id="350" r:id="rId56"/>
    <p:sldId id="333" r:id="rId57"/>
    <p:sldId id="351" r:id="rId58"/>
    <p:sldId id="352" r:id="rId59"/>
    <p:sldId id="331" r:id="rId60"/>
    <p:sldId id="359" r:id="rId61"/>
    <p:sldId id="360"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55" autoAdjust="0"/>
  </p:normalViewPr>
  <p:slideViewPr>
    <p:cSldViewPr snapToGrid="0" snapToObjects="1">
      <p:cViewPr varScale="1">
        <p:scale>
          <a:sx n="67" d="100"/>
          <a:sy n="67" d="100"/>
        </p:scale>
        <p:origin x="-1408"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add http://</a:t>
            </a:r>
            <a:r>
              <a:rPr lang="en-US" dirty="0" err="1" smtClean="0"/>
              <a:t>www.wikiwand.com</a:t>
            </a:r>
            <a:r>
              <a:rPr lang="en-US" smtClean="0"/>
              <a:t>/en/Anscombe%27s_quartet</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2136106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a:t>
            </a:r>
            <a:r>
              <a:rPr lang="en-US" smtClean="0"/>
              <a:t>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a:t>
            </a:r>
            <a:r>
              <a:rPr lang="en-US" smtClean="0"/>
              <a:t>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a:t>
            </a:r>
            <a:r>
              <a:rPr lang="en-US" baseline="0" dirty="0" smtClean="0"/>
              <a:t> parsing effort to create tables!</a:t>
            </a:r>
            <a:br>
              <a:rPr lang="en-US" baseline="0" dirty="0" smtClean="0"/>
            </a:br>
            <a:endParaRPr lang="en-US" baseline="0" dirty="0" smtClean="0"/>
          </a:p>
          <a:p>
            <a:r>
              <a:rPr lang="en-US" dirty="0" smtClean="0"/>
              <a:t>The original logs did not have consistent logging formats and improper delimiting which has resulted in issues with parsing. Some of these have been fixed, but others may not yet have been found. Typical symptoms include the subfields not correctly matching the expected value from the original log file. Typical errors are caused by log file field delimiters appearing within a field (causing incorrect field tokenization). Other errors caused by unknown and inconsistent log line formats. Different types of log lines had differing line formats and these sometimes changed.</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3324252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 show certain types of unexpected structure (e.g. variance)</a:t>
            </a:r>
          </a:p>
          <a:p>
            <a:r>
              <a:rPr lang="en-US" baseline="0" dirty="0" smtClean="0"/>
              <a:t>You can also see which way the data sways. For example, if there are more people who eat a lot of burgers than eat a few, the median is going to be higher or the top whisker could be longer than the bottom one. </a:t>
            </a:r>
            <a:br>
              <a:rPr lang="en-US" baseline="0" dirty="0" smtClean="0"/>
            </a:br>
            <a:r>
              <a:rPr lang="en-US" baseline="0" dirty="0" smtClean="0"/>
              <a:t>Basically, it gives you a good overview of the data's distribution.</a:t>
            </a:r>
          </a:p>
          <a:p>
            <a:endParaRPr lang="en-US" baseline="0" dirty="0" smtClean="0"/>
          </a:p>
          <a:p>
            <a:r>
              <a:rPr lang="en-US" baseline="0" dirty="0" smtClean="0"/>
              <a:t>Some variation in how these are assigned…</a:t>
            </a:r>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dirty="0" smtClean="0"/>
              <a:t>Dots are 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a:t>
            </a:r>
          </a:p>
          <a:p>
            <a:r>
              <a:rPr lang="en-US" dirty="0" smtClean="0"/>
              <a:t>The KS-test is a robust test that cares only about the relative distribution of the data.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why do I have this slide twice?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mn-lt"/>
                <a:ea typeface="+mn-ea"/>
                <a:cs typeface="+mn-cs"/>
              </a:rPr>
              <a:t>mean equals the variance </a:t>
            </a:r>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60</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61</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Interval: Scales that describe values where the interval between the values has meaning.</a:t>
            </a:r>
          </a:p>
          <a:p>
            <a:r>
              <a:rPr lang="en-US" dirty="0" smtClean="0"/>
              <a:t>Ratio: Scales that describe variables where the same difference between values has the same meaning (as in interval) but where a double, tripling, etc. of the values implies a double, tripling, etc. of the measurement. An example of a ratio scale is a bank account balance whose possible values are $5, $10, and $15. The difference between each pair is $5 and $10 is twice as much as $5. Since ratios of values are possible, they are defined as having a natural zero.</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996366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scripts to address each of these?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(1/29/15 10:06) -----</a:t>
            </a:r>
          </a:p>
          <a:p>
            <a:r>
              <a:rPr lang="en-US"/>
              <a:t>move to where it is relevant to the data analysis process instead of here.</a:t>
            </a:r>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59915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12.8</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12.8</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33</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358534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2/10/16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2/10/16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Exploratory Data Analysis</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What Role Does </a:t>
            </a:r>
            <a:r>
              <a:rPr lang="en-US" dirty="0"/>
              <a:t>T</a:t>
            </a:r>
            <a:r>
              <a:rPr lang="en-US" dirty="0" smtClean="0"/>
              <a:t>his Field Play?</a:t>
            </a:r>
            <a:endParaRPr lang="en-US" dirty="0"/>
          </a:p>
        </p:txBody>
      </p:sp>
      <p:sp>
        <p:nvSpPr>
          <p:cNvPr id="7" name="Content Placeholder 6"/>
          <p:cNvSpPr>
            <a:spLocks noGrp="1"/>
          </p:cNvSpPr>
          <p:nvPr>
            <p:ph idx="1"/>
          </p:nvPr>
        </p:nvSpPr>
        <p:spPr>
          <a:xfrm>
            <a:off x="1128943" y="1847153"/>
            <a:ext cx="7887140" cy="4379976"/>
          </a:xfrm>
        </p:spPr>
        <p:txBody>
          <a:bodyPr/>
          <a:lstStyle/>
          <a:p>
            <a:pPr marL="228600" lvl="1" indent="0">
              <a:buNone/>
            </a:pPr>
            <a:r>
              <a:rPr lang="en-US" sz="3200" dirty="0" smtClean="0"/>
              <a:t>Descriptor / Feature: predictive of labels (</a:t>
            </a:r>
            <a:r>
              <a:rPr lang="en-US" sz="3200" i="1" dirty="0" smtClean="0"/>
              <a:t>e.g. </a:t>
            </a:r>
            <a:r>
              <a:rPr lang="en-US" sz="3200" i="1" dirty="0"/>
              <a:t>C</a:t>
            </a:r>
            <a:r>
              <a:rPr lang="en-US" sz="3200" i="1" dirty="0" smtClean="0"/>
              <a:t>lick Duration</a:t>
            </a:r>
            <a:r>
              <a:rPr lang="en-US" sz="3200" dirty="0" smtClean="0"/>
              <a:t>)</a:t>
            </a:r>
          </a:p>
          <a:p>
            <a:pPr marL="228600" lvl="1" indent="0">
              <a:buNone/>
            </a:pPr>
            <a:r>
              <a:rPr lang="en-US" sz="3200" dirty="0" smtClean="0"/>
              <a:t>Response / Label: </a:t>
            </a:r>
          </a:p>
          <a:p>
            <a:pPr marL="228600" lvl="1" indent="0">
              <a:buNone/>
            </a:pPr>
            <a:r>
              <a:rPr lang="en-US" sz="3200" dirty="0"/>
              <a:t>	</a:t>
            </a:r>
            <a:r>
              <a:rPr lang="en-US" sz="3200" dirty="0" smtClean="0"/>
              <a:t>outcome of prediction </a:t>
            </a:r>
          </a:p>
          <a:p>
            <a:pPr marL="228600" lvl="1" indent="0">
              <a:buNone/>
            </a:pPr>
            <a:r>
              <a:rPr lang="en-US" sz="3200" dirty="0"/>
              <a:t>	</a:t>
            </a:r>
            <a:r>
              <a:rPr lang="en-US" sz="3200" dirty="0" smtClean="0"/>
              <a:t>response to an intervention / question</a:t>
            </a:r>
          </a:p>
          <a:p>
            <a:pPr marL="228600" lvl="1" indent="0">
              <a:buNone/>
            </a:pPr>
            <a:r>
              <a:rPr lang="en-US" sz="3200" dirty="0" smtClean="0"/>
              <a:t>  (</a:t>
            </a:r>
            <a:r>
              <a:rPr lang="en-US" sz="3200" i="1" dirty="0" smtClean="0"/>
              <a:t>e.g. Diagnosis)</a:t>
            </a:r>
            <a:endParaRPr lang="en-US" sz="3200" dirty="0"/>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58215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Second, Can you compare?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a:t>
            </a:r>
            <a:r>
              <a:rPr lang="en-US" i="1" dirty="0" smtClean="0"/>
              <a:t>e.g., </a:t>
            </a:r>
            <a:r>
              <a:rPr lang="en-US" dirty="0" smtClean="0"/>
              <a:t>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Statistics</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Median (Middle #)</a:t>
            </a:r>
          </a:p>
          <a:p>
            <a:pPr marL="0" indent="0">
              <a:buNone/>
            </a:pPr>
            <a:r>
              <a:rPr lang="en-US" dirty="0" smtClean="0"/>
              <a:t>8 8 9 10 12 15 17 18 </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02823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a:t>
            </a:r>
            <a:br>
              <a:rPr lang="en-US" dirty="0" smtClean="0"/>
            </a:br>
            <a:r>
              <a:rPr lang="en-US" dirty="0" smtClean="0"/>
              <a:t>Median (Middle #); </a:t>
            </a:r>
            <a:br>
              <a:rPr lang="en-US" dirty="0" smtClean="0"/>
            </a:br>
            <a:r>
              <a:rPr lang="en-US" dirty="0" smtClean="0"/>
              <a:t>Mode (most #)</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17</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 </a:t>
            </a:r>
            <a:endParaRPr lang="en-US" sz="2800" dirty="0"/>
          </a:p>
          <a:p>
            <a:endParaRPr lang="en-US" sz="2800" dirty="0"/>
          </a:p>
        </p:txBody>
      </p:sp>
    </p:spTree>
    <p:extLst>
      <p:ext uri="{BB962C8B-B14F-4D97-AF65-F5344CB8AC3E}">
        <p14:creationId xmlns:p14="http://schemas.microsoft.com/office/powerpoint/2010/main" val="168568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12.8</a:t>
            </a:r>
            <a:br>
              <a:rPr lang="en-US" dirty="0" smtClean="0"/>
            </a:br>
            <a:r>
              <a:rPr lang="en-US" dirty="0" smtClean="0"/>
              <a:t>Median (Middle #) = 12</a:t>
            </a:r>
            <a:br>
              <a:rPr lang="en-US" dirty="0" smtClean="0"/>
            </a:br>
            <a:r>
              <a:rPr lang="en-US" dirty="0" smtClean="0"/>
              <a:t>Mode (most #) = 8</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18</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 </a:t>
            </a:r>
            <a:endParaRPr lang="en-US" sz="2800" dirty="0"/>
          </a:p>
          <a:p>
            <a:endParaRPr lang="en-US" sz="2800" dirty="0"/>
          </a:p>
        </p:txBody>
      </p:sp>
    </p:spTree>
    <p:extLst>
      <p:ext uri="{BB962C8B-B14F-4D97-AF65-F5344CB8AC3E}">
        <p14:creationId xmlns:p14="http://schemas.microsoft.com/office/powerpoint/2010/main" val="27022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a:t>
            </a:r>
            <a:br>
              <a:rPr lang="en-US" dirty="0" smtClean="0"/>
            </a:br>
            <a:r>
              <a:rPr lang="en-US" dirty="0" smtClean="0"/>
              <a:t>Median (Middle #)</a:t>
            </a:r>
            <a:br>
              <a:rPr lang="en-US" dirty="0" smtClean="0"/>
            </a:br>
            <a:r>
              <a:rPr lang="en-US" dirty="0" smtClean="0"/>
              <a:t>Mode (most #)</a:t>
            </a:r>
          </a:p>
          <a:p>
            <a:endParaRPr lang="en-US" dirty="0" smtClean="0"/>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19</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409524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300269"/>
            <a:ext cx="7048804" cy="5154232"/>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Describe data types and how to transform among them</a:t>
            </a:r>
          </a:p>
          <a:p>
            <a:pPr marL="320675" indent="-320675" defTabSz="852488">
              <a:spcBef>
                <a:spcPct val="25000"/>
              </a:spcBef>
              <a:buSzPct val="80000"/>
            </a:pPr>
            <a:r>
              <a:rPr lang="en-US" sz="2800" dirty="0" smtClean="0"/>
              <a:t>Draw a stem and leaf plot for a data set</a:t>
            </a:r>
          </a:p>
          <a:p>
            <a:pPr marL="320675" indent="-320675" defTabSz="852488">
              <a:spcBef>
                <a:spcPct val="25000"/>
              </a:spcBef>
              <a:buSzPct val="80000"/>
            </a:pPr>
            <a:r>
              <a:rPr lang="en-US" dirty="0" smtClean="0"/>
              <a:t>Explain how a box plot works</a:t>
            </a:r>
          </a:p>
          <a:p>
            <a:pPr marL="320675" indent="-320675" defTabSz="852488">
              <a:spcBef>
                <a:spcPct val="25000"/>
              </a:spcBef>
              <a:buSzPct val="80000"/>
            </a:pPr>
            <a:r>
              <a:rPr lang="en-US" sz="2800" dirty="0" smtClean="0"/>
              <a:t>Recognize common types of distributions and the assumptions that lie behind them</a:t>
            </a:r>
          </a:p>
          <a:p>
            <a:pPr marL="320675" indent="-320675" defTabSz="852488">
              <a:spcBef>
                <a:spcPct val="25000"/>
              </a:spcBef>
              <a:buSzPct val="80000"/>
            </a:pPr>
            <a:r>
              <a:rPr lang="en-US" sz="2800" dirty="0" smtClean="0"/>
              <a:t>Have strategies for identifying and dealing with outliers</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891415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33</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smtClean="0"/>
              <a:t>2</a:t>
            </a:r>
            <a:r>
              <a:rPr lang="en-US" dirty="0" smtClean="0"/>
              <a:t/>
            </a:r>
            <a:br>
              <a:rPr lang="en-US" dirty="0" smtClean="0"/>
            </a:br>
            <a:r>
              <a:rPr lang="en-US" dirty="0" smtClean="0"/>
              <a:t>(Mean of [Square of diff from mean])</a:t>
            </a:r>
          </a:p>
          <a:p>
            <a:pPr marL="0" indent="0">
              <a:buNone/>
            </a:pPr>
            <a:r>
              <a:rPr lang="en-US" u="sng" dirty="0" smtClean="0"/>
              <a:t>(33-8)</a:t>
            </a:r>
            <a:r>
              <a:rPr lang="en-US" u="sng" baseline="30000" dirty="0" smtClean="0"/>
              <a:t>2</a:t>
            </a:r>
            <a:r>
              <a:rPr lang="en-US" u="sng" dirty="0" smtClean="0"/>
              <a:t>*2+(33-9)</a:t>
            </a:r>
            <a:r>
              <a:rPr lang="en-US" u="sng" baseline="30000" dirty="0" smtClean="0"/>
              <a:t>2</a:t>
            </a:r>
            <a:r>
              <a:rPr lang="en-US" u="sng" dirty="0" smtClean="0"/>
              <a:t>+(33-10)</a:t>
            </a:r>
            <a:r>
              <a:rPr lang="en-US" u="sng" baseline="30000" dirty="0" smtClean="0"/>
              <a:t>2</a:t>
            </a:r>
            <a:r>
              <a:rPr lang="en-US" u="sng" dirty="0" smtClean="0"/>
              <a:t>+…</a:t>
            </a:r>
            <a:r>
              <a:rPr lang="en-US" u="sng" dirty="0"/>
              <a:t> </a:t>
            </a:r>
            <a:r>
              <a:rPr lang="en-US" u="sng" dirty="0" smtClean="0"/>
              <a:t>(33-200)</a:t>
            </a:r>
            <a:r>
              <a:rPr lang="en-US" u="sng" baseline="30000" dirty="0" smtClean="0"/>
              <a:t>2</a:t>
            </a:r>
            <a:r>
              <a:rPr lang="en-US" dirty="0" smtClean="0"/>
              <a:t>                </a:t>
            </a:r>
            <a:br>
              <a:rPr lang="en-US" dirty="0" smtClean="0"/>
            </a:br>
            <a:r>
              <a:rPr lang="en-US" dirty="0" smtClean="0"/>
              <a:t>                           [N-1]</a:t>
            </a:r>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20</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161697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33</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a:t>2</a:t>
            </a:r>
            <a:r>
              <a:rPr lang="en-US" dirty="0"/>
              <a:t> = </a:t>
            </a:r>
            <a:r>
              <a:rPr lang="en-US" dirty="0" smtClean="0"/>
              <a:t>3936.25</a:t>
            </a:r>
            <a:endParaRPr lang="en-US" dirty="0"/>
          </a:p>
          <a:p>
            <a:r>
              <a:rPr lang="en-US" dirty="0" smtClean="0"/>
              <a:t>Standard Deviation </a:t>
            </a:r>
            <a:r>
              <a:rPr lang="en-US" dirty="0" err="1" smtClean="0"/>
              <a:t>σ</a:t>
            </a:r>
            <a:r>
              <a:rPr lang="en-US" dirty="0" smtClean="0"/>
              <a:t> = 62.7</a:t>
            </a:r>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21</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4895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12.8</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a:t>2</a:t>
            </a:r>
            <a:r>
              <a:rPr lang="en-US" dirty="0"/>
              <a:t> = </a:t>
            </a:r>
            <a:r>
              <a:rPr lang="en-US" dirty="0" smtClean="0"/>
              <a:t>19.6</a:t>
            </a:r>
            <a:endParaRPr lang="en-US" dirty="0"/>
          </a:p>
          <a:p>
            <a:r>
              <a:rPr lang="en-US" dirty="0" smtClean="0"/>
              <a:t>Standard Deviation </a:t>
            </a:r>
            <a:r>
              <a:rPr lang="en-US" dirty="0" err="1" smtClean="0"/>
              <a:t>σ</a:t>
            </a:r>
            <a:r>
              <a:rPr lang="en-US" dirty="0" smtClean="0"/>
              <a:t> = 4.5</a:t>
            </a:r>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22</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a:t>
            </a:r>
            <a:endParaRPr lang="en-US" sz="2800" dirty="0"/>
          </a:p>
          <a:p>
            <a:endParaRPr lang="en-US" sz="2800" dirty="0"/>
          </a:p>
        </p:txBody>
      </p:sp>
    </p:spTree>
    <p:extLst>
      <p:ext uri="{BB962C8B-B14F-4D97-AF65-F5344CB8AC3E}">
        <p14:creationId xmlns:p14="http://schemas.microsoft.com/office/powerpoint/2010/main" val="1557619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4958711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128943" y="1847153"/>
            <a:ext cx="7659224" cy="4379976"/>
          </a:xfrm>
        </p:spPr>
        <p:txBody>
          <a:bodyPr/>
          <a:lstStyle/>
          <a:p>
            <a:pPr marL="0" indent="0">
              <a:buNone/>
            </a:pPr>
            <a:r>
              <a:rPr lang="en-US" dirty="0" smtClean="0"/>
              <a:t>Printout of summary .</a:t>
            </a:r>
            <a:r>
              <a:rPr lang="en-US" dirty="0" err="1" smtClean="0"/>
              <a:t>csv</a:t>
            </a:r>
            <a:r>
              <a:rPr lang="en-US" dirty="0" smtClean="0"/>
              <a:t> file for you (already done half the work here). Look at columns 5/6 </a:t>
            </a:r>
          </a:p>
          <a:p>
            <a:pPr marL="0" indent="0">
              <a:buNone/>
            </a:pPr>
            <a:endParaRPr lang="en-US" dirty="0"/>
          </a:p>
          <a:p>
            <a:pPr marL="0" indent="0">
              <a:buNone/>
            </a:pPr>
            <a:r>
              <a:rPr lang="en-US" dirty="0" smtClean="0"/>
              <a:t>40175  x x x </a:t>
            </a:r>
          </a:p>
          <a:p>
            <a:pPr marL="0" indent="0">
              <a:buNone/>
            </a:pPr>
            <a:r>
              <a:rPr lang="en-US" dirty="0" smtClean="0"/>
              <a:t>40201  x x x</a:t>
            </a:r>
          </a:p>
          <a:p>
            <a:pPr marL="0" indent="0">
              <a:buNone/>
            </a:pPr>
            <a:r>
              <a:rPr lang="en-US" dirty="0" smtClean="0"/>
              <a:t>40224  x x x </a:t>
            </a:r>
          </a:p>
          <a:p>
            <a:pPr marL="0" indent="0">
              <a:buNone/>
            </a:pPr>
            <a:r>
              <a:rPr lang="en-US" dirty="0" smtClean="0"/>
              <a:t>37013  x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60581" y="1847153"/>
            <a:ext cx="8423210" cy="4379976"/>
          </a:xfrm>
        </p:spPr>
        <p:txBody>
          <a:bodyPr/>
          <a:lstStyle/>
          <a:p>
            <a:pPr marL="0" indent="0">
              <a:buNone/>
            </a:pPr>
            <a:r>
              <a:rPr lang="en-US" dirty="0" smtClean="0"/>
              <a:t>Alternative: Digit reminder representation </a:t>
            </a:r>
            <a:br>
              <a:rPr lang="en-US" dirty="0" smtClean="0"/>
            </a:br>
            <a:r>
              <a:rPr lang="en-US" dirty="0" smtClean="0"/>
              <a:t>(columns 5-8 only here):</a:t>
            </a:r>
            <a:endParaRPr lang="en-US" dirty="0"/>
          </a:p>
          <a:p>
            <a:pPr marL="0" indent="0">
              <a:buNone/>
            </a:pPr>
            <a:r>
              <a:rPr lang="en-US" dirty="0" smtClean="0"/>
              <a:t>400*  33 55 57 68 08 08 19 19</a:t>
            </a:r>
          </a:p>
          <a:p>
            <a:pPr marL="0" indent="0">
              <a:buNone/>
            </a:pPr>
            <a:r>
              <a:rPr lang="en-US" dirty="0" smtClean="0"/>
              <a:t>401*  04 08 76 95 75 75 75 19 19 50 50 85 85</a:t>
            </a:r>
          </a:p>
          <a:p>
            <a:pPr marL="514350" indent="-514350">
              <a:buAutoNum type="arabicPlain" startAt="402"/>
            </a:pPr>
            <a:r>
              <a:rPr lang="en-US" dirty="0" smtClean="0"/>
              <a:t>*  53 65 70 77 79 01 01 01 24 24 24 27 27 56 56   </a:t>
            </a:r>
            <a:br>
              <a:rPr lang="en-US" dirty="0" smtClean="0"/>
            </a:br>
            <a:r>
              <a:rPr lang="en-US" dirty="0" smtClean="0"/>
              <a:t>   71 17 95 95  </a:t>
            </a:r>
          </a:p>
          <a:p>
            <a:pPr marL="514350" indent="-514350">
              <a:buAutoNum type="arabicPlain" startAt="402"/>
            </a:pPr>
            <a:r>
              <a:rPr lang="en-US" dirty="0" smtClean="0"/>
              <a:t>*  90</a:t>
            </a:r>
          </a:p>
          <a:p>
            <a:pPr marL="0" indent="0">
              <a:buNone/>
            </a:pPr>
            <a:r>
              <a:rPr lang="en-US" dirty="0" smtClean="0"/>
              <a:t>405*  03 05 11 15</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6821004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2/10/16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7" name="Rectangle 6"/>
          <p:cNvSpPr/>
          <p:nvPr/>
        </p:nvSpPr>
        <p:spPr>
          <a:xfrm>
            <a:off x="1210233" y="2101151"/>
            <a:ext cx="4001354"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 (or 100):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smtClean="0"/>
          </a:p>
          <a:p>
            <a:pPr algn="ctr"/>
            <a:endParaRPr lang="en-US" dirty="0"/>
          </a:p>
        </p:txBody>
      </p:sp>
      <p:sp>
        <p:nvSpPr>
          <p:cNvPr id="8" name="Rectangle 7"/>
          <p:cNvSpPr/>
          <p:nvPr/>
        </p:nvSpPr>
        <p:spPr>
          <a:xfrm>
            <a:off x="2262734" y="2861453"/>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ectangle 9"/>
          <p:cNvSpPr/>
          <p:nvPr/>
        </p:nvSpPr>
        <p:spPr>
          <a:xfrm>
            <a:off x="2262734" y="3474622"/>
            <a:ext cx="437948" cy="41518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2385938" y="4290398"/>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153229" y="3182635"/>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59649" y="3729208"/>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145051" y="3729208"/>
            <a:ext cx="175180" cy="16060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443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Tree>
    <p:extLst>
      <p:ext uri="{BB962C8B-B14F-4D97-AF65-F5344CB8AC3E}">
        <p14:creationId xmlns:p14="http://schemas.microsoft.com/office/powerpoint/2010/main" val="3472492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64384198"/>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32776523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a:xfrm>
            <a:off x="1128943" y="1847153"/>
            <a:ext cx="7048804" cy="4379976"/>
          </a:xfrm>
        </p:spPr>
      </p:pic>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9366259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1" name="Rectangle 40"/>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5596803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21625" cy="990107"/>
          </a:xfrm>
        </p:spPr>
        <p:txBody>
          <a:bodyPr/>
          <a:lstStyle/>
          <a:p>
            <a:r>
              <a:rPr lang="en-US" dirty="0" smtClean="0"/>
              <a:t>Boxplot (invented by </a:t>
            </a:r>
            <a:r>
              <a:rPr lang="en-US" dirty="0" err="1" smtClean="0"/>
              <a:t>Tukey</a:t>
            </a:r>
            <a:r>
              <a:rPr lang="en-US" dirty="0" smtClean="0"/>
              <a:t>) </a:t>
            </a:r>
            <a:r>
              <a:rPr lang="en-US" dirty="0"/>
              <a:t/>
            </a:r>
            <a:br>
              <a:rPr lang="en-US" dirty="0"/>
            </a:br>
            <a:r>
              <a:rPr lang="en-US" dirty="0"/>
              <a:t>[image from </a:t>
            </a:r>
            <a:r>
              <a:rPr lang="en-US" sz="1200" dirty="0" err="1" smtClean="0"/>
              <a:t>flowingdata.com</a:t>
            </a:r>
            <a:r>
              <a:rPr lang="en-US" sz="1200" dirty="0"/>
              <a:t>/2008/02/15/how-to-read-and-use-a-box-and-whisker-plot</a:t>
            </a:r>
            <a:r>
              <a:rPr lang="en-US" sz="1200" dirty="0" smtClean="0"/>
              <a:t>/</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
        <p:nvSpPr>
          <p:cNvPr id="3" name="TextBox 2"/>
          <p:cNvSpPr txBox="1"/>
          <p:nvPr/>
        </p:nvSpPr>
        <p:spPr>
          <a:xfrm>
            <a:off x="465996" y="5064047"/>
            <a:ext cx="184666" cy="369332"/>
          </a:xfrm>
          <a:prstGeom prst="rect">
            <a:avLst/>
          </a:prstGeom>
          <a:noFill/>
        </p:spPr>
        <p:txBody>
          <a:bodyPr wrap="none" rtlCol="0">
            <a:spAutoFit/>
          </a:bodyPr>
          <a:lstStyle/>
          <a:p>
            <a:endParaRPr lang="en-US" dirty="0"/>
          </a:p>
        </p:txBody>
      </p:sp>
      <p:pic>
        <p:nvPicPr>
          <p:cNvPr id="11" name="Content Placeholder 10"/>
          <p:cNvPicPr>
            <a:picLocks noGrp="1" noChangeAspect="1"/>
          </p:cNvPicPr>
          <p:nvPr>
            <p:ph idx="1"/>
          </p:nvPr>
        </p:nvPicPr>
        <p:blipFill>
          <a:blip r:embed="rId3"/>
          <a:srcRect l="-95411" r="-95411"/>
          <a:stretch>
            <a:fillRect/>
          </a:stretch>
        </p:blipFill>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6201224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128943" y="1539848"/>
            <a:ext cx="7048804" cy="4379976"/>
          </a:xfrm>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p>
          <a:p>
            <a:r>
              <a:rPr lang="en-US" dirty="0"/>
              <a:t>Identifying problems (such as outliers</a:t>
            </a:r>
            <a:r>
              <a:rPr lang="en-US" dirty="0" smtClean="0"/>
              <a:t>)	</a:t>
            </a:r>
            <a:endParaRPr lang="en-US" dirty="0"/>
          </a:p>
          <a:p>
            <a:r>
              <a:rPr lang="en-US" dirty="0" smtClean="0"/>
              <a:t>[eventually] 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5741433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2/10/16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43</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2/10/16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47</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pic>
        <p:nvPicPr>
          <p:cNvPr id="5" name="Content Placeholder 6" descr="Screen Shot 2014-01-30 at 5.18.33 PM.png"/>
          <p:cNvPicPr>
            <a:picLocks noChangeAspect="1"/>
          </p:cNvPicPr>
          <p:nvPr/>
        </p:nvPicPr>
        <p:blipFill>
          <a:blip r:embed="rId2">
            <a:extLst>
              <a:ext uri="{28A0092B-C50C-407E-A947-70E740481C1C}">
                <a14:useLocalDpi xmlns:a14="http://schemas.microsoft.com/office/drawing/2010/main" val="0"/>
              </a:ext>
            </a:extLst>
          </a:blip>
          <a:srcRect l="1481" r="1481"/>
          <a:stretch>
            <a:fillRect/>
          </a:stretch>
        </p:blipFill>
        <p:spPr>
          <a:xfrm>
            <a:off x="1281343" y="1999553"/>
            <a:ext cx="7048804" cy="4379976"/>
          </a:xfrm>
          <a:prstGeom prst="rect">
            <a:avLst/>
          </a:prstGeom>
        </p:spPr>
      </p:pic>
    </p:spTree>
    <p:extLst>
      <p:ext uri="{BB962C8B-B14F-4D97-AF65-F5344CB8AC3E}">
        <p14:creationId xmlns:p14="http://schemas.microsoft.com/office/powerpoint/2010/main" val="16810643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What type of data do you have?</a:t>
            </a:r>
            <a:endParaRPr lang="en-US" dirty="0"/>
          </a:p>
        </p:txBody>
      </p:sp>
      <p:sp>
        <p:nvSpPr>
          <p:cNvPr id="3" name="Content Placeholder 2"/>
          <p:cNvSpPr>
            <a:spLocks noGrp="1"/>
          </p:cNvSpPr>
          <p:nvPr>
            <p:ph idx="1"/>
          </p:nvPr>
        </p:nvSpPr>
        <p:spPr/>
        <p:txBody>
          <a:bodyPr/>
          <a:lstStyle/>
          <a:p>
            <a:pPr marL="0" indent="0">
              <a:buNone/>
            </a:pPr>
            <a:r>
              <a:rPr lang="en-US" dirty="0"/>
              <a:t>How is it structured; if at all?</a:t>
            </a:r>
          </a:p>
          <a:p>
            <a:pPr marL="0" indent="0">
              <a:buNone/>
            </a:pPr>
            <a:r>
              <a:rPr lang="en-US" dirty="0"/>
              <a:t>Does it have multiple tables or just one?</a:t>
            </a:r>
          </a:p>
          <a:p>
            <a:pPr marL="0" indent="0">
              <a:buNone/>
            </a:pPr>
            <a:r>
              <a:rPr lang="en-US" dirty="0"/>
              <a:t>Is it designed for machine consumption or human consumption?</a:t>
            </a:r>
          </a:p>
          <a:p>
            <a:pPr marL="0" indent="0">
              <a:buNone/>
            </a:pPr>
            <a:r>
              <a:rPr lang="en-US" dirty="0"/>
              <a:t>Is it in a database? multiple files or one file?</a:t>
            </a:r>
          </a:p>
          <a:p>
            <a:pPr marL="0" lvl="1" indent="0">
              <a:buClr>
                <a:schemeClr val="accent3"/>
              </a:buClr>
              <a:buSzTx/>
              <a:buNone/>
            </a:pPr>
            <a:r>
              <a:rPr lang="en-US" sz="2800" dirty="0"/>
              <a:t>How are missing values represented?</a:t>
            </a:r>
            <a:endParaRPr lang="en-US" dirty="0"/>
          </a:p>
          <a:p>
            <a:pPr marL="0" indent="0">
              <a:buNone/>
            </a:pPr>
            <a:r>
              <a:rPr lang="en-US" dirty="0"/>
              <a:t>What are the </a:t>
            </a:r>
            <a:r>
              <a:rPr lang="en-US" i="1" dirty="0"/>
              <a:t>fields</a:t>
            </a:r>
            <a:r>
              <a:rPr lang="en-US" dirty="0"/>
              <a:t> and </a:t>
            </a:r>
            <a:r>
              <a:rPr lang="en-US" i="1" dirty="0"/>
              <a:t>values</a:t>
            </a:r>
            <a:r>
              <a:rPr lang="en-US" dirty="0"/>
              <a:t>?</a:t>
            </a:r>
          </a:p>
          <a:p>
            <a:pPr marL="0" indent="0">
              <a:buNone/>
            </a:pP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2696391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41548290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410253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1" name="Rectangle 8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21644022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7" name="Rectangle 96"/>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39637210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4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1301745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128943" y="1539848"/>
            <a:ext cx="7048804" cy="4379976"/>
          </a:xfrm>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p>
          <a:p>
            <a:r>
              <a:rPr lang="en-US" b="1" dirty="0"/>
              <a:t>Identifying problems (such as outliers</a:t>
            </a:r>
            <a:r>
              <a:rPr lang="en-US" b="1" dirty="0" smtClean="0"/>
              <a:t>)	</a:t>
            </a:r>
            <a:endParaRPr lang="en-US" b="1" dirty="0"/>
          </a:p>
          <a:p>
            <a:r>
              <a:rPr lang="en-US" dirty="0" smtClean="0"/>
              <a:t>[eventually] 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44464723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Problems</a:t>
            </a:r>
            <a:endParaRPr lang="en-US" dirty="0"/>
          </a:p>
        </p:txBody>
      </p:sp>
      <p:sp>
        <p:nvSpPr>
          <p:cNvPr id="3" name="Content Placeholder 2"/>
          <p:cNvSpPr>
            <a:spLocks noGrp="1"/>
          </p:cNvSpPr>
          <p:nvPr>
            <p:ph idx="1"/>
          </p:nvPr>
        </p:nvSpPr>
        <p:spPr/>
        <p:txBody>
          <a:bodyPr/>
          <a:lstStyle/>
          <a:p>
            <a:pPr marL="0" indent="0">
              <a:buNone/>
            </a:pPr>
            <a:r>
              <a:rPr lang="en-US" dirty="0" smtClean="0"/>
              <a:t>An outlier is </a:t>
            </a:r>
            <a:r>
              <a:rPr lang="en-US" i="1" dirty="0" smtClean="0"/>
              <a:t>anomalous entry </a:t>
            </a:r>
            <a:r>
              <a:rPr lang="en-US" dirty="0" smtClean="0"/>
              <a:t>with respect to the data set</a:t>
            </a:r>
          </a:p>
          <a:p>
            <a:pPr marL="0" indent="0">
              <a:buNone/>
            </a:pPr>
            <a:r>
              <a:rPr lang="en-US" i="1" dirty="0" err="1" smtClean="0"/>
              <a:t>Univariate</a:t>
            </a:r>
            <a:r>
              <a:rPr lang="en-US" i="1" dirty="0" smtClean="0"/>
              <a:t> </a:t>
            </a:r>
            <a:r>
              <a:rPr lang="en-US" dirty="0" smtClean="0"/>
              <a:t>detection</a:t>
            </a:r>
            <a:r>
              <a:rPr lang="en-US" dirty="0"/>
              <a:t> </a:t>
            </a:r>
            <a:r>
              <a:rPr lang="en-US" dirty="0" smtClean="0"/>
              <a:t>depends on understanding </a:t>
            </a:r>
            <a:r>
              <a:rPr lang="en-US" i="1" dirty="0" smtClean="0"/>
              <a:t>nominal </a:t>
            </a:r>
            <a:r>
              <a:rPr lang="en-US" dirty="0" smtClean="0"/>
              <a:t>data [need a sense of the distribution]</a:t>
            </a:r>
          </a:p>
          <a:p>
            <a:pPr marL="0" indent="0">
              <a:buNone/>
            </a:pPr>
            <a:r>
              <a:rPr lang="en-US" dirty="0" smtClean="0"/>
              <a:t>Simplest is &gt;3</a:t>
            </a:r>
            <a:r>
              <a:rPr lang="el-GR" dirty="0" smtClean="0"/>
              <a:t>σ </a:t>
            </a:r>
            <a:r>
              <a:rPr lang="en-US" dirty="0" smtClean="0"/>
              <a:t>from the mean</a:t>
            </a:r>
          </a:p>
          <a:p>
            <a:pPr marL="0" indent="0">
              <a:buNone/>
            </a:pPr>
            <a:r>
              <a:rPr lang="en-US" dirty="0" smtClean="0"/>
              <a:t>Other techniques described in reading</a:t>
            </a:r>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3255209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Problems</a:t>
            </a:r>
            <a:endParaRPr lang="en-US" dirty="0"/>
          </a:p>
        </p:txBody>
      </p:sp>
      <p:sp>
        <p:nvSpPr>
          <p:cNvPr id="3" name="Content Placeholder 2"/>
          <p:cNvSpPr>
            <a:spLocks noGrp="1"/>
          </p:cNvSpPr>
          <p:nvPr>
            <p:ph idx="1"/>
          </p:nvPr>
        </p:nvSpPr>
        <p:spPr/>
        <p:txBody>
          <a:bodyPr/>
          <a:lstStyle/>
          <a:p>
            <a:pPr marL="0" indent="0">
              <a:buNone/>
            </a:pPr>
            <a:r>
              <a:rPr lang="en-US" dirty="0" smtClean="0"/>
              <a:t>An outlier is </a:t>
            </a:r>
            <a:r>
              <a:rPr lang="en-US" i="1" dirty="0" smtClean="0"/>
              <a:t>anomalous entry </a:t>
            </a:r>
            <a:r>
              <a:rPr lang="en-US" dirty="0" smtClean="0"/>
              <a:t>with respect to the data set</a:t>
            </a:r>
          </a:p>
          <a:p>
            <a:pPr marL="0" indent="0">
              <a:buNone/>
            </a:pPr>
            <a:r>
              <a:rPr lang="en-US" i="1" dirty="0" smtClean="0"/>
              <a:t>Multivariate </a:t>
            </a:r>
            <a:r>
              <a:rPr lang="en-US" dirty="0" smtClean="0"/>
              <a:t>detection </a:t>
            </a:r>
            <a:r>
              <a:rPr lang="x-none" dirty="0" smtClean="0"/>
              <a:t>more complex</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pic>
        <p:nvPicPr>
          <p:cNvPr id="7" name="Picture 6" descr="Screen Shot 2016-01-20 at 7.33.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921" y="3247391"/>
            <a:ext cx="4412392" cy="3021457"/>
          </a:xfrm>
          <a:prstGeom prst="rect">
            <a:avLst/>
          </a:prstGeom>
        </p:spPr>
      </p:pic>
    </p:spTree>
    <p:extLst>
      <p:ext uri="{BB962C8B-B14F-4D97-AF65-F5344CB8AC3E}">
        <p14:creationId xmlns:p14="http://schemas.microsoft.com/office/powerpoint/2010/main" val="357463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all outliers problems?</a:t>
            </a:r>
            <a:endParaRPr lang="en-US" dirty="0"/>
          </a:p>
        </p:txBody>
      </p:sp>
      <p:sp>
        <p:nvSpPr>
          <p:cNvPr id="3" name="Content Placeholder 2"/>
          <p:cNvSpPr>
            <a:spLocks noGrp="1"/>
          </p:cNvSpPr>
          <p:nvPr>
            <p:ph idx="1"/>
          </p:nvPr>
        </p:nvSpPr>
        <p:spPr/>
        <p:txBody>
          <a:bodyPr/>
          <a:lstStyle/>
          <a:p>
            <a:pPr marL="0" indent="0">
              <a:buNone/>
            </a:pPr>
            <a:r>
              <a:rPr lang="en-US" dirty="0" smtClean="0"/>
              <a:t>Discuss uses for outliers…</a:t>
            </a:r>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1292873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lvl="1"/>
            <a:r>
              <a:rPr lang="en-US" dirty="0" smtClean="0"/>
              <a:t>stem &amp; leaf: flexible &amp; quick</a:t>
            </a:r>
          </a:p>
          <a:p>
            <a:pPr lvl="1"/>
            <a:r>
              <a:rPr lang="en-US" dirty="0" smtClean="0"/>
              <a:t>boxplot: supports comparison</a:t>
            </a:r>
          </a:p>
          <a:p>
            <a:pPr lvl="1"/>
            <a:r>
              <a:rPr lang="en-US" dirty="0" smtClean="0"/>
              <a:t>Histogram: check a distribution</a:t>
            </a:r>
          </a:p>
          <a:p>
            <a:pPr lvl="1"/>
            <a:r>
              <a:rPr lang="en-US" dirty="0" smtClean="0"/>
              <a:t>Scatterplot: linear relations</a:t>
            </a:r>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59</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412576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 Study Mouse Data: </a:t>
            </a:r>
            <a:br>
              <a:rPr lang="en-US" dirty="0" smtClean="0"/>
            </a:br>
            <a:r>
              <a:rPr lang="en-US" dirty="0" smtClean="0"/>
              <a:t>Text log files</a:t>
            </a:r>
            <a:endParaRPr lang="en-US" dirty="0"/>
          </a:p>
        </p:txBody>
      </p:sp>
      <p:sp>
        <p:nvSpPr>
          <p:cNvPr id="3" name="Content Placeholder 2"/>
          <p:cNvSpPr>
            <a:spLocks noGrp="1"/>
          </p:cNvSpPr>
          <p:nvPr>
            <p:ph idx="1"/>
          </p:nvPr>
        </p:nvSpPr>
        <p:spPr>
          <a:noFill/>
        </p:spPr>
        <p:txBody>
          <a:bodyPr/>
          <a:lstStyle/>
          <a:p>
            <a:pPr marL="0" indent="0">
              <a:buNone/>
            </a:pPr>
            <a:r>
              <a:rPr lang="en-US" sz="900" dirty="0" smtClean="0"/>
              <a:t>0,0</a:t>
            </a:r>
            <a:r>
              <a:rPr lang="en-US" sz="900" dirty="0"/>
              <a:t>,CBT:-- --( )--6:5.23:468--Window </a:t>
            </a:r>
            <a:r>
              <a:rPr lang="en-US" sz="900" dirty="0" smtClean="0"/>
              <a:t>Created</a:t>
            </a:r>
            <a:endParaRPr lang="en-US" sz="900" dirty="0"/>
          </a:p>
          <a:p>
            <a:pPr marL="0" indent="0">
              <a:buNone/>
            </a:pPr>
            <a:r>
              <a:rPr lang="en-US" sz="900" dirty="0"/>
              <a:t>0,0,CBT:-- --( )--6:5.23:562--Window </a:t>
            </a:r>
            <a:r>
              <a:rPr lang="en-US" sz="900" dirty="0" smtClean="0"/>
              <a:t>Created</a:t>
            </a:r>
            <a:endParaRPr lang="en-US" sz="900" dirty="0"/>
          </a:p>
          <a:p>
            <a:pPr marL="0" indent="0">
              <a:buNone/>
            </a:pPr>
            <a:r>
              <a:rPr lang="en-US" sz="900" dirty="0"/>
              <a:t>0,0,CBT:-- --( )--6:5.23:578--Window Activated--(HCII Logging Setup Screen)--main size:--(556,309)--location:--(405,212</a:t>
            </a:r>
            <a:r>
              <a:rPr lang="en-US" sz="900" dirty="0" smtClean="0"/>
              <a:t>)</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in focus--</a:t>
            </a:r>
            <a:r>
              <a:rPr lang="en-US" sz="900" dirty="0" err="1"/>
              <a:t>gotFocus</a:t>
            </a:r>
            <a:r>
              <a:rPr lang="en-US" sz="900" dirty="0"/>
              <a:t>--size:--(445,39)--location:--(500,0</a:t>
            </a:r>
            <a:r>
              <a:rPr lang="en-US" sz="900" dirty="0" smtClean="0"/>
              <a:t>)</a:t>
            </a:r>
            <a:endParaRPr lang="en-US" sz="900" dirty="0"/>
          </a:p>
          <a:p>
            <a:pPr marL="0" indent="0">
              <a:buNone/>
            </a:pPr>
            <a:r>
              <a:rPr lang="en-US" sz="900" dirty="0"/>
              <a:t>0,0,MOUSE:----()--6:5.24:46--(457, 545)--MOUSE MOVED--time:--45640--0--</a:t>
            </a:r>
            <a:r>
              <a:rPr lang="en-US" sz="900" dirty="0" smtClean="0"/>
              <a:t>0</a:t>
            </a:r>
            <a:endParaRPr lang="en-US" sz="900" dirty="0"/>
          </a:p>
          <a:p>
            <a:pPr marL="0" indent="0">
              <a:buNone/>
            </a:pPr>
            <a:r>
              <a:rPr lang="en-US" sz="900" dirty="0"/>
              <a:t>0,1,CBT:-- --( )--6:5.24:62--unrecognized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0,1,CBT:-- --( )--6:5.24:78--unrecognized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0,1,MOUSE:----()--6:5.26:250--(457, 543)--MOUSE MOVED--time:--47921--0--</a:t>
            </a:r>
            <a:r>
              <a:rPr lang="en-US" sz="900" dirty="0" smtClean="0"/>
              <a:t>0</a:t>
            </a:r>
            <a:endParaRPr lang="en-US" sz="900" dirty="0"/>
          </a:p>
          <a:p>
            <a:pPr marL="0" indent="0">
              <a:buNone/>
            </a:pPr>
            <a:r>
              <a:rPr lang="en-US" sz="900" dirty="0"/>
              <a:t>0,2,CBT:-- --( )--6:5.26:250--unrecognized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0,2,MOUSE:----()--6:5.26:250--(457, 543)--MOUSE MOVED--time:--47921--0--</a:t>
            </a:r>
            <a:r>
              <a:rPr lang="en-US" sz="900" dirty="0" smtClean="0"/>
              <a:t>0</a:t>
            </a:r>
            <a:endParaRPr lang="en-US" sz="900" dirty="0"/>
          </a:p>
          <a:p>
            <a:pPr marL="0" indent="0">
              <a:buNone/>
            </a:pPr>
            <a:r>
              <a:rPr lang="en-US" sz="900" dirty="0"/>
              <a:t>0,3,MOUSE:----()--6:5.26:265--(458, 541)--MOUSE MOVED--time:--47937--0--</a:t>
            </a:r>
            <a:r>
              <a:rPr lang="en-US" sz="900" dirty="0" smtClean="0"/>
              <a:t>0</a:t>
            </a:r>
            <a:endParaRPr lang="en-US" sz="900" dirty="0"/>
          </a:p>
          <a:p>
            <a:pPr marL="0" indent="0">
              <a:buNone/>
            </a:pPr>
            <a:r>
              <a:rPr lang="en-US" sz="900" dirty="0"/>
              <a:t>0,4,CBT:--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0,4,MOUSE:----()--6:5.26:265--(459, 539)--MOUSE MOVED--time:--47937--0--</a:t>
            </a:r>
            <a:r>
              <a:rPr lang="en-US" sz="900" dirty="0" smtClean="0"/>
              <a:t>0</a:t>
            </a:r>
            <a:endParaRPr lang="en-US" sz="900" dirty="0"/>
          </a:p>
          <a:p>
            <a:pPr marL="0" indent="0">
              <a:buNone/>
            </a:pPr>
            <a:r>
              <a:rPr lang="en-US" sz="900" dirty="0"/>
              <a:t>0,5,CBT:--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0,5,MOUSE:----()--6:5.26:281--(460, 535)--MOUSE MOVED--time:--47953--0-</a:t>
            </a:r>
            <a:r>
              <a:rPr lang="en-US" sz="900" dirty="0" smtClean="0"/>
              <a:t>-0</a:t>
            </a:r>
            <a:endParaRPr lang="en-US" sz="900" dirty="0"/>
          </a:p>
          <a:p>
            <a:pPr marL="0" indent="0">
              <a:buNone/>
            </a:pPr>
            <a:r>
              <a:rPr lang="en-US" sz="900" dirty="0"/>
              <a:t>0,6,CBT:-- --( )--6:5.26:281--unrecognized symbols--</a:t>
            </a:r>
            <a:r>
              <a:rPr lang="en-US" sz="900" dirty="0" err="1"/>
              <a:t>unknownWinEvent</a:t>
            </a:r>
            <a:r>
              <a:rPr lang="en-US" sz="900" dirty="0"/>
              <a:t>--size:--(445,39)--location:--(500,0</a:t>
            </a:r>
            <a:r>
              <a:rPr lang="en-US" sz="900" dirty="0" smtClean="0"/>
              <a:t>)</a:t>
            </a:r>
            <a:endParaRPr lang="en-US" sz="900"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75881849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marL="0" indent="0">
              <a:buNone/>
            </a:pPr>
            <a:r>
              <a:rPr lang="en-US" dirty="0" smtClean="0"/>
              <a:t>Distributions</a:t>
            </a:r>
          </a:p>
          <a:p>
            <a:pPr lvl="1"/>
            <a:r>
              <a:rPr lang="en-US" dirty="0"/>
              <a:t>Normal: Independent, Identically distributed random variables</a:t>
            </a:r>
          </a:p>
          <a:p>
            <a:pPr lvl="1"/>
            <a:r>
              <a:rPr lang="en-US" dirty="0"/>
              <a:t>Log Normal: Multiplied independent random </a:t>
            </a:r>
            <a:r>
              <a:rPr lang="en-US" dirty="0" err="1"/>
              <a:t>vars</a:t>
            </a:r>
            <a:r>
              <a:rPr lang="en-US" dirty="0"/>
              <a:t> (intuitively: one end is fixed, e.g. timings all &gt; 0)</a:t>
            </a:r>
          </a:p>
          <a:p>
            <a:pPr lvl="1"/>
            <a:r>
              <a:rPr lang="en-US" dirty="0" err="1"/>
              <a:t>Poission</a:t>
            </a:r>
            <a:r>
              <a:rPr lang="en-US" dirty="0"/>
              <a:t>: Constant rate of independent events</a:t>
            </a:r>
          </a:p>
          <a:p>
            <a:pPr marL="0" indent="0">
              <a:buNone/>
            </a:pP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60</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36742737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have </a:t>
            </a:r>
            <a:r>
              <a:rPr lang="en-US" i="1" dirty="0" smtClean="0"/>
              <a:t>not </a:t>
            </a:r>
            <a:r>
              <a:rPr lang="en-US" dirty="0" smtClean="0"/>
              <a:t>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Acquiring the data</a:t>
            </a:r>
          </a:p>
          <a:p>
            <a:pPr marL="0" indent="0">
              <a:buNone/>
            </a:pPr>
            <a:r>
              <a:rPr lang="en-US" dirty="0" smtClean="0"/>
              <a:t>Cleaning the data</a:t>
            </a: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61</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13982342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 Study Data Tables </a:t>
            </a:r>
            <a:endParaRPr lang="en-US" dirty="0"/>
          </a:p>
        </p:txBody>
      </p:sp>
      <p:sp>
        <p:nvSpPr>
          <p:cNvPr id="3" name="Content Placeholder 2"/>
          <p:cNvSpPr>
            <a:spLocks noGrp="1"/>
          </p:cNvSpPr>
          <p:nvPr>
            <p:ph idx="1"/>
          </p:nvPr>
        </p:nvSpPr>
        <p:spPr/>
        <p:txBody>
          <a:bodyPr/>
          <a:lstStyle/>
          <a:p>
            <a:pPr marL="0" indent="0">
              <a:buNone/>
            </a:pPr>
            <a:r>
              <a:rPr lang="en-US" dirty="0" smtClean="0"/>
              <a:t>One-time &amp; Qualitative data about participants (participant number; ‘diagnosis’; performance on initial test; </a:t>
            </a:r>
            <a:r>
              <a:rPr lang="en-US" dirty="0" err="1" smtClean="0"/>
              <a:t>etc</a:t>
            </a:r>
            <a:r>
              <a:rPr lang="en-US" dirty="0" smtClean="0"/>
              <a:t>)</a:t>
            </a:r>
          </a:p>
          <a:p>
            <a:pPr marL="0" indent="0">
              <a:buNone/>
            </a:pPr>
            <a:r>
              <a:rPr lang="en-US" dirty="0" smtClean="0"/>
              <a:t>Session data (summary)</a:t>
            </a:r>
          </a:p>
          <a:p>
            <a:pPr marL="0" indent="0">
              <a:buNone/>
            </a:pPr>
            <a:r>
              <a:rPr lang="en-US" dirty="0" smtClean="0"/>
              <a:t>Event data (details)</a:t>
            </a:r>
          </a:p>
          <a:p>
            <a:pPr marL="0" indent="0">
              <a:buNone/>
            </a:pPr>
            <a:r>
              <a:rPr lang="en-US" dirty="0" smtClean="0"/>
              <a:t>Segment data (summary)</a:t>
            </a:r>
          </a:p>
          <a:p>
            <a:pPr lvl="1"/>
            <a:r>
              <a:rPr lang="en-US" dirty="0" smtClean="0"/>
              <a:t>Keyboard key down (if any)?</a:t>
            </a:r>
          </a:p>
          <a:p>
            <a:pPr lvl="1"/>
            <a:r>
              <a:rPr lang="en-US" dirty="0" smtClean="0"/>
              <a:t>Mouse features</a:t>
            </a:r>
          </a:p>
          <a:p>
            <a:pPr lvl="1"/>
            <a:r>
              <a:rPr lang="en-US" dirty="0" smtClean="0"/>
              <a:t>Target features</a:t>
            </a:r>
          </a:p>
          <a:p>
            <a:pPr lvl="1"/>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012994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What </a:t>
            </a:r>
            <a:r>
              <a:rPr lang="en-US" dirty="0" smtClean="0"/>
              <a:t>Type </a:t>
            </a:r>
            <a:r>
              <a:rPr lang="en-US" dirty="0"/>
              <a:t>of </a:t>
            </a:r>
            <a:r>
              <a:rPr lang="en-US" dirty="0" smtClean="0"/>
              <a:t>Data in Each </a:t>
            </a:r>
            <a:r>
              <a:rPr lang="en-US" dirty="0"/>
              <a:t>F</a:t>
            </a:r>
            <a:r>
              <a:rPr lang="en-US" dirty="0" smtClean="0"/>
              <a:t>ield</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3" name="Content Placeholder 2"/>
          <p:cNvSpPr>
            <a:spLocks noGrp="1"/>
          </p:cNvSpPr>
          <p:nvPr>
            <p:ph idx="1"/>
          </p:nvPr>
        </p:nvSpPr>
        <p:spPr/>
        <p:txBody>
          <a:bodyPr/>
          <a:lstStyle/>
          <a:p>
            <a:pPr lvl="1"/>
            <a:r>
              <a:rPr lang="en-US" sz="3200" dirty="0" smtClean="0"/>
              <a:t>Constant (</a:t>
            </a:r>
            <a:r>
              <a:rPr lang="en-US" sz="3200" i="1" dirty="0" smtClean="0"/>
              <a:t>e.g., </a:t>
            </a:r>
            <a:r>
              <a:rPr lang="en-US" sz="3200" dirty="0" smtClean="0"/>
              <a:t>mouse gain)</a:t>
            </a:r>
          </a:p>
          <a:p>
            <a:pPr lvl="1"/>
            <a:r>
              <a:rPr lang="en-US" sz="3200" dirty="0" smtClean="0"/>
              <a:t>Continuous Data </a:t>
            </a:r>
            <a:br>
              <a:rPr lang="en-US" sz="3200" dirty="0" smtClean="0"/>
            </a:br>
            <a:r>
              <a:rPr lang="en-US" sz="3200" dirty="0" smtClean="0"/>
              <a:t>	(</a:t>
            </a:r>
            <a:r>
              <a:rPr lang="en-US" sz="3200" i="1" dirty="0" smtClean="0"/>
              <a:t>e.g., </a:t>
            </a:r>
            <a:r>
              <a:rPr lang="en-US" sz="3200" dirty="0" smtClean="0"/>
              <a:t>mouse location) </a:t>
            </a:r>
          </a:p>
          <a:p>
            <a:pPr lvl="1"/>
            <a:r>
              <a:rPr lang="en-US" sz="3200" dirty="0" smtClean="0"/>
              <a:t>Discrete Data (often scales)</a:t>
            </a:r>
          </a:p>
          <a:p>
            <a:pPr lvl="1"/>
            <a:r>
              <a:rPr lang="en-US" sz="3200" dirty="0"/>
              <a:t>	</a:t>
            </a:r>
            <a:r>
              <a:rPr lang="en-US" sz="3200" dirty="0" smtClean="0"/>
              <a:t>(</a:t>
            </a:r>
            <a:r>
              <a:rPr lang="en-US" sz="3200" i="1" dirty="0" smtClean="0"/>
              <a:t>e.g., </a:t>
            </a:r>
            <a:r>
              <a:rPr lang="en-US" sz="3200" dirty="0" smtClean="0"/>
              <a:t>slip/no slip on this interaction)</a:t>
            </a:r>
          </a:p>
          <a:p>
            <a:pPr lvl="1"/>
            <a:endParaRPr lang="en-US" sz="3200" dirty="0"/>
          </a:p>
          <a:p>
            <a:pPr lvl="1"/>
            <a:r>
              <a:rPr lang="en-US" sz="3200" dirty="0"/>
              <a:t>What are the units?</a:t>
            </a:r>
          </a:p>
          <a:p>
            <a:pPr lvl="1"/>
            <a:endParaRPr lang="en-US" sz="3200" dirty="0" smtClean="0"/>
          </a:p>
          <a:p>
            <a:pPr lvl="1"/>
            <a:endParaRPr lang="en-US" sz="2800" dirty="0" smtClean="0"/>
          </a:p>
          <a:p>
            <a:pPr lvl="2"/>
            <a:endParaRPr lang="en-US" sz="3200" dirty="0" smtClean="0"/>
          </a:p>
        </p:txBody>
      </p:sp>
    </p:spTree>
    <p:extLst>
      <p:ext uri="{BB962C8B-B14F-4D97-AF65-F5344CB8AC3E}">
        <p14:creationId xmlns:p14="http://schemas.microsoft.com/office/powerpoint/2010/main" val="11213021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of Measurement</a:t>
            </a:r>
            <a:endParaRPr lang="en-US" dirty="0"/>
          </a:p>
        </p:txBody>
      </p:sp>
      <p:sp>
        <p:nvSpPr>
          <p:cNvPr id="6" name="Content Placeholder 5"/>
          <p:cNvSpPr>
            <a:spLocks noGrp="1"/>
          </p:cNvSpPr>
          <p:nvPr>
            <p:ph idx="1"/>
          </p:nvPr>
        </p:nvSpPr>
        <p:spPr/>
        <p:txBody>
          <a:bodyPr/>
          <a:lstStyle/>
          <a:p>
            <a:pPr marL="228600" lvl="1" indent="0">
              <a:buNone/>
            </a:pPr>
            <a:r>
              <a:rPr lang="en-US" sz="3200" dirty="0" smtClean="0"/>
              <a:t>Nominal </a:t>
            </a:r>
            <a:r>
              <a:rPr lang="en-US" sz="3200" dirty="0"/>
              <a:t>(</a:t>
            </a:r>
            <a:r>
              <a:rPr lang="en-US" sz="3200" i="1" dirty="0"/>
              <a:t>e.g., </a:t>
            </a:r>
            <a:r>
              <a:rPr lang="en-US" sz="3200" dirty="0" smtClean="0"/>
              <a:t>Diagnosis; Application used)</a:t>
            </a:r>
            <a:endParaRPr lang="en-US" sz="3200" dirty="0"/>
          </a:p>
          <a:p>
            <a:pPr marL="228600" lvl="1" indent="0">
              <a:buNone/>
            </a:pPr>
            <a:r>
              <a:rPr lang="en-US" sz="3200" dirty="0"/>
              <a:t>Ordinal </a:t>
            </a:r>
            <a:r>
              <a:rPr lang="en-US" sz="3200" i="1" dirty="0"/>
              <a:t>(e.g.</a:t>
            </a:r>
            <a:r>
              <a:rPr lang="en-US" sz="3200" i="1" dirty="0" smtClean="0"/>
              <a:t>, </a:t>
            </a:r>
            <a:r>
              <a:rPr lang="en-US" sz="3200" dirty="0" smtClean="0"/>
              <a:t>“low” “medium” “high”) </a:t>
            </a:r>
            <a:endParaRPr lang="en-US" sz="3200" dirty="0"/>
          </a:p>
          <a:p>
            <a:pPr marL="228600" lvl="1" indent="0">
              <a:buNone/>
            </a:pPr>
            <a:r>
              <a:rPr lang="en-US" sz="3200" dirty="0"/>
              <a:t>Interval (</a:t>
            </a:r>
            <a:r>
              <a:rPr lang="en-US" sz="3200" i="1" dirty="0"/>
              <a:t>e.g., </a:t>
            </a:r>
            <a:r>
              <a:rPr lang="en-US" sz="3200" dirty="0" smtClean="0"/>
              <a:t>Index of Difficulty)</a:t>
            </a:r>
            <a:endParaRPr lang="en-US" sz="3200" dirty="0"/>
          </a:p>
          <a:p>
            <a:pPr marL="228600" lvl="1" indent="0">
              <a:buNone/>
            </a:pPr>
            <a:r>
              <a:rPr lang="en-US" sz="3200" dirty="0"/>
              <a:t>Ratio (</a:t>
            </a:r>
            <a:r>
              <a:rPr lang="en-US" sz="3200" i="1" dirty="0"/>
              <a:t>e.g., </a:t>
            </a:r>
            <a:r>
              <a:rPr lang="en-US" sz="3200" dirty="0" smtClean="0"/>
              <a:t>Target Sizes)</a:t>
            </a:r>
            <a:endParaRPr lang="en-US" sz="2400" dirty="0"/>
          </a:p>
        </p:txBody>
      </p:sp>
      <p:sp>
        <p:nvSpPr>
          <p:cNvPr id="3" name="Date Placeholder 2"/>
          <p:cNvSpPr>
            <a:spLocks noGrp="1"/>
          </p:cNvSpPr>
          <p:nvPr>
            <p:ph type="dt" sz="half" idx="10"/>
          </p:nvPr>
        </p:nvSpPr>
        <p:spPr/>
        <p:txBody>
          <a:bodyPr/>
          <a:lstStyle/>
          <a:p>
            <a:fld id="{FA3C144B-2939-9A49-B014-915EC3E81866}" type="datetime1">
              <a:rPr lang="en-US" smtClean="0"/>
              <a:pPr/>
              <a:t>2/10/16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9</a:t>
            </a:fld>
            <a:endParaRPr lang="en-US" dirty="0"/>
          </a:p>
        </p:txBody>
      </p:sp>
    </p:spTree>
    <p:extLst>
      <p:ext uri="{BB962C8B-B14F-4D97-AF65-F5344CB8AC3E}">
        <p14:creationId xmlns:p14="http://schemas.microsoft.com/office/powerpoint/2010/main" val="1540059814"/>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5056</TotalTime>
  <Words>3841</Words>
  <Application>Microsoft Macintosh PowerPoint</Application>
  <PresentationFormat>On-screen Show (4:3)</PresentationFormat>
  <Paragraphs>726</Paragraphs>
  <Slides>61</Slides>
  <Notes>33</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PowerPoint Presentation</vt:lpstr>
      <vt:lpstr>Goals</vt:lpstr>
      <vt:lpstr>Exploratory Data Analysis</vt:lpstr>
      <vt:lpstr>Goals</vt:lpstr>
      <vt:lpstr>First… What type of data do you have?</vt:lpstr>
      <vt:lpstr>Laptop Study Mouse Data:  Text log files</vt:lpstr>
      <vt:lpstr>Laptop Study Data Tables </vt:lpstr>
      <vt:lpstr>What Type of Data in Each Field?</vt:lpstr>
      <vt:lpstr>Scales of Measurement</vt:lpstr>
      <vt:lpstr>What Role Does This Field Play?</vt:lpstr>
      <vt:lpstr>Second, Can you compare? Normalization</vt:lpstr>
      <vt:lpstr>Transforming your data:  Ordinal &lt;-&gt; Numeric</vt:lpstr>
      <vt:lpstr>Transforming your data: Calculations </vt:lpstr>
      <vt:lpstr>Pros and Cons of Transformation</vt:lpstr>
      <vt:lpstr>Simple Statistics</vt:lpstr>
      <vt:lpstr>The most common</vt:lpstr>
      <vt:lpstr>The most common</vt:lpstr>
      <vt:lpstr>The most common</vt:lpstr>
      <vt:lpstr>The most common</vt:lpstr>
      <vt:lpstr>The most common</vt:lpstr>
      <vt:lpstr>The most common</vt:lpstr>
      <vt:lpstr>The most common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Wide Range of Uses (e.g.)</vt:lpstr>
      <vt:lpstr>Example of comparison</vt:lpstr>
      <vt:lpstr>Exercise: Stem and Leaf of Zip?</vt:lpstr>
      <vt:lpstr>Benefits of Steam + Leaf</vt:lpstr>
      <vt:lpstr>Boxplot (invented by Tukey)  [image from flowingdata.com/2008/02/15/how-to-read-and-use-a-box-and-whisker-plot/]</vt:lpstr>
      <vt:lpstr>Boxplot [Random Data; 3 times]</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Scatter Plots and Correlation</vt:lpstr>
      <vt:lpstr>Scatter Plots and Correlation</vt:lpstr>
      <vt:lpstr>What is “Linear”?</vt:lpstr>
      <vt:lpstr>Scatter Plot Examples</vt:lpstr>
      <vt:lpstr>Scatter Plot Examples</vt:lpstr>
      <vt:lpstr>Scatter Plot Examples</vt:lpstr>
      <vt:lpstr>Goals</vt:lpstr>
      <vt:lpstr>Identifying Problems</vt:lpstr>
      <vt:lpstr>Identifying Problems</vt:lpstr>
      <vt:lpstr>Are all outliers problems?</vt:lpstr>
      <vt:lpstr>Things we talked about</vt:lpstr>
      <vt:lpstr>Things we talked about</vt:lpstr>
      <vt:lpstr>Things we have not talked about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294</cp:revision>
  <dcterms:created xsi:type="dcterms:W3CDTF">2013-10-07T16:54:34Z</dcterms:created>
  <dcterms:modified xsi:type="dcterms:W3CDTF">2016-02-11T02:38:28Z</dcterms:modified>
</cp:coreProperties>
</file>