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9"/>
  </p:notesMasterIdLst>
  <p:handoutMasterIdLst>
    <p:handoutMasterId r:id="rId20"/>
  </p:handoutMasterIdLst>
  <p:sldIdLst>
    <p:sldId id="256" r:id="rId2"/>
    <p:sldId id="273" r:id="rId3"/>
    <p:sldId id="257" r:id="rId4"/>
    <p:sldId id="258" r:id="rId5"/>
    <p:sldId id="259" r:id="rId6"/>
    <p:sldId id="271" r:id="rId7"/>
    <p:sldId id="260" r:id="rId8"/>
    <p:sldId id="261" r:id="rId9"/>
    <p:sldId id="262" r:id="rId10"/>
    <p:sldId id="263" r:id="rId11"/>
    <p:sldId id="264" r:id="rId12"/>
    <p:sldId id="265" r:id="rId13"/>
    <p:sldId id="266" r:id="rId14"/>
    <p:sldId id="267" r:id="rId15"/>
    <p:sldId id="268" r:id="rId16"/>
    <p:sldId id="270" r:id="rId17"/>
    <p:sldId id="27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65302" autoAdjust="0"/>
  </p:normalViewPr>
  <p:slideViewPr>
    <p:cSldViewPr snapToGrid="0" snapToObjects="1">
      <p:cViewPr varScale="1">
        <p:scale>
          <a:sx n="37" d="100"/>
          <a:sy n="37" d="100"/>
        </p:scale>
        <p:origin x="-2000" y="-96"/>
      </p:cViewPr>
      <p:guideLst>
        <p:guide orient="horz" pos="2160"/>
        <p:guide pos="583"/>
      </p:guideLst>
    </p:cSldViewPr>
  </p:slideViewPr>
  <p:outlineViewPr>
    <p:cViewPr>
      <p:scale>
        <a:sx n="33" d="100"/>
        <a:sy n="33" d="100"/>
      </p:scale>
      <p:origin x="0" y="126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1/29/16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1/29/16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a:t>
            </a:fld>
            <a:endParaRPr lang="en-US"/>
          </a:p>
        </p:txBody>
      </p:sp>
    </p:spTree>
    <p:extLst>
      <p:ext uri="{BB962C8B-B14F-4D97-AF65-F5344CB8AC3E}">
        <p14:creationId xmlns:p14="http://schemas.microsoft.com/office/powerpoint/2010/main" val="2354793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Survey practitioners call this fabrication of data “curbstoning”.</a:t>
            </a:r>
            <a:r>
              <a:rPr lang="en-US" baseline="0" dirty="0" smtClean="0"/>
              <a:t>  </a:t>
            </a:r>
            <a:r>
              <a:rPr lang="en-US" dirty="0" smtClean="0"/>
              <a:t>This name </a:t>
            </a:r>
            <a:r>
              <a:rPr lang="en-US" baseline="0" dirty="0" smtClean="0"/>
              <a:t>comes from the idea that instead of actually interviewing people, the interviewers are sitting on the curb, outside the house, making up data.</a:t>
            </a:r>
          </a:p>
          <a:p>
            <a:endParaRPr lang="en-US" dirty="0" smtClean="0"/>
          </a:p>
          <a:p>
            <a:r>
              <a:rPr lang="en-US" dirty="0" smtClean="0"/>
              <a:t>*There are a number of reasons</a:t>
            </a:r>
            <a:r>
              <a:rPr lang="en-US" baseline="0" dirty="0" smtClean="0"/>
              <a:t> that interviewers might fabricate data.</a:t>
            </a:r>
          </a:p>
          <a:p>
            <a:endParaRPr lang="en-US" baseline="0" dirty="0" smtClean="0"/>
          </a:p>
          <a:p>
            <a:r>
              <a:rPr lang="en-US" baseline="0" dirty="0" smtClean="0"/>
              <a:t>Maybe certain households are really difficult to reach. Or maybe some questions are uncomfortable to ask, such as questions about HIV, drug use, or other taboo subjects.  Or maybe the incentive structures of the survey make it tempting to commit outright fraud because you’re paid based on the number of interviews that you do.</a:t>
            </a:r>
          </a:p>
          <a:p>
            <a:endParaRPr lang="en-US" baseline="0" dirty="0" smtClean="0"/>
          </a:p>
          <a:p>
            <a:r>
              <a:rPr lang="en-US" baseline="0" dirty="0" smtClean="0"/>
              <a:t>So how often does curbstoning happen?  Hard statistics are hard to come by, but there are a few examples of studies that measure the prevalence of curbstoning.</a:t>
            </a:r>
          </a:p>
          <a:p>
            <a:endParaRPr lang="en-US" baseline="0" dirty="0" smtClean="0"/>
          </a:p>
          <a:p>
            <a:r>
              <a:rPr lang="en-US" baseline="0" dirty="0" smtClean="0"/>
              <a:t>*In one of these studies, it was found that 13% of interviewers fabricated at least part of their interviews, despite being in a closely supervised setting in a call center.</a:t>
            </a:r>
          </a:p>
          <a:p>
            <a:endParaRPr lang="en-US" baseline="0" dirty="0" smtClean="0"/>
          </a:p>
          <a:p>
            <a:r>
              <a:rPr lang="en-US" baseline="0" dirty="0" smtClean="0"/>
              <a:t>*In another study, researchers described what they called an “epidemic” of curbstoning that almost derailed their entire survey on drug use.</a:t>
            </a:r>
          </a:p>
          <a:p>
            <a:endParaRPr lang="en-US" baseline="0" dirty="0" smtClean="0"/>
          </a:p>
          <a:p>
            <a:r>
              <a:rPr lang="en-US" baseline="0" dirty="0" smtClean="0"/>
              <a:t>These are examples where researchers explicitly looked for curbstoning, but as you might imagine, it’s a problem in many surveys simply because it is faster and easier to fabricate data than to gather real data.  I’ve talked to practitioners, and they say that they worry about the problem, they know that it happens, but it is often too difficult to and resource intensive to root it out.</a:t>
            </a:r>
          </a:p>
          <a:p>
            <a:endParaRPr lang="en-US" baseline="0" dirty="0" smtClean="0"/>
          </a:p>
        </p:txBody>
      </p:sp>
      <p:sp>
        <p:nvSpPr>
          <p:cNvPr id="4" name="Slide Number Placeholder 3"/>
          <p:cNvSpPr>
            <a:spLocks noGrp="1"/>
          </p:cNvSpPr>
          <p:nvPr>
            <p:ph type="sldNum" sz="quarter" idx="10"/>
          </p:nvPr>
        </p:nvSpPr>
        <p:spPr/>
        <p:txBody>
          <a:bodyPr/>
          <a:lstStyle/>
          <a:p>
            <a:fld id="{13A4F66C-30A3-D946-8C7F-46A7464E1B24}"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1108048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12</a:t>
            </a:fld>
            <a:endParaRPr lang="en-US"/>
          </a:p>
        </p:txBody>
      </p:sp>
    </p:spTree>
    <p:extLst>
      <p:ext uri="{BB962C8B-B14F-4D97-AF65-F5344CB8AC3E}">
        <p14:creationId xmlns:p14="http://schemas.microsoft.com/office/powerpoint/2010/main" val="2354793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16</a:t>
            </a:fld>
            <a:endParaRPr lang="en-US"/>
          </a:p>
        </p:txBody>
      </p:sp>
    </p:spTree>
    <p:extLst>
      <p:ext uri="{BB962C8B-B14F-4D97-AF65-F5344CB8AC3E}">
        <p14:creationId xmlns:p14="http://schemas.microsoft.com/office/powerpoint/2010/main" val="397619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1/29/16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1/29/16</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1/29/16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1/29/16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1/29/16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1/29/16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1/29/16</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21"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1/29/16</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1"/>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t>Announcements</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a:t>M</a:t>
            </a:r>
            <a:r>
              <a:rPr lang="en-US" dirty="0" smtClean="0"/>
              <a:t>ankoff</a:t>
            </a:r>
            <a:endParaRPr lang="en-US" dirty="0"/>
          </a:p>
        </p:txBody>
      </p:sp>
      <p:sp>
        <p:nvSpPr>
          <p:cNvPr id="5" name="Text Placeholder 4"/>
          <p:cNvSpPr>
            <a:spLocks noGrp="1"/>
          </p:cNvSpPr>
          <p:nvPr>
            <p:ph type="body" sz="quarter" idx="11"/>
          </p:nvPr>
        </p:nvSpPr>
        <p:spPr/>
        <p:txBody>
          <a:bodyPr/>
          <a:lstStyle/>
          <a:p>
            <a:r>
              <a:rPr lang="en-US" dirty="0" smtClean="0"/>
              <a:t>The Data Pipeline; HCII; Spring 2014</a:t>
            </a:r>
            <a:endParaRPr lang="en-US" dirty="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58195993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a:t>
            </a:r>
            <a:r>
              <a:rPr lang="en-US" dirty="0" err="1" smtClean="0"/>
              <a:t>Curbstoning</a:t>
            </a:r>
            <a:endParaRPr lang="en-US" dirty="0"/>
          </a:p>
        </p:txBody>
      </p:sp>
      <p:sp>
        <p:nvSpPr>
          <p:cNvPr id="3" name="Content Placeholder 2"/>
          <p:cNvSpPr>
            <a:spLocks noGrp="1"/>
          </p:cNvSpPr>
          <p:nvPr>
            <p:ph idx="1"/>
          </p:nvPr>
        </p:nvSpPr>
        <p:spPr/>
        <p:txBody>
          <a:bodyPr/>
          <a:lstStyle/>
          <a:p>
            <a:r>
              <a:rPr lang="en-US" dirty="0" smtClean="0"/>
              <a:t>Ask redundant questions and checks</a:t>
            </a:r>
          </a:p>
          <a:p>
            <a:r>
              <a:rPr lang="en-US" dirty="0" smtClean="0"/>
              <a:t>Add other ways of monitoring data collection</a:t>
            </a:r>
          </a:p>
          <a:p>
            <a:r>
              <a:rPr lang="en-US" dirty="0" smtClean="0"/>
              <a:t>Recently, some machine learning algorithms</a:t>
            </a:r>
          </a:p>
          <a:p>
            <a:pPr lvl="1"/>
            <a:r>
              <a:rPr lang="en-US" dirty="0" smtClean="0"/>
              <a:t>Benjamin Birnbaum, U. Washington</a:t>
            </a:r>
          </a:p>
          <a:p>
            <a:pPr lvl="1"/>
            <a:r>
              <a:rPr lang="en-US" dirty="0" smtClean="0"/>
              <a:t>Anomaly detection in data + user interface trace</a:t>
            </a:r>
          </a:p>
          <a:p>
            <a:pPr lvl="1"/>
            <a:r>
              <a:rPr lang="en-US" dirty="0" smtClean="0"/>
              <a:t>Achieves good results on simulated curbstone data</a:t>
            </a:r>
          </a:p>
          <a:p>
            <a:endParaRPr lang="en-US" dirty="0"/>
          </a:p>
        </p:txBody>
      </p:sp>
    </p:spTree>
    <p:extLst>
      <p:ext uri="{BB962C8B-B14F-4D97-AF65-F5344CB8AC3E}">
        <p14:creationId xmlns:p14="http://schemas.microsoft.com/office/powerpoint/2010/main" val="62098726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Legitimate hole filling </a:t>
            </a:r>
            <a:endParaRPr lang="en-US" dirty="0"/>
          </a:p>
        </p:txBody>
      </p:sp>
      <p:sp>
        <p:nvSpPr>
          <p:cNvPr id="3" name="Content Placeholder 2"/>
          <p:cNvSpPr>
            <a:spLocks noGrp="1"/>
          </p:cNvSpPr>
          <p:nvPr>
            <p:ph idx="1"/>
          </p:nvPr>
        </p:nvSpPr>
        <p:spPr/>
        <p:txBody>
          <a:bodyPr/>
          <a:lstStyle/>
          <a:p>
            <a:r>
              <a:rPr lang="en-US" dirty="0" smtClean="0"/>
              <a:t>When data is not ‘your own’ you don’t always know where the values come from</a:t>
            </a:r>
          </a:p>
          <a:p>
            <a:r>
              <a:rPr lang="en-US" dirty="0" smtClean="0"/>
              <a:t>Collector may have addressed ‘missing values’ in ways you may or may not agree with</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11</a:t>
            </a:fld>
            <a:endParaRPr lang="en-US" dirty="0"/>
          </a:p>
        </p:txBody>
      </p:sp>
    </p:spTree>
    <p:extLst>
      <p:ext uri="{BB962C8B-B14F-4D97-AF65-F5344CB8AC3E}">
        <p14:creationId xmlns:p14="http://schemas.microsoft.com/office/powerpoint/2010/main" val="427920236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3405" y="271527"/>
            <a:ext cx="8061951" cy="990107"/>
          </a:xfrm>
        </p:spPr>
        <p:txBody>
          <a:bodyPr/>
          <a:lstStyle/>
          <a:p>
            <a:r>
              <a:rPr lang="en-US" dirty="0"/>
              <a:t>Is your data Correct?</a:t>
            </a:r>
          </a:p>
        </p:txBody>
      </p:sp>
      <p:sp>
        <p:nvSpPr>
          <p:cNvPr id="8" name="Content Placeholder 7"/>
          <p:cNvSpPr>
            <a:spLocks noGrp="1"/>
          </p:cNvSpPr>
          <p:nvPr>
            <p:ph idx="1"/>
          </p:nvPr>
        </p:nvSpPr>
        <p:spPr>
          <a:xfrm>
            <a:off x="1023405" y="1340389"/>
            <a:ext cx="7223615" cy="4379976"/>
          </a:xfrm>
        </p:spPr>
        <p:txBody>
          <a:bodyPr/>
          <a:lstStyle/>
          <a:p>
            <a:pPr marL="0" indent="0">
              <a:buNone/>
            </a:pPr>
            <a:r>
              <a:rPr lang="en-US" dirty="0" smtClean="0"/>
              <a:t>Analyze the data collection strategy and look for sources of bias </a:t>
            </a:r>
          </a:p>
          <a:p>
            <a:pPr marL="228600" lvl="1" indent="0">
              <a:buNone/>
            </a:pPr>
            <a:r>
              <a:rPr lang="en-US" sz="2400" dirty="0" smtClean="0"/>
              <a:t>Within the population (Sample Bias)</a:t>
            </a:r>
          </a:p>
          <a:p>
            <a:pPr marL="228600" lvl="1" indent="0">
              <a:buNone/>
            </a:pPr>
            <a:r>
              <a:rPr lang="en-US" sz="2400" dirty="0"/>
              <a:t>A</a:t>
            </a:r>
            <a:r>
              <a:rPr lang="en-US" sz="2400" dirty="0" smtClean="0"/>
              <a:t>cross </a:t>
            </a:r>
            <a:r>
              <a:rPr lang="en-US" sz="2400" dirty="0"/>
              <a:t>variables </a:t>
            </a:r>
            <a:r>
              <a:rPr lang="en-US" sz="2400" dirty="0" smtClean="0"/>
              <a:t>(</a:t>
            </a:r>
            <a:r>
              <a:rPr lang="en-US" sz="2400" i="1" dirty="0" smtClean="0"/>
              <a:t>e.g. </a:t>
            </a:r>
            <a:r>
              <a:rPr lang="en-US" sz="2400" dirty="0" smtClean="0"/>
              <a:t>surveys </a:t>
            </a:r>
            <a:r>
              <a:rPr lang="en-US" sz="2400" dirty="0"/>
              <a:t>with only round values; people who report everything in round numbers</a:t>
            </a:r>
            <a:r>
              <a:rPr lang="en-US" sz="2400" dirty="0" smtClean="0"/>
              <a:t>)</a:t>
            </a:r>
          </a:p>
          <a:p>
            <a:pPr marL="0" indent="0">
              <a:buNone/>
            </a:pPr>
            <a:r>
              <a:rPr lang="en-US" dirty="0" smtClean="0"/>
              <a:t>Example Types of Problems</a:t>
            </a:r>
          </a:p>
          <a:p>
            <a:pPr marL="228600" lvl="1" indent="0">
              <a:buNone/>
            </a:pPr>
            <a:r>
              <a:rPr lang="en-US" dirty="0"/>
              <a:t>Measurement Errors: [variable level]</a:t>
            </a:r>
          </a:p>
          <a:p>
            <a:pPr marL="228600" lvl="1" indent="0">
              <a:buNone/>
            </a:pPr>
            <a:r>
              <a:rPr lang="en-US" dirty="0" smtClean="0"/>
              <a:t>Fraudulent Data</a:t>
            </a:r>
          </a:p>
          <a:p>
            <a:pPr marL="228600" lvl="1" indent="0">
              <a:buNone/>
            </a:pPr>
            <a:r>
              <a:rPr lang="en-US" b="1" dirty="0" smtClean="0">
                <a:solidFill>
                  <a:srgbClr val="FC2126"/>
                </a:solidFill>
              </a:rPr>
              <a:t>Implementation Issues [algorithms]</a:t>
            </a:r>
          </a:p>
          <a:p>
            <a:pPr marL="228600" lvl="1" indent="0">
              <a:buNone/>
            </a:pPr>
            <a:endParaRPr lang="en-US" dirty="0"/>
          </a:p>
          <a:p>
            <a:endParaRPr lang="en-US" dirty="0"/>
          </a:p>
          <a:p>
            <a:pPr marL="228600" lvl="1" indent="0">
              <a:buNone/>
            </a:pPr>
            <a:endParaRPr lang="en-US" sz="2400" dirty="0" smtClean="0"/>
          </a:p>
        </p:txBody>
      </p:sp>
      <p:sp>
        <p:nvSpPr>
          <p:cNvPr id="3" name="Date Placeholder 2"/>
          <p:cNvSpPr>
            <a:spLocks noGrp="1"/>
          </p:cNvSpPr>
          <p:nvPr>
            <p:ph type="dt" sz="half" idx="10"/>
          </p:nvPr>
        </p:nvSpPr>
        <p:spPr/>
        <p:txBody>
          <a:bodyPr/>
          <a:lstStyle/>
          <a:p>
            <a:fld id="{FA3C144B-2939-9A49-B014-915EC3E81866}" type="datetime1">
              <a:rPr lang="en-US" smtClean="0"/>
              <a:pPr/>
              <a:t>1/29/16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12</a:t>
            </a:fld>
            <a:endParaRPr lang="en-US" dirty="0"/>
          </a:p>
        </p:txBody>
      </p:sp>
    </p:spTree>
    <p:extLst>
      <p:ext uri="{BB962C8B-B14F-4D97-AF65-F5344CB8AC3E}">
        <p14:creationId xmlns:p14="http://schemas.microsoft.com/office/powerpoint/2010/main" val="181209799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Issues [algorithms]</a:t>
            </a:r>
            <a:endParaRPr lang="en-US" dirty="0"/>
          </a:p>
        </p:txBody>
      </p:sp>
      <p:sp>
        <p:nvSpPr>
          <p:cNvPr id="3" name="Content Placeholder 2"/>
          <p:cNvSpPr>
            <a:spLocks noGrp="1"/>
          </p:cNvSpPr>
          <p:nvPr>
            <p:ph idx="1"/>
          </p:nvPr>
        </p:nvSpPr>
        <p:spPr/>
        <p:txBody>
          <a:bodyPr/>
          <a:lstStyle/>
          <a:p>
            <a:r>
              <a:rPr lang="en-US" dirty="0" smtClean="0"/>
              <a:t>Loss of precision</a:t>
            </a:r>
          </a:p>
          <a:p>
            <a:r>
              <a:rPr lang="en-US" dirty="0" smtClean="0"/>
              <a:t>Badly chosen algorithms for intermediate data analysis (categorization, location id, </a:t>
            </a:r>
            <a:r>
              <a:rPr lang="en-US" dirty="0" err="1" smtClean="0"/>
              <a:t>etc</a:t>
            </a:r>
            <a:r>
              <a:rPr lang="en-US" dirty="0" smtClean="0"/>
              <a:t>)</a:t>
            </a:r>
          </a:p>
          <a:p>
            <a:r>
              <a:rPr lang="en-US" dirty="0" smtClean="0"/>
              <a:t>Repeated data</a:t>
            </a:r>
          </a:p>
          <a:p>
            <a:r>
              <a:rPr lang="en-US" smtClean="0"/>
              <a:t>…</a:t>
            </a:r>
            <a:endParaRPr lang="en-US" dirty="0" smtClean="0"/>
          </a:p>
          <a:p>
            <a:endParaRPr lang="en-US" dirty="0" smtClean="0"/>
          </a:p>
          <a:p>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spTree>
    <p:extLst>
      <p:ext uri="{BB962C8B-B14F-4D97-AF65-F5344CB8AC3E}">
        <p14:creationId xmlns:p14="http://schemas.microsoft.com/office/powerpoint/2010/main" val="266935146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your Data Accountable?</a:t>
            </a:r>
            <a:endParaRPr lang="en-US" dirty="0"/>
          </a:p>
        </p:txBody>
      </p:sp>
      <p:sp>
        <p:nvSpPr>
          <p:cNvPr id="3" name="Content Placeholder 2"/>
          <p:cNvSpPr>
            <a:spLocks noGrp="1"/>
          </p:cNvSpPr>
          <p:nvPr>
            <p:ph idx="1"/>
          </p:nvPr>
        </p:nvSpPr>
        <p:spPr/>
        <p:txBody>
          <a:bodyPr/>
          <a:lstStyle/>
          <a:p>
            <a:pPr marL="0" indent="0">
              <a:buNone/>
            </a:pPr>
            <a:r>
              <a:rPr lang="en-US" dirty="0" smtClean="0"/>
              <a:t>Do you understand the </a:t>
            </a:r>
            <a:r>
              <a:rPr lang="en-US" i="1" dirty="0" smtClean="0"/>
              <a:t>provenance</a:t>
            </a:r>
            <a:r>
              <a:rPr lang="en-US" dirty="0" smtClean="0"/>
              <a:t> of the data?</a:t>
            </a:r>
          </a:p>
          <a:p>
            <a:r>
              <a:rPr lang="en-US" dirty="0" smtClean="0"/>
              <a:t>Have you protected any end users or other people who could be traced?</a:t>
            </a:r>
          </a:p>
          <a:p>
            <a:r>
              <a:rPr lang="en-US" dirty="0" smtClean="0"/>
              <a:t>Can you back up your claims about the data?</a:t>
            </a:r>
          </a:p>
          <a:p>
            <a:r>
              <a:rPr lang="en-US" dirty="0" smtClean="0"/>
              <a:t>Do you have the original data as well as any modifications (version control?)</a:t>
            </a:r>
          </a:p>
          <a:p>
            <a:r>
              <a:rPr lang="en-US" dirty="0" smtClean="0"/>
              <a:t>Who has access to the data?</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spTree>
    <p:extLst>
      <p:ext uri="{BB962C8B-B14F-4D97-AF65-F5344CB8AC3E}">
        <p14:creationId xmlns:p14="http://schemas.microsoft.com/office/powerpoint/2010/main" val="428285309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we talked about</a:t>
            </a:r>
            <a:endParaRPr lang="en-US" dirty="0"/>
          </a:p>
        </p:txBody>
      </p:sp>
      <p:sp>
        <p:nvSpPr>
          <p:cNvPr id="3" name="Content Placeholder 2"/>
          <p:cNvSpPr>
            <a:spLocks noGrp="1"/>
          </p:cNvSpPr>
          <p:nvPr>
            <p:ph idx="1"/>
          </p:nvPr>
        </p:nvSpPr>
        <p:spPr/>
        <p:txBody>
          <a:bodyPr/>
          <a:lstStyle/>
          <a:p>
            <a:pPr marL="0" indent="0">
              <a:buNone/>
            </a:pPr>
            <a:r>
              <a:rPr lang="en-US" dirty="0" smtClean="0"/>
              <a:t>Independent Samples &amp; their meaning</a:t>
            </a:r>
          </a:p>
          <a:p>
            <a:pPr marL="0" indent="0">
              <a:buNone/>
            </a:pPr>
            <a:r>
              <a:rPr lang="en-US" dirty="0" smtClean="0"/>
              <a:t>Sampling errors (random &amp; systematic bias)</a:t>
            </a:r>
          </a:p>
          <a:p>
            <a:pPr marL="0" indent="0">
              <a:buNone/>
            </a:pPr>
            <a:r>
              <a:rPr lang="en-US" dirty="0" smtClean="0"/>
              <a:t>How to address sampling errors (more data </a:t>
            </a:r>
            <a:r>
              <a:rPr lang="en-US" i="1" dirty="0" err="1" smtClean="0"/>
              <a:t>vs</a:t>
            </a:r>
            <a:r>
              <a:rPr lang="en-US" i="1" dirty="0" smtClean="0"/>
              <a:t> </a:t>
            </a:r>
            <a:r>
              <a:rPr lang="en-US" dirty="0" smtClean="0"/>
              <a:t>better data)</a:t>
            </a:r>
          </a:p>
          <a:p>
            <a:pPr marL="0" indent="0">
              <a:buNone/>
            </a:pPr>
            <a:r>
              <a:rPr lang="en-US" dirty="0" smtClean="0"/>
              <a:t>Data Storage (unstructured, semi-structured, and structured)</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Tree>
    <p:extLst>
      <p:ext uri="{BB962C8B-B14F-4D97-AF65-F5344CB8AC3E}">
        <p14:creationId xmlns:p14="http://schemas.microsoft.com/office/powerpoint/2010/main" val="129738089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20470"/>
            <a:ext cx="6280441" cy="990107"/>
          </a:xfrm>
        </p:spPr>
        <p:txBody>
          <a:bodyPr/>
          <a:lstStyle/>
          <a:p>
            <a:r>
              <a:rPr lang="en-US" dirty="0" smtClean="0"/>
              <a:t>Things we talked about</a:t>
            </a:r>
            <a:endParaRPr lang="en-US" dirty="0"/>
          </a:p>
        </p:txBody>
      </p:sp>
      <p:sp>
        <p:nvSpPr>
          <p:cNvPr id="3" name="Content Placeholder 2"/>
          <p:cNvSpPr>
            <a:spLocks noGrp="1"/>
          </p:cNvSpPr>
          <p:nvPr>
            <p:ph idx="1"/>
          </p:nvPr>
        </p:nvSpPr>
        <p:spPr>
          <a:xfrm>
            <a:off x="1128943" y="1178633"/>
            <a:ext cx="7048804" cy="4379976"/>
          </a:xfrm>
        </p:spPr>
        <p:txBody>
          <a:bodyPr/>
          <a:lstStyle/>
          <a:p>
            <a:r>
              <a:rPr lang="en-US" dirty="0" smtClean="0"/>
              <a:t>Completeness: Missing data; Appropriate Data</a:t>
            </a:r>
          </a:p>
          <a:p>
            <a:r>
              <a:rPr lang="en-US" dirty="0" smtClean="0"/>
              <a:t>Coherence: Relative to itself</a:t>
            </a:r>
          </a:p>
          <a:p>
            <a:r>
              <a:rPr lang="en-US" dirty="0" smtClean="0"/>
              <a:t>Correctness: Relative to the world</a:t>
            </a:r>
            <a:br>
              <a:rPr lang="en-US" dirty="0" smtClean="0"/>
            </a:br>
            <a:r>
              <a:rPr lang="en-US" dirty="0" smtClean="0"/>
              <a:t>(within population and across variables)</a:t>
            </a:r>
          </a:p>
          <a:p>
            <a:pPr lvl="1"/>
            <a:r>
              <a:rPr lang="en-US" dirty="0" smtClean="0"/>
              <a:t>Bias &amp; other measurement errors (e.g. demand characteristics and illusory superiority)</a:t>
            </a:r>
          </a:p>
          <a:p>
            <a:pPr lvl="1"/>
            <a:r>
              <a:rPr lang="en-US" dirty="0" smtClean="0"/>
              <a:t>Fraudulent data (e.g. </a:t>
            </a:r>
            <a:r>
              <a:rPr lang="en-US" dirty="0" err="1" smtClean="0"/>
              <a:t>curbstoning</a:t>
            </a:r>
            <a:r>
              <a:rPr lang="en-US" dirty="0" smtClean="0"/>
              <a:t>)</a:t>
            </a:r>
          </a:p>
          <a:p>
            <a:r>
              <a:rPr lang="en-US" dirty="0" err="1" smtClean="0"/>
              <a:t>aCcountability</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a:t>
            </a:fld>
            <a:endParaRPr lang="en-US" dirty="0"/>
          </a:p>
        </p:txBody>
      </p:sp>
    </p:spTree>
    <p:extLst>
      <p:ext uri="{BB962C8B-B14F-4D97-AF65-F5344CB8AC3E}">
        <p14:creationId xmlns:p14="http://schemas.microsoft.com/office/powerpoint/2010/main" val="347389223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spTree>
    <p:extLst>
      <p:ext uri="{BB962C8B-B14F-4D97-AF65-F5344CB8AC3E}">
        <p14:creationId xmlns:p14="http://schemas.microsoft.com/office/powerpoint/2010/main" val="2369812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grades breakdown</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489082937"/>
              </p:ext>
            </p:extLst>
          </p:nvPr>
        </p:nvGraphicFramePr>
        <p:xfrm>
          <a:off x="1128713" y="1847850"/>
          <a:ext cx="7048500" cy="3200400"/>
        </p:xfrm>
        <a:graphic>
          <a:graphicData uri="http://schemas.openxmlformats.org/drawingml/2006/table">
            <a:tbl>
              <a:tblPr firstRow="1" bandRow="1">
                <a:tableStyleId>{5C22544A-7EE6-4342-B048-85BDC9FD1C3A}</a:tableStyleId>
              </a:tblPr>
              <a:tblGrid>
                <a:gridCol w="2029421"/>
                <a:gridCol w="5019079"/>
              </a:tblGrid>
              <a:tr h="370840">
                <a:tc>
                  <a:txBody>
                    <a:bodyPr/>
                    <a:lstStyle/>
                    <a:p>
                      <a:r>
                        <a:rPr lang="en-US" sz="3600" dirty="0" smtClean="0"/>
                        <a:t>Percent</a:t>
                      </a:r>
                      <a:endParaRPr lang="en-US" sz="3600" dirty="0"/>
                    </a:p>
                  </a:txBody>
                  <a:tcPr/>
                </a:tc>
                <a:tc>
                  <a:txBody>
                    <a:bodyPr/>
                    <a:lstStyle/>
                    <a:p>
                      <a:r>
                        <a:rPr lang="en-US" sz="3600" dirty="0" smtClean="0"/>
                        <a:t>Area</a:t>
                      </a:r>
                      <a:endParaRPr lang="en-US" sz="3600" dirty="0"/>
                    </a:p>
                  </a:txBody>
                  <a:tcPr/>
                </a:tc>
              </a:tr>
              <a:tr h="370840">
                <a:tc>
                  <a:txBody>
                    <a:bodyPr/>
                    <a:lstStyle/>
                    <a:p>
                      <a:r>
                        <a:rPr lang="en-US" sz="3600" dirty="0" smtClean="0"/>
                        <a:t>10</a:t>
                      </a:r>
                      <a:endParaRPr lang="en-US" sz="3600" dirty="0"/>
                    </a:p>
                  </a:txBody>
                  <a:tcPr/>
                </a:tc>
                <a:tc>
                  <a:txBody>
                    <a:bodyPr/>
                    <a:lstStyle/>
                    <a:p>
                      <a:r>
                        <a:rPr lang="en-US" sz="3600" dirty="0" smtClean="0"/>
                        <a:t>Participation</a:t>
                      </a:r>
                    </a:p>
                  </a:txBody>
                  <a:tcPr/>
                </a:tc>
              </a:tr>
              <a:tr h="370840">
                <a:tc>
                  <a:txBody>
                    <a:bodyPr/>
                    <a:lstStyle/>
                    <a:p>
                      <a:r>
                        <a:rPr lang="en-US" sz="3600" dirty="0" smtClean="0"/>
                        <a:t>30</a:t>
                      </a:r>
                      <a:endParaRPr lang="en-US" sz="3600" dirty="0"/>
                    </a:p>
                  </a:txBody>
                  <a:tcPr/>
                </a:tc>
                <a:tc>
                  <a:txBody>
                    <a:bodyPr/>
                    <a:lstStyle/>
                    <a:p>
                      <a:r>
                        <a:rPr lang="en-US" sz="3600" dirty="0" smtClean="0"/>
                        <a:t>Bytes</a:t>
                      </a:r>
                    </a:p>
                  </a:txBody>
                  <a:tcPr/>
                </a:tc>
              </a:tr>
              <a:tr h="370840">
                <a:tc>
                  <a:txBody>
                    <a:bodyPr/>
                    <a:lstStyle/>
                    <a:p>
                      <a:r>
                        <a:rPr lang="en-US" sz="3600" dirty="0" smtClean="0"/>
                        <a:t>40</a:t>
                      </a:r>
                      <a:endParaRPr lang="en-US" sz="3600" dirty="0"/>
                    </a:p>
                  </a:txBody>
                  <a:tcPr/>
                </a:tc>
                <a:tc>
                  <a:txBody>
                    <a:bodyPr/>
                    <a:lstStyle/>
                    <a:p>
                      <a:r>
                        <a:rPr lang="en-US" sz="3600" dirty="0" smtClean="0"/>
                        <a:t>Full Project</a:t>
                      </a:r>
                    </a:p>
                  </a:txBody>
                  <a:tcPr/>
                </a:tc>
              </a:tr>
              <a:tr h="370840">
                <a:tc>
                  <a:txBody>
                    <a:bodyPr/>
                    <a:lstStyle/>
                    <a:p>
                      <a:r>
                        <a:rPr lang="en-US" sz="3600" dirty="0" smtClean="0"/>
                        <a:t>20</a:t>
                      </a:r>
                      <a:endParaRPr lang="en-US" sz="3600" dirty="0"/>
                    </a:p>
                  </a:txBody>
                  <a:tcPr/>
                </a:tc>
                <a:tc>
                  <a:txBody>
                    <a:bodyPr/>
                    <a:lstStyle/>
                    <a:p>
                      <a:r>
                        <a:rPr lang="en-US" sz="3600" dirty="0" smtClean="0"/>
                        <a:t>Final Exam &amp; Quizzes</a:t>
                      </a:r>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130241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aside: Questions for Byte 2</a:t>
            </a:r>
            <a:endParaRPr lang="en-US" dirty="0"/>
          </a:p>
        </p:txBody>
      </p:sp>
      <p:sp>
        <p:nvSpPr>
          <p:cNvPr id="3" name="Content Placeholder 2"/>
          <p:cNvSpPr>
            <a:spLocks noGrp="1"/>
          </p:cNvSpPr>
          <p:nvPr>
            <p:ph idx="1"/>
          </p:nvPr>
        </p:nvSpPr>
        <p:spPr/>
        <p:txBody>
          <a:bodyPr/>
          <a:lstStyle/>
          <a:p>
            <a:pPr marL="0" indent="0">
              <a:buNone/>
            </a:pPr>
            <a:r>
              <a:rPr lang="en-US" dirty="0"/>
              <a:t>Question 1 </a:t>
            </a:r>
            <a:r>
              <a:rPr lang="en-US" dirty="0" smtClean="0"/>
              <a:t>: </a:t>
            </a:r>
            <a:r>
              <a:rPr lang="en-US" dirty="0" err="1" smtClean="0"/>
              <a:t>Handin</a:t>
            </a:r>
            <a:r>
              <a:rPr lang="en-US" dirty="0" smtClean="0"/>
              <a:t> your URL</a:t>
            </a:r>
            <a:endParaRPr lang="en-US" dirty="0"/>
          </a:p>
          <a:p>
            <a:pPr marL="0" indent="0">
              <a:buNone/>
            </a:pPr>
            <a:r>
              <a:rPr lang="en-US" dirty="0"/>
              <a:t>Question </a:t>
            </a:r>
            <a:r>
              <a:rPr lang="en-US" dirty="0" smtClean="0"/>
              <a:t>2 : Describe </a:t>
            </a:r>
            <a:r>
              <a:rPr lang="en-US" dirty="0"/>
              <a:t>an expectation you had about the data that did not match the actual data. What was your expectation? How did things turn out? Illustrate your point with a graph or a chart. </a:t>
            </a: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354273219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aside: Questions for Byte 2</a:t>
            </a:r>
            <a:endParaRPr lang="en-US" dirty="0"/>
          </a:p>
        </p:txBody>
      </p:sp>
      <p:sp>
        <p:nvSpPr>
          <p:cNvPr id="3" name="Content Placeholder 2"/>
          <p:cNvSpPr>
            <a:spLocks noGrp="1"/>
          </p:cNvSpPr>
          <p:nvPr>
            <p:ph idx="1"/>
          </p:nvPr>
        </p:nvSpPr>
        <p:spPr/>
        <p:txBody>
          <a:bodyPr/>
          <a:lstStyle/>
          <a:p>
            <a:pPr marL="0" indent="0">
              <a:buNone/>
            </a:pPr>
            <a:r>
              <a:rPr lang="en-US" dirty="0" smtClean="0"/>
              <a:t>Question 2 : </a:t>
            </a:r>
            <a:endParaRPr lang="en-US" dirty="0"/>
          </a:p>
          <a:p>
            <a:pPr marL="0" indent="0">
              <a:buNone/>
            </a:pPr>
            <a:r>
              <a:rPr lang="en-US" dirty="0"/>
              <a:t>The answer to this question should focus on a specific expectation or assumption and does require you to list several (although we hope you have explored other assumptions during this </a:t>
            </a:r>
            <a:r>
              <a:rPr lang="en-US" dirty="0" smtClean="0"/>
              <a:t>assignment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193196248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aside: Questions for Byte 2</a:t>
            </a:r>
            <a:endParaRPr lang="en-US" dirty="0"/>
          </a:p>
        </p:txBody>
      </p:sp>
      <p:sp>
        <p:nvSpPr>
          <p:cNvPr id="3" name="Content Placeholder 2"/>
          <p:cNvSpPr>
            <a:spLocks noGrp="1"/>
          </p:cNvSpPr>
          <p:nvPr>
            <p:ph idx="1"/>
          </p:nvPr>
        </p:nvSpPr>
        <p:spPr/>
        <p:txBody>
          <a:bodyPr/>
          <a:lstStyle/>
          <a:p>
            <a:pPr marL="0" indent="0">
              <a:buNone/>
            </a:pPr>
            <a:r>
              <a:rPr lang="en-US" dirty="0" smtClean="0"/>
              <a:t>Question </a:t>
            </a:r>
            <a:r>
              <a:rPr lang="en-US" dirty="0"/>
              <a:t>3 </a:t>
            </a:r>
            <a:r>
              <a:rPr lang="en-US" dirty="0" smtClean="0"/>
              <a:t>:</a:t>
            </a:r>
            <a:endParaRPr lang="en-US" dirty="0"/>
          </a:p>
          <a:p>
            <a:pPr marL="0" indent="0">
              <a:buNone/>
            </a:pPr>
            <a:r>
              <a:rPr lang="en-US" dirty="0"/>
              <a:t>Describe an issue with the completeness, coherence, or correctness of the data of the data. Be concrete about what type of problem you are talking about, how much data is involved and what is affected. What concerns does this raise?</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a:t>
            </a:fld>
            <a:endParaRPr lang="en-US" dirty="0"/>
          </a:p>
        </p:txBody>
      </p:sp>
    </p:spTree>
    <p:extLst>
      <p:ext uri="{BB962C8B-B14F-4D97-AF65-F5344CB8AC3E}">
        <p14:creationId xmlns:p14="http://schemas.microsoft.com/office/powerpoint/2010/main" val="386628210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Finishing up Data Quality Lecture</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2942248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3405" y="271527"/>
            <a:ext cx="8061951" cy="990107"/>
          </a:xfrm>
        </p:spPr>
        <p:txBody>
          <a:bodyPr/>
          <a:lstStyle/>
          <a:p>
            <a:r>
              <a:rPr lang="en-US" dirty="0"/>
              <a:t>Is your data Correct?</a:t>
            </a:r>
          </a:p>
        </p:txBody>
      </p:sp>
      <p:sp>
        <p:nvSpPr>
          <p:cNvPr id="8" name="Content Placeholder 7"/>
          <p:cNvSpPr>
            <a:spLocks noGrp="1"/>
          </p:cNvSpPr>
          <p:nvPr>
            <p:ph idx="1"/>
          </p:nvPr>
        </p:nvSpPr>
        <p:spPr>
          <a:xfrm>
            <a:off x="1023405" y="1340389"/>
            <a:ext cx="7223615" cy="4379976"/>
          </a:xfrm>
        </p:spPr>
        <p:txBody>
          <a:bodyPr/>
          <a:lstStyle/>
          <a:p>
            <a:pPr marL="0" indent="0">
              <a:buNone/>
            </a:pPr>
            <a:r>
              <a:rPr lang="en-US" dirty="0" smtClean="0"/>
              <a:t>Analyze the data collection strategy and look for sources of bias </a:t>
            </a:r>
          </a:p>
          <a:p>
            <a:pPr marL="228600" lvl="1" indent="0">
              <a:buNone/>
            </a:pPr>
            <a:r>
              <a:rPr lang="en-US" sz="2400" dirty="0" smtClean="0"/>
              <a:t>Within the population (Sample Bias)</a:t>
            </a:r>
          </a:p>
          <a:p>
            <a:pPr marL="228600" lvl="1" indent="0">
              <a:buNone/>
            </a:pPr>
            <a:r>
              <a:rPr lang="en-US" sz="2400" dirty="0"/>
              <a:t>A</a:t>
            </a:r>
            <a:r>
              <a:rPr lang="en-US" sz="2400" dirty="0" smtClean="0"/>
              <a:t>cross </a:t>
            </a:r>
            <a:r>
              <a:rPr lang="en-US" sz="2400" dirty="0"/>
              <a:t>variables </a:t>
            </a:r>
            <a:r>
              <a:rPr lang="en-US" sz="2400" dirty="0" smtClean="0"/>
              <a:t>(</a:t>
            </a:r>
            <a:r>
              <a:rPr lang="en-US" sz="2400" i="1" dirty="0" smtClean="0"/>
              <a:t>e.g. </a:t>
            </a:r>
            <a:r>
              <a:rPr lang="en-US" sz="2400" dirty="0" smtClean="0"/>
              <a:t>surveys </a:t>
            </a:r>
            <a:r>
              <a:rPr lang="en-US" sz="2400" dirty="0"/>
              <a:t>with only round values; people who report everything in round numbers</a:t>
            </a:r>
            <a:r>
              <a:rPr lang="en-US" sz="2400" dirty="0" smtClean="0"/>
              <a:t>)</a:t>
            </a:r>
          </a:p>
          <a:p>
            <a:pPr marL="0" indent="0">
              <a:buNone/>
            </a:pPr>
            <a:r>
              <a:rPr lang="en-US" dirty="0" smtClean="0"/>
              <a:t>Example Types of Problems</a:t>
            </a:r>
          </a:p>
          <a:p>
            <a:pPr marL="228600" lvl="1" indent="0">
              <a:buNone/>
            </a:pPr>
            <a:r>
              <a:rPr lang="en-US" dirty="0"/>
              <a:t>Measurement Errors: [variable level]</a:t>
            </a:r>
          </a:p>
          <a:p>
            <a:pPr marL="228600" lvl="1" indent="0">
              <a:buNone/>
            </a:pPr>
            <a:r>
              <a:rPr lang="en-US" b="1" dirty="0" smtClean="0">
                <a:solidFill>
                  <a:srgbClr val="FC2126"/>
                </a:solidFill>
              </a:rPr>
              <a:t>Fraudulent Data</a:t>
            </a:r>
          </a:p>
          <a:p>
            <a:pPr marL="228600" lvl="1" indent="0">
              <a:buNone/>
            </a:pPr>
            <a:r>
              <a:rPr lang="en-US" dirty="0" smtClean="0"/>
              <a:t>Implementation Issues [algorithms]</a:t>
            </a:r>
          </a:p>
          <a:p>
            <a:pPr marL="228600" lvl="1" indent="0">
              <a:buNone/>
            </a:pPr>
            <a:endParaRPr lang="en-US" dirty="0"/>
          </a:p>
          <a:p>
            <a:endParaRPr lang="en-US" dirty="0"/>
          </a:p>
          <a:p>
            <a:pPr marL="228600" lvl="1" indent="0">
              <a:buNone/>
            </a:pPr>
            <a:endParaRPr lang="en-US" sz="2400" dirty="0" smtClean="0"/>
          </a:p>
        </p:txBody>
      </p:sp>
      <p:sp>
        <p:nvSpPr>
          <p:cNvPr id="3" name="Date Placeholder 2"/>
          <p:cNvSpPr>
            <a:spLocks noGrp="1"/>
          </p:cNvSpPr>
          <p:nvPr>
            <p:ph type="dt" sz="half" idx="10"/>
          </p:nvPr>
        </p:nvSpPr>
        <p:spPr/>
        <p:txBody>
          <a:bodyPr/>
          <a:lstStyle/>
          <a:p>
            <a:fld id="{FA3C144B-2939-9A49-B014-915EC3E81866}" type="datetime1">
              <a:rPr lang="en-US" smtClean="0"/>
              <a:pPr/>
              <a:t>1/29/16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7</a:t>
            </a:fld>
            <a:endParaRPr lang="en-US" dirty="0"/>
          </a:p>
        </p:txBody>
      </p:sp>
    </p:spTree>
    <p:extLst>
      <p:ext uri="{BB962C8B-B14F-4D97-AF65-F5344CB8AC3E}">
        <p14:creationId xmlns:p14="http://schemas.microsoft.com/office/powerpoint/2010/main" val="76097059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Proxy Reporting</a:t>
            </a:r>
            <a:endParaRPr lang="en-US" dirty="0"/>
          </a:p>
        </p:txBody>
      </p:sp>
      <p:sp>
        <p:nvSpPr>
          <p:cNvPr id="8" name="Content Placeholder 7"/>
          <p:cNvSpPr>
            <a:spLocks noGrp="1"/>
          </p:cNvSpPr>
          <p:nvPr>
            <p:ph idx="1"/>
          </p:nvPr>
        </p:nvSpPr>
        <p:spPr>
          <a:xfrm>
            <a:off x="1128943" y="1700591"/>
            <a:ext cx="7048804" cy="4379976"/>
          </a:xfrm>
        </p:spPr>
        <p:txBody>
          <a:bodyPr/>
          <a:lstStyle/>
          <a:p>
            <a:pPr marL="0" indent="0">
              <a:buNone/>
            </a:pPr>
            <a:r>
              <a:rPr lang="en-US" dirty="0" smtClean="0"/>
              <a:t>Finding the error:</a:t>
            </a:r>
          </a:p>
          <a:p>
            <a:pPr lvl="1"/>
            <a:r>
              <a:rPr lang="en-US" dirty="0" smtClean="0"/>
              <a:t>Mainly an issue in surveys where the respondent may not be who you think. </a:t>
            </a:r>
          </a:p>
          <a:p>
            <a:pPr lvl="1"/>
            <a:r>
              <a:rPr lang="en-US" dirty="0" smtClean="0"/>
              <a:t>Sometimes intentional when your sensor breaks down, etc.</a:t>
            </a:r>
          </a:p>
          <a:p>
            <a:pPr marL="0" indent="0">
              <a:buNone/>
            </a:pPr>
            <a:r>
              <a:rPr lang="en-US" dirty="0" smtClean="0"/>
              <a:t>Addressing its impact:</a:t>
            </a:r>
          </a:p>
          <a:p>
            <a:pPr lvl="1"/>
            <a:r>
              <a:rPr lang="en-US" dirty="0" smtClean="0"/>
              <a:t>Is it random or does it introduce bias</a:t>
            </a:r>
          </a:p>
          <a:p>
            <a:pPr lvl="1"/>
            <a:r>
              <a:rPr lang="en-US" dirty="0" smtClean="0"/>
              <a:t>Is it more likely in some variables than others</a:t>
            </a:r>
          </a:p>
          <a:p>
            <a:pPr lvl="1"/>
            <a:r>
              <a:rPr lang="en-US" dirty="0" smtClean="0"/>
              <a:t>Is there a specific type of error you expect?</a:t>
            </a:r>
          </a:p>
          <a:p>
            <a:pPr lvl="1"/>
            <a:r>
              <a:rPr lang="en-US" dirty="0" smtClean="0"/>
              <a:t>Can you ask people in surveys if they are doing it?</a:t>
            </a:r>
          </a:p>
        </p:txBody>
      </p:sp>
      <p:sp>
        <p:nvSpPr>
          <p:cNvPr id="3" name="Date Placeholder 2"/>
          <p:cNvSpPr>
            <a:spLocks noGrp="1"/>
          </p:cNvSpPr>
          <p:nvPr>
            <p:ph type="dt" sz="half" idx="10"/>
          </p:nvPr>
        </p:nvSpPr>
        <p:spPr/>
        <p:txBody>
          <a:bodyPr/>
          <a:lstStyle/>
          <a:p>
            <a:fld id="{FA3C144B-2939-9A49-B014-915EC3E81866}" type="datetime1">
              <a:rPr lang="en-US" smtClean="0"/>
              <a:pPr/>
              <a:t>1/29/16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8</a:t>
            </a:fld>
            <a:endParaRPr lang="en-US" dirty="0"/>
          </a:p>
        </p:txBody>
      </p:sp>
    </p:spTree>
    <p:extLst>
      <p:ext uri="{BB962C8B-B14F-4D97-AF65-F5344CB8AC3E}">
        <p14:creationId xmlns:p14="http://schemas.microsoft.com/office/powerpoint/2010/main" val="354949412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t>Curbstoning is a common threat to data quality.</a:t>
            </a:r>
            <a:endParaRPr lang="en-US" sz="3000"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Curbstoning</a:t>
            </a:r>
            <a:r>
              <a:rPr lang="en-US" dirty="0" smtClean="0"/>
              <a:t> – when survey interviewers fabricate some or all of their data.</a:t>
            </a:r>
          </a:p>
          <a:p>
            <a:r>
              <a:rPr lang="en-US" dirty="0" smtClean="0"/>
              <a:t>Why could it happen?</a:t>
            </a:r>
          </a:p>
          <a:p>
            <a:pPr lvl="1"/>
            <a:r>
              <a:rPr lang="en-US" dirty="0" smtClean="0"/>
              <a:t>Difficult-to-reach households</a:t>
            </a:r>
          </a:p>
          <a:p>
            <a:pPr lvl="1"/>
            <a:r>
              <a:rPr lang="en-US" dirty="0" smtClean="0"/>
              <a:t>Embarrassing or uncomfortable questions</a:t>
            </a:r>
          </a:p>
          <a:p>
            <a:pPr lvl="1"/>
            <a:r>
              <a:rPr lang="en-US" dirty="0" smtClean="0"/>
              <a:t>Incentive structures</a:t>
            </a:r>
          </a:p>
          <a:p>
            <a:r>
              <a:rPr lang="en-US" dirty="0" smtClean="0"/>
              <a:t>In one survey, </a:t>
            </a:r>
            <a:r>
              <a:rPr lang="en-US" dirty="0"/>
              <a:t>13% of interviewers fabricated at least part of their interviews, despite close supervision</a:t>
            </a:r>
            <a:r>
              <a:rPr lang="en-US" dirty="0" smtClean="0"/>
              <a:t>.</a:t>
            </a:r>
            <a:r>
              <a:rPr lang="en-US" baseline="30000" dirty="0" smtClean="0"/>
              <a:t>1</a:t>
            </a:r>
            <a:endParaRPr lang="en-US" dirty="0"/>
          </a:p>
          <a:p>
            <a:r>
              <a:rPr lang="en-US" dirty="0"/>
              <a:t>An “epidemic” of </a:t>
            </a:r>
            <a:r>
              <a:rPr lang="en-US" dirty="0" smtClean="0"/>
              <a:t>curbstoning almost </a:t>
            </a:r>
            <a:r>
              <a:rPr lang="en-US" dirty="0"/>
              <a:t>derailed an epidemiological study</a:t>
            </a:r>
            <a:r>
              <a:rPr lang="en-US" dirty="0" smtClean="0"/>
              <a:t>.</a:t>
            </a:r>
            <a:r>
              <a:rPr lang="en-US" baseline="30000" dirty="0" smtClean="0"/>
              <a:t>2</a:t>
            </a:r>
            <a:endParaRPr lang="en-US" dirty="0"/>
          </a:p>
          <a:p>
            <a:endParaRPr lang="en-US" dirty="0" smtClean="0"/>
          </a:p>
          <a:p>
            <a:pPr lvl="1"/>
            <a:endParaRPr lang="en-US" dirty="0" smtClean="0"/>
          </a:p>
          <a:p>
            <a:pPr lvl="1"/>
            <a:endParaRPr lang="en-US" dirty="0" smtClean="0"/>
          </a:p>
          <a:p>
            <a:pPr marL="0" indent="0">
              <a:buNone/>
            </a:pPr>
            <a:endParaRPr lang="en-US" b="1" dirty="0"/>
          </a:p>
        </p:txBody>
      </p:sp>
      <p:sp>
        <p:nvSpPr>
          <p:cNvPr id="5" name="Content Placeholder 4"/>
          <p:cNvSpPr txBox="1">
            <a:spLocks/>
          </p:cNvSpPr>
          <p:nvPr/>
        </p:nvSpPr>
        <p:spPr>
          <a:xfrm>
            <a:off x="457200" y="6023830"/>
            <a:ext cx="8229600" cy="863601"/>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r">
              <a:buClr>
                <a:srgbClr val="629DD1"/>
              </a:buClr>
              <a:buFont typeface="Arial" pitchFamily="34" charset="0"/>
              <a:buNone/>
            </a:pPr>
            <a:r>
              <a:rPr lang="en-US" sz="1400" baseline="30000" dirty="0" smtClean="0">
                <a:solidFill>
                  <a:prstClr val="black"/>
                </a:solidFill>
              </a:rPr>
              <a:t>1</a:t>
            </a:r>
            <a:r>
              <a:rPr lang="en-US" sz="1400" dirty="0" smtClean="0">
                <a:solidFill>
                  <a:prstClr val="black"/>
                </a:solidFill>
              </a:rPr>
              <a:t>Kiecker and Nelson, 1996</a:t>
            </a:r>
            <a:endParaRPr lang="en-US" sz="1400" baseline="30000" dirty="0" smtClean="0">
              <a:solidFill>
                <a:prstClr val="black"/>
              </a:solidFill>
            </a:endParaRPr>
          </a:p>
          <a:p>
            <a:pPr marL="0" indent="0" algn="r">
              <a:buClr>
                <a:srgbClr val="629DD1"/>
              </a:buClr>
              <a:buFont typeface="Arial" pitchFamily="34" charset="0"/>
              <a:buNone/>
            </a:pPr>
            <a:r>
              <a:rPr lang="en-US" sz="1400" dirty="0" smtClean="0">
                <a:solidFill>
                  <a:prstClr val="black"/>
                </a:solidFill>
              </a:rPr>
              <a:t> </a:t>
            </a:r>
            <a:r>
              <a:rPr lang="en-US" sz="1400" baseline="30000" dirty="0">
                <a:solidFill>
                  <a:prstClr val="black"/>
                </a:solidFill>
              </a:rPr>
              <a:t>2</a:t>
            </a:r>
            <a:r>
              <a:rPr lang="en-US" sz="1400" dirty="0" smtClean="0">
                <a:solidFill>
                  <a:prstClr val="black"/>
                </a:solidFill>
              </a:rPr>
              <a:t>Turner et al., 2002</a:t>
            </a:r>
            <a:endParaRPr lang="en-US" sz="1400" baseline="30000" dirty="0" smtClean="0">
              <a:solidFill>
                <a:prstClr val="black"/>
              </a:solidFill>
            </a:endParaRPr>
          </a:p>
          <a:p>
            <a:pPr marL="0" indent="0" algn="r">
              <a:buClr>
                <a:srgbClr val="629DD1"/>
              </a:buClr>
              <a:buFont typeface="Arial" pitchFamily="34" charset="0"/>
              <a:buNone/>
            </a:pPr>
            <a:endParaRPr lang="en-US" sz="1400" baseline="30000" dirty="0">
              <a:solidFill>
                <a:prstClr val="black"/>
              </a:solidFill>
            </a:endParaRPr>
          </a:p>
        </p:txBody>
      </p:sp>
      <p:sp>
        <p:nvSpPr>
          <p:cNvPr id="6" name="TextBox 5"/>
          <p:cNvSpPr txBox="1"/>
          <p:nvPr/>
        </p:nvSpPr>
        <p:spPr>
          <a:xfrm>
            <a:off x="0" y="6519446"/>
            <a:ext cx="5162504" cy="338554"/>
          </a:xfrm>
          <a:prstGeom prst="rect">
            <a:avLst/>
          </a:prstGeom>
          <a:noFill/>
        </p:spPr>
        <p:txBody>
          <a:bodyPr wrap="none" rtlCol="0">
            <a:spAutoFit/>
          </a:bodyPr>
          <a:lstStyle/>
          <a:p>
            <a:r>
              <a:rPr lang="en-US" sz="1600" b="1" i="1" dirty="0" smtClean="0"/>
              <a:t>Slide Credit:  </a:t>
            </a:r>
            <a:r>
              <a:rPr lang="en-US" sz="1600" i="1" dirty="0" smtClean="0"/>
              <a:t>Benjamin Birnbaum, University of Washington</a:t>
            </a:r>
            <a:endParaRPr lang="en-US" sz="1600" i="1" dirty="0"/>
          </a:p>
        </p:txBody>
      </p:sp>
    </p:spTree>
    <p:extLst>
      <p:ext uri="{BB962C8B-B14F-4D97-AF65-F5344CB8AC3E}">
        <p14:creationId xmlns:p14="http://schemas.microsoft.com/office/powerpoint/2010/main" val="15197652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9034</TotalTime>
  <Words>1019</Words>
  <Application>Microsoft Macintosh PowerPoint</Application>
  <PresentationFormat>On-screen Show (4:3)</PresentationFormat>
  <Paragraphs>145</Paragraphs>
  <Slides>17</Slides>
  <Notes>4</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Final grades breakdown</vt:lpstr>
      <vt:lpstr>Quick aside: Questions for Byte 2</vt:lpstr>
      <vt:lpstr>Quick aside: Questions for Byte 2</vt:lpstr>
      <vt:lpstr>Quick aside: Questions for Byte 2</vt:lpstr>
      <vt:lpstr>Finishing up Data Quality Lecture</vt:lpstr>
      <vt:lpstr>Is your data Correct?</vt:lpstr>
      <vt:lpstr>Proxy Reporting</vt:lpstr>
      <vt:lpstr>Curbstoning is a common threat to data quality.</vt:lpstr>
      <vt:lpstr>Dealing with Curbstoning</vt:lpstr>
      <vt:lpstr>Legitimate hole filling </vt:lpstr>
      <vt:lpstr>Is your data Correct?</vt:lpstr>
      <vt:lpstr>Implementation Issues [algorithms]</vt:lpstr>
      <vt:lpstr>Is your Data Accountable?</vt:lpstr>
      <vt:lpstr>Things we talked about</vt:lpstr>
      <vt:lpstr>Things we talked about</vt:lpstr>
      <vt:lpstr>Quiz…</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269</cp:revision>
  <dcterms:created xsi:type="dcterms:W3CDTF">2013-10-07T16:54:34Z</dcterms:created>
  <dcterms:modified xsi:type="dcterms:W3CDTF">2016-01-29T16:25:35Z</dcterms:modified>
</cp:coreProperties>
</file>