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2"/>
  </p:notesMasterIdLst>
  <p:handoutMasterIdLst>
    <p:handoutMasterId r:id="rId63"/>
  </p:handoutMasterIdLst>
  <p:sldIdLst>
    <p:sldId id="258" r:id="rId2"/>
    <p:sldId id="323" r:id="rId3"/>
    <p:sldId id="422" r:id="rId4"/>
    <p:sldId id="423" r:id="rId5"/>
    <p:sldId id="421" r:id="rId6"/>
    <p:sldId id="424" r:id="rId7"/>
    <p:sldId id="425" r:id="rId8"/>
    <p:sldId id="259" r:id="rId9"/>
    <p:sldId id="426" r:id="rId10"/>
    <p:sldId id="359" r:id="rId11"/>
    <p:sldId id="428" r:id="rId12"/>
    <p:sldId id="361" r:id="rId13"/>
    <p:sldId id="427" r:id="rId14"/>
    <p:sldId id="353" r:id="rId15"/>
    <p:sldId id="354" r:id="rId16"/>
    <p:sldId id="355" r:id="rId17"/>
    <p:sldId id="356" r:id="rId18"/>
    <p:sldId id="357" r:id="rId19"/>
    <p:sldId id="340" r:id="rId20"/>
    <p:sldId id="341" r:id="rId21"/>
    <p:sldId id="434" r:id="rId22"/>
    <p:sldId id="433" r:id="rId23"/>
    <p:sldId id="431" r:id="rId24"/>
    <p:sldId id="344" r:id="rId25"/>
    <p:sldId id="351" r:id="rId26"/>
    <p:sldId id="346" r:id="rId27"/>
    <p:sldId id="347" r:id="rId28"/>
    <p:sldId id="348" r:id="rId29"/>
    <p:sldId id="349" r:id="rId30"/>
    <p:sldId id="350" r:id="rId31"/>
    <p:sldId id="262" r:id="rId32"/>
    <p:sldId id="263" r:id="rId33"/>
    <p:sldId id="265" r:id="rId34"/>
    <p:sldId id="264" r:id="rId35"/>
    <p:sldId id="266" r:id="rId36"/>
    <p:sldId id="267" r:id="rId37"/>
    <p:sldId id="278" r:id="rId38"/>
    <p:sldId id="414" r:id="rId39"/>
    <p:sldId id="415" r:id="rId40"/>
    <p:sldId id="268" r:id="rId41"/>
    <p:sldId id="276" r:id="rId42"/>
    <p:sldId id="277" r:id="rId43"/>
    <p:sldId id="269" r:id="rId44"/>
    <p:sldId id="272" r:id="rId45"/>
    <p:sldId id="274" r:id="rId46"/>
    <p:sldId id="273" r:id="rId47"/>
    <p:sldId id="362" r:id="rId48"/>
    <p:sldId id="279" r:id="rId49"/>
    <p:sldId id="416" r:id="rId50"/>
    <p:sldId id="417" r:id="rId51"/>
    <p:sldId id="419" r:id="rId52"/>
    <p:sldId id="429" r:id="rId53"/>
    <p:sldId id="281" r:id="rId54"/>
    <p:sldId id="282" r:id="rId55"/>
    <p:sldId id="283" r:id="rId56"/>
    <p:sldId id="363" r:id="rId57"/>
    <p:sldId id="367" r:id="rId58"/>
    <p:sldId id="435" r:id="rId59"/>
    <p:sldId id="270" r:id="rId60"/>
    <p:sldId id="436"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815"/>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1" autoAdjust="0"/>
    <p:restoredTop sz="54167" autoAdjust="0"/>
  </p:normalViewPr>
  <p:slideViewPr>
    <p:cSldViewPr snapToGrid="0" snapToObjects="1">
      <p:cViewPr varScale="1">
        <p:scale>
          <a:sx n="42" d="100"/>
          <a:sy n="42" d="100"/>
        </p:scale>
        <p:origin x="-1688" y="-104"/>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The relationship between CAP and ACID is more complex and often misunderstood, in part because the C and A in ACID represent different concepts than the same letters in CAP and in part because choosing availability affects only some of the ACID guarantees. The four ACID properties 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Atomicity (A). All systems benefit from atomic operations. When the focus is availability, both sides of a partition should still use atomic operations. Moreover, higher-level atomic operations (the kind that ACID implies) actually simplify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(C). In ACID, the C means that a transaction pre-serves all the database rules, such as unique keys. In contrast, the C in CAP refers only to single</a:t>
            </a:r>
            <a:r>
              <a:rPr lang="en-US" baseline="0" dirty="0" smtClean="0"/>
              <a:t> </a:t>
            </a:r>
            <a:r>
              <a:rPr lang="en-US" dirty="0" smtClean="0"/>
              <a:t>copy consistency, a strict subset of ACID consistency. ACID consistency also cannot be maintained across </a:t>
            </a:r>
            <a:r>
              <a:rPr lang="en-US" dirty="0" err="1" smtClean="0"/>
              <a:t>partitions.partition</a:t>
            </a:r>
            <a:r>
              <a:rPr lang="en-US" dirty="0" smtClean="0"/>
              <a:t> recovery will need to restore ACID consistency. More generally, maintaining invariants during partitions might be impossible, thus the need for careful thought about which operations to disallow and how to restore invariants during recovery.</a:t>
            </a:r>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Isolation (I). Isolation is at the core of the CAP theorem: if the system requires ACID isolation, it can operate on at most one side during a partition. </a:t>
            </a:r>
            <a:r>
              <a:rPr lang="en-US" dirty="0" err="1" smtClean="0"/>
              <a:t>Serializability</a:t>
            </a:r>
            <a:r>
              <a:rPr lang="en-US" dirty="0" smtClean="0"/>
              <a:t> requires communication in general and thus fails across partitions. Weaker definitions of correctness are viable across partitions via compensation during partition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Durability (D). As with atomicity, there is no reason to forfeit durability, although the developer might choose to avoid needing it via soft state (in the style of BASE) due to its expense. A subtle point is that, during partition recovery, it is possible to reverse durable operations that unknowingly violated an invariant during the operation. However, at the time of recovery, given a durable history from both sides, such operations can be detected and corrected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a:t>
            </a:r>
            <a:r>
              <a:rPr lang="en-US" dirty="0" err="1" smtClean="0"/>
              <a:t>Dremel</a:t>
            </a:r>
            <a:r>
              <a:rPr lang="en-US" dirty="0" smtClean="0"/>
              <a:t>: ‘it separates a record</a:t>
            </a:r>
            <a:r>
              <a:rPr lang="en-US" baseline="0" dirty="0" smtClean="0"/>
              <a:t> </a:t>
            </a:r>
            <a:r>
              <a:rPr lang="en-US" dirty="0" smtClean="0"/>
              <a:t>into column values and stores each value on different storage volume’</a:t>
            </a:r>
          </a:p>
          <a:p>
            <a:endParaRPr lang="en-US" dirty="0" smtClean="0"/>
          </a:p>
          <a:p>
            <a:r>
              <a:rPr lang="en-US" dirty="0" smtClean="0"/>
              <a:t>‘For example, a query “SELECT top(title)</a:t>
            </a:r>
            <a:r>
              <a:rPr lang="en-US" baseline="0" dirty="0" smtClean="0"/>
              <a:t> </a:t>
            </a:r>
            <a:r>
              <a:rPr lang="en-US" dirty="0" smtClean="0"/>
              <a:t>FROM foo” would access the title column values only. In case of the Wikipedia</a:t>
            </a:r>
            <a:r>
              <a:rPr lang="en-US" baseline="0" dirty="0" smtClean="0"/>
              <a:t> </a:t>
            </a:r>
            <a:r>
              <a:rPr lang="en-US" dirty="0" smtClean="0"/>
              <a:t>table example, the query would scan only 9.13GB out of 35.7GB.’</a:t>
            </a:r>
          </a:p>
          <a:p>
            <a:r>
              <a:rPr lang="en-US" dirty="0" smtClean="0"/>
              <a:t>‘Higher compression ratio. One study reports that columnar storage can</a:t>
            </a:r>
            <a:r>
              <a:rPr lang="en-US" baseline="0" dirty="0" smtClean="0"/>
              <a:t> </a:t>
            </a:r>
            <a:r>
              <a:rPr lang="en-US" dirty="0" smtClean="0"/>
              <a:t>achieve a compression ratio of 1:10, whereas ordinary row-based storage can</a:t>
            </a:r>
            <a:r>
              <a:rPr lang="en-US" baseline="0" dirty="0" smtClean="0"/>
              <a:t> </a:t>
            </a:r>
            <a:r>
              <a:rPr lang="en-US" dirty="0" smtClean="0"/>
              <a:t>compress at roughly 1:3. ‘</a:t>
            </a:r>
          </a:p>
        </p:txBody>
      </p:sp>
      <p:sp>
        <p:nvSpPr>
          <p:cNvPr id="4" name="Slide Number Placeholder 3"/>
          <p:cNvSpPr>
            <a:spLocks noGrp="1"/>
          </p:cNvSpPr>
          <p:nvPr>
            <p:ph type="sldNum" sz="quarter" idx="10"/>
          </p:nvPr>
        </p:nvSpPr>
        <p:spPr/>
        <p:txBody>
          <a:bodyPr/>
          <a:lstStyle/>
          <a:p>
            <a:fld id="{FD66F34B-9C4D-8640-BB34-4C24A79C9FFB}" type="slidenum">
              <a:rPr lang="en-US" smtClean="0"/>
              <a:t>38</a:t>
            </a:fld>
            <a:endParaRPr lang="en-US"/>
          </a:p>
        </p:txBody>
      </p:sp>
    </p:spTree>
    <p:extLst>
      <p:ext uri="{BB962C8B-B14F-4D97-AF65-F5344CB8AC3E}">
        <p14:creationId xmlns:p14="http://schemas.microsoft.com/office/powerpoint/2010/main" val="2241880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by using a Binary Tree, the data is </a:t>
            </a:r>
            <a:r>
              <a:rPr lang="en-US" dirty="0" err="1" smtClean="0"/>
              <a:t>sharded</a:t>
            </a:r>
            <a:r>
              <a:rPr lang="en-US" dirty="0" smtClean="0"/>
              <a:t> across multiple machines. This helps retrieve data much faster</a:t>
            </a:r>
            <a:r>
              <a:rPr lang="en-US" baseline="0" dirty="0" smtClean="0"/>
              <a:t> (interactive </a:t>
            </a:r>
            <a:r>
              <a:rPr lang="en-US" baseline="0" dirty="0" err="1" smtClean="0"/>
              <a:t>vs</a:t>
            </a:r>
            <a:r>
              <a:rPr lang="en-US" baseline="0" dirty="0" smtClean="0"/>
              <a:t> batch processing speeds)</a:t>
            </a:r>
          </a:p>
          <a:p>
            <a:endParaRPr lang="en-US" baseline="0" dirty="0" smtClean="0"/>
          </a:p>
          <a:p>
            <a:r>
              <a:rPr lang="en-US" baseline="0" dirty="0" smtClean="0"/>
              <a:t>Makes it hard to update things (thus append only)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2241880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Redis</a:t>
            </a:r>
            <a:r>
              <a:rPr lang="en-US" dirty="0" smtClean="0"/>
              <a:t> is an open source, BSD licensed, advanced key-value cache and store. It is often referred to as a data structure server since keys can contain strings, hashes, lists, sets, sorted sets, bitmaps and </a:t>
            </a:r>
            <a:r>
              <a:rPr lang="en-US" dirty="0" err="1" smtClean="0"/>
              <a:t>hyperloglogs</a:t>
            </a:r>
            <a:r>
              <a:rPr lang="en-US" dirty="0" smtClean="0"/>
              <a:t>.</a:t>
            </a:r>
          </a:p>
          <a:p>
            <a:r>
              <a:rPr lang="en-US" dirty="0" smtClean="0"/>
              <a:t>Best used: For rapidly changing data with a foreseeable database size (should fit mostly in memory).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3343700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 the stream is sufficiently large..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53</a:t>
            </a:fld>
            <a:endParaRPr lang="en-US"/>
          </a:p>
        </p:txBody>
      </p:sp>
    </p:spTree>
    <p:extLst>
      <p:ext uri="{BB962C8B-B14F-4D97-AF65-F5344CB8AC3E}">
        <p14:creationId xmlns:p14="http://schemas.microsoft.com/office/powerpoint/2010/main" val="3189180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57</a:t>
            </a:fld>
            <a:endParaRPr lang="en-US"/>
          </a:p>
        </p:txBody>
      </p:sp>
    </p:spTree>
    <p:extLst>
      <p:ext uri="{BB962C8B-B14F-4D97-AF65-F5344CB8AC3E}">
        <p14:creationId xmlns:p14="http://schemas.microsoft.com/office/powerpoint/2010/main" val="153296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pandas.pydata.org</a:t>
            </a:r>
            <a:r>
              <a:rPr lang="en-US" dirty="0" smtClean="0"/>
              <a:t>/</a:t>
            </a:r>
          </a:p>
          <a:p>
            <a:r>
              <a:rPr lang="en-US" dirty="0" smtClean="0"/>
              <a:t>http://</a:t>
            </a:r>
            <a:r>
              <a:rPr lang="en-US" dirty="0" err="1" smtClean="0"/>
              <a:t>strata.oreilly.com</a:t>
            </a:r>
            <a:r>
              <a:rPr lang="en-US" dirty="0" smtClean="0"/>
              <a:t>/2013/03/python-data-tools-just-keep-getting-</a:t>
            </a:r>
            <a:r>
              <a:rPr lang="en-US" dirty="0" err="1" smtClean="0"/>
              <a:t>better.html</a:t>
            </a:r>
            <a:endParaRPr lang="en-US" dirty="0" smtClean="0"/>
          </a:p>
          <a:p>
            <a:r>
              <a:rPr lang="en-US" dirty="0" smtClean="0"/>
              <a:t>http://</a:t>
            </a:r>
            <a:r>
              <a:rPr lang="en-US" dirty="0" err="1" smtClean="0"/>
              <a:t>cloudcelebrity.wordpress.com</a:t>
            </a:r>
            <a:r>
              <a:rPr lang="en-US" dirty="0" smtClean="0"/>
              <a:t>/2012/04/25/machine-learning-libraries-in-python/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59</a:t>
            </a:fld>
            <a:endParaRPr lang="en-US"/>
          </a:p>
        </p:txBody>
      </p:sp>
    </p:spTree>
    <p:extLst>
      <p:ext uri="{BB962C8B-B14F-4D97-AF65-F5344CB8AC3E}">
        <p14:creationId xmlns:p14="http://schemas.microsoft.com/office/powerpoint/2010/main" val="95288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 Won’t fit in memory/1 hard drive / streaming / images …</a:t>
            </a:r>
            <a:endParaRPr lang="en-US" baseline="0" dirty="0" smtClean="0"/>
          </a:p>
          <a:p>
            <a:r>
              <a:rPr lang="en-US" baseline="0" dirty="0" smtClean="0"/>
              <a:t>Analysis: Identifying patterns</a:t>
            </a:r>
          </a:p>
          <a:p>
            <a:r>
              <a:rPr lang="en-US" baseline="0" dirty="0" smtClean="0"/>
              <a:t>               too big to fit on a screen</a:t>
            </a:r>
          </a:p>
          <a:p>
            <a:r>
              <a:rPr lang="en-US" dirty="0" smtClean="0"/>
              <a:t>Myth: large -&gt; better </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a:t>
            </a:fld>
            <a:endParaRPr lang="en-US"/>
          </a:p>
        </p:txBody>
      </p:sp>
    </p:spTree>
    <p:extLst>
      <p:ext uri="{BB962C8B-B14F-4D97-AF65-F5344CB8AC3E}">
        <p14:creationId xmlns:p14="http://schemas.microsoft.com/office/powerpoint/2010/main" val="3559666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Numbers without theory … </a:t>
            </a:r>
          </a:p>
          <a:p>
            <a:r>
              <a:rPr lang="en-US" dirty="0" smtClean="0"/>
              <a:t>Implicit limitations</a:t>
            </a:r>
          </a:p>
          <a:p>
            <a:r>
              <a:rPr lang="en-US" dirty="0" smtClean="0"/>
              <a:t>Researchers are </a:t>
            </a:r>
            <a:r>
              <a:rPr lang="en-US" i="1" dirty="0" smtClean="0"/>
              <a:t>interpreters </a:t>
            </a:r>
            <a:r>
              <a:rPr lang="en-US" i="0" dirty="0" smtClean="0"/>
              <a:t>of data </a:t>
            </a:r>
          </a:p>
          <a:p>
            <a:r>
              <a:rPr lang="en-US" i="0" dirty="0" smtClean="0"/>
              <a:t>Redefines researchers &amp;</a:t>
            </a:r>
            <a:r>
              <a:rPr lang="en-US" i="0" baseline="0" dirty="0" smtClean="0"/>
              <a:t> validity. Place for ethnographers?</a:t>
            </a:r>
          </a:p>
          <a:p>
            <a:r>
              <a:rPr lang="en-US" i="0" baseline="0" dirty="0" smtClean="0"/>
              <a:t>Examples of </a:t>
            </a:r>
            <a:r>
              <a:rPr lang="en-US" i="0" baseline="0" dirty="0" err="1" smtClean="0"/>
              <a:t>innacuracies</a:t>
            </a:r>
            <a:r>
              <a:rPr lang="en-US" i="0" baseline="0" dirty="0" smtClean="0"/>
              <a:t>: bots; different meaning to same measure about social relations</a:t>
            </a:r>
          </a:p>
          <a:p>
            <a:r>
              <a:rPr lang="en-US" i="0" baseline="0" dirty="0" err="1" smtClean="0"/>
              <a:t>Inequal</a:t>
            </a:r>
            <a:r>
              <a:rPr lang="en-US" i="0" baseline="0" dirty="0" smtClean="0"/>
              <a:t> access</a:t>
            </a:r>
          </a:p>
          <a:p>
            <a:r>
              <a:rPr lang="en-US" i="0" baseline="0" dirty="0" smtClean="0"/>
              <a:t>What should be public? Truth/power/control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2158956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much</a:t>
            </a:r>
            <a:r>
              <a:rPr lang="en-US" baseline="0" dirty="0" smtClean="0"/>
              <a:t> to cover it all in this class!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59360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Feel’s more like batch jobs…</a:t>
            </a:r>
          </a:p>
          <a:p>
            <a:r>
              <a:rPr lang="en-US" dirty="0" smtClean="0"/>
              <a:t>Reflecting and iterating on the results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287034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Feel’s more like batch jobs…</a:t>
            </a:r>
          </a:p>
          <a:p>
            <a:r>
              <a:rPr lang="en-US" dirty="0" smtClean="0"/>
              <a:t>Reflecting and iterating on the results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287034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But</a:t>
            </a:r>
            <a:r>
              <a:rPr lang="en-US" baseline="0" dirty="0" smtClean="0"/>
              <a:t> what happens when data is so big that a database must be divided over many servers? An example of what can happen is shown here…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Think of two nodes on opposite sides of a partition. Allowing at least one node to update state will cause the nodes to become inconsistent, thus forfeiting </a:t>
            </a:r>
            <a:r>
              <a:rPr lang="en-US" dirty="0" err="1" smtClean="0"/>
              <a:t>Consistesncy</a:t>
            </a:r>
            <a:r>
              <a:rPr lang="en-US" dirty="0" smtClean="0"/>
              <a:t>. Likewise, if the choice is to preserve consistency, one side of the partition must act as if it is unavailable, thus forfeiting Availability. Only when nodes communicate is it possible to preserve both consistency and availability, thereby forfeiting Partition tolerance.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essence of CAP takes place during a timeout, a period when the program must make a fundamental decision-the partition decision: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cancel the operation and thus decrease availability, or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proceed with the operation and thus risk inconsistency.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Although both terms are more mnemonic than precise, the BASE acronym (being second) is a bit more awkward: Basically Available, Soft state, Eventually consistent. Soft state and eventual consistency are techniques that work well in the presence of partitions and thus promote availability.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8430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2/9/16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2/9/16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2/9/16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smtClean="0"/>
              <a:t>Human Issues </a:t>
            </a:r>
            <a:r>
              <a:rPr lang="en-US" dirty="0" smtClean="0"/>
              <a:t>and Big Data</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1552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t>Acquiring data</a:t>
            </a:r>
          </a:p>
          <a:p>
            <a:r>
              <a:rPr lang="en-US" dirty="0" smtClean="0"/>
              <a:t>Choosing an architecture: How to store it</a:t>
            </a:r>
          </a:p>
          <a:p>
            <a:r>
              <a:rPr lang="en-US" dirty="0" smtClean="0"/>
              <a:t>Designing algorithms that can operate effectively on it (for cleaning/analysis)</a:t>
            </a:r>
          </a:p>
          <a:p>
            <a:r>
              <a:rPr lang="en-US" dirty="0" smtClean="0"/>
              <a:t>Handling ongoing </a:t>
            </a:r>
            <a:r>
              <a:rPr lang="en-US" dirty="0"/>
              <a:t>growth (streaming</a:t>
            </a:r>
            <a:r>
              <a:rPr lang="en-US" dirty="0" smtClean="0"/>
              <a:t>)</a:t>
            </a:r>
          </a:p>
          <a:p>
            <a:r>
              <a:rPr lang="en-US" dirty="0" smtClean="0"/>
              <a:t>Others?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19541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1552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b="1" dirty="0"/>
              <a:t>Acquiring data: </a:t>
            </a:r>
            <a:r>
              <a:rPr lang="en-US" dirty="0"/>
              <a:t>Acquiring: standards don</a:t>
            </a:r>
            <a:r>
              <a:rPr lang="fr-FR" dirty="0"/>
              <a:t>’</a:t>
            </a:r>
            <a:r>
              <a:rPr lang="en-US" dirty="0"/>
              <a:t>t’ exist for announcing, sharing, or formatting</a:t>
            </a:r>
            <a:endParaRPr lang="en-US" dirty="0" smtClean="0"/>
          </a:p>
          <a:p>
            <a:r>
              <a:rPr lang="en-US" dirty="0" smtClean="0">
                <a:solidFill>
                  <a:schemeClr val="accent4"/>
                </a:solidFill>
              </a:rPr>
              <a:t>Choosing an architecture: How to store it</a:t>
            </a:r>
          </a:p>
          <a:p>
            <a:r>
              <a:rPr lang="en-US" dirty="0" smtClean="0">
                <a:solidFill>
                  <a:schemeClr val="accent4"/>
                </a:solidFill>
              </a:rPr>
              <a:t>Designing algorithms that can operate effectively on it (for cleaning/analysis)</a:t>
            </a:r>
          </a:p>
          <a:p>
            <a:r>
              <a:rPr lang="en-US" dirty="0" smtClean="0">
                <a:solidFill>
                  <a:schemeClr val="accent4"/>
                </a:solidFill>
              </a:rPr>
              <a:t>Handling ongoing </a:t>
            </a:r>
            <a:r>
              <a:rPr lang="en-US" dirty="0">
                <a:solidFill>
                  <a:schemeClr val="accent4"/>
                </a:solidFill>
              </a:rPr>
              <a:t>growth (streaming</a:t>
            </a:r>
            <a:r>
              <a:rPr lang="en-US" dirty="0" smtClean="0">
                <a:solidFill>
                  <a:schemeClr val="accent4"/>
                </a:solidFill>
              </a:rPr>
              <a:t>)</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4018642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solidFill>
                  <a:srgbClr val="B5B5B5"/>
                </a:solidFill>
              </a:rPr>
              <a:t>Acquiring Data</a:t>
            </a:r>
          </a:p>
          <a:p>
            <a:r>
              <a:rPr lang="en-US" b="1" dirty="0" smtClean="0"/>
              <a:t>Choosing an Architecture: How to store it so that operations can be completed quickly and with guarantees</a:t>
            </a:r>
          </a:p>
          <a:p>
            <a:r>
              <a:rPr lang="en-US" dirty="0" smtClean="0">
                <a:solidFill>
                  <a:srgbClr val="B5B5B5"/>
                </a:solidFill>
              </a:rPr>
              <a:t>Handling ongoing growth (streaming)</a:t>
            </a:r>
          </a:p>
          <a:p>
            <a:r>
              <a:rPr lang="en-US" dirty="0" smtClean="0">
                <a:solidFill>
                  <a:srgbClr val="B5B5B5"/>
                </a:solidFill>
              </a:rPr>
              <a:t>Designing algorithms that can operate effectively on Big Data</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112157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Choosing An Architecture</a:t>
            </a:r>
            <a:endParaRPr lang="en-US" dirty="0"/>
          </a:p>
        </p:txBody>
      </p:sp>
      <p:sp>
        <p:nvSpPr>
          <p:cNvPr id="3" name="Content Placeholder 2"/>
          <p:cNvSpPr>
            <a:spLocks noGrp="1"/>
          </p:cNvSpPr>
          <p:nvPr>
            <p:ph idx="1"/>
          </p:nvPr>
        </p:nvSpPr>
        <p:spPr/>
        <p:txBody>
          <a:bodyPr/>
          <a:lstStyle/>
          <a:p>
            <a:r>
              <a:rPr lang="en-US" dirty="0" smtClean="0"/>
              <a:t>Cost (money &amp; time)</a:t>
            </a:r>
          </a:p>
          <a:p>
            <a:r>
              <a:rPr lang="en-US" dirty="0" smtClean="0"/>
              <a:t>No support for estimating cost or duration</a:t>
            </a:r>
          </a:p>
          <a:p>
            <a:r>
              <a:rPr lang="en-US" dirty="0" smtClean="0"/>
              <a:t>Little to no support for partitioning across virtual machines</a:t>
            </a:r>
          </a:p>
          <a:p>
            <a:pPr lvl="1"/>
            <a:r>
              <a:rPr lang="en-US" dirty="0" smtClean="0"/>
              <a:t>Also has a cost in startup time</a:t>
            </a:r>
          </a:p>
          <a:p>
            <a:r>
              <a:rPr lang="en-US" dirty="0" smtClean="0"/>
              <a:t>Some theoretical grounding in data guarantees (next)</a:t>
            </a:r>
          </a:p>
          <a:p>
            <a:pPr lvl="1"/>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122640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Guarantees </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r>
              <a:rPr lang="en-US" dirty="0"/>
              <a:t>All systems benefit from atomic </a:t>
            </a:r>
            <a:r>
              <a:rPr lang="en-US" dirty="0" smtClean="0"/>
              <a:t>operations (‘all or nothing’ transactions)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256311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Guarantees</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p>
          <a:p>
            <a:pPr marL="0" indent="0">
              <a:spcAft>
                <a:spcPts val="0"/>
              </a:spcAft>
              <a:buClrTx/>
              <a:buNone/>
              <a:defRPr/>
            </a:pPr>
            <a:r>
              <a:rPr lang="en-US" dirty="0" smtClean="0"/>
              <a:t>	Consistency (C): Database should stay valid (a </a:t>
            </a:r>
            <a:r>
              <a:rPr lang="en-US" dirty="0"/>
              <a:t>transaction pre-serves all the database rules, such as unique </a:t>
            </a:r>
            <a:r>
              <a:rPr lang="en-US" dirty="0" smtClean="0"/>
              <a:t>keys). </a:t>
            </a:r>
          </a:p>
          <a:p>
            <a:pPr marL="0" indent="0">
              <a:spcAft>
                <a:spcPts val="0"/>
              </a:spcAft>
              <a:buClrTx/>
              <a:buNone/>
              <a:defRP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651150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Guarantees</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p>
          <a:p>
            <a:pPr marL="0" indent="0">
              <a:spcAft>
                <a:spcPts val="0"/>
              </a:spcAft>
              <a:buClrTx/>
              <a:buNone/>
              <a:defRPr/>
            </a:pPr>
            <a:r>
              <a:rPr lang="en-US" dirty="0" smtClean="0"/>
              <a:t>	Consistency (C)</a:t>
            </a:r>
            <a:endParaRPr lang="en-US" dirty="0"/>
          </a:p>
          <a:p>
            <a:pPr marL="0" indent="0">
              <a:spcAft>
                <a:spcPts val="0"/>
              </a:spcAft>
              <a:buClrTx/>
              <a:buNone/>
              <a:defRPr/>
            </a:pPr>
            <a:r>
              <a:rPr lang="en-US" dirty="0" smtClean="0"/>
              <a:t>	Isolation </a:t>
            </a:r>
            <a:r>
              <a:rPr lang="en-US" dirty="0"/>
              <a:t>(I</a:t>
            </a:r>
            <a:r>
              <a:rPr lang="en-US" dirty="0" smtClean="0"/>
              <a:t>)</a:t>
            </a:r>
            <a:r>
              <a:rPr lang="en-US" dirty="0"/>
              <a:t>:</a:t>
            </a:r>
            <a:r>
              <a:rPr lang="en-US" dirty="0" smtClean="0"/>
              <a:t> Concurrency control. Concurrent execution should be identical to serial execution.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178721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Guarantees</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a:t>
            </a:r>
          </a:p>
          <a:p>
            <a:pPr marL="0" indent="0">
              <a:spcAft>
                <a:spcPts val="0"/>
              </a:spcAft>
              <a:buClrTx/>
              <a:buNone/>
              <a:defRPr/>
            </a:pPr>
            <a:r>
              <a:rPr lang="en-US" dirty="0" smtClean="0"/>
              <a:t>	Consistency (C)</a:t>
            </a:r>
            <a:endParaRPr lang="en-US" dirty="0"/>
          </a:p>
          <a:p>
            <a:pPr marL="0" indent="0">
              <a:spcAft>
                <a:spcPts val="0"/>
              </a:spcAft>
              <a:buClrTx/>
              <a:buNone/>
              <a:defRPr/>
            </a:pPr>
            <a:r>
              <a:rPr lang="en-US" dirty="0" smtClean="0"/>
              <a:t>	Isolation </a:t>
            </a:r>
            <a:r>
              <a:rPr lang="en-US" dirty="0"/>
              <a:t>(I</a:t>
            </a:r>
            <a:r>
              <a:rPr lang="en-US" dirty="0" smtClean="0"/>
              <a:t>)</a:t>
            </a:r>
            <a:endParaRPr lang="en-US" dirty="0"/>
          </a:p>
          <a:p>
            <a:pPr marL="0" indent="0">
              <a:spcAft>
                <a:spcPts val="0"/>
              </a:spcAft>
              <a:buClrTx/>
              <a:buNone/>
              <a:defRPr/>
            </a:pPr>
            <a:r>
              <a:rPr lang="en-US" dirty="0" smtClean="0"/>
              <a:t>	Durability (D): Once completed, a transaction will remain even in the face of, </a:t>
            </a:r>
            <a:r>
              <a:rPr lang="en-US" i="1" dirty="0" smtClean="0"/>
              <a:t>e.g., </a:t>
            </a:r>
            <a:r>
              <a:rPr lang="en-US" dirty="0" smtClean="0"/>
              <a:t>hardware failure.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1191215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pic>
        <p:nvPicPr>
          <p:cNvPr id="8" name="Picture 7"/>
          <p:cNvPicPr>
            <a:picLocks noChangeAspect="1"/>
          </p:cNvPicPr>
          <p:nvPr/>
        </p:nvPicPr>
        <p:blipFill>
          <a:blip r:embed="rId3"/>
          <a:stretch>
            <a:fillRect/>
          </a:stretch>
        </p:blipFill>
        <p:spPr>
          <a:xfrm>
            <a:off x="0" y="125221"/>
            <a:ext cx="9144490" cy="4901446"/>
          </a:xfrm>
          <a:prstGeom prst="rect">
            <a:avLst/>
          </a:prstGeom>
        </p:spPr>
      </p:pic>
      <p:sp>
        <p:nvSpPr>
          <p:cNvPr id="7" name="Rectangle 6"/>
          <p:cNvSpPr/>
          <p:nvPr/>
        </p:nvSpPr>
        <p:spPr>
          <a:xfrm>
            <a:off x="1397000" y="5155973"/>
            <a:ext cx="6350000" cy="646331"/>
          </a:xfrm>
          <a:prstGeom prst="rect">
            <a:avLst/>
          </a:prstGeom>
        </p:spPr>
        <p:txBody>
          <a:bodyPr wrap="square">
            <a:spAutoFit/>
          </a:bodyPr>
          <a:lstStyle/>
          <a:p>
            <a:r>
              <a:rPr lang="en-US" dirty="0" smtClean="0"/>
              <a:t>Figure from: http</a:t>
            </a:r>
            <a:r>
              <a:rPr lang="en-US" dirty="0"/>
              <a:t>://</a:t>
            </a:r>
            <a:r>
              <a:rPr lang="en-US" dirty="0" err="1"/>
              <a:t>www.infoq.com</a:t>
            </a:r>
            <a:r>
              <a:rPr lang="en-US" dirty="0"/>
              <a:t>/articles/cap-twelve-years-later-how-the-rules-have-changed</a:t>
            </a:r>
          </a:p>
        </p:txBody>
      </p:sp>
    </p:spTree>
    <p:extLst>
      <p:ext uri="{BB962C8B-B14F-4D97-AF65-F5344CB8AC3E}">
        <p14:creationId xmlns:p14="http://schemas.microsoft.com/office/powerpoint/2010/main" val="32990297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t>
            </a:r>
          </a:p>
          <a:p>
            <a:pPr marL="0" indent="0">
              <a:buNone/>
            </a:pPr>
            <a:r>
              <a:rPr lang="en-US" dirty="0" smtClean="0"/>
              <a:t>	all </a:t>
            </a:r>
            <a:r>
              <a:rPr lang="en-US" dirty="0"/>
              <a:t>nodes see the same data at the same time</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361363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dirty="0"/>
              <a:t>Talk about Byte 3</a:t>
            </a:r>
          </a:p>
          <a:p>
            <a:pPr marL="0" indent="0">
              <a:buNone/>
            </a:pPr>
            <a:r>
              <a:rPr lang="en-US" dirty="0" smtClean="0"/>
              <a:t>Quiz</a:t>
            </a:r>
            <a:endParaRPr lang="en-US" dirty="0"/>
          </a:p>
          <a:p>
            <a:pPr marL="0" indent="0">
              <a:buNone/>
            </a:pPr>
            <a:r>
              <a:rPr lang="en-US"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864919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a:t>
            </a:r>
          </a:p>
          <a:p>
            <a:pPr marL="0" indent="0">
              <a:buNone/>
            </a:pPr>
            <a:r>
              <a:rPr lang="en-US" dirty="0" smtClean="0"/>
              <a:t>	every </a:t>
            </a:r>
            <a:r>
              <a:rPr lang="en-US" dirty="0"/>
              <a:t>request receives a response about whether it was successful or failed</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210174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a:t>
            </a:r>
            <a:r>
              <a:rPr lang="en-US" i="1" dirty="0"/>
              <a:t>Tolerance </a:t>
            </a:r>
            <a:r>
              <a:rPr lang="en-US" dirty="0"/>
              <a:t>(in the event of a partial failure). </a:t>
            </a:r>
            <a:endParaRPr lang="en-US" i="1" dirty="0" smtClean="0"/>
          </a:p>
          <a:p>
            <a:pPr marL="0" indent="0">
              <a:buNone/>
            </a:pPr>
            <a:r>
              <a:rPr lang="en-US" dirty="0" smtClean="0"/>
              <a:t>	system continues </a:t>
            </a:r>
            <a:r>
              <a:rPr lang="en-US" dirty="0"/>
              <a:t>to operate despite arbitrary message loss or failure of part of the </a:t>
            </a:r>
            <a:r>
              <a:rPr lang="en-US" dirty="0" smtClean="0"/>
              <a:t>system</a:t>
            </a:r>
          </a:p>
          <a:p>
            <a:pPr marL="0" indent="0">
              <a:buNone/>
            </a:pPr>
            <a:r>
              <a:rPr lang="en-US" dirty="0"/>
              <a:t> </a:t>
            </a:r>
            <a:r>
              <a:rPr lang="en-US" dirty="0" smtClean="0"/>
              <a:t>    relates to latency or e.g. mobile devices partly connected</a:t>
            </a:r>
          </a:p>
          <a:p>
            <a:pPr marL="0" indent="0">
              <a:buNone/>
            </a:pPr>
            <a:r>
              <a:rPr lang="en-US" dirty="0"/>
              <a:t>	</a:t>
            </a:r>
            <a:r>
              <a:rPr lang="en-US" dirty="0" smtClean="0"/>
              <a:t>Suggests a scope for C&amp;A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23925164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Every data storage solution makes tradeoffs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2076731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Specific to </a:t>
            </a:r>
            <a:r>
              <a:rPr lang="en-US" dirty="0" smtClean="0"/>
              <a:t>distribute systems</a:t>
            </a:r>
          </a:p>
          <a:p>
            <a:pPr marL="0" indent="0">
              <a:buNone/>
            </a:pPr>
            <a:r>
              <a:rPr lang="en-US" dirty="0"/>
              <a:t>“The modern CAP goal should be to maximize combinations of consistency and availability that make sense for the specific </a:t>
            </a:r>
            <a:r>
              <a:rPr lang="en-US" dirty="0" smtClean="0"/>
              <a:t>application”</a:t>
            </a:r>
            <a:endParaRPr lang="en-US" sz="1400" dirty="0" smtClean="0"/>
          </a:p>
          <a:p>
            <a:pPr marL="0" indent="0">
              <a:buNone/>
            </a:pPr>
            <a:r>
              <a:rPr lang="en-US" sz="1400" dirty="0"/>
              <a:t>http://</a:t>
            </a:r>
            <a:r>
              <a:rPr lang="en-US" sz="1400" dirty="0" err="1"/>
              <a:t>www.infoq.com</a:t>
            </a:r>
            <a:r>
              <a:rPr lang="en-US" sz="1400" dirty="0"/>
              <a:t>/articles/cap-twelve-years-later-how-the-rules-have-changed</a:t>
            </a:r>
          </a:p>
          <a:p>
            <a:pPr marL="0" indent="0">
              <a:buNone/>
            </a:pPr>
            <a:endParaRPr lang="en-US" sz="1400"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387425175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12456214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Relational Databases</a:t>
            </a:r>
            <a:endParaRPr lang="en-US" dirty="0"/>
          </a:p>
        </p:txBody>
      </p:sp>
      <p:sp>
        <p:nvSpPr>
          <p:cNvPr id="3" name="Content Placeholder 2"/>
          <p:cNvSpPr>
            <a:spLocks noGrp="1"/>
          </p:cNvSpPr>
          <p:nvPr>
            <p:ph idx="1"/>
          </p:nvPr>
        </p:nvSpPr>
        <p:spPr/>
        <p:txBody>
          <a:bodyPr/>
          <a:lstStyle/>
          <a:p>
            <a:pPr marL="0" indent="0">
              <a:buNone/>
            </a:pPr>
            <a:r>
              <a:rPr lang="en-US" dirty="0" smtClean="0"/>
              <a:t>Maximize Consistency</a:t>
            </a:r>
          </a:p>
          <a:p>
            <a:pPr marL="0" indent="0">
              <a:buNone/>
            </a:pPr>
            <a:r>
              <a:rPr lang="en-US" dirty="0" smtClean="0"/>
              <a:t>Consider financial data</a:t>
            </a:r>
          </a:p>
          <a:p>
            <a:pPr lvl="1"/>
            <a:r>
              <a:rPr lang="en-US" dirty="0" smtClean="0"/>
              <a:t>Error or inconsistency is not allowed</a:t>
            </a:r>
          </a:p>
          <a:p>
            <a:pPr lvl="1"/>
            <a:r>
              <a:rPr lang="en-US" dirty="0" smtClean="0"/>
              <a:t>Delays are minimized</a:t>
            </a:r>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207175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Typical (ACID)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lvl="1"/>
            <a:r>
              <a:rPr lang="en-US" dirty="0" smtClean="0"/>
              <a:t>When </a:t>
            </a:r>
            <a:r>
              <a:rPr lang="en-US" dirty="0"/>
              <a:t>the focus is availability, both sides of a partition should still use atomic operations. </a:t>
            </a:r>
            <a:endParaRPr lang="en-US" dirty="0" smtClean="0"/>
          </a:p>
          <a:p>
            <a:pPr lvl="1"/>
            <a:r>
              <a:rPr lang="en-US" dirty="0" smtClean="0"/>
              <a:t>Also simplify </a:t>
            </a:r>
            <a:r>
              <a:rPr lang="en-US" dirty="0"/>
              <a:t>recovery.</a:t>
            </a:r>
          </a:p>
          <a:p>
            <a:pPr marL="0" indent="0">
              <a:buNone/>
            </a:pPr>
            <a:r>
              <a:rPr lang="en-US" dirty="0" smtClean="0"/>
              <a:t> </a:t>
            </a:r>
            <a:endParaRPr lang="en-US" b="1"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239938349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22834"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lvl="1"/>
            <a:r>
              <a:rPr lang="en-US" dirty="0" smtClean="0"/>
              <a:t>Relational:  </a:t>
            </a:r>
            <a:r>
              <a:rPr lang="en-US" dirty="0"/>
              <a:t>a transaction </a:t>
            </a:r>
            <a:r>
              <a:rPr lang="en-US" dirty="0" smtClean="0"/>
              <a:t>preserves </a:t>
            </a:r>
            <a:r>
              <a:rPr lang="en-US" dirty="0"/>
              <a:t>all the database rules, such as unique keys</a:t>
            </a:r>
            <a:r>
              <a:rPr lang="en-US" dirty="0" smtClean="0"/>
              <a:t>.</a:t>
            </a:r>
          </a:p>
          <a:p>
            <a:pPr lvl="1"/>
            <a:r>
              <a:rPr lang="en-US" dirty="0" smtClean="0"/>
              <a:t>CAP: </a:t>
            </a:r>
            <a:r>
              <a:rPr lang="en-US" dirty="0"/>
              <a:t>single copy consistency, a strict subset of ACID </a:t>
            </a:r>
            <a:r>
              <a:rPr lang="en-US" dirty="0" smtClean="0"/>
              <a:t>consistency (otherwise cannot be maintained across partitions)</a:t>
            </a:r>
          </a:p>
          <a:p>
            <a:pPr lvl="1"/>
            <a:r>
              <a:rPr lang="en-US" dirty="0" smtClean="0"/>
              <a:t>Partition recovery restores ACID consistency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18224952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59401"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lvl="1"/>
            <a:r>
              <a:rPr lang="en-US" dirty="0" smtClean="0"/>
              <a:t>Reduces functionality during a partition because </a:t>
            </a:r>
            <a:r>
              <a:rPr lang="en-US" dirty="0" err="1" smtClean="0"/>
              <a:t>serializability</a:t>
            </a:r>
            <a:r>
              <a:rPr lang="en-US" dirty="0" smtClean="0"/>
              <a:t> requires communication. </a:t>
            </a:r>
            <a:endParaRPr lang="en-US" dirty="0"/>
          </a:p>
          <a:p>
            <a:pPr lvl="1"/>
            <a:r>
              <a:rPr lang="en-US" dirty="0" smtClean="0"/>
              <a:t>instead CAP can weaken correctness and compensate during recovery</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227119433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34999"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marL="0" indent="0">
              <a:buNone/>
            </a:pPr>
            <a:r>
              <a:rPr lang="en-US" b="1" dirty="0" smtClean="0"/>
              <a:t>D</a:t>
            </a:r>
            <a:r>
              <a:rPr lang="en-US" dirty="0" smtClean="0"/>
              <a:t>urability: Good for CAP too (but can be expensive) </a:t>
            </a:r>
            <a:endParaRPr lang="en-US" b="1" dirty="0" smtClean="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12867465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lstStyle/>
          <a:p>
            <a:pPr marL="0" indent="0">
              <a:buNone/>
            </a:pPr>
            <a:r>
              <a:rPr lang="en-US" i="1" dirty="0" smtClean="0"/>
              <a:t>Technology / Analysis / Mythology</a:t>
            </a:r>
          </a:p>
          <a:p>
            <a:pPr marL="0" indent="0">
              <a:buNone/>
            </a:pPr>
            <a:endParaRPr lang="en-US" i="1" dirty="0"/>
          </a:p>
          <a:p>
            <a:pPr marL="0" indent="0">
              <a:buNone/>
            </a:pPr>
            <a:r>
              <a:rPr lang="en-US" dirty="0" smtClean="0"/>
              <a:t>Regulated by social forces – namely </a:t>
            </a:r>
            <a:r>
              <a:rPr lang="en-US" i="1" dirty="0"/>
              <a:t/>
            </a:r>
            <a:br>
              <a:rPr lang="en-US" i="1" dirty="0"/>
            </a:br>
            <a:r>
              <a:rPr lang="en-US" i="1" dirty="0" smtClean="0"/>
              <a:t>Market / Law / Social Norms / Technology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935966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Implications of CAP</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Always support Partition Tolerance (but know they are rare)</a:t>
            </a:r>
          </a:p>
          <a:p>
            <a:pPr marL="0" indent="0">
              <a:spcAft>
                <a:spcPts val="0"/>
              </a:spcAft>
              <a:buClrTx/>
              <a:buNone/>
              <a:defRPr/>
            </a:pPr>
            <a:r>
              <a:rPr lang="en-US" dirty="0" smtClean="0"/>
              <a:t>Run ACID </a:t>
            </a:r>
            <a:r>
              <a:rPr lang="en-US" dirty="0"/>
              <a:t>transactions on each side of a partition </a:t>
            </a:r>
            <a:endParaRPr lang="en-US" dirty="0" smtClean="0"/>
          </a:p>
          <a:p>
            <a:pPr lvl="1">
              <a:spcAft>
                <a:spcPts val="0"/>
              </a:spcAft>
              <a:buClrTx/>
              <a:defRPr/>
            </a:pPr>
            <a:r>
              <a:rPr lang="en-US" dirty="0" smtClean="0"/>
              <a:t>makes </a:t>
            </a:r>
            <a:r>
              <a:rPr lang="en-US" dirty="0"/>
              <a:t>recovery </a:t>
            </a:r>
            <a:r>
              <a:rPr lang="en-US" dirty="0" smtClean="0"/>
              <a:t>easier</a:t>
            </a:r>
          </a:p>
          <a:p>
            <a:pPr lvl="1">
              <a:spcAft>
                <a:spcPts val="0"/>
              </a:spcAft>
              <a:buClrTx/>
              <a:defRPr/>
            </a:pPr>
            <a:r>
              <a:rPr lang="en-US" dirty="0" smtClean="0"/>
              <a:t>enables </a:t>
            </a:r>
            <a:r>
              <a:rPr lang="en-US" dirty="0"/>
              <a:t>a framework for compensating transactions that can be used for recovery from a partition.</a:t>
            </a:r>
          </a:p>
          <a:p>
            <a:pPr marL="0" indent="0">
              <a:spcAft>
                <a:spcPts val="0"/>
              </a:spcAft>
              <a:buClrTx/>
              <a:buNone/>
              <a:defRPr/>
            </a:pPr>
            <a:r>
              <a:rPr lang="en-US" dirty="0" smtClean="0"/>
              <a:t>Support BASE (Basically </a:t>
            </a:r>
            <a:r>
              <a:rPr lang="en-US" dirty="0"/>
              <a:t>Available, Soft state, Eventually </a:t>
            </a:r>
            <a:r>
              <a:rPr lang="en-US" dirty="0" smtClean="0"/>
              <a:t>consistent) during partitions</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278849355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96150" cy="990107"/>
          </a:xfrm>
        </p:spPr>
        <p:txBody>
          <a:bodyPr/>
          <a:lstStyle/>
          <a:p>
            <a:r>
              <a:rPr lang="en-US" dirty="0" smtClean="0"/>
              <a:t>Alternatives to relational databases</a:t>
            </a:r>
            <a:endParaRPr lang="en-US" dirty="0"/>
          </a:p>
        </p:txBody>
      </p:sp>
      <p:sp>
        <p:nvSpPr>
          <p:cNvPr id="3" name="Content Placeholder 2"/>
          <p:cNvSpPr>
            <a:spLocks noGrp="1"/>
          </p:cNvSpPr>
          <p:nvPr>
            <p:ph idx="1"/>
          </p:nvPr>
        </p:nvSpPr>
        <p:spPr/>
        <p:txBody>
          <a:bodyPr/>
          <a:lstStyle/>
          <a:p>
            <a:pPr marL="0" indent="0">
              <a:buNone/>
            </a:pPr>
            <a:r>
              <a:rPr lang="en-US" dirty="0" smtClean="0"/>
              <a:t>Write performance (collect lots of data quickly): </a:t>
            </a:r>
            <a:r>
              <a:rPr lang="en-US" dirty="0" err="1" smtClean="0"/>
              <a:t>Redis</a:t>
            </a:r>
            <a:r>
              <a:rPr lang="en-US" dirty="0" smtClean="0"/>
              <a:t> (key-value store)</a:t>
            </a:r>
          </a:p>
          <a:p>
            <a:pPr lvl="1"/>
            <a:r>
              <a:rPr lang="en-US" dirty="0" smtClean="0"/>
              <a:t>Important at data collection time</a:t>
            </a:r>
          </a:p>
          <a:p>
            <a:pPr lvl="1"/>
            <a:r>
              <a:rPr lang="en-US" dirty="0" smtClean="0"/>
              <a:t>Important for sites generating a lot of content</a:t>
            </a:r>
          </a:p>
          <a:p>
            <a:pPr lvl="1"/>
            <a:r>
              <a:rPr lang="en-US" dirty="0" smtClean="0"/>
              <a:t>Maybe it’s ok if a crash loses a small amount of data </a:t>
            </a:r>
          </a:p>
          <a:p>
            <a:pPr lvl="1"/>
            <a:r>
              <a:rPr lang="en-US" dirty="0" smtClean="0"/>
              <a:t>Slower to query things not in the key</a:t>
            </a:r>
          </a:p>
          <a:p>
            <a:pPr lvl="1"/>
            <a:r>
              <a:rPr lang="en-US" dirty="0" smtClean="0"/>
              <a:t>Scales to multiple machines</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7" name="Rectangle 6"/>
          <p:cNvSpPr/>
          <p:nvPr/>
        </p:nvSpPr>
        <p:spPr>
          <a:xfrm>
            <a:off x="1128942" y="5111270"/>
            <a:ext cx="6821339" cy="923330"/>
          </a:xfrm>
          <a:prstGeom prst="rect">
            <a:avLst/>
          </a:prstGeom>
        </p:spPr>
        <p:txBody>
          <a:bodyPr wrap="square">
            <a:spAutoFit/>
          </a:bodyPr>
          <a:lstStyle/>
          <a:p>
            <a:r>
              <a:rPr lang="en-US" dirty="0" smtClean="0"/>
              <a:t>“</a:t>
            </a:r>
            <a:r>
              <a:rPr lang="en-US" dirty="0" err="1" smtClean="0"/>
              <a:t>Redis</a:t>
            </a:r>
            <a:r>
              <a:rPr lang="en-US" dirty="0" smtClean="0"/>
              <a:t> </a:t>
            </a:r>
            <a:r>
              <a:rPr lang="en-US" dirty="0"/>
              <a:t>is an open source, BSD licensed, advanced key-value store. It is often referred to as a data structure server since keys can contain strings, hashes, lists, sets and sorted sets</a:t>
            </a:r>
            <a:r>
              <a:rPr lang="en-US" dirty="0" smtClean="0"/>
              <a:t>.”</a:t>
            </a:r>
            <a:endParaRPr lang="en-US" dirty="0"/>
          </a:p>
        </p:txBody>
      </p:sp>
    </p:spTree>
    <p:extLst>
      <p:ext uri="{BB962C8B-B14F-4D97-AF65-F5344CB8AC3E}">
        <p14:creationId xmlns:p14="http://schemas.microsoft.com/office/powerpoint/2010/main" val="4265575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endParaRPr lang="en-US" dirty="0"/>
          </a:p>
          <a:p>
            <a:pPr marL="0" indent="0">
              <a:buNone/>
            </a:pPr>
            <a:r>
              <a:rPr lang="en-US" dirty="0" smtClean="0"/>
              <a:t>“a </a:t>
            </a:r>
            <a:r>
              <a:rPr lang="en-US" dirty="0"/>
              <a:t>framework that allows for the distributed processing of large data sets across clusters of computers using simple programming models</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1349715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a:t>
            </a:r>
            <a:r>
              <a:rPr lang="en-US" smtClean="0"/>
              <a:t>) </a:t>
            </a:r>
            <a:endParaRPr lang="en-US" dirty="0"/>
          </a:p>
          <a:p>
            <a:pPr marL="0" indent="0">
              <a:buNone/>
            </a:pPr>
            <a:r>
              <a:rPr lang="en-US" i="1" dirty="0" smtClean="0"/>
              <a:t>Map </a:t>
            </a:r>
            <a:r>
              <a:rPr lang="en-US" dirty="0" smtClean="0"/>
              <a:t>data ‘shards’ with keys onto many nodes</a:t>
            </a:r>
          </a:p>
          <a:p>
            <a:pPr marL="0" indent="0">
              <a:buNone/>
            </a:pPr>
            <a:r>
              <a:rPr lang="en-US" i="1" dirty="0" smtClean="0"/>
              <a:t>Shuffle sort </a:t>
            </a:r>
            <a:r>
              <a:rPr lang="en-US" dirty="0" smtClean="0"/>
              <a:t>‘shards’ by aggregating them by key to increase the efficiency of processing</a:t>
            </a:r>
          </a:p>
          <a:p>
            <a:pPr marL="0" indent="0">
              <a:buNone/>
            </a:pPr>
            <a:r>
              <a:rPr lang="en-US" i="1" dirty="0" smtClean="0"/>
              <a:t>Reduce </a:t>
            </a:r>
            <a:r>
              <a:rPr lang="en-US" dirty="0" smtClean="0"/>
              <a:t>by processing the data </a:t>
            </a:r>
            <a:endParaRPr lang="en-US" i="1" dirty="0" smtClean="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4154483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r>
              <a:rPr lang="en-US" dirty="0" smtClean="0"/>
              <a:t>Apache Hive: Interactive querying for </a:t>
            </a:r>
            <a:r>
              <a:rPr lang="en-US" dirty="0" err="1" smtClean="0"/>
              <a:t>Hadoop</a:t>
            </a:r>
            <a:endParaRPr lang="en-US" dirty="0" smtClean="0"/>
          </a:p>
          <a:p>
            <a:pPr marL="0" indent="0">
              <a:buNone/>
            </a:pPr>
            <a:r>
              <a:rPr lang="en-US" dirty="0" smtClean="0"/>
              <a:t>A way to manage distributed data (query, insert, </a:t>
            </a:r>
            <a:r>
              <a:rPr lang="en-US" i="1" dirty="0" smtClean="0"/>
              <a:t>etc</a:t>
            </a:r>
            <a:r>
              <a:rPr lang="en-US" i="1" dirty="0"/>
              <a:t>.)</a:t>
            </a:r>
            <a:r>
              <a:rPr lang="en-US" dirty="0"/>
              <a:t> </a:t>
            </a:r>
            <a:r>
              <a:rPr lang="en-US" dirty="0" smtClean="0"/>
              <a:t>“Hive </a:t>
            </a:r>
            <a:r>
              <a:rPr lang="en-US" dirty="0"/>
              <a:t>provides a mechanism to project structure onto </a:t>
            </a:r>
            <a:r>
              <a:rPr lang="en-US" dirty="0" smtClean="0"/>
              <a:t>... and </a:t>
            </a:r>
            <a:r>
              <a:rPr lang="en-US" dirty="0"/>
              <a:t>query the data using a SQL-like language called </a:t>
            </a:r>
            <a:r>
              <a:rPr lang="en-US" dirty="0" err="1"/>
              <a:t>HiveQL</a:t>
            </a:r>
            <a:r>
              <a:rPr lang="en-US" dirty="0" smtClean="0"/>
              <a:t>.”</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1176461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a:t>
            </a:r>
            <a:r>
              <a:rPr lang="en-US" dirty="0" err="1" smtClean="0"/>
              <a:t>MapReduce</a:t>
            </a:r>
            <a:endParaRPr lang="en-US" dirty="0"/>
          </a:p>
        </p:txBody>
      </p:sp>
      <p:sp>
        <p:nvSpPr>
          <p:cNvPr id="3" name="Content Placeholder 2"/>
          <p:cNvSpPr>
            <a:spLocks noGrp="1"/>
          </p:cNvSpPr>
          <p:nvPr>
            <p:ph idx="1"/>
          </p:nvPr>
        </p:nvSpPr>
        <p:spPr/>
        <p:txBody>
          <a:bodyPr/>
          <a:lstStyle/>
          <a:p>
            <a:pPr marL="0" indent="0">
              <a:buNone/>
            </a:pPr>
            <a:r>
              <a:rPr lang="en-US" dirty="0" smtClean="0"/>
              <a:t>Not ideal for ad-hoc query tasks</a:t>
            </a:r>
          </a:p>
          <a:p>
            <a:pPr marL="0" indent="0">
              <a:buNone/>
            </a:pPr>
            <a:r>
              <a:rPr lang="en-US" dirty="0" smtClean="0"/>
              <a:t>Slow for iterative data analysis </a:t>
            </a:r>
          </a:p>
          <a:p>
            <a:pPr marL="0" indent="0">
              <a:buNone/>
            </a:pPr>
            <a:r>
              <a:rPr lang="en-US" dirty="0" smtClean="0"/>
              <a:t>Good for normalization or processing</a:t>
            </a:r>
          </a:p>
          <a:p>
            <a:pPr marL="0" indent="0">
              <a:buNone/>
            </a:pPr>
            <a:r>
              <a:rPr lang="en-US" dirty="0" smtClean="0"/>
              <a:t>Good for batch work</a:t>
            </a:r>
          </a:p>
          <a:p>
            <a:pPr marL="0" indent="0">
              <a:buNone/>
            </a:pPr>
            <a:r>
              <a:rPr lang="en-US" dirty="0" smtClean="0"/>
              <a:t>Does not require that data fit a schema </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4168837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pPr marL="0" indent="0">
              <a:buNone/>
            </a:pPr>
            <a:r>
              <a:rPr lang="en-US" dirty="0"/>
              <a:t>“Analyze terabytes of data in </a:t>
            </a:r>
            <a:r>
              <a:rPr lang="en-US" dirty="0" smtClean="0"/>
              <a:t>seconds… bulk load your data … REST access”</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2871226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r>
              <a:rPr lang="en-US" dirty="0" smtClean="0"/>
              <a:t>Based on </a:t>
            </a:r>
            <a:r>
              <a:rPr lang="en-US" dirty="0" err="1" smtClean="0"/>
              <a:t>Dremel</a:t>
            </a:r>
            <a:r>
              <a:rPr lang="en-US" dirty="0" smtClean="0"/>
              <a:t> (a schema-based SQL-like system that can handle very large data sets very quickly). </a:t>
            </a:r>
          </a:p>
          <a:p>
            <a:r>
              <a:rPr lang="en-US" dirty="0" smtClean="0"/>
              <a:t>Append-only system</a:t>
            </a:r>
          </a:p>
          <a:p>
            <a:r>
              <a:rPr lang="en-US" dirty="0" smtClean="0"/>
              <a:t>No install required (or allowed)</a:t>
            </a:r>
          </a:p>
          <a:p>
            <a:r>
              <a:rPr lang="en-US" dirty="0" smtClean="0"/>
              <a:t>Good if you don’t have an existing distributed infrastructure</a:t>
            </a:r>
          </a:p>
          <a:p>
            <a:r>
              <a:rPr lang="en-US" dirty="0"/>
              <a:t>Good for supporting visualizations and dashboards</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Tree>
    <p:extLst>
      <p:ext uri="{BB962C8B-B14F-4D97-AF65-F5344CB8AC3E}">
        <p14:creationId xmlns:p14="http://schemas.microsoft.com/office/powerpoint/2010/main" val="2789950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Big Query so fast?</a:t>
            </a:r>
            <a:endParaRPr lang="en-US" dirty="0"/>
          </a:p>
        </p:txBody>
      </p:sp>
      <p:pic>
        <p:nvPicPr>
          <p:cNvPr id="7" name="Content Placeholder 6"/>
          <p:cNvPicPr>
            <a:picLocks noGrp="1" noChangeAspect="1"/>
          </p:cNvPicPr>
          <p:nvPr>
            <p:ph idx="1"/>
          </p:nvPr>
        </p:nvPicPr>
        <p:blipFill>
          <a:blip r:embed="rId3"/>
          <a:srcRect l="7826" r="7826"/>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
        <p:nvSpPr>
          <p:cNvPr id="8" name="Rectangle 7"/>
          <p:cNvSpPr/>
          <p:nvPr/>
        </p:nvSpPr>
        <p:spPr>
          <a:xfrm>
            <a:off x="954131" y="1523987"/>
            <a:ext cx="7223615" cy="369332"/>
          </a:xfrm>
          <a:prstGeom prst="rect">
            <a:avLst/>
          </a:prstGeom>
        </p:spPr>
        <p:txBody>
          <a:bodyPr wrap="square">
            <a:spAutoFit/>
          </a:bodyPr>
          <a:lstStyle/>
          <a:p>
            <a:r>
              <a:rPr lang="en-US" dirty="0"/>
              <a:t>https://</a:t>
            </a:r>
            <a:r>
              <a:rPr lang="en-US" dirty="0" err="1"/>
              <a:t>cloud.google.com</a:t>
            </a:r>
            <a:r>
              <a:rPr lang="en-US" dirty="0"/>
              <a:t>/files/</a:t>
            </a:r>
            <a:r>
              <a:rPr lang="en-US" dirty="0" err="1"/>
              <a:t>BigQueryTechnicalWP.pdf</a:t>
            </a:r>
            <a:endParaRPr lang="en-US" dirty="0"/>
          </a:p>
        </p:txBody>
      </p:sp>
    </p:spTree>
    <p:extLst>
      <p:ext uri="{BB962C8B-B14F-4D97-AF65-F5344CB8AC3E}">
        <p14:creationId xmlns:p14="http://schemas.microsoft.com/office/powerpoint/2010/main" val="229454103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Big Query so fast?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
        <p:nvSpPr>
          <p:cNvPr id="8" name="Rectangle 7"/>
          <p:cNvSpPr/>
          <p:nvPr/>
        </p:nvSpPr>
        <p:spPr>
          <a:xfrm>
            <a:off x="954131" y="1523987"/>
            <a:ext cx="7223615" cy="369332"/>
          </a:xfrm>
          <a:prstGeom prst="rect">
            <a:avLst/>
          </a:prstGeom>
        </p:spPr>
        <p:txBody>
          <a:bodyPr wrap="square">
            <a:spAutoFit/>
          </a:bodyPr>
          <a:lstStyle/>
          <a:p>
            <a:r>
              <a:rPr lang="en-US" dirty="0"/>
              <a:t>https://</a:t>
            </a:r>
            <a:r>
              <a:rPr lang="en-US" dirty="0" err="1"/>
              <a:t>cloud.google.com</a:t>
            </a:r>
            <a:r>
              <a:rPr lang="en-US" dirty="0"/>
              <a:t>/files/</a:t>
            </a:r>
            <a:r>
              <a:rPr lang="en-US" dirty="0" err="1"/>
              <a:t>BigQueryTechnicalWP.pdf</a:t>
            </a:r>
            <a:endParaRPr lang="en-US" dirty="0"/>
          </a:p>
        </p:txBody>
      </p:sp>
      <p:pic>
        <p:nvPicPr>
          <p:cNvPr id="9" name="Content Placeholder 8" descr="Screen Shot 2015-03-23 at 8.16.43 PM.png"/>
          <p:cNvPicPr>
            <a:picLocks noGrp="1" noChangeAspect="1"/>
          </p:cNvPicPr>
          <p:nvPr>
            <p:ph idx="1"/>
          </p:nvPr>
        </p:nvPicPr>
        <p:blipFill>
          <a:blip r:embed="rId3">
            <a:extLst>
              <a:ext uri="{28A0092B-C50C-407E-A947-70E740481C1C}">
                <a14:useLocalDpi xmlns:a14="http://schemas.microsoft.com/office/drawing/2010/main" val="0"/>
              </a:ext>
            </a:extLst>
          </a:blip>
          <a:srcRect t="-6249" b="-6249"/>
          <a:stretch>
            <a:fillRect/>
          </a:stretch>
        </p:blipFill>
        <p:spPr/>
      </p:pic>
    </p:spTree>
    <p:extLst>
      <p:ext uri="{BB962C8B-B14F-4D97-AF65-F5344CB8AC3E}">
        <p14:creationId xmlns:p14="http://schemas.microsoft.com/office/powerpoint/2010/main" val="21590259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Big Data Assumptions</a:t>
            </a:r>
            <a:endParaRPr lang="en-US" dirty="0"/>
          </a:p>
        </p:txBody>
      </p:sp>
      <p:sp>
        <p:nvSpPr>
          <p:cNvPr id="3" name="Content Placeholder 2"/>
          <p:cNvSpPr>
            <a:spLocks noGrp="1"/>
          </p:cNvSpPr>
          <p:nvPr>
            <p:ph idx="1"/>
          </p:nvPr>
        </p:nvSpPr>
        <p:spPr/>
        <p:txBody>
          <a:bodyPr/>
          <a:lstStyle/>
          <a:p>
            <a:r>
              <a:rPr lang="en-US" dirty="0" smtClean="0"/>
              <a:t>Defines knowledge </a:t>
            </a:r>
          </a:p>
          <a:p>
            <a:r>
              <a:rPr lang="en-US" dirty="0" smtClean="0"/>
              <a:t>Misleading claims of objectivity/accuracy</a:t>
            </a:r>
          </a:p>
          <a:p>
            <a:r>
              <a:rPr lang="en-US" dirty="0" smtClean="0"/>
              <a:t>Bigger != Better (e.g. Requires Context to be interpreted)</a:t>
            </a:r>
          </a:p>
          <a:p>
            <a:r>
              <a:rPr lang="en-US" dirty="0" smtClean="0"/>
              <a:t>Accessible != Ethical</a:t>
            </a:r>
          </a:p>
          <a:p>
            <a:r>
              <a:rPr lang="en-US" dirty="0" smtClean="0"/>
              <a:t>New digital divide</a:t>
            </a:r>
          </a:p>
          <a:p>
            <a:endParaRPr lang="en-US" dirty="0"/>
          </a:p>
          <a:p>
            <a:pPr marL="0" indent="0">
              <a:buNone/>
            </a:pPr>
            <a:r>
              <a:rPr lang="en-US" dirty="0" smtClean="0"/>
              <a:t>(</a:t>
            </a:r>
            <a:r>
              <a:rPr lang="en-US" dirty="0" err="1" smtClean="0"/>
              <a:t>boyd</a:t>
            </a:r>
            <a:r>
              <a:rPr lang="en-US" dirty="0" smtClean="0"/>
              <a:t> &amp; Crawford reading)</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135174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it so fast?</a:t>
            </a:r>
            <a:endParaRPr lang="en-US" dirty="0"/>
          </a:p>
        </p:txBody>
      </p:sp>
      <p:sp>
        <p:nvSpPr>
          <p:cNvPr id="3" name="Content Placeholder 2"/>
          <p:cNvSpPr>
            <a:spLocks noGrp="1"/>
          </p:cNvSpPr>
          <p:nvPr>
            <p:ph idx="1"/>
          </p:nvPr>
        </p:nvSpPr>
        <p:spPr/>
        <p:txBody>
          <a:bodyPr/>
          <a:lstStyle/>
          <a:p>
            <a:r>
              <a:rPr lang="en-US" dirty="0" smtClean="0"/>
              <a:t>Data stored in tables, but organized in columns rather than rows</a:t>
            </a:r>
          </a:p>
          <a:p>
            <a:r>
              <a:rPr lang="en-US" dirty="0" smtClean="0"/>
              <a:t>Reduces the amount of data necessary to load into memory</a:t>
            </a:r>
          </a:p>
          <a:p>
            <a:r>
              <a:rPr lang="en-US" dirty="0" smtClean="0"/>
              <a:t>Query results returned as JSON objects &amp; can create new tables when very large</a:t>
            </a:r>
          </a:p>
          <a:p>
            <a:r>
              <a:rPr lang="en-US" dirty="0" smtClean="0"/>
              <a:t>Limited by Google’s servers’ available memory</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1339765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Studying online text data (NLP)</a:t>
            </a:r>
          </a:p>
          <a:p>
            <a:pPr marL="0" indent="0">
              <a:buNone/>
            </a:pPr>
            <a:r>
              <a:rPr lang="en-US" dirty="0" smtClean="0"/>
              <a:t>Scraped data into </a:t>
            </a:r>
            <a:r>
              <a:rPr lang="en-US" i="1" dirty="0" smtClean="0"/>
              <a:t>Apache</a:t>
            </a:r>
            <a:r>
              <a:rPr lang="en-US" dirty="0" smtClean="0"/>
              <a:t> </a:t>
            </a:r>
            <a:r>
              <a:rPr lang="en-US" dirty="0" err="1" smtClean="0"/>
              <a:t>CouchDB</a:t>
            </a:r>
            <a:endParaRPr lang="en-US" dirty="0" smtClean="0"/>
          </a:p>
          <a:p>
            <a:r>
              <a:rPr lang="en-US" dirty="0" smtClean="0"/>
              <a:t>JSON based</a:t>
            </a:r>
          </a:p>
          <a:p>
            <a:r>
              <a:rPr lang="en-US" dirty="0" smtClean="0"/>
              <a:t>Schema-less / Document oriented</a:t>
            </a:r>
          </a:p>
          <a:p>
            <a:r>
              <a:rPr lang="en-US" dirty="0" smtClean="0"/>
              <a:t>HTTP support</a:t>
            </a:r>
          </a:p>
          <a:p>
            <a:r>
              <a:rPr lang="en-US" dirty="0" smtClean="0"/>
              <a:t>Supports </a:t>
            </a:r>
            <a:r>
              <a:rPr lang="en-US" dirty="0" err="1" smtClean="0"/>
              <a:t>MapReduce</a:t>
            </a:r>
            <a:endParaRPr lang="en-US" dirty="0" smtClean="0"/>
          </a:p>
          <a:p>
            <a:pPr marL="0" indent="0">
              <a:buNone/>
            </a:pPr>
            <a:r>
              <a:rPr lang="en-US" dirty="0" smtClean="0"/>
              <a:t>Collected 70GB of blog posts </a:t>
            </a:r>
          </a:p>
          <a:p>
            <a:pPr marL="0" indent="0">
              <a:buNone/>
            </a:pPr>
            <a:r>
              <a:rPr lang="en-US" dirty="0" smtClean="0"/>
              <a:t>[McNamara]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spTree>
    <p:extLst>
      <p:ext uri="{BB962C8B-B14F-4D97-AF65-F5344CB8AC3E}">
        <p14:creationId xmlns:p14="http://schemas.microsoft.com/office/powerpoint/2010/main" val="1738120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Poor debugging experience</a:t>
            </a:r>
          </a:p>
          <a:p>
            <a:r>
              <a:rPr lang="en-US" dirty="0" smtClean="0"/>
              <a:t>Error output poor</a:t>
            </a:r>
          </a:p>
          <a:p>
            <a:r>
              <a:rPr lang="en-US" dirty="0" err="1" smtClean="0"/>
              <a:t>MapReduce</a:t>
            </a:r>
            <a:r>
              <a:rPr lang="en-US" dirty="0" smtClean="0"/>
              <a:t> errors occurred only at </a:t>
            </a:r>
            <a:r>
              <a:rPr lang="en-US" i="1" dirty="0" smtClean="0"/>
              <a:t>reduce </a:t>
            </a:r>
            <a:r>
              <a:rPr lang="en-US" dirty="0" smtClean="0"/>
              <a:t>stage (slow debug cycle)</a:t>
            </a:r>
          </a:p>
          <a:p>
            <a:r>
              <a:rPr lang="en-US" dirty="0" smtClean="0"/>
              <a:t>Indexing data took days; failures could occur at any point</a:t>
            </a:r>
          </a:p>
          <a:p>
            <a:pPr marL="0" indent="0">
              <a:buNone/>
            </a:pPr>
            <a:r>
              <a:rPr lang="en-US" dirty="0" smtClean="0"/>
              <a:t>-&gt; Fast write, slow &amp; difficult querying</a:t>
            </a:r>
          </a:p>
          <a:p>
            <a:pPr marL="0" indent="0">
              <a:buNone/>
            </a:pPr>
            <a:r>
              <a:rPr lang="en-US" dirty="0" smtClean="0"/>
              <a:t>OPPOSITE of what he needed… File System might have been better, or REDIS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1941621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dirty="0" smtClean="0"/>
              <a:t>Understand your data problem </a:t>
            </a:r>
            <a:r>
              <a:rPr lang="en-US" i="1" dirty="0" smtClean="0"/>
              <a:t>first </a:t>
            </a:r>
          </a:p>
          <a:p>
            <a:pPr marL="0" indent="0">
              <a:buNone/>
            </a:pPr>
            <a:r>
              <a:rPr lang="en-US" dirty="0" smtClean="0"/>
              <a:t>Outsource things that aren’t key to your contribution</a:t>
            </a:r>
          </a:p>
          <a:p>
            <a:pPr marL="0" indent="0">
              <a:buNone/>
            </a:pPr>
            <a:r>
              <a:rPr lang="en-US" dirty="0" smtClean="0"/>
              <a:t>Start small  -- test on a subset of data to find basic problems first</a:t>
            </a:r>
          </a:p>
          <a:p>
            <a:pPr marL="0" indent="0">
              <a:buNone/>
            </a:pPr>
            <a:r>
              <a:rPr lang="en-US" dirty="0" smtClean="0"/>
              <a:t>Plan to scale up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43</a:t>
            </a:fld>
            <a:endParaRPr lang="en-US" dirty="0"/>
          </a:p>
        </p:txBody>
      </p:sp>
    </p:spTree>
    <p:extLst>
      <p:ext uri="{BB962C8B-B14F-4D97-AF65-F5344CB8AC3E}">
        <p14:creationId xmlns:p14="http://schemas.microsoft.com/office/powerpoint/2010/main" val="4252009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b="1" dirty="0" smtClean="0"/>
              <a:t>Collecting Data:</a:t>
            </a:r>
            <a:r>
              <a:rPr lang="en-US" dirty="0" smtClean="0"/>
              <a:t> File System? Or </a:t>
            </a:r>
            <a:r>
              <a:rPr lang="en-US" i="1" dirty="0" err="1" smtClean="0"/>
              <a:t>Redis</a:t>
            </a:r>
            <a:r>
              <a:rPr lang="en-US" dirty="0" smtClean="0"/>
              <a:t>  [write heavy]</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Tree>
    <p:extLst>
      <p:ext uri="{BB962C8B-B14F-4D97-AF65-F5344CB8AC3E}">
        <p14:creationId xmlns:p14="http://schemas.microsoft.com/office/powerpoint/2010/main" val="847895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597550" cy="4379976"/>
          </a:xfrm>
        </p:spPr>
        <p:txBody>
          <a:bodyPr/>
          <a:lstStyle/>
          <a:p>
            <a:pPr marL="0" indent="0">
              <a:buNone/>
            </a:pPr>
            <a:r>
              <a:rPr lang="en-US" b="1" dirty="0" smtClean="0"/>
              <a:t>Collecting Data: </a:t>
            </a:r>
            <a:r>
              <a:rPr lang="en-US" dirty="0" smtClean="0"/>
              <a:t>FS/</a:t>
            </a:r>
            <a:r>
              <a:rPr lang="en-US" dirty="0" err="1" smtClean="0"/>
              <a:t>Redis</a:t>
            </a:r>
            <a:r>
              <a:rPr lang="en-US" dirty="0" smtClean="0"/>
              <a:t>  [write heavy] </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a:buFontTx/>
              <a:buChar char="-"/>
            </a:pPr>
            <a:r>
              <a:rPr lang="en-US" dirty="0" smtClean="0"/>
              <a:t>Lacks automated backups</a:t>
            </a:r>
          </a:p>
          <a:p>
            <a:pPr>
              <a:buFontTx/>
              <a:buChar char="-"/>
            </a:pPr>
            <a:r>
              <a:rPr lang="en-US" dirty="0" smtClean="0"/>
              <a:t>Lacks interoperability with existing </a:t>
            </a:r>
            <a:r>
              <a:rPr lang="en-US" dirty="0" err="1" smtClean="0"/>
              <a:t>filesystems</a:t>
            </a:r>
            <a:endParaRPr lang="en-US" dirty="0"/>
          </a:p>
          <a:p>
            <a:pPr>
              <a:buFontTx/>
              <a:buChar char="-"/>
            </a:pPr>
            <a:r>
              <a:rPr lang="en-US" dirty="0" smtClean="0"/>
              <a:t>Better for batch than interactive tasks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
        <p:nvSpPr>
          <p:cNvPr id="7" name="Rectangle 6"/>
          <p:cNvSpPr/>
          <p:nvPr/>
        </p:nvSpPr>
        <p:spPr>
          <a:xfrm>
            <a:off x="1128942" y="5396742"/>
            <a:ext cx="6597625" cy="861774"/>
          </a:xfrm>
          <a:prstGeom prst="rect">
            <a:avLst/>
          </a:prstGeom>
        </p:spPr>
        <p:txBody>
          <a:bodyPr wrap="square">
            <a:spAutoFit/>
          </a:bodyPr>
          <a:lstStyle/>
          <a:p>
            <a:r>
              <a:rPr lang="en-US" sz="3200" dirty="0" smtClean="0">
                <a:solidFill>
                  <a:schemeClr val="accent3"/>
                </a:solidFill>
              </a:rPr>
              <a:t>Other options to compare: </a:t>
            </a:r>
            <a:br>
              <a:rPr lang="en-US" sz="3200" dirty="0" smtClean="0">
                <a:solidFill>
                  <a:schemeClr val="accent3"/>
                </a:solidFill>
              </a:rPr>
            </a:br>
            <a:r>
              <a:rPr lang="en-US" dirty="0" smtClean="0">
                <a:solidFill>
                  <a:schemeClr val="accent3"/>
                </a:solidFill>
              </a:rPr>
              <a:t>http</a:t>
            </a:r>
            <a:r>
              <a:rPr lang="en-US" dirty="0">
                <a:solidFill>
                  <a:schemeClr val="accent3"/>
                </a:solidFill>
              </a:rPr>
              <a:t>://</a:t>
            </a:r>
            <a:r>
              <a:rPr lang="en-US" dirty="0" err="1">
                <a:solidFill>
                  <a:schemeClr val="accent3"/>
                </a:solidFill>
              </a:rPr>
              <a:t>kkovacs.eu</a:t>
            </a:r>
            <a:r>
              <a:rPr lang="en-US" dirty="0">
                <a:solidFill>
                  <a:schemeClr val="accent3"/>
                </a:solidFill>
              </a:rPr>
              <a:t>/</a:t>
            </a:r>
            <a:r>
              <a:rPr lang="en-US" dirty="0" err="1">
                <a:solidFill>
                  <a:schemeClr val="accent3"/>
                </a:solidFill>
              </a:rPr>
              <a:t>cassandra-vs-mongodb-vs-couchdb-vs-redis</a:t>
            </a:r>
            <a:endParaRPr lang="en-US" dirty="0">
              <a:solidFill>
                <a:schemeClr val="accent3"/>
              </a:solidFill>
            </a:endParaRPr>
          </a:p>
        </p:txBody>
      </p:sp>
    </p:spTree>
    <p:extLst>
      <p:ext uri="{BB962C8B-B14F-4D97-AF65-F5344CB8AC3E}">
        <p14:creationId xmlns:p14="http://schemas.microsoft.com/office/powerpoint/2010/main" val="850245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b="1" dirty="0" smtClean="0"/>
              <a:t>Collecting Data:</a:t>
            </a:r>
            <a:r>
              <a:rPr lang="en-US" dirty="0" smtClean="0"/>
              <a:t> FS/</a:t>
            </a:r>
            <a:r>
              <a:rPr lang="en-US" dirty="0" err="1" smtClean="0"/>
              <a:t>Redis</a:t>
            </a:r>
            <a:r>
              <a:rPr lang="en-US" dirty="0" smtClean="0"/>
              <a:t>  [write heavy]</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marL="0" indent="0">
              <a:buNone/>
            </a:pPr>
            <a:r>
              <a:rPr lang="en-US" b="1" dirty="0" smtClean="0"/>
              <a:t>Visualization:</a:t>
            </a:r>
            <a:r>
              <a:rPr lang="en-US" dirty="0" smtClean="0"/>
              <a:t> Google Big Query + D3 </a:t>
            </a:r>
          </a:p>
          <a:p>
            <a:pPr marL="0" indent="0">
              <a:buNone/>
            </a:pPr>
            <a:r>
              <a:rPr lang="en-US" b="1" dirty="0"/>
              <a:t>Summarization: </a:t>
            </a:r>
            <a:r>
              <a:rPr lang="en-US" dirty="0"/>
              <a:t>Google Big Query </a:t>
            </a:r>
            <a:endParaRPr lang="en-US" dirty="0" smtClean="0"/>
          </a:p>
          <a:p>
            <a:pPr>
              <a:buFontTx/>
              <a:buChar char="-"/>
            </a:pPr>
            <a:r>
              <a:rPr lang="en-US" dirty="0" smtClean="0"/>
              <a:t>In the cloud </a:t>
            </a:r>
          </a:p>
          <a:p>
            <a:pPr>
              <a:buFontTx/>
              <a:buChar char="-"/>
            </a:pPr>
            <a:r>
              <a:rPr lang="en-US" dirty="0" smtClean="0"/>
              <a:t>Network speed a limiting factor</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spTree>
    <p:extLst>
      <p:ext uri="{BB962C8B-B14F-4D97-AF65-F5344CB8AC3E}">
        <p14:creationId xmlns:p14="http://schemas.microsoft.com/office/powerpoint/2010/main" val="3215531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394545"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solidFill>
                  <a:srgbClr val="B5B5B5"/>
                </a:solidFill>
              </a:rPr>
              <a:t>Acquiring it</a:t>
            </a:r>
          </a:p>
          <a:p>
            <a:r>
              <a:rPr lang="en-US" dirty="0" smtClean="0">
                <a:solidFill>
                  <a:srgbClr val="B5B5B5"/>
                </a:solidFill>
              </a:rPr>
              <a:t>How to store it </a:t>
            </a:r>
          </a:p>
          <a:p>
            <a:r>
              <a:rPr lang="en-US" b="1" dirty="0" smtClean="0"/>
              <a:t>How to handle ongoing growth (streaming)</a:t>
            </a:r>
          </a:p>
          <a:p>
            <a:r>
              <a:rPr lang="en-US" dirty="0" smtClean="0">
                <a:solidFill>
                  <a:srgbClr val="B5B5B5"/>
                </a:solidFill>
              </a:rPr>
              <a:t>How to design algorithms that can operate effectively on Big Data</a:t>
            </a:r>
          </a:p>
          <a:p>
            <a:r>
              <a:rPr lang="en-US" dirty="0" smtClean="0">
                <a:solidFill>
                  <a:srgbClr val="B5B5B5"/>
                </a:solidFill>
              </a:rPr>
              <a:t>How to understand it and visualize it</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Tree>
    <p:extLst>
      <p:ext uri="{BB962C8B-B14F-4D97-AF65-F5344CB8AC3E}">
        <p14:creationId xmlns:p14="http://schemas.microsoft.com/office/powerpoint/2010/main" val="4091328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8061951" cy="990107"/>
          </a:xfrm>
        </p:spPr>
        <p:txBody>
          <a:bodyPr/>
          <a:lstStyle/>
          <a:p>
            <a:r>
              <a:rPr lang="en-US" dirty="0" smtClean="0"/>
              <a:t>Mining data from streams [</a:t>
            </a:r>
            <a:r>
              <a:rPr lang="en-US" i="1" dirty="0" smtClean="0"/>
              <a:t>e.g.</a:t>
            </a:r>
            <a:r>
              <a:rPr lang="en-US" dirty="0" smtClean="0"/>
              <a:t>, Twitter]</a:t>
            </a:r>
            <a:endParaRPr lang="en-US" dirty="0"/>
          </a:p>
        </p:txBody>
      </p:sp>
      <p:sp>
        <p:nvSpPr>
          <p:cNvPr id="3" name="Content Placeholder 2"/>
          <p:cNvSpPr>
            <a:spLocks noGrp="1"/>
          </p:cNvSpPr>
          <p:nvPr>
            <p:ph idx="1"/>
          </p:nvPr>
        </p:nvSpPr>
        <p:spPr/>
        <p:txBody>
          <a:bodyPr/>
          <a:lstStyle/>
          <a:p>
            <a:pPr marL="0" indent="0">
              <a:buNone/>
            </a:pPr>
            <a:r>
              <a:rPr lang="en-US" dirty="0" smtClean="0"/>
              <a:t>Don’t know entire data set in advance</a:t>
            </a:r>
          </a:p>
          <a:p>
            <a:pPr marL="0" indent="0">
              <a:buNone/>
            </a:pPr>
            <a:r>
              <a:rPr lang="en-US" dirty="0" smtClean="0"/>
              <a:t>Cannot store entire stream</a:t>
            </a:r>
            <a:endParaRPr lang="en-US" dirty="0"/>
          </a:p>
          <a:p>
            <a:pPr marL="0" indent="0">
              <a:buNone/>
            </a:pPr>
            <a:r>
              <a:rPr lang="en-US" dirty="0" smtClean="0"/>
              <a:t>Ideal for ‘online learning’ </a:t>
            </a:r>
          </a:p>
          <a:p>
            <a:r>
              <a:rPr lang="en-US" dirty="0" smtClean="0"/>
              <a:t>Train on initial data</a:t>
            </a:r>
          </a:p>
          <a:p>
            <a:r>
              <a:rPr lang="en-US" dirty="0" smtClean="0"/>
              <a:t>Each new example in the stream updates the model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3432432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smtClean="0"/>
              <a:t>Example</a:t>
            </a:r>
            <a:r>
              <a:rPr lang="en-US" dirty="0"/>
              <a:t>: Want to ask question of a subset of data and have them be representative of the whole stream</a:t>
            </a:r>
          </a:p>
          <a:p>
            <a:pPr marL="0" indent="0">
              <a:buNone/>
            </a:pPr>
            <a:endParaRPr lang="en-US" dirty="0" smtClean="0"/>
          </a:p>
          <a:p>
            <a:pPr marL="0" indent="0">
              <a:buNone/>
            </a:pPr>
            <a:r>
              <a:rPr lang="en-US" dirty="0"/>
              <a: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188347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b="1" dirty="0"/>
              <a:t>Talk about Byte 3</a:t>
            </a:r>
          </a:p>
          <a:p>
            <a:pPr marL="0" indent="0">
              <a:buNone/>
            </a:pPr>
            <a:r>
              <a:rPr lang="en-US" dirty="0" smtClean="0"/>
              <a:t>Quiz</a:t>
            </a:r>
            <a:endParaRPr lang="en-US" dirty="0"/>
          </a:p>
          <a:p>
            <a:pPr marL="0" indent="0">
              <a:buNone/>
            </a:pPr>
            <a:r>
              <a:rPr lang="en-US"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149044075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smtClean="0"/>
              <a:t>Example</a:t>
            </a:r>
            <a:r>
              <a:rPr lang="en-US" dirty="0"/>
              <a:t>: Want to ask question of a subset of data and have them be representative of the whole </a:t>
            </a:r>
            <a:r>
              <a:rPr lang="en-US" dirty="0" smtClean="0"/>
              <a:t>stream</a:t>
            </a:r>
          </a:p>
          <a:p>
            <a:pPr marL="0" indent="0">
              <a:buNone/>
            </a:pPr>
            <a:r>
              <a:rPr lang="en-US" dirty="0" smtClean="0"/>
              <a:t>Could sample 1 of every n elements</a:t>
            </a:r>
          </a:p>
          <a:p>
            <a:pPr marL="0" indent="0">
              <a:buNone/>
            </a:pPr>
            <a:r>
              <a:rPr lang="en-US" dirty="0" smtClean="0"/>
              <a:t>Can also sample based on priority, weights, etc.</a:t>
            </a:r>
          </a:p>
          <a:p>
            <a:pPr marL="0" indent="0">
              <a:buNone/>
            </a:pPr>
            <a:r>
              <a:rPr lang="en-US" dirty="0" smtClean="0"/>
              <a:t>Can sample based on a filter</a:t>
            </a:r>
          </a:p>
          <a:p>
            <a:pPr marL="0" indent="0">
              <a:buNone/>
            </a:pP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1977985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a:t>Example: Want to ask question of a subset of data and have them be representative of the whole </a:t>
            </a:r>
            <a:r>
              <a:rPr lang="en-US" dirty="0" smtClean="0"/>
              <a:t>stream</a:t>
            </a:r>
          </a:p>
          <a:p>
            <a:pPr marL="0" indent="0">
              <a:buNone/>
            </a:pPr>
            <a:r>
              <a:rPr lang="en-US" dirty="0" smtClean="0"/>
              <a:t>Example: Want to ask a question over a subset of time</a:t>
            </a:r>
          </a:p>
          <a:p>
            <a:pPr marL="0" indent="0">
              <a:buNone/>
            </a:pPr>
            <a:endParaRPr lang="en-US" dirty="0" smtClean="0"/>
          </a:p>
          <a:p>
            <a:pPr marL="0" indent="0">
              <a:buNone/>
            </a:pPr>
            <a:r>
              <a:rPr lang="en-US" dirty="0"/>
              <a: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3012242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a:t>Example: Want to ask question of a subset of data and have them be representative of the whole </a:t>
            </a:r>
            <a:r>
              <a:rPr lang="en-US" dirty="0" smtClean="0"/>
              <a:t>stream</a:t>
            </a:r>
          </a:p>
          <a:p>
            <a:pPr marL="0" indent="0">
              <a:buNone/>
            </a:pPr>
            <a:r>
              <a:rPr lang="en-US" dirty="0" smtClean="0"/>
              <a:t>Example: Want to ask a question over a period</a:t>
            </a:r>
          </a:p>
          <a:p>
            <a:pPr lvl="1"/>
            <a:r>
              <a:rPr lang="en-US" i="1" dirty="0"/>
              <a:t>E</a:t>
            </a:r>
            <a:r>
              <a:rPr lang="en-US" i="1" dirty="0" smtClean="0"/>
              <a:t>.g</a:t>
            </a:r>
            <a:r>
              <a:rPr lang="en-US" i="1" dirty="0"/>
              <a:t>. </a:t>
            </a:r>
            <a:r>
              <a:rPr lang="en-US" dirty="0"/>
              <a:t>Which pages are getting an unusual number of hits this hour</a:t>
            </a:r>
            <a:r>
              <a:rPr lang="en-US" dirty="0" smtClean="0"/>
              <a:t>?</a:t>
            </a:r>
          </a:p>
          <a:p>
            <a:pPr lvl="1"/>
            <a:r>
              <a:rPr lang="en-US" i="1" dirty="0" smtClean="0"/>
              <a:t>E.g. </a:t>
            </a:r>
            <a:r>
              <a:rPr lang="en-US" dirty="0"/>
              <a:t>W</a:t>
            </a:r>
            <a:r>
              <a:rPr lang="en-US" dirty="0" smtClean="0"/>
              <a:t>hat queries are more frequent today than yesterday?</a:t>
            </a:r>
            <a:endParaRPr lang="en-US" i="1" dirty="0" smtClean="0"/>
          </a:p>
          <a:p>
            <a:pPr marL="0" indent="0">
              <a:buNone/>
            </a:pPr>
            <a:endParaRPr lang="en-US" dirty="0"/>
          </a:p>
          <a:p>
            <a:pPr marL="0" indent="0">
              <a:buNone/>
            </a:pPr>
            <a:r>
              <a:rPr lang="en-US" dirty="0"/>
              <a: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52</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34306646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60667" cy="990107"/>
          </a:xfrm>
        </p:spPr>
        <p:txBody>
          <a:bodyPr/>
          <a:lstStyle/>
          <a:p>
            <a:r>
              <a:rPr lang="en-US" dirty="0" smtClean="0"/>
              <a:t>Need to </a:t>
            </a:r>
            <a:r>
              <a:rPr lang="en-US" i="1" dirty="0" smtClean="0"/>
              <a:t>sample </a:t>
            </a:r>
            <a:r>
              <a:rPr lang="en-US" dirty="0" smtClean="0"/>
              <a:t>the stream at fixed size </a:t>
            </a:r>
            <a:endParaRPr lang="en-US" dirty="0"/>
          </a:p>
        </p:txBody>
      </p:sp>
      <p:sp>
        <p:nvSpPr>
          <p:cNvPr id="3" name="Content Placeholder 2"/>
          <p:cNvSpPr>
            <a:spLocks noGrp="1"/>
          </p:cNvSpPr>
          <p:nvPr>
            <p:ph idx="1"/>
          </p:nvPr>
        </p:nvSpPr>
        <p:spPr/>
        <p:txBody>
          <a:bodyPr/>
          <a:lstStyle/>
          <a:p>
            <a:pPr marL="0" indent="0">
              <a:buNone/>
            </a:pPr>
            <a:r>
              <a:rPr lang="en-US" dirty="0" smtClean="0"/>
              <a:t>Just use the last n elements?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53</a:t>
            </a:fld>
            <a:endParaRPr lang="en-US" dirty="0"/>
          </a:p>
        </p:txBody>
      </p:sp>
    </p:spTree>
    <p:extLst>
      <p:ext uri="{BB962C8B-B14F-4D97-AF65-F5344CB8AC3E}">
        <p14:creationId xmlns:p14="http://schemas.microsoft.com/office/powerpoint/2010/main" val="221272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dirty="0" smtClean="0"/>
              <a:t>Sample 1/n as far back as we can?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54</a:t>
            </a:fld>
            <a:endParaRPr lang="en-US" dirty="0"/>
          </a:p>
        </p:txBody>
      </p:sp>
    </p:spTree>
    <p:extLst>
      <p:ext uri="{BB962C8B-B14F-4D97-AF65-F5344CB8AC3E}">
        <p14:creationId xmlns:p14="http://schemas.microsoft.com/office/powerpoint/2010/main" val="827121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strike="sngStrike" dirty="0" smtClean="0"/>
              <a:t>Sample 1/n as far back as we can?</a:t>
            </a:r>
          </a:p>
          <a:p>
            <a:pPr marL="0" indent="0">
              <a:buNone/>
            </a:pPr>
            <a:r>
              <a:rPr lang="en-US" dirty="0" smtClean="0"/>
              <a:t>Account for duplicates &amp; so on with weighted samples</a:t>
            </a:r>
          </a:p>
          <a:p>
            <a:pPr marL="0" indent="0">
              <a:buNone/>
            </a:pPr>
            <a:r>
              <a:rPr lang="en-US" i="1" dirty="0" smtClean="0"/>
              <a:t>Or</a:t>
            </a:r>
          </a:p>
          <a:p>
            <a:pPr marL="0" indent="0">
              <a:buNone/>
            </a:pPr>
            <a:r>
              <a:rPr lang="en-US" dirty="0" smtClean="0"/>
              <a:t>Sample 1/n </a:t>
            </a:r>
            <a:r>
              <a:rPr lang="en-US" i="1" dirty="0" smtClean="0"/>
              <a:t>users </a:t>
            </a:r>
            <a:r>
              <a:rPr lang="en-US" dirty="0" smtClean="0"/>
              <a:t>but keep entire user log</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55</a:t>
            </a:fld>
            <a:endParaRPr lang="en-US" dirty="0"/>
          </a:p>
        </p:txBody>
      </p:sp>
    </p:spTree>
    <p:extLst>
      <p:ext uri="{BB962C8B-B14F-4D97-AF65-F5344CB8AC3E}">
        <p14:creationId xmlns:p14="http://schemas.microsoft.com/office/powerpoint/2010/main" val="19341513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5940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a:solidFill>
                  <a:srgbClr val="B5B5B5"/>
                </a:solidFill>
              </a:rPr>
              <a:t>Acquiring Data</a:t>
            </a:r>
          </a:p>
          <a:p>
            <a:r>
              <a:rPr lang="en-US" dirty="0" smtClean="0">
                <a:solidFill>
                  <a:srgbClr val="B5B5B5"/>
                </a:solidFill>
              </a:rPr>
              <a:t>Choosing an Architecture</a:t>
            </a:r>
          </a:p>
          <a:p>
            <a:r>
              <a:rPr lang="en-US" dirty="0" smtClean="0">
                <a:solidFill>
                  <a:srgbClr val="B5B5B5"/>
                </a:solidFill>
              </a:rPr>
              <a:t>Handling ongoing growth </a:t>
            </a:r>
          </a:p>
          <a:p>
            <a:r>
              <a:rPr lang="en-US" b="1" dirty="0" smtClean="0"/>
              <a:t>Designing algorithms that can operate effectively on Big Data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56</a:t>
            </a:fld>
            <a:endParaRPr lang="en-US" dirty="0"/>
          </a:p>
        </p:txBody>
      </p:sp>
    </p:spTree>
    <p:extLst>
      <p:ext uri="{BB962C8B-B14F-4D97-AF65-F5344CB8AC3E}">
        <p14:creationId xmlns:p14="http://schemas.microsoft.com/office/powerpoint/2010/main" val="26624749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640450"/>
            <a:ext cx="7526985" cy="4379976"/>
          </a:xfrm>
        </p:spPr>
        <p:txBody>
          <a:bodyPr/>
          <a:lstStyle/>
          <a:p>
            <a:pPr marL="0" indent="0">
              <a:buNone/>
            </a:pPr>
            <a:r>
              <a:rPr lang="en-US" dirty="0" smtClean="0"/>
              <a:t>Two approaches</a:t>
            </a:r>
          </a:p>
          <a:p>
            <a:r>
              <a:rPr lang="en-US" dirty="0" smtClean="0"/>
              <a:t>Distribute the work (parallelize)</a:t>
            </a:r>
          </a:p>
          <a:p>
            <a:r>
              <a:rPr lang="en-US" dirty="0" smtClean="0"/>
              <a:t>Break the work up into smaller batches</a:t>
            </a:r>
          </a:p>
          <a:p>
            <a:endParaRPr lang="en-US" dirty="0"/>
          </a:p>
          <a:p>
            <a:pPr marL="0" indent="0">
              <a:buNone/>
            </a:pPr>
            <a:r>
              <a:rPr lang="en-US" dirty="0" smtClean="0"/>
              <a:t>Algorithms that can operate on partial data sets are key</a:t>
            </a:r>
          </a:p>
          <a:p>
            <a:pPr marL="0" indent="0">
              <a:buNone/>
            </a:pPr>
            <a:r>
              <a:rPr lang="en-US" dirty="0"/>
              <a:t>Code rarely works on the first try – esp. difficult when slow/batch</a:t>
            </a:r>
          </a:p>
          <a:p>
            <a:pPr marL="0" indent="0">
              <a:buNone/>
            </a:pPr>
            <a:r>
              <a:rPr lang="en-US" dirty="0"/>
              <a:t>Difficult to prototype locally / shift to cloud</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57</a:t>
            </a:fld>
            <a:endParaRPr lang="en-US" dirty="0"/>
          </a:p>
        </p:txBody>
      </p:sp>
    </p:spTree>
    <p:extLst>
      <p:ext uri="{BB962C8B-B14F-4D97-AF65-F5344CB8AC3E}">
        <p14:creationId xmlns:p14="http://schemas.microsoft.com/office/powerpoint/2010/main" val="3448330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cleaning</a:t>
            </a:r>
            <a:endParaRPr lang="en-US" dirty="0"/>
          </a:p>
        </p:txBody>
      </p:sp>
      <p:sp>
        <p:nvSpPr>
          <p:cNvPr id="3" name="Content Placeholder 2"/>
          <p:cNvSpPr>
            <a:spLocks noGrp="1"/>
          </p:cNvSpPr>
          <p:nvPr>
            <p:ph idx="1"/>
          </p:nvPr>
        </p:nvSpPr>
        <p:spPr/>
        <p:txBody>
          <a:bodyPr/>
          <a:lstStyle/>
          <a:p>
            <a:pPr marL="0" indent="0">
              <a:buNone/>
            </a:pPr>
            <a:r>
              <a:rPr lang="en-US" dirty="0" smtClean="0"/>
              <a:t>Very hard to track who did what</a:t>
            </a:r>
          </a:p>
          <a:p>
            <a:pPr marL="0" indent="0">
              <a:buNone/>
            </a:pPr>
            <a:r>
              <a:rPr lang="en-US" dirty="0" smtClean="0"/>
              <a:t>Hard to unroll changes – better to add columns than modify them</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58</a:t>
            </a:fld>
            <a:endParaRPr lang="en-US" dirty="0"/>
          </a:p>
        </p:txBody>
      </p:sp>
    </p:spTree>
    <p:extLst>
      <p:ext uri="{BB962C8B-B14F-4D97-AF65-F5344CB8AC3E}">
        <p14:creationId xmlns:p14="http://schemas.microsoft.com/office/powerpoint/2010/main" val="24765950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Parallel</a:t>
            </a:r>
            <a:endParaRPr lang="en-US" dirty="0"/>
          </a:p>
        </p:txBody>
      </p:sp>
      <p:sp>
        <p:nvSpPr>
          <p:cNvPr id="3" name="Content Placeholder 2"/>
          <p:cNvSpPr>
            <a:spLocks noGrp="1"/>
          </p:cNvSpPr>
          <p:nvPr>
            <p:ph idx="1"/>
          </p:nvPr>
        </p:nvSpPr>
        <p:spPr>
          <a:xfrm>
            <a:off x="1128943" y="1659017"/>
            <a:ext cx="7048804" cy="4379976"/>
          </a:xfrm>
        </p:spPr>
        <p:txBody>
          <a:bodyPr/>
          <a:lstStyle/>
          <a:p>
            <a:pPr marL="0" indent="0">
              <a:buNone/>
            </a:pPr>
            <a:r>
              <a:rPr lang="en-US" dirty="0" smtClean="0"/>
              <a:t>Distributed machine learning</a:t>
            </a:r>
          </a:p>
          <a:p>
            <a:r>
              <a:rPr lang="en-US" b="1" dirty="0" smtClean="0"/>
              <a:t>Mahout</a:t>
            </a:r>
            <a:r>
              <a:rPr lang="en-US" dirty="0" smtClean="0"/>
              <a:t> [uses </a:t>
            </a:r>
            <a:r>
              <a:rPr lang="en-US" dirty="0" err="1" smtClean="0"/>
              <a:t>Hadoop</a:t>
            </a:r>
            <a:r>
              <a:rPr lang="en-US" dirty="0" smtClean="0"/>
              <a:t>]</a:t>
            </a:r>
            <a:r>
              <a:rPr lang="en-US" dirty="0"/>
              <a:t>: supports clustering, </a:t>
            </a:r>
            <a:r>
              <a:rPr lang="en-US" dirty="0" smtClean="0"/>
              <a:t>classification </a:t>
            </a:r>
            <a:r>
              <a:rPr lang="en-US" dirty="0"/>
              <a:t>and collaborative filtering </a:t>
            </a:r>
            <a:endParaRPr lang="en-US" dirty="0" smtClean="0"/>
          </a:p>
          <a:p>
            <a:r>
              <a:rPr lang="en-US" b="1" dirty="0" err="1" smtClean="0"/>
              <a:t>MLBase</a:t>
            </a:r>
            <a:r>
              <a:rPr lang="en-US" dirty="0" smtClean="0"/>
              <a:t>: In-memory solution that chunks data and incrementally adds it to the training. </a:t>
            </a:r>
          </a:p>
          <a:p>
            <a:r>
              <a:rPr lang="en-US" b="1" dirty="0" smtClean="0"/>
              <a:t>Python + </a:t>
            </a:r>
            <a:r>
              <a:rPr lang="en-US" b="1" dirty="0" err="1" smtClean="0"/>
              <a:t>NumPy</a:t>
            </a:r>
            <a:r>
              <a:rPr lang="en-US" dirty="0" smtClean="0"/>
              <a:t> [in memory] + </a:t>
            </a:r>
            <a:r>
              <a:rPr lang="en-US" b="1" dirty="0" err="1" smtClean="0"/>
              <a:t>SciPy</a:t>
            </a:r>
            <a:r>
              <a:rPr lang="en-US" dirty="0" smtClean="0"/>
              <a:t> [in memory] + </a:t>
            </a:r>
            <a:r>
              <a:rPr lang="en-US" b="1" dirty="0" smtClean="0"/>
              <a:t>Pandas</a:t>
            </a:r>
            <a:r>
              <a:rPr lang="en-US" dirty="0" smtClean="0"/>
              <a:t> [support many things]</a:t>
            </a:r>
          </a:p>
          <a:p>
            <a:r>
              <a:rPr lang="en-US" b="1" dirty="0" err="1" smtClean="0"/>
              <a:t>iPython</a:t>
            </a:r>
            <a:r>
              <a:rPr lang="en-US" dirty="0" smtClean="0"/>
              <a:t> in parallel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59</a:t>
            </a:fld>
            <a:endParaRPr lang="en-US" dirty="0"/>
          </a:p>
        </p:txBody>
      </p:sp>
    </p:spTree>
    <p:extLst>
      <p:ext uri="{BB962C8B-B14F-4D97-AF65-F5344CB8AC3E}">
        <p14:creationId xmlns:p14="http://schemas.microsoft.com/office/powerpoint/2010/main" val="38282120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dirty="0"/>
              <a:t>Talk about Byte 3</a:t>
            </a:r>
          </a:p>
          <a:p>
            <a:pPr marL="0" indent="0">
              <a:buNone/>
            </a:pPr>
            <a:r>
              <a:rPr lang="en-US" b="1" dirty="0" smtClean="0"/>
              <a:t>Quiz 3</a:t>
            </a:r>
            <a:endParaRPr lang="en-US" b="1" dirty="0"/>
          </a:p>
          <a:p>
            <a:pPr marL="0" indent="0">
              <a:buNone/>
            </a:pPr>
            <a:r>
              <a:rPr lang="en-US"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422889311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dirty="0"/>
              <a:t>Talk about Byte 3</a:t>
            </a:r>
          </a:p>
          <a:p>
            <a:pPr marL="0" indent="0">
              <a:buNone/>
            </a:pPr>
            <a:r>
              <a:rPr lang="en-US" dirty="0" smtClean="0"/>
              <a:t>Quiz</a:t>
            </a:r>
            <a:endParaRPr lang="en-US" dirty="0"/>
          </a:p>
          <a:p>
            <a:pPr marL="0" indent="0">
              <a:buNone/>
            </a:pPr>
            <a:r>
              <a:rPr lang="en-US"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60</a:t>
            </a:fld>
            <a:endParaRPr lang="en-US" dirty="0"/>
          </a:p>
        </p:txBody>
      </p:sp>
    </p:spTree>
    <p:extLst>
      <p:ext uri="{BB962C8B-B14F-4D97-AF65-F5344CB8AC3E}">
        <p14:creationId xmlns:p14="http://schemas.microsoft.com/office/powerpoint/2010/main" val="37603222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dirty="0"/>
              <a:t>Talk about Byte 3</a:t>
            </a:r>
          </a:p>
          <a:p>
            <a:pPr marL="0" indent="0">
              <a:buNone/>
            </a:pPr>
            <a:r>
              <a:rPr lang="en-US" dirty="0" smtClean="0"/>
              <a:t>Quiz</a:t>
            </a:r>
            <a:endParaRPr lang="en-US" dirty="0"/>
          </a:p>
          <a:p>
            <a:pPr marL="0" indent="0">
              <a:buNone/>
            </a:pPr>
            <a:r>
              <a:rPr lang="en-US" b="1"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15299016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perspective on big data</a:t>
            </a:r>
            <a:endParaRPr lang="en-US" dirty="0"/>
          </a:p>
        </p:txBody>
      </p:sp>
      <p:sp>
        <p:nvSpPr>
          <p:cNvPr id="3" name="Content Placeholder 2"/>
          <p:cNvSpPr>
            <a:spLocks noGrp="1"/>
          </p:cNvSpPr>
          <p:nvPr>
            <p:ph idx="1"/>
          </p:nvPr>
        </p:nvSpPr>
        <p:spPr/>
        <p:txBody>
          <a:bodyPr/>
          <a:lstStyle/>
          <a:p>
            <a:pPr marL="0" indent="0">
              <a:buNone/>
            </a:pPr>
            <a:r>
              <a:rPr lang="en-US" i="1" dirty="0" smtClean="0"/>
              <a:t>Mining Massive Data Sets</a:t>
            </a:r>
            <a:r>
              <a:rPr lang="en-US" dirty="0" smtClean="0"/>
              <a:t>: </a:t>
            </a:r>
            <a:r>
              <a:rPr lang="en-US" dirty="0"/>
              <a:t>http://</a:t>
            </a:r>
            <a:r>
              <a:rPr lang="en-US" dirty="0" err="1"/>
              <a:t>www.stanford.edu</a:t>
            </a:r>
            <a:r>
              <a:rPr lang="en-US" dirty="0"/>
              <a:t>/class/</a:t>
            </a:r>
            <a:r>
              <a:rPr lang="en-US" dirty="0" smtClean="0"/>
              <a:t>cs246   Book free online: </a:t>
            </a:r>
            <a:r>
              <a:rPr lang="en-US" sz="2000" dirty="0" smtClean="0"/>
              <a:t>http</a:t>
            </a:r>
            <a:r>
              <a:rPr lang="en-US" sz="2000" dirty="0"/>
              <a:t>://</a:t>
            </a:r>
            <a:r>
              <a:rPr lang="en-US" sz="2000" dirty="0" err="1"/>
              <a:t>i.stanford.edu</a:t>
            </a:r>
            <a:r>
              <a:rPr lang="en-US" sz="2000" dirty="0"/>
              <a:t>/~</a:t>
            </a:r>
            <a:r>
              <a:rPr lang="en-US" sz="2000" dirty="0" err="1"/>
              <a:t>ullman</a:t>
            </a:r>
            <a:r>
              <a:rPr lang="en-US" sz="2000" dirty="0"/>
              <a:t>/</a:t>
            </a:r>
            <a:r>
              <a:rPr lang="en-US" sz="2000" dirty="0" err="1"/>
              <a:t>mmds.html#</a:t>
            </a:r>
            <a:r>
              <a:rPr lang="en-US" sz="2000" dirty="0" err="1" smtClean="0"/>
              <a:t>latest</a:t>
            </a:r>
            <a:endParaRPr lang="en-US" dirty="0" smtClean="0"/>
          </a:p>
          <a:p>
            <a:pPr marL="0" indent="0">
              <a:buNone/>
            </a:pPr>
            <a:r>
              <a:rPr lang="en-US" i="1" dirty="0" smtClean="0"/>
              <a:t>Want to do it yourself in Python? </a:t>
            </a:r>
            <a:r>
              <a:rPr lang="en-US" dirty="0" err="1" smtClean="0"/>
              <a:t>Jurney’s</a:t>
            </a:r>
            <a:r>
              <a:rPr lang="en-US" dirty="0" smtClean="0"/>
              <a:t> ‘Agile Data Science’ will get you to a web app analyzing your </a:t>
            </a:r>
            <a:r>
              <a:rPr lang="en-US" dirty="0" err="1" smtClean="0"/>
              <a:t>gmail</a:t>
            </a:r>
            <a:endParaRPr lang="en-US" dirty="0" smtClean="0"/>
          </a:p>
          <a:p>
            <a:pPr marL="0" indent="0">
              <a:buNone/>
            </a:pPr>
            <a:r>
              <a:rPr lang="en-US" i="1" dirty="0" smtClean="0"/>
              <a:t>Want to understand the tradeoffs in systems and platforms?</a:t>
            </a:r>
            <a:r>
              <a:rPr lang="en-US" dirty="0" smtClean="0"/>
              <a:t> </a:t>
            </a:r>
            <a:r>
              <a:rPr lang="en-US" dirty="0" err="1" smtClean="0"/>
              <a:t>Manoochehri’s</a:t>
            </a:r>
            <a:r>
              <a:rPr lang="en-US" dirty="0" smtClean="0"/>
              <a:t>  ‘Data Just Right’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39873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want to do with it?</a:t>
            </a:r>
            <a:endParaRPr lang="en-US" dirty="0"/>
          </a:p>
        </p:txBody>
      </p:sp>
      <p:sp>
        <p:nvSpPr>
          <p:cNvPr id="3" name="Content Placeholder 2"/>
          <p:cNvSpPr>
            <a:spLocks noGrp="1"/>
          </p:cNvSpPr>
          <p:nvPr>
            <p:ph idx="1"/>
          </p:nvPr>
        </p:nvSpPr>
        <p:spPr/>
        <p:txBody>
          <a:bodyPr/>
          <a:lstStyle/>
          <a:p>
            <a:r>
              <a:rPr lang="en-US" dirty="0" smtClean="0"/>
              <a:t>Demand driven analytics / direct modification</a:t>
            </a:r>
          </a:p>
          <a:p>
            <a:r>
              <a:rPr lang="en-US" dirty="0" smtClean="0"/>
              <a:t>Communicating high confidence results</a:t>
            </a:r>
          </a:p>
          <a:p>
            <a:r>
              <a:rPr lang="en-US" dirty="0" smtClean="0"/>
              <a:t>Track provenance and manipulation</a:t>
            </a:r>
          </a:p>
          <a:p>
            <a:r>
              <a:rPr lang="en-US" dirty="0" smtClean="0"/>
              <a:t>Test hypotheses and form theories (academic and/or design)</a:t>
            </a:r>
          </a:p>
          <a:p>
            <a:r>
              <a:rPr lang="en-US" dirty="0" smtClean="0"/>
              <a:t>Identify relationships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719339863"/>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19003</TotalTime>
  <Words>3372</Words>
  <Application>Microsoft Macintosh PowerPoint</Application>
  <PresentationFormat>On-screen Show (4:3)</PresentationFormat>
  <Paragraphs>505</Paragraphs>
  <Slides>60</Slides>
  <Notes>19</Notes>
  <HiddenSlides>1</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Goals for today</vt:lpstr>
      <vt:lpstr>What is BIG data?</vt:lpstr>
      <vt:lpstr>Discussion: Big Data Assumptions</vt:lpstr>
      <vt:lpstr>Goals for today</vt:lpstr>
      <vt:lpstr>Goals for today</vt:lpstr>
      <vt:lpstr>Goals for today</vt:lpstr>
      <vt:lpstr>Technical perspective on big data</vt:lpstr>
      <vt:lpstr>What do we want to do with it?</vt:lpstr>
      <vt:lpstr>What are some Big Data problems?</vt:lpstr>
      <vt:lpstr>What are some Big Data problems?</vt:lpstr>
      <vt:lpstr>What are some Big Data problems?</vt:lpstr>
      <vt:lpstr>Issues in Choosing An Architecture</vt:lpstr>
      <vt:lpstr>Data Guarantees </vt:lpstr>
      <vt:lpstr>Data Guarantees</vt:lpstr>
      <vt:lpstr>Data Guarantees</vt:lpstr>
      <vt:lpstr>Data Guarantees</vt:lpstr>
      <vt:lpstr>CAP Theorem</vt:lpstr>
      <vt:lpstr>Big Data: CAP Theorem</vt:lpstr>
      <vt:lpstr>Big Data: CAP Theorem</vt:lpstr>
      <vt:lpstr>Big Data: CAP Theorem</vt:lpstr>
      <vt:lpstr>Big Data: CAP Theorem</vt:lpstr>
      <vt:lpstr>Big Data: CAP Theorem</vt:lpstr>
      <vt:lpstr>Big Data: CAP Theorem</vt:lpstr>
      <vt:lpstr>Example: Relational Databases</vt:lpstr>
      <vt:lpstr>Contrast: Typical (ACID) Relational Database</vt:lpstr>
      <vt:lpstr>Contrast: Typical Relational Database</vt:lpstr>
      <vt:lpstr>Contrast: Typical Relational Database</vt:lpstr>
      <vt:lpstr>Contrast: Typical Relational Database</vt:lpstr>
      <vt:lpstr>Real Implications of CAP</vt:lpstr>
      <vt:lpstr>Alternatives to relational databases</vt:lpstr>
      <vt:lpstr>Going beyond read and write</vt:lpstr>
      <vt:lpstr>Going beyond read and write</vt:lpstr>
      <vt:lpstr>Going beyond read and write</vt:lpstr>
      <vt:lpstr>Pros and Cons of MapReduce</vt:lpstr>
      <vt:lpstr>A solution focused on Analytics</vt:lpstr>
      <vt:lpstr>A solution focused on Analytics</vt:lpstr>
      <vt:lpstr>What makes Big Query so fast?</vt:lpstr>
      <vt:lpstr>What makes Big Query so fast?</vt:lpstr>
      <vt:lpstr>How is it so fast?</vt:lpstr>
      <vt:lpstr>Case Study [Bad Data Handbook Ch 12]</vt:lpstr>
      <vt:lpstr>Case Study [Bad Data Handbook Ch 12]</vt:lpstr>
      <vt:lpstr>Relating infrastructure solutions to the Data Pipeline</vt:lpstr>
      <vt:lpstr>Relating infrastructure solutions to the Data Pipeline</vt:lpstr>
      <vt:lpstr>Relating infrastructure solutions to the Data Pipeline</vt:lpstr>
      <vt:lpstr>Relating infrastructure solutions to the Data Pipeline</vt:lpstr>
      <vt:lpstr>What are some Big Data problems?</vt:lpstr>
      <vt:lpstr>Mining data from streams [e.g., Twitter]</vt:lpstr>
      <vt:lpstr>Sampling from Streams</vt:lpstr>
      <vt:lpstr>Sampling from Streams</vt:lpstr>
      <vt:lpstr>Sampling from Streams</vt:lpstr>
      <vt:lpstr>Sampling from Streams</vt:lpstr>
      <vt:lpstr>Need to sample the stream at fixed size </vt:lpstr>
      <vt:lpstr>Need to sample the stream</vt:lpstr>
      <vt:lpstr>Need to sample the stream</vt:lpstr>
      <vt:lpstr>What are some Big Data problems?</vt:lpstr>
      <vt:lpstr>How do we handle big data</vt:lpstr>
      <vt:lpstr>Issues in cleaning</vt:lpstr>
      <vt:lpstr>Machine Learning in Parallel</vt:lpstr>
      <vt:lpstr>Goals for today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859</cp:revision>
  <dcterms:created xsi:type="dcterms:W3CDTF">2013-10-07T16:54:34Z</dcterms:created>
  <dcterms:modified xsi:type="dcterms:W3CDTF">2016-02-09T13:50:09Z</dcterms:modified>
</cp:coreProperties>
</file>