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4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5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6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oleObject3.bin" ContentType="application/vnd.openxmlformats-officedocument.oleObject"/>
  <Override PartName="/ppt/embeddings/Microsoft_Equation9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Microsoft_Equation10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 snapToGrid="0" snapToObjects="1">
      <p:cViewPr varScale="1">
        <p:scale>
          <a:sx n="55" d="100"/>
          <a:sy n="55" d="100"/>
        </p:scale>
        <p:origin x="-1000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may not converge to the minimum…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10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hyperlink" Target="https://www.youtube.com/watch?v=IxotEG3yWHs" TargetMode="External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3.emf"/><Relationship Id="rId5" Type="http://schemas.openxmlformats.org/officeDocument/2006/relationships/oleObject" Target="../embeddings/Microsoft_Equation9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				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But we are learning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have a training set 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)…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/>
              <a:t>,y</a:t>
            </a:r>
            <a:r>
              <a:rPr lang="en-US" baseline="-25000" dirty="0" err="1"/>
              <a:t>n</a:t>
            </a:r>
            <a:r>
              <a:rPr lang="en-US" dirty="0" smtClean="0"/>
              <a:t>) of feature vectors X and prediction y pairs.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we are trying to learn W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weights for the features), </a:t>
            </a:r>
            <a:r>
              <a:rPr lang="en-US" dirty="0"/>
              <a:t>also called </a:t>
            </a:r>
            <a:r>
              <a:rPr lang="en-US" dirty="0" err="1" smtClean="0"/>
              <a:t>θ</a:t>
            </a:r>
            <a:r>
              <a:rPr lang="en-US" dirty="0"/>
              <a:t> </a:t>
            </a:r>
            <a:r>
              <a:rPr lang="en-US" dirty="0" smtClean="0"/>
              <a:t>sometimes, </a:t>
            </a:r>
            <a:br>
              <a:rPr lang="en-US" dirty="0" smtClean="0"/>
            </a:br>
            <a:r>
              <a:rPr lang="en-US" dirty="0" smtClean="0"/>
              <a:t>by minimizing the error E(W)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064508"/>
              </p:ext>
            </p:extLst>
          </p:nvPr>
        </p:nvGraphicFramePr>
        <p:xfrm>
          <a:off x="1919448" y="1530156"/>
          <a:ext cx="3443774" cy="117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308100" imgH="444500" progId="Equation.3">
                  <p:embed/>
                </p:oleObj>
              </mc:Choice>
              <mc:Fallback>
                <p:oleObj name="Equation" r:id="rId4" imgW="1308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448" y="1530156"/>
                        <a:ext cx="3443774" cy="11784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394592"/>
              </p:ext>
            </p:extLst>
          </p:nvPr>
        </p:nvGraphicFramePr>
        <p:xfrm>
          <a:off x="4344988" y="2435225"/>
          <a:ext cx="20383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774700" imgH="444500" progId="Equation.3">
                  <p:embed/>
                </p:oleObj>
              </mc:Choice>
              <mc:Fallback>
                <p:oleObj name="Equation" r:id="rId6" imgW="774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2435225"/>
                        <a:ext cx="2038350" cy="1179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17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Difficult to parallelize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1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        based on </a:t>
            </a:r>
            <a:r>
              <a:rPr lang="en-US" altLang="he-IL" dirty="0" err="1" smtClean="0">
                <a:sym typeface="Symbol" charset="0"/>
              </a:rPr>
              <a:t>t</a:t>
            </a:r>
            <a:r>
              <a:rPr lang="en-US" altLang="he-IL" baseline="-25000" dirty="0" err="1" smtClean="0">
                <a:sym typeface="Symbol" charset="0"/>
              </a:rPr>
              <a:t>x</a:t>
            </a:r>
            <a:r>
              <a:rPr lang="en-US" altLang="he-IL" dirty="0" smtClean="0">
                <a:sym typeface="Symbol" charset="0"/>
              </a:rPr>
              <a:t>-o</a:t>
            </a:r>
            <a:r>
              <a:rPr lang="en-US" altLang="he-IL" baseline="-25000" dirty="0" smtClean="0">
                <a:sym typeface="Symbol" charset="0"/>
              </a:rPr>
              <a:t>d 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(difference between ideal </a:t>
            </a:r>
            <a:br>
              <a:rPr lang="en-US" dirty="0" smtClean="0"/>
            </a:br>
            <a:r>
              <a:rPr lang="en-US" dirty="0" smtClean="0"/>
              <a:t>					target value and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6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        based on </a:t>
            </a:r>
            <a:r>
              <a:rPr lang="en-US" altLang="he-IL" dirty="0" err="1" smtClean="0">
                <a:sym typeface="Symbol" charset="0"/>
              </a:rPr>
              <a:t>t</a:t>
            </a:r>
            <a:r>
              <a:rPr lang="en-US" altLang="he-IL" baseline="-25000" dirty="0" err="1" smtClean="0">
                <a:sym typeface="Symbol" charset="0"/>
              </a:rPr>
              <a:t>x</a:t>
            </a:r>
            <a:r>
              <a:rPr lang="en-US" altLang="he-IL" dirty="0" smtClean="0">
                <a:sym typeface="Symbol" charset="0"/>
              </a:rPr>
              <a:t>-o</a:t>
            </a:r>
            <a:r>
              <a:rPr lang="en-US" altLang="he-IL" baseline="-25000" dirty="0" smtClean="0">
                <a:sym typeface="Symbol" charset="0"/>
              </a:rPr>
              <a:t>d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Instead of:</a:t>
            </a:r>
            <a:r>
              <a:rPr lang="en-US" altLang="he-IL" baseline="-25000" dirty="0" smtClean="0">
                <a:sym typeface="Symbo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endParaRPr lang="en-US" altLang="he-IL" baseline="-25000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Use: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/>
              <a:t>For every y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35099"/>
              </p:ext>
            </p:extLst>
          </p:nvPr>
        </p:nvGraphicFramePr>
        <p:xfrm>
          <a:off x="2892597" y="4160566"/>
          <a:ext cx="45148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1943100" imgH="457200" progId="Equation.3">
                  <p:embed/>
                </p:oleObj>
              </mc:Choice>
              <mc:Fallback>
                <p:oleObj name="Equation" r:id="rId4" imgW="194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2597" y="4160566"/>
                        <a:ext cx="4514850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422266"/>
              </p:ext>
            </p:extLst>
          </p:nvPr>
        </p:nvGraphicFramePr>
        <p:xfrm>
          <a:off x="2305050" y="5402263"/>
          <a:ext cx="41306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6" imgW="1778000" imgH="254000" progId="Equation.3">
                  <p:embed/>
                </p:oleObj>
              </mc:Choice>
              <mc:Fallback>
                <p:oleObj name="Equation" r:id="rId6" imgW="1778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5050" y="5402263"/>
                        <a:ext cx="4130675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7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654253"/>
            <a:ext cx="7526985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</a:t>
            </a:r>
            <a:r>
              <a:rPr lang="en-US" altLang="he-IL" i="1" dirty="0">
                <a:sym typeface="Symbol" charset="0"/>
              </a:rPr>
              <a:t>descent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        based on </a:t>
            </a:r>
            <a:r>
              <a:rPr lang="en-US" altLang="he-IL" dirty="0" err="1" smtClean="0">
                <a:sym typeface="Symbol" charset="0"/>
              </a:rPr>
              <a:t>t</a:t>
            </a:r>
            <a:r>
              <a:rPr lang="en-US" altLang="he-IL" baseline="-25000" dirty="0" err="1" smtClean="0">
                <a:sym typeface="Symbol" charset="0"/>
              </a:rPr>
              <a:t>x</a:t>
            </a:r>
            <a:r>
              <a:rPr lang="en-US" altLang="he-IL" dirty="0" smtClean="0">
                <a:sym typeface="Symbol" charset="0"/>
              </a:rPr>
              <a:t>-o</a:t>
            </a:r>
            <a:r>
              <a:rPr lang="en-US" altLang="he-IL" baseline="-25000" dirty="0" smtClean="0">
                <a:sym typeface="Symbol" charset="0"/>
              </a:rPr>
              <a:t>d </a:t>
            </a:r>
            <a:endParaRPr lang="en-US" altLang="he-IL" dirty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can </a:t>
            </a:r>
            <a:r>
              <a:rPr lang="en-US" altLang="he-IL" dirty="0">
                <a:sym typeface="Symbol" charset="0"/>
              </a:rPr>
              <a:t>approximate Batch Gradient Descent arbitrarily closely if  is small enough </a:t>
            </a:r>
            <a:endParaRPr lang="en-US" altLang="he-IL" dirty="0" smtClean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supports online learning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easily parallelized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Not </a:t>
            </a:r>
            <a:r>
              <a:rPr lang="en-US" altLang="he-IL" dirty="0" err="1" smtClean="0">
                <a:sym typeface="Symbol" charset="0"/>
              </a:rPr>
              <a:t>guarranteed</a:t>
            </a:r>
            <a:r>
              <a:rPr lang="en-US" altLang="he-IL" dirty="0" smtClean="0">
                <a:sym typeface="Symbol" charset="0"/>
              </a:rPr>
              <a:t> to reach global minimum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3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Review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minimize an error term based on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E(w) is minimized we have our best fit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18020"/>
              </p:ext>
            </p:extLst>
          </p:nvPr>
        </p:nvGraphicFramePr>
        <p:xfrm>
          <a:off x="1362075" y="2505075"/>
          <a:ext cx="590708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993900" imgH="457200" progId="Equation.3">
                  <p:embed/>
                </p:oleObj>
              </mc:Choice>
              <mc:Fallback>
                <p:oleObj name="Equation" r:id="rId4" imgW="1993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505075"/>
                        <a:ext cx="5907088" cy="1376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77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Review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minimize an error term based on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E(w) is minimized we have our best fit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88577"/>
              </p:ext>
            </p:extLst>
          </p:nvPr>
        </p:nvGraphicFramePr>
        <p:xfrm>
          <a:off x="1362075" y="2505075"/>
          <a:ext cx="590708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993900" imgH="457200" progId="Equation.3">
                  <p:embed/>
                </p:oleObj>
              </mc:Choice>
              <mc:Fallback>
                <p:oleObj name="Equation" r:id="rId4" imgW="1993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505075"/>
                        <a:ext cx="5907088" cy="1376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387103" y="2776236"/>
            <a:ext cx="493952" cy="9329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879233" y="310162"/>
            <a:ext cx="3658276" cy="2234425"/>
          </a:xfrm>
          <a:prstGeom prst="borderCallout1">
            <a:avLst>
              <a:gd name="adj1" fmla="val 18750"/>
              <a:gd name="adj2" fmla="val -8333"/>
              <a:gd name="adj3" fmla="val 116097"/>
              <a:gd name="adj4" fmla="val -34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 ‘loss’ function whose definition can vary (affects the details of what we learn</a:t>
            </a:r>
            <a:r>
              <a:rPr lang="en-US" sz="2400" dirty="0" smtClean="0"/>
              <a:t>). Estimates the probability that y=1 given x.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68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Review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minimize an error term based on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E(w) is minimized we have our best fit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04991"/>
              </p:ext>
            </p:extLst>
          </p:nvPr>
        </p:nvGraphicFramePr>
        <p:xfrm>
          <a:off x="1362075" y="2505075"/>
          <a:ext cx="590708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1993900" imgH="457200" progId="Equation.3">
                  <p:embed/>
                </p:oleObj>
              </mc:Choice>
              <mc:Fallback>
                <p:oleObj name="Equation" r:id="rId4" imgW="1993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505075"/>
                        <a:ext cx="5907088" cy="1376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47279" y="2757045"/>
            <a:ext cx="484115" cy="9329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2859279" y="638759"/>
            <a:ext cx="3123161" cy="1504408"/>
          </a:xfrm>
          <a:prstGeom prst="borderCallout1">
            <a:avLst>
              <a:gd name="adj1" fmla="val 103181"/>
              <a:gd name="adj2" fmla="val 40860"/>
              <a:gd name="adj3" fmla="val 139736"/>
              <a:gd name="adj4" fmla="val 3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 actual correct class (the label, based on our training data)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221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Review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minimize an error term based on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E(w) is minimized we have our best fit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669643"/>
              </p:ext>
            </p:extLst>
          </p:nvPr>
        </p:nvGraphicFramePr>
        <p:xfrm>
          <a:off x="1362075" y="2505075"/>
          <a:ext cx="590708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1993900" imgH="457200" progId="Equation.3">
                  <p:embed/>
                </p:oleObj>
              </mc:Choice>
              <mc:Fallback>
                <p:oleObj name="Equation" r:id="rId4" imgW="1993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505075"/>
                        <a:ext cx="5907088" cy="1376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623685" y="2721574"/>
            <a:ext cx="990806" cy="9329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3656393" y="1164568"/>
            <a:ext cx="3449564" cy="943128"/>
          </a:xfrm>
          <a:prstGeom prst="borderCallout1">
            <a:avLst>
              <a:gd name="adj1" fmla="val 103181"/>
              <a:gd name="adj2" fmla="val 40860"/>
              <a:gd name="adj3" fmla="val 139736"/>
              <a:gd name="adj4" fmla="val 3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 predicted class (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.</a:t>
            </a:r>
            <a:r>
              <a:rPr lang="en-US" sz="2400" dirty="0" err="1" smtClean="0"/>
              <a:t>w</a:t>
            </a:r>
            <a:r>
              <a:rPr lang="en-US" sz="2400" dirty="0" smtClean="0"/>
              <a:t>)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32746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Review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minimize an error term based on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E(w) is minimized we have our best fit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61003"/>
              </p:ext>
            </p:extLst>
          </p:nvPr>
        </p:nvGraphicFramePr>
        <p:xfrm>
          <a:off x="1362075" y="2505075"/>
          <a:ext cx="590708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1993900" imgH="457200" progId="Equation.3">
                  <p:embed/>
                </p:oleObj>
              </mc:Choice>
              <mc:Fallback>
                <p:oleObj name="Equation" r:id="rId4" imgW="1993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505075"/>
                        <a:ext cx="5907088" cy="1376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106933" y="2750450"/>
            <a:ext cx="990806" cy="9329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4853997" y="991904"/>
            <a:ext cx="3323750" cy="1381284"/>
          </a:xfrm>
          <a:prstGeom prst="borderCallout1">
            <a:avLst>
              <a:gd name="adj1" fmla="val 103181"/>
              <a:gd name="adj2" fmla="val 40860"/>
              <a:gd name="adj3" fmla="val 139736"/>
              <a:gd name="adj4" fmla="val 3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 ‘regularization term’ which penalizes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327645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Review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minimize an error term based on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define L? Needs to be convex</a:t>
            </a:r>
          </a:p>
          <a:p>
            <a:pPr marL="0" indent="0">
              <a:buNone/>
            </a:pPr>
            <a:r>
              <a:rPr lang="en-US" dirty="0" smtClean="0"/>
              <a:t>(see Ng </a:t>
            </a:r>
            <a:r>
              <a:rPr lang="en-US" dirty="0"/>
              <a:t>for derivation: </a:t>
            </a:r>
            <a:r>
              <a:rPr lang="en-US" sz="1200" dirty="0">
                <a:hlinkClick r:id="rId4"/>
              </a:rPr>
              <a:t>https://www.youtube.com/watch?v=IxotEG3yWHs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56721"/>
              </p:ext>
            </p:extLst>
          </p:nvPr>
        </p:nvGraphicFramePr>
        <p:xfrm>
          <a:off x="1362075" y="2505075"/>
          <a:ext cx="590708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5" imgW="1993900" imgH="457200" progId="Equation.3">
                  <p:embed/>
                </p:oleObj>
              </mc:Choice>
              <mc:Fallback>
                <p:oleObj name="Equation" r:id="rId5" imgW="1993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505075"/>
                        <a:ext cx="5907088" cy="1376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07357"/>
              </p:ext>
            </p:extLst>
          </p:nvPr>
        </p:nvGraphicFramePr>
        <p:xfrm>
          <a:off x="1128943" y="5196294"/>
          <a:ext cx="57261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7" imgW="2463800" imgH="241300" progId="Equation.3">
                  <p:embed/>
                </p:oleObj>
              </mc:Choice>
              <mc:Fallback>
                <p:oleObj name="Equation" r:id="rId7" imgW="2463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8943" y="5196294"/>
                        <a:ext cx="5726113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96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 smtClean="0"/>
              <a:t>Loops over the entire data set 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he-IL" dirty="0" smtClean="0"/>
              <a:t>At each step change w based on the error and the step size </a:t>
            </a:r>
            <a:r>
              <a:rPr lang="en-US" altLang="he-IL" dirty="0">
                <a:sym typeface="Symbol" charset="0"/>
              </a:rPr>
              <a:t></a:t>
            </a:r>
            <a:endParaRPr lang="en-US" altLang="he-IL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 smtClean="0"/>
              <a:t>Based on the partial derivative of E(w)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11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 smtClean="0"/>
              <a:t>This is just the error (from the reg.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920418"/>
              </p:ext>
            </p:extLst>
          </p:nvPr>
        </p:nvGraphicFramePr>
        <p:xfrm>
          <a:off x="1438275" y="4637088"/>
          <a:ext cx="18891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812800" imgH="241300" progId="Equation.3">
                  <p:embed/>
                </p:oleObj>
              </mc:Choice>
              <mc:Fallback>
                <p:oleObj name="Equation" r:id="rId3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8275" y="4637088"/>
                        <a:ext cx="18891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89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</a:t>
            </a:r>
            <a:br>
              <a:rPr lang="en-US" dirty="0" smtClean="0"/>
            </a:br>
            <a:r>
              <a:rPr lang="en-US" dirty="0" smtClean="0"/>
              <a:t>Implementing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25653"/>
            <a:ext cx="7048804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 smtClean="0"/>
              <a:t>Loops over the entire data set S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he-IL" dirty="0" smtClean="0"/>
              <a:t>  At each step change w based on the error </a:t>
            </a:r>
            <a:br>
              <a:rPr lang="en-US" altLang="he-IL" dirty="0" smtClean="0"/>
            </a:br>
            <a:r>
              <a:rPr lang="en-US" altLang="he-IL" dirty="0" smtClean="0"/>
              <a:t> and the step size </a:t>
            </a:r>
            <a:r>
              <a:rPr lang="en-US" altLang="he-IL" dirty="0" smtClean="0">
                <a:sym typeface="Symbol" charset="0"/>
              </a:rPr>
              <a:t> (the learning rate)</a:t>
            </a:r>
            <a:endParaRPr lang="en-US" altLang="he-IL" dirty="0"/>
          </a:p>
          <a:p>
            <a:pPr>
              <a:lnSpc>
                <a:spcPct val="110000"/>
              </a:lnSpc>
              <a:buNone/>
            </a:pPr>
            <a:r>
              <a:rPr lang="en-US" dirty="0" smtClean="0">
                <a:latin typeface="Benguiat Frisky" charset="0"/>
              </a:rPr>
              <a:t>	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  simultaneously update all the weights for training instance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>
              <a:lnSpc>
                <a:spcPct val="110000"/>
              </a:lnSpc>
              <a:buNone/>
            </a:pPr>
            <a:endParaRPr lang="en-US" baseline="-25000" dirty="0"/>
          </a:p>
          <a:p>
            <a:pPr>
              <a:lnSpc>
                <a:spcPct val="110000"/>
              </a:lnSpc>
              <a:buNone/>
            </a:pPr>
            <a:endParaRPr lang="en-US" baseline="-25000" dirty="0" smtClean="0"/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  where p</a:t>
            </a:r>
            <a:r>
              <a:rPr lang="en-US" baseline="-25000" dirty="0" smtClean="0"/>
              <a:t>w</a:t>
            </a:r>
            <a:r>
              <a:rPr lang="en-US" dirty="0" smtClean="0"/>
              <a:t>(x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= </a:t>
            </a:r>
            <a:endParaRPr lang="en-US" baseline="-25000" dirty="0"/>
          </a:p>
          <a:p>
            <a:pPr>
              <a:lnSpc>
                <a:spcPct val="11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54421"/>
              </p:ext>
            </p:extLst>
          </p:nvPr>
        </p:nvGraphicFramePr>
        <p:xfrm>
          <a:off x="1461712" y="4289710"/>
          <a:ext cx="45148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1943100" imgH="457200" progId="Equation.3">
                  <p:embed/>
                </p:oleObj>
              </mc:Choice>
              <mc:Fallback>
                <p:oleObj name="Equation" r:id="rId3" imgW="194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712" y="4289710"/>
                        <a:ext cx="4514850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93986"/>
              </p:ext>
            </p:extLst>
          </p:nvPr>
        </p:nvGraphicFramePr>
        <p:xfrm>
          <a:off x="3820614" y="5054963"/>
          <a:ext cx="1436688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546100" imgH="444500" progId="Equation.3">
                  <p:embed/>
                </p:oleObj>
              </mc:Choice>
              <mc:Fallback>
                <p:oleObj name="Equation" r:id="rId5" imgW="546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614" y="5054963"/>
                        <a:ext cx="1436688" cy="1179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53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15654</TotalTime>
  <Words>729</Words>
  <Application>Microsoft Macintosh PowerPoint</Application>
  <PresentationFormat>On-screen Show (4:3)</PresentationFormat>
  <Paragraphs>142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Microsoft Equation</vt:lpstr>
      <vt:lpstr>Logistic regression</vt:lpstr>
      <vt:lpstr>Logistic regression: Review</vt:lpstr>
      <vt:lpstr>Logistic regression: Review</vt:lpstr>
      <vt:lpstr>Logistic regression: Review</vt:lpstr>
      <vt:lpstr>Logistic regression: Review</vt:lpstr>
      <vt:lpstr>Logistic regression: Review</vt:lpstr>
      <vt:lpstr>Logistic regression: Review</vt:lpstr>
      <vt:lpstr>Gradient Descent</vt:lpstr>
      <vt:lpstr>Regression:  Implementing Gradient Descent</vt:lpstr>
      <vt:lpstr>Regression for big data</vt:lpstr>
      <vt:lpstr>How do we handle big data</vt:lpstr>
      <vt:lpstr>How do we handle big data</vt:lpstr>
      <vt:lpstr>How do we handle big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361</cp:revision>
  <cp:lastPrinted>2014-02-18T19:49:30Z</cp:lastPrinted>
  <dcterms:created xsi:type="dcterms:W3CDTF">2013-10-07T16:54:34Z</dcterms:created>
  <dcterms:modified xsi:type="dcterms:W3CDTF">2016-02-09T03:30:43Z</dcterms:modified>
</cp:coreProperties>
</file>