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3"/>
  </p:notesMasterIdLst>
  <p:handoutMasterIdLst>
    <p:handoutMasterId r:id="rId64"/>
  </p:handoutMasterIdLst>
  <p:sldIdLst>
    <p:sldId id="258" r:id="rId2"/>
    <p:sldId id="332" r:id="rId3"/>
    <p:sldId id="287" r:id="rId4"/>
    <p:sldId id="340" r:id="rId5"/>
    <p:sldId id="334" r:id="rId6"/>
    <p:sldId id="335" r:id="rId7"/>
    <p:sldId id="336" r:id="rId8"/>
    <p:sldId id="337" r:id="rId9"/>
    <p:sldId id="338" r:id="rId10"/>
    <p:sldId id="339" r:id="rId11"/>
    <p:sldId id="288" r:id="rId12"/>
    <p:sldId id="289" r:id="rId13"/>
    <p:sldId id="290" r:id="rId14"/>
    <p:sldId id="291" r:id="rId15"/>
    <p:sldId id="297" r:id="rId16"/>
    <p:sldId id="342" r:id="rId17"/>
    <p:sldId id="343" r:id="rId18"/>
    <p:sldId id="345" r:id="rId19"/>
    <p:sldId id="344" r:id="rId20"/>
    <p:sldId id="346" r:id="rId21"/>
    <p:sldId id="348" r:id="rId22"/>
    <p:sldId id="349" r:id="rId23"/>
    <p:sldId id="341" r:id="rId24"/>
    <p:sldId id="293" r:id="rId25"/>
    <p:sldId id="295" r:id="rId26"/>
    <p:sldId id="307" r:id="rId27"/>
    <p:sldId id="306" r:id="rId28"/>
    <p:sldId id="302" r:id="rId29"/>
    <p:sldId id="326" r:id="rId30"/>
    <p:sldId id="327" r:id="rId31"/>
    <p:sldId id="328" r:id="rId32"/>
    <p:sldId id="361" r:id="rId33"/>
    <p:sldId id="362" r:id="rId34"/>
    <p:sldId id="329" r:id="rId35"/>
    <p:sldId id="308" r:id="rId36"/>
    <p:sldId id="310" r:id="rId37"/>
    <p:sldId id="330" r:id="rId38"/>
    <p:sldId id="314" r:id="rId39"/>
    <p:sldId id="315" r:id="rId40"/>
    <p:sldId id="316" r:id="rId41"/>
    <p:sldId id="317" r:id="rId42"/>
    <p:sldId id="318" r:id="rId43"/>
    <p:sldId id="319" r:id="rId44"/>
    <p:sldId id="320" r:id="rId45"/>
    <p:sldId id="321" r:id="rId46"/>
    <p:sldId id="322" r:id="rId47"/>
    <p:sldId id="323" r:id="rId48"/>
    <p:sldId id="324" r:id="rId49"/>
    <p:sldId id="353" r:id="rId50"/>
    <p:sldId id="354" r:id="rId51"/>
    <p:sldId id="355" r:id="rId52"/>
    <p:sldId id="356" r:id="rId53"/>
    <p:sldId id="357" r:id="rId54"/>
    <p:sldId id="358" r:id="rId55"/>
    <p:sldId id="350" r:id="rId56"/>
    <p:sldId id="333" r:id="rId57"/>
    <p:sldId id="351" r:id="rId58"/>
    <p:sldId id="352" r:id="rId59"/>
    <p:sldId id="331" r:id="rId60"/>
    <p:sldId id="359" r:id="rId61"/>
    <p:sldId id="360"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355" autoAdjust="0"/>
  </p:normalViewPr>
  <p:slideViewPr>
    <p:cSldViewPr snapToGrid="0" snapToObjects="1">
      <p:cViewPr varScale="1">
        <p:scale>
          <a:sx n="54" d="100"/>
          <a:sy n="54" d="100"/>
        </p:scale>
        <p:origin x="-1752" y="-96"/>
      </p:cViewPr>
      <p:guideLst>
        <p:guide orient="horz" pos="2160"/>
        <p:guide pos="58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a:t>
            </a:r>
            <a:r>
              <a:rPr lang="en-US" baseline="0" dirty="0" smtClean="0"/>
              <a:t> parsing effort to create tables!</a:t>
            </a:r>
            <a:br>
              <a:rPr lang="en-US" baseline="0" dirty="0" smtClean="0"/>
            </a:br>
            <a:endParaRPr lang="en-US" baseline="0" dirty="0" smtClean="0"/>
          </a:p>
          <a:p>
            <a:r>
              <a:rPr lang="en-US" dirty="0" smtClean="0"/>
              <a:t>The original logs did not have consistent logging formats and improper delimiting which has resulted in issues with parsing. Some of these have been fixed, but others may not yet have been found. Typical symptoms include the subfields not correctly matching the expected value from the original log file. Typical errors are caused by log file field delimiters appearing within a field (causing incorrect field tokenization). Other errors caused by unknown and inconsistent log line formats. Different types of log lines had differing line formats and these sometimes changed.</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3324252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is for sample; use N </a:t>
            </a:r>
            <a:r>
              <a:rPr lang="en-US" smtClean="0"/>
              <a:t>for population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21</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is for sample; use N </a:t>
            </a:r>
            <a:r>
              <a:rPr lang="en-US" smtClean="0"/>
              <a:t>for population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them do an</a:t>
            </a:r>
            <a:r>
              <a:rPr lang="en-US" baseline="0" dirty="0" smtClean="0"/>
              <a:t> exercise </a:t>
            </a:r>
            <a:r>
              <a:rPr lang="en-US" baseline="0" smtClean="0"/>
              <a:t>in class</a:t>
            </a:r>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29</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a:t>
            </a:r>
            <a:r>
              <a:rPr lang="en-US" dirty="0" smtClean="0"/>
              <a:t>ould represent using 10s or 100s per ‘digit’ (but what</a:t>
            </a:r>
            <a:r>
              <a:rPr lang="en-US" baseline="0" dirty="0" smtClean="0"/>
              <a:t> do we do about 2 digits in this case? Round to 0?) </a:t>
            </a:r>
          </a:p>
          <a:p>
            <a:r>
              <a:rPr lang="en-US" baseline="0" dirty="0" smtClean="0"/>
              <a:t>- Other ideas?</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31</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a:t>
            </a:r>
            <a:r>
              <a:rPr lang="en-US" dirty="0" smtClean="0"/>
              <a:t>ould represent using 10s this way too… or thousands</a:t>
            </a:r>
          </a:p>
          <a:p>
            <a:pPr marL="171450" indent="-171450">
              <a:buFontTx/>
              <a:buChar char="-"/>
            </a:pPr>
            <a:r>
              <a:rPr lang="en-US" baseline="0" dirty="0" smtClean="0"/>
              <a:t>What do we do when the range is so big?</a:t>
            </a:r>
          </a:p>
          <a:p>
            <a:pPr marL="171450" indent="-171450">
              <a:buFontTx/>
              <a:buChar char="-"/>
            </a:pPr>
            <a:r>
              <a:rPr lang="en-US" baseline="0" dirty="0" smtClean="0"/>
              <a:t>What do we do about the long tail?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352581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Can show certain types of unexpected structure (e.g. variance)</a:t>
            </a:r>
          </a:p>
          <a:p>
            <a:r>
              <a:rPr lang="en-US" baseline="0" dirty="0" smtClean="0"/>
              <a:t>You can also see which way the data sways. For example, if there are more people who eat a lot of burgers than eat a few, the median is going to be higher or the top whisker could be longer than the bottom one. </a:t>
            </a:r>
            <a:br>
              <a:rPr lang="en-US" baseline="0" dirty="0" smtClean="0"/>
            </a:br>
            <a:r>
              <a:rPr lang="en-US" baseline="0" dirty="0" smtClean="0"/>
              <a:t>Basically, it gives you a good overview of the data's distribution.</a:t>
            </a:r>
          </a:p>
          <a:p>
            <a:endParaRPr lang="en-US" baseline="0" dirty="0" smtClean="0"/>
          </a:p>
          <a:p>
            <a:r>
              <a:rPr lang="en-US" baseline="0" dirty="0" smtClean="0"/>
              <a:t>Some variation in how these are assigned…</a:t>
            </a:r>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632654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Boxplots make comparison really easy … </a:t>
            </a:r>
          </a:p>
          <a:p>
            <a:r>
              <a:rPr lang="en-US" baseline="0" dirty="0" smtClean="0"/>
              <a:t>Can also show certain types of unexpected structure (e.g. variance variance)</a:t>
            </a:r>
          </a:p>
          <a:p>
            <a:r>
              <a:rPr lang="en-US" baseline="0" dirty="0" smtClean="0"/>
              <a:t>Created with ‘boxplot-</a:t>
            </a:r>
            <a:r>
              <a:rPr lang="en-US" baseline="0" dirty="0" err="1" smtClean="0"/>
              <a:t>demo.py</a:t>
            </a:r>
            <a:r>
              <a:rPr lang="en-US" baseline="0" dirty="0" smtClean="0"/>
              <a:t>’</a:t>
            </a:r>
          </a:p>
          <a:p>
            <a:endParaRPr lang="en-US" baseline="0" dirty="0" smtClean="0"/>
          </a:p>
          <a:p>
            <a:r>
              <a:rPr lang="en-US" baseline="0" dirty="0" smtClean="0"/>
              <a:t>Box is 25% </a:t>
            </a:r>
          </a:p>
          <a:p>
            <a:r>
              <a:rPr lang="en-US" baseline="0" dirty="0" smtClean="0"/>
              <a:t>Line is median</a:t>
            </a:r>
          </a:p>
          <a:p>
            <a:r>
              <a:rPr lang="en-US" baseline="0" dirty="0" smtClean="0"/>
              <a:t>Dots are outliers</a:t>
            </a:r>
          </a:p>
          <a:p>
            <a:r>
              <a:rPr lang="en-US" baseline="0" dirty="0" smtClean="0"/>
              <a:t>Xx update</a:t>
            </a:r>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654282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38</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39</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www.physics.csbsju.edu</a:t>
            </a:r>
            <a:r>
              <a:rPr lang="en-US" dirty="0" smtClean="0"/>
              <a:t>/stats/KS-</a:t>
            </a:r>
            <a:r>
              <a:rPr lang="en-US" dirty="0" err="1" smtClean="0"/>
              <a:t>test.html</a:t>
            </a:r>
            <a:endParaRPr lang="en-US" dirty="0" smtClean="0"/>
          </a:p>
          <a:p>
            <a:endParaRPr lang="en-US" dirty="0" smtClean="0"/>
          </a:p>
          <a:p>
            <a:r>
              <a:rPr lang="en-US" dirty="0" smtClean="0"/>
              <a:t>One of the advantages of the KS-test is that it leads to a graphical presentation of the data, which enables the user to detect normal distributions (see below). </a:t>
            </a:r>
          </a:p>
          <a:p>
            <a:r>
              <a:rPr lang="en-US" dirty="0" smtClean="0"/>
              <a:t>The KS-test is a robust test that cares only about the relative distribution of the data. </a:t>
            </a:r>
          </a:p>
          <a:p>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42</a:t>
            </a:fld>
            <a:endParaRPr lang="en-US"/>
          </a:p>
        </p:txBody>
      </p:sp>
    </p:spTree>
    <p:extLst>
      <p:ext uri="{BB962C8B-B14F-4D97-AF65-F5344CB8AC3E}">
        <p14:creationId xmlns:p14="http://schemas.microsoft.com/office/powerpoint/2010/main" val="4269850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Discrete values (“Probability Mass Function”) - typically values and weights</a:t>
            </a:r>
          </a:p>
          <a:p>
            <a:pPr lvl="1"/>
            <a:r>
              <a:rPr lang="en-US" dirty="0" smtClean="0"/>
              <a:t>Continues values (“Probability Density Function”) – typically a function</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Affects how we model the variable </a:t>
            </a:r>
          </a:p>
          <a:p>
            <a:pPr lvl="1"/>
            <a:r>
              <a:rPr lang="en-US" dirty="0" smtClean="0"/>
              <a:t>Insurance</a:t>
            </a:r>
            <a:r>
              <a:rPr lang="en-US" baseline="0" dirty="0" smtClean="0"/>
              <a:t> claims: Not independent when an epidemic hits the local population (common location affects health)</a:t>
            </a:r>
          </a:p>
          <a:p>
            <a:pPr lvl="1"/>
            <a:r>
              <a:rPr lang="en-US" baseline="0" dirty="0" smtClean="0"/>
              <a:t>Identical distributions not the same in terms of chance of being sick when one person has higher likelihood of inheriting a disease or is in a socioeconomic class more at risk for disease</a:t>
            </a: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43</a:t>
            </a:fld>
            <a:endParaRPr lang="en-US"/>
          </a:p>
        </p:txBody>
      </p:sp>
    </p:spTree>
    <p:extLst>
      <p:ext uri="{BB962C8B-B14F-4D97-AF65-F5344CB8AC3E}">
        <p14:creationId xmlns:p14="http://schemas.microsoft.com/office/powerpoint/2010/main" val="3238829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 why do I have this slide twice?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44</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variable might be modeled as log-normal if it can be thought of as the multiplicative product of many independent random variables each of which is positive. (This is justified by considering the central limit theorem in the log-domain.) For example, in finance, the variable could represent the compound return from a sequence of many trades (each expressed as its return + 1); or a long-term discount factor can be derived from the product of short-term discount factors. In wireless communication, the </a:t>
            </a:r>
            <a:r>
              <a:rPr lang="en-US" dirty="0" err="1" smtClean="0"/>
              <a:t>sas</a:t>
            </a:r>
            <a:r>
              <a:rPr lang="en-US" dirty="0" smtClean="0"/>
              <a:t> caused by shadowing or slow fading from random objects is often assumed to be log-normally distributed: see log-distance path loss model.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part of </a:t>
            </a:r>
            <a:r>
              <a:rPr lang="en-US" dirty="0" err="1" smtClean="0"/>
              <a:t>amy’s</a:t>
            </a:r>
            <a:r>
              <a:rPr lang="en-US" dirty="0" smtClean="0"/>
              <a:t> data might match a log distribution?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45</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instance, suppose someone typically gets 4 pieces of mail per day on average. There will be, however, a certain spread: sometimes a little more, sometimes a little fewer, once in a while nothing at all.[2] Given only the average rate, for a certain period of observation (pieces of mail per day, </a:t>
            </a:r>
            <a:r>
              <a:rPr lang="en-US" dirty="0" err="1" smtClean="0"/>
              <a:t>phonecalls</a:t>
            </a:r>
            <a:r>
              <a:rPr lang="en-US" dirty="0" smtClean="0"/>
              <a:t> per hour, etc.), and assuming that the process, or mix of processes, that produces the event flow is essentially random, the Poisson distribution specifies how likely it is that the count will be 3, or 5, or 10, or any other number, during one period of observation. That is, it predicts the degree of spread around a known average rate of occurrence.[2]</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smtClean="0">
                <a:solidFill>
                  <a:schemeClr val="tx1"/>
                </a:solidFill>
                <a:effectLst/>
                <a:latin typeface="+mn-lt"/>
                <a:ea typeface="+mn-ea"/>
                <a:cs typeface="+mn-cs"/>
              </a:rPr>
              <a:t>mean equals the variance </a:t>
            </a:r>
            <a:endParaRPr lang="en-US"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46</a:t>
            </a:fld>
            <a:endParaRPr lang="en-US"/>
          </a:p>
        </p:txBody>
      </p:sp>
    </p:spTree>
    <p:extLst>
      <p:ext uri="{BB962C8B-B14F-4D97-AF65-F5344CB8AC3E}">
        <p14:creationId xmlns:p14="http://schemas.microsoft.com/office/powerpoint/2010/main" val="3163214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 17. Velocity proﬁles over time using the mouse for (</a:t>
            </a:r>
            <a:r>
              <a:rPr lang="en-US" dirty="0" err="1" smtClean="0"/>
              <a:t>a,b</a:t>
            </a:r>
            <a:r>
              <a:rPr lang="en-US" dirty="0" smtClean="0"/>
              <a:t>) able-bodied participants and (</a:t>
            </a:r>
            <a:r>
              <a:rPr lang="en-US" dirty="0" err="1" smtClean="0"/>
              <a:t>c,d</a:t>
            </a:r>
            <a:r>
              <a:rPr lang="en-US" dirty="0" smtClean="0"/>
              <a:t>)</a:t>
            </a:r>
          </a:p>
          <a:p>
            <a:endParaRPr lang="en-US" dirty="0" smtClean="0"/>
          </a:p>
          <a:p>
            <a:r>
              <a:rPr lang="en-US" dirty="0" smtClean="0"/>
              <a:t>motor-impaired participants. The dot represents the click or crossing event. The graphs on the</a:t>
            </a:r>
          </a:p>
          <a:p>
            <a:endParaRPr lang="en-US" dirty="0" smtClean="0"/>
          </a:p>
          <a:p>
            <a:r>
              <a:rPr lang="en-US" dirty="0" smtClean="0"/>
              <a:t>left are for area pointing. The graphs on the right are for goal crossing.</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47</a:t>
            </a:fld>
            <a:endParaRPr lang="en-US"/>
          </a:p>
        </p:txBody>
      </p:sp>
    </p:spTree>
    <p:extLst>
      <p:ext uri="{BB962C8B-B14F-4D97-AF65-F5344CB8AC3E}">
        <p14:creationId xmlns:p14="http://schemas.microsoft.com/office/powerpoint/2010/main" val="1460703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b="0" dirty="0" smtClean="0"/>
              <a:t>A slope of 2 means that every 1-unit change in X yields a 2-unit change in Y.</a:t>
            </a:r>
          </a:p>
          <a:p>
            <a:pPr eaLnBrk="1" hangingPunct="1">
              <a:spcBef>
                <a:spcPct val="50000"/>
              </a:spcBef>
            </a:pPr>
            <a:endParaRPr lang="en-US" sz="1200" b="0" dirty="0" smtClean="0"/>
          </a:p>
          <a:p>
            <a:pPr eaLnBrk="1" hangingPunct="1">
              <a:spcBef>
                <a:spcPct val="50000"/>
              </a:spcBef>
            </a:pPr>
            <a:endParaRPr lang="en-US" sz="1200" b="0"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51</a:t>
            </a:fld>
            <a:endParaRPr lang="en-US"/>
          </a:p>
        </p:txBody>
      </p:sp>
    </p:spTree>
    <p:extLst>
      <p:ext uri="{BB962C8B-B14F-4D97-AF65-F5344CB8AC3E}">
        <p14:creationId xmlns:p14="http://schemas.microsoft.com/office/powerpoint/2010/main" val="1178802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Interval: Scales that describe values where the interval between the values has meaning.</a:t>
            </a:r>
          </a:p>
          <a:p>
            <a:r>
              <a:rPr lang="en-US" dirty="0" smtClean="0"/>
              <a:t>Ratio: Scales that describe variables where the same difference between values has the same meaning (as in interval) but where a double, tripling, etc. of the values implies a double, tripling, etc. of the measurement. An example of a ratio scale is a bank account balance whose possible values are $5, $10, and $15. The difference between each pair is $5 and $10 is twice as much as $5. Since ratios of values are possible, they are defined as having a natural zero.</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2996366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59</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60</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relating distributions back </a:t>
            </a:r>
            <a:r>
              <a:rPr lang="en-US" dirty="0" smtClean="0"/>
              <a:t>to your understanding of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61</a:t>
            </a:fld>
            <a:endParaRPr lang="en-US"/>
          </a:p>
        </p:txBody>
      </p:sp>
    </p:spTree>
    <p:extLst>
      <p:ext uri="{BB962C8B-B14F-4D97-AF65-F5344CB8AC3E}">
        <p14:creationId xmlns:p14="http://schemas.microsoft.com/office/powerpoint/2010/main" val="3216192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scripts to address each of these?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632654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(1/29/15 10:06) -----</a:t>
            </a:r>
          </a:p>
          <a:p>
            <a:r>
              <a:rPr lang="en-US"/>
              <a:t>move to where it is relevant to the data analysis process instead of here.</a:t>
            </a:r>
          </a:p>
        </p:txBody>
      </p:sp>
      <p:sp>
        <p:nvSpPr>
          <p:cNvPr id="4" name="Slide Number Placeholder 3"/>
          <p:cNvSpPr>
            <a:spLocks noGrp="1"/>
          </p:cNvSpPr>
          <p:nvPr>
            <p:ph type="sldNum" sz="quarter" idx="10"/>
          </p:nvPr>
        </p:nvSpPr>
        <p:spPr/>
        <p:txBody>
          <a:bodyPr/>
          <a:lstStyle/>
          <a:p>
            <a:fld id="{FD66F34B-9C4D-8640-BB34-4C24A79C9FFB}" type="slidenum">
              <a:rPr lang="en-US" smtClean="0"/>
              <a:t>14</a:t>
            </a:fld>
            <a:endParaRPr lang="en-US"/>
          </a:p>
        </p:txBody>
      </p:sp>
    </p:spTree>
    <p:extLst>
      <p:ext uri="{BB962C8B-B14F-4D97-AF65-F5344CB8AC3E}">
        <p14:creationId xmlns:p14="http://schemas.microsoft.com/office/powerpoint/2010/main" val="599156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12.8</a:t>
            </a:r>
          </a:p>
          <a:p>
            <a:r>
              <a:rPr lang="en-US" dirty="0" smtClean="0"/>
              <a:t>Median</a:t>
            </a:r>
            <a:r>
              <a:rPr lang="en-US" baseline="0" dirty="0" smtClean="0"/>
              <a:t> = 12</a:t>
            </a:r>
          </a:p>
          <a:p>
            <a:r>
              <a:rPr lang="en-US" baseline="0" dirty="0" smtClean="0"/>
              <a:t>Mode = 8</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17</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12.8</a:t>
            </a:r>
          </a:p>
          <a:p>
            <a:r>
              <a:rPr lang="en-US" dirty="0" smtClean="0"/>
              <a:t>Median</a:t>
            </a:r>
            <a:r>
              <a:rPr lang="en-US" baseline="0" dirty="0" smtClean="0"/>
              <a:t> = 12</a:t>
            </a:r>
          </a:p>
          <a:p>
            <a:r>
              <a:rPr lang="en-US" baseline="0" dirty="0" smtClean="0"/>
              <a:t>Mode = 8</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 33</a:t>
            </a:r>
          </a:p>
          <a:p>
            <a:r>
              <a:rPr lang="en-US" dirty="0" smtClean="0"/>
              <a:t>Median</a:t>
            </a:r>
            <a:r>
              <a:rPr lang="en-US" baseline="0" dirty="0" smtClean="0"/>
              <a:t> = 12</a:t>
            </a:r>
          </a:p>
          <a:p>
            <a:r>
              <a:rPr lang="en-US" baseline="0" dirty="0" smtClean="0"/>
              <a:t>Mode = 8</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19</a:t>
            </a:fld>
            <a:endParaRPr lang="en-US"/>
          </a:p>
        </p:txBody>
      </p:sp>
    </p:spTree>
    <p:extLst>
      <p:ext uri="{BB962C8B-B14F-4D97-AF65-F5344CB8AC3E}">
        <p14:creationId xmlns:p14="http://schemas.microsoft.com/office/powerpoint/2010/main" val="358534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is for sample; use N for population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20</a:t>
            </a:fld>
            <a:endParaRPr lang="en-US"/>
          </a:p>
        </p:txBody>
      </p:sp>
    </p:spTree>
    <p:extLst>
      <p:ext uri="{BB962C8B-B14F-4D97-AF65-F5344CB8AC3E}">
        <p14:creationId xmlns:p14="http://schemas.microsoft.com/office/powerpoint/2010/main" val="358534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1/21/16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1/21/16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1/21/16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Exploratory Data Analysis</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What Role Does </a:t>
            </a:r>
            <a:r>
              <a:rPr lang="en-US" dirty="0"/>
              <a:t>T</a:t>
            </a:r>
            <a:r>
              <a:rPr lang="en-US" dirty="0" smtClean="0"/>
              <a:t>his Field Play?</a:t>
            </a:r>
            <a:endParaRPr lang="en-US" dirty="0"/>
          </a:p>
        </p:txBody>
      </p:sp>
      <p:sp>
        <p:nvSpPr>
          <p:cNvPr id="7" name="Content Placeholder 6"/>
          <p:cNvSpPr>
            <a:spLocks noGrp="1"/>
          </p:cNvSpPr>
          <p:nvPr>
            <p:ph idx="1"/>
          </p:nvPr>
        </p:nvSpPr>
        <p:spPr>
          <a:xfrm>
            <a:off x="1128943" y="1847153"/>
            <a:ext cx="7887140" cy="4379976"/>
          </a:xfrm>
        </p:spPr>
        <p:txBody>
          <a:bodyPr/>
          <a:lstStyle/>
          <a:p>
            <a:pPr marL="228600" lvl="1" indent="0">
              <a:buNone/>
            </a:pPr>
            <a:r>
              <a:rPr lang="en-US" sz="3200" dirty="0" smtClean="0"/>
              <a:t>Descriptor / Feature: predictive of labels (</a:t>
            </a:r>
            <a:r>
              <a:rPr lang="en-US" sz="3200" i="1" dirty="0" smtClean="0"/>
              <a:t>e.g. </a:t>
            </a:r>
            <a:r>
              <a:rPr lang="en-US" sz="3200" i="1" dirty="0"/>
              <a:t>C</a:t>
            </a:r>
            <a:r>
              <a:rPr lang="en-US" sz="3200" i="1" dirty="0" smtClean="0"/>
              <a:t>lick Duration</a:t>
            </a:r>
            <a:r>
              <a:rPr lang="en-US" sz="3200" dirty="0" smtClean="0"/>
              <a:t>)</a:t>
            </a:r>
          </a:p>
          <a:p>
            <a:pPr marL="228600" lvl="1" indent="0">
              <a:buNone/>
            </a:pPr>
            <a:r>
              <a:rPr lang="en-US" sz="3200" dirty="0" smtClean="0"/>
              <a:t>Response / Label: </a:t>
            </a:r>
          </a:p>
          <a:p>
            <a:pPr marL="228600" lvl="1" indent="0">
              <a:buNone/>
            </a:pPr>
            <a:r>
              <a:rPr lang="en-US" sz="3200" dirty="0"/>
              <a:t>	</a:t>
            </a:r>
            <a:r>
              <a:rPr lang="en-US" sz="3200" dirty="0" smtClean="0"/>
              <a:t>outcome of prediction </a:t>
            </a:r>
          </a:p>
          <a:p>
            <a:pPr marL="228600" lvl="1" indent="0">
              <a:buNone/>
            </a:pPr>
            <a:r>
              <a:rPr lang="en-US" sz="3200" dirty="0"/>
              <a:t>	</a:t>
            </a:r>
            <a:r>
              <a:rPr lang="en-US" sz="3200" dirty="0" smtClean="0"/>
              <a:t>response to an intervention / question</a:t>
            </a:r>
          </a:p>
          <a:p>
            <a:pPr marL="228600" lvl="1" indent="0">
              <a:buNone/>
            </a:pPr>
            <a:r>
              <a:rPr lang="en-US" sz="3200" dirty="0" smtClean="0"/>
              <a:t>  (</a:t>
            </a:r>
            <a:r>
              <a:rPr lang="en-US" sz="3200" i="1" dirty="0" smtClean="0"/>
              <a:t>e.g. Diagnosis)</a:t>
            </a:r>
            <a:endParaRPr lang="en-US" sz="3200" dirty="0"/>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582155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Second, Can you compare? Normalization</a:t>
            </a:r>
            <a:endParaRPr lang="en-US" dirty="0"/>
          </a:p>
        </p:txBody>
      </p:sp>
      <p:sp>
        <p:nvSpPr>
          <p:cNvPr id="7" name="Content Placeholder 6"/>
          <p:cNvSpPr>
            <a:spLocks noGrp="1"/>
          </p:cNvSpPr>
          <p:nvPr>
            <p:ph idx="1"/>
          </p:nvPr>
        </p:nvSpPr>
        <p:spPr/>
        <p:txBody>
          <a:bodyPr/>
          <a:lstStyle/>
          <a:p>
            <a:pPr marL="0" indent="0">
              <a:buNone/>
            </a:pPr>
            <a:r>
              <a:rPr lang="en-US" dirty="0" smtClean="0"/>
              <a:t>Allows different fields to be compared </a:t>
            </a:r>
          </a:p>
          <a:p>
            <a:pPr marL="0" indent="0">
              <a:buNone/>
            </a:pPr>
            <a:r>
              <a:rPr lang="en-US" dirty="0" smtClean="0"/>
              <a:t>Avoids undue influence of a column that happens to have large values</a:t>
            </a:r>
          </a:p>
          <a:p>
            <a:pPr marL="0" indent="0">
              <a:buNone/>
            </a:pPr>
            <a:r>
              <a:rPr lang="en-US" dirty="0" smtClean="0"/>
              <a:t>Often moves data to 0-1 range</a:t>
            </a:r>
          </a:p>
          <a:p>
            <a:pPr marL="0" indent="0">
              <a:buNone/>
            </a:pPr>
            <a:r>
              <a:rPr lang="en-US" dirty="0" smtClean="0"/>
              <a:t>Non-linear transformations (</a:t>
            </a:r>
            <a:r>
              <a:rPr lang="en-US" i="1" dirty="0" smtClean="0"/>
              <a:t>e.g., </a:t>
            </a:r>
            <a:r>
              <a:rPr lang="en-US" dirty="0" smtClean="0"/>
              <a:t>transforming log-normal data to a normal scale by taking the log)</a:t>
            </a:r>
          </a:p>
        </p:txBody>
      </p:sp>
      <p:sp>
        <p:nvSpPr>
          <p:cNvPr id="4" name="Date Placeholder 3"/>
          <p:cNvSpPr>
            <a:spLocks noGrp="1"/>
          </p:cNvSpPr>
          <p:nvPr>
            <p:ph type="dt" sz="half" idx="10"/>
          </p:nvPr>
        </p:nvSpPr>
        <p:spPr/>
        <p:txBody>
          <a:bodyPr/>
          <a:lstStyle/>
          <a:p>
            <a:fld id="{111EEF3B-ABF2-AA4E-9E24-0C6256942674}" type="datetime1">
              <a:rPr lang="en-US" smtClean="0"/>
              <a:t>1/21/16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240776263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Transforming your data: </a:t>
            </a:r>
            <a:br>
              <a:rPr lang="en-US" dirty="0" smtClean="0"/>
            </a:br>
            <a:r>
              <a:rPr lang="en-US" dirty="0" smtClean="0"/>
              <a:t>Ordinal &lt;-&gt; Numeric</a:t>
            </a:r>
            <a:endParaRPr lang="en-US" dirty="0"/>
          </a:p>
        </p:txBody>
      </p:sp>
      <p:sp>
        <p:nvSpPr>
          <p:cNvPr id="7" name="Content Placeholder 6"/>
          <p:cNvSpPr>
            <a:spLocks noGrp="1"/>
          </p:cNvSpPr>
          <p:nvPr>
            <p:ph idx="1"/>
          </p:nvPr>
        </p:nvSpPr>
        <p:spPr/>
        <p:txBody>
          <a:bodyPr/>
          <a:lstStyle/>
          <a:p>
            <a:pPr marL="0" indent="0">
              <a:buNone/>
            </a:pPr>
            <a:r>
              <a:rPr lang="en-US" sz="3600" dirty="0"/>
              <a:t>Value Mapping</a:t>
            </a:r>
          </a:p>
          <a:p>
            <a:pPr lvl="1"/>
            <a:r>
              <a:rPr lang="en-US" sz="2800" dirty="0"/>
              <a:t>Convert ordinal values into numbers </a:t>
            </a:r>
            <a:endParaRPr lang="en-US" sz="2800" dirty="0" smtClean="0"/>
          </a:p>
          <a:p>
            <a:pPr marL="0" indent="0">
              <a:buNone/>
            </a:pPr>
            <a:r>
              <a:rPr lang="en-US" sz="3600" dirty="0" smtClean="0"/>
              <a:t>Discretization</a:t>
            </a:r>
            <a:endParaRPr lang="en-US" sz="3600" dirty="0"/>
          </a:p>
          <a:p>
            <a:pPr lvl="1"/>
            <a:r>
              <a:rPr lang="en-US" sz="2800" dirty="0"/>
              <a:t>Convert numbers into ordinal values (binning)</a:t>
            </a:r>
          </a:p>
          <a:p>
            <a:pPr lvl="1"/>
            <a:r>
              <a:rPr lang="en-US" sz="2800" dirty="0"/>
              <a:t>Smooth data </a:t>
            </a:r>
            <a:endParaRPr lang="en-US" sz="2800" dirty="0" smtClean="0"/>
          </a:p>
          <a:p>
            <a:pPr lvl="1"/>
            <a:r>
              <a:rPr lang="en-US" sz="2800" dirty="0"/>
              <a:t>Bin Nominal data into categories</a:t>
            </a:r>
          </a:p>
          <a:p>
            <a:pPr lvl="1"/>
            <a:endParaRPr lang="en-US" sz="2800" dirty="0"/>
          </a:p>
          <a:p>
            <a:pPr lvl="1"/>
            <a:endParaRPr lang="en-US" sz="2800" dirty="0"/>
          </a:p>
          <a:p>
            <a:pPr lvl="1"/>
            <a:endParaRPr lang="en-US" sz="2800" dirty="0"/>
          </a:p>
        </p:txBody>
      </p:sp>
      <p:sp>
        <p:nvSpPr>
          <p:cNvPr id="4" name="Date Placeholder 3"/>
          <p:cNvSpPr>
            <a:spLocks noGrp="1"/>
          </p:cNvSpPr>
          <p:nvPr>
            <p:ph type="dt" sz="half" idx="10"/>
          </p:nvPr>
        </p:nvSpPr>
        <p:spPr/>
        <p:txBody>
          <a:bodyPr/>
          <a:lstStyle/>
          <a:p>
            <a:fld id="{111EEF3B-ABF2-AA4E-9E24-0C6256942674}" type="datetime1">
              <a:rPr lang="en-US" smtClean="0"/>
              <a:t>1/21/16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398073433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your data: Calculations </a:t>
            </a:r>
            <a:endParaRPr lang="en-US" dirty="0"/>
          </a:p>
        </p:txBody>
      </p:sp>
      <p:sp>
        <p:nvSpPr>
          <p:cNvPr id="3" name="Content Placeholder 2"/>
          <p:cNvSpPr>
            <a:spLocks noGrp="1"/>
          </p:cNvSpPr>
          <p:nvPr>
            <p:ph idx="1"/>
          </p:nvPr>
        </p:nvSpPr>
        <p:spPr/>
        <p:txBody>
          <a:bodyPr/>
          <a:lstStyle/>
          <a:p>
            <a:pPr marL="0" indent="0">
              <a:buNone/>
            </a:pPr>
            <a:r>
              <a:rPr lang="en-US" sz="3600" dirty="0" smtClean="0"/>
              <a:t>Aggregation of Fields</a:t>
            </a:r>
          </a:p>
          <a:p>
            <a:pPr marL="0" indent="0">
              <a:buNone/>
            </a:pPr>
            <a:r>
              <a:rPr lang="en-US" sz="3600" dirty="0" smtClean="0"/>
              <a:t>Calculation of Features</a:t>
            </a:r>
          </a:p>
          <a:p>
            <a:pPr marL="0" indent="0">
              <a:buNone/>
            </a:pPr>
            <a:r>
              <a:rPr lang="en-US" sz="3600" dirty="0" smtClean="0"/>
              <a:t> </a:t>
            </a:r>
          </a:p>
          <a:p>
            <a:pPr marL="0" indent="0">
              <a:buNone/>
            </a:pPr>
            <a:endParaRPr lang="en-US" sz="3600"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27755743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Transformation</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50479792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Statistics</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37389660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Median (Middle #)</a:t>
            </a:r>
          </a:p>
          <a:p>
            <a:pPr marL="0" indent="0">
              <a:buNone/>
            </a:pPr>
            <a:r>
              <a:rPr lang="en-US" dirty="0" smtClean="0"/>
              <a:t>8 8 9 10 12 15 17 18 </a:t>
            </a:r>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1/21/16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102823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a:t>
            </a:r>
            <a:br>
              <a:rPr lang="en-US" dirty="0" smtClean="0"/>
            </a:br>
            <a:r>
              <a:rPr lang="en-US" dirty="0" smtClean="0"/>
              <a:t>Median (Middle #); </a:t>
            </a:r>
            <a:br>
              <a:rPr lang="en-US" dirty="0" smtClean="0"/>
            </a:br>
            <a:r>
              <a:rPr lang="en-US" dirty="0" smtClean="0"/>
              <a:t>Mode (most #)</a:t>
            </a:r>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1/21/16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17</a:t>
            </a:fld>
            <a:endParaRPr lang="en-US" dirty="0"/>
          </a:p>
        </p:txBody>
      </p:sp>
      <p:sp>
        <p:nvSpPr>
          <p:cNvPr id="2" name="TextBox 1"/>
          <p:cNvSpPr txBox="1"/>
          <p:nvPr/>
        </p:nvSpPr>
        <p:spPr>
          <a:xfrm>
            <a:off x="1251853" y="1300269"/>
            <a:ext cx="3563946" cy="954107"/>
          </a:xfrm>
          <a:prstGeom prst="rect">
            <a:avLst/>
          </a:prstGeom>
          <a:noFill/>
        </p:spPr>
        <p:txBody>
          <a:bodyPr wrap="none" rtlCol="0">
            <a:spAutoFit/>
          </a:bodyPr>
          <a:lstStyle/>
          <a:p>
            <a:r>
              <a:rPr lang="en-US" sz="2800" dirty="0"/>
              <a:t>8 8 9 10 12 15 17 </a:t>
            </a:r>
            <a:r>
              <a:rPr lang="en-US" sz="2800" dirty="0" smtClean="0"/>
              <a:t>18 19 </a:t>
            </a:r>
            <a:endParaRPr lang="en-US" sz="2800" dirty="0"/>
          </a:p>
          <a:p>
            <a:endParaRPr lang="en-US" sz="2800" dirty="0"/>
          </a:p>
        </p:txBody>
      </p:sp>
    </p:spTree>
    <p:extLst>
      <p:ext uri="{BB962C8B-B14F-4D97-AF65-F5344CB8AC3E}">
        <p14:creationId xmlns:p14="http://schemas.microsoft.com/office/powerpoint/2010/main" val="168568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12.8</a:t>
            </a:r>
            <a:br>
              <a:rPr lang="en-US" dirty="0" smtClean="0"/>
            </a:br>
            <a:r>
              <a:rPr lang="en-US" dirty="0" smtClean="0"/>
              <a:t>Median (Middle #) = 12</a:t>
            </a:r>
            <a:br>
              <a:rPr lang="en-US" dirty="0" smtClean="0"/>
            </a:br>
            <a:r>
              <a:rPr lang="en-US" dirty="0" smtClean="0"/>
              <a:t>Mode (most #) = 8</a:t>
            </a:r>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1/21/16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18</a:t>
            </a:fld>
            <a:endParaRPr lang="en-US" dirty="0"/>
          </a:p>
        </p:txBody>
      </p:sp>
      <p:sp>
        <p:nvSpPr>
          <p:cNvPr id="2" name="TextBox 1"/>
          <p:cNvSpPr txBox="1"/>
          <p:nvPr/>
        </p:nvSpPr>
        <p:spPr>
          <a:xfrm>
            <a:off x="1251853" y="1300269"/>
            <a:ext cx="3563946" cy="954107"/>
          </a:xfrm>
          <a:prstGeom prst="rect">
            <a:avLst/>
          </a:prstGeom>
          <a:noFill/>
        </p:spPr>
        <p:txBody>
          <a:bodyPr wrap="none" rtlCol="0">
            <a:spAutoFit/>
          </a:bodyPr>
          <a:lstStyle/>
          <a:p>
            <a:r>
              <a:rPr lang="en-US" sz="2800" dirty="0"/>
              <a:t>8 8 9 10 12 15 17 </a:t>
            </a:r>
            <a:r>
              <a:rPr lang="en-US" sz="2800" dirty="0" smtClean="0"/>
              <a:t>18 19 </a:t>
            </a:r>
            <a:endParaRPr lang="en-US" sz="2800" dirty="0"/>
          </a:p>
          <a:p>
            <a:endParaRPr lang="en-US" sz="2800" dirty="0"/>
          </a:p>
        </p:txBody>
      </p:sp>
    </p:spTree>
    <p:extLst>
      <p:ext uri="{BB962C8B-B14F-4D97-AF65-F5344CB8AC3E}">
        <p14:creationId xmlns:p14="http://schemas.microsoft.com/office/powerpoint/2010/main" val="270225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a:t>
            </a:r>
            <a:br>
              <a:rPr lang="en-US" dirty="0" smtClean="0"/>
            </a:br>
            <a:r>
              <a:rPr lang="en-US" dirty="0" smtClean="0"/>
              <a:t>Median (Middle #)</a:t>
            </a:r>
            <a:br>
              <a:rPr lang="en-US" dirty="0" smtClean="0"/>
            </a:br>
            <a:r>
              <a:rPr lang="en-US" dirty="0" smtClean="0"/>
              <a:t>Mode (most #)</a:t>
            </a:r>
          </a:p>
          <a:p>
            <a:endParaRPr lang="en-US" dirty="0" smtClean="0"/>
          </a:p>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1/21/16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19</a:t>
            </a:fld>
            <a:endParaRPr lang="en-US" dirty="0"/>
          </a:p>
        </p:txBody>
      </p:sp>
      <p:sp>
        <p:nvSpPr>
          <p:cNvPr id="2" name="TextBox 1"/>
          <p:cNvSpPr txBox="1"/>
          <p:nvPr/>
        </p:nvSpPr>
        <p:spPr>
          <a:xfrm>
            <a:off x="1251853" y="1300269"/>
            <a:ext cx="3745937" cy="954107"/>
          </a:xfrm>
          <a:prstGeom prst="rect">
            <a:avLst/>
          </a:prstGeom>
          <a:noFill/>
        </p:spPr>
        <p:txBody>
          <a:bodyPr wrap="none" rtlCol="0">
            <a:spAutoFit/>
          </a:bodyPr>
          <a:lstStyle/>
          <a:p>
            <a:r>
              <a:rPr lang="en-US" sz="2800" dirty="0"/>
              <a:t>8 8 9 10 12 15 17 </a:t>
            </a:r>
            <a:r>
              <a:rPr lang="en-US" sz="2800" dirty="0" smtClean="0"/>
              <a:t>18 200 </a:t>
            </a:r>
            <a:endParaRPr lang="en-US" sz="2800" dirty="0"/>
          </a:p>
          <a:p>
            <a:endParaRPr lang="en-US" sz="2800" dirty="0"/>
          </a:p>
        </p:txBody>
      </p:sp>
    </p:spTree>
    <p:extLst>
      <p:ext uri="{BB962C8B-B14F-4D97-AF65-F5344CB8AC3E}">
        <p14:creationId xmlns:p14="http://schemas.microsoft.com/office/powerpoint/2010/main" val="409524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300269"/>
            <a:ext cx="7048804" cy="5154232"/>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dirty="0" smtClean="0"/>
              <a:t>Describe data types and how to transform among them</a:t>
            </a:r>
          </a:p>
          <a:p>
            <a:pPr marL="320675" indent="-320675" defTabSz="852488">
              <a:spcBef>
                <a:spcPct val="25000"/>
              </a:spcBef>
              <a:buSzPct val="80000"/>
            </a:pPr>
            <a:r>
              <a:rPr lang="en-US" sz="2800" dirty="0" smtClean="0"/>
              <a:t>Draw a stem and leaf plot for a data set</a:t>
            </a:r>
          </a:p>
          <a:p>
            <a:pPr marL="320675" indent="-320675" defTabSz="852488">
              <a:spcBef>
                <a:spcPct val="25000"/>
              </a:spcBef>
              <a:buSzPct val="80000"/>
            </a:pPr>
            <a:r>
              <a:rPr lang="en-US" dirty="0" smtClean="0"/>
              <a:t>Explain how a box plot works</a:t>
            </a:r>
          </a:p>
          <a:p>
            <a:pPr marL="320675" indent="-320675" defTabSz="852488">
              <a:spcBef>
                <a:spcPct val="25000"/>
              </a:spcBef>
              <a:buSzPct val="80000"/>
            </a:pPr>
            <a:r>
              <a:rPr lang="en-US" sz="2800" dirty="0" smtClean="0"/>
              <a:t>Recognize common types of distributions and the assumptions that lie behind them</a:t>
            </a:r>
          </a:p>
          <a:p>
            <a:pPr marL="320675" indent="-320675" defTabSz="852488">
              <a:spcBef>
                <a:spcPct val="25000"/>
              </a:spcBef>
              <a:buSzPct val="80000"/>
            </a:pPr>
            <a:r>
              <a:rPr lang="en-US" sz="2800" dirty="0" smtClean="0"/>
              <a:t>Have strategies for identifying and dealing with outliers</a:t>
            </a:r>
          </a:p>
        </p:txBody>
      </p:sp>
      <p:sp>
        <p:nvSpPr>
          <p:cNvPr id="2" name="Rectangle 1"/>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98914157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33</a:t>
            </a:r>
            <a:br>
              <a:rPr lang="en-US" dirty="0" smtClean="0"/>
            </a:br>
            <a:r>
              <a:rPr lang="en-US" dirty="0" smtClean="0"/>
              <a:t>Median (Middle #) = 12</a:t>
            </a:r>
            <a:br>
              <a:rPr lang="en-US" dirty="0" smtClean="0"/>
            </a:br>
            <a:r>
              <a:rPr lang="en-US" dirty="0" smtClean="0"/>
              <a:t>Mode (most #) = 8</a:t>
            </a:r>
          </a:p>
          <a:p>
            <a:r>
              <a:rPr lang="en-US" dirty="0" smtClean="0"/>
              <a:t>Variance σ</a:t>
            </a:r>
            <a:r>
              <a:rPr lang="en-US" baseline="30000" dirty="0" smtClean="0"/>
              <a:t>2</a:t>
            </a:r>
            <a:r>
              <a:rPr lang="en-US" dirty="0" smtClean="0"/>
              <a:t/>
            </a:r>
            <a:br>
              <a:rPr lang="en-US" dirty="0" smtClean="0"/>
            </a:br>
            <a:r>
              <a:rPr lang="en-US" dirty="0" smtClean="0"/>
              <a:t>(Mean of [Square of diff from mean])</a:t>
            </a:r>
          </a:p>
          <a:p>
            <a:pPr marL="0" indent="0">
              <a:buNone/>
            </a:pPr>
            <a:r>
              <a:rPr lang="en-US" u="sng" dirty="0" smtClean="0"/>
              <a:t>(33-8)</a:t>
            </a:r>
            <a:r>
              <a:rPr lang="en-US" u="sng" baseline="30000" dirty="0" smtClean="0"/>
              <a:t>2</a:t>
            </a:r>
            <a:r>
              <a:rPr lang="en-US" u="sng" dirty="0" smtClean="0"/>
              <a:t>*2+(33-9)</a:t>
            </a:r>
            <a:r>
              <a:rPr lang="en-US" u="sng" baseline="30000" dirty="0" smtClean="0"/>
              <a:t>2</a:t>
            </a:r>
            <a:r>
              <a:rPr lang="en-US" u="sng" dirty="0" smtClean="0"/>
              <a:t>+(33-10)</a:t>
            </a:r>
            <a:r>
              <a:rPr lang="en-US" u="sng" baseline="30000" dirty="0" smtClean="0"/>
              <a:t>2</a:t>
            </a:r>
            <a:r>
              <a:rPr lang="en-US" u="sng" dirty="0" smtClean="0"/>
              <a:t>+…</a:t>
            </a:r>
            <a:r>
              <a:rPr lang="en-US" u="sng" dirty="0"/>
              <a:t> </a:t>
            </a:r>
            <a:r>
              <a:rPr lang="en-US" u="sng" dirty="0" smtClean="0"/>
              <a:t>(33-200)</a:t>
            </a:r>
            <a:r>
              <a:rPr lang="en-US" u="sng" baseline="30000" dirty="0" smtClean="0"/>
              <a:t>2</a:t>
            </a:r>
            <a:r>
              <a:rPr lang="en-US" dirty="0" smtClean="0"/>
              <a:t>                </a:t>
            </a:r>
            <a:br>
              <a:rPr lang="en-US" dirty="0" smtClean="0"/>
            </a:br>
            <a:r>
              <a:rPr lang="en-US" dirty="0" smtClean="0"/>
              <a:t>                           [N-1]</a:t>
            </a:r>
          </a:p>
        </p:txBody>
      </p:sp>
      <p:sp>
        <p:nvSpPr>
          <p:cNvPr id="4" name="Date Placeholder 3"/>
          <p:cNvSpPr>
            <a:spLocks noGrp="1"/>
          </p:cNvSpPr>
          <p:nvPr>
            <p:ph type="dt" sz="half" idx="10"/>
          </p:nvPr>
        </p:nvSpPr>
        <p:spPr/>
        <p:txBody>
          <a:bodyPr/>
          <a:lstStyle/>
          <a:p>
            <a:fld id="{111EEF3B-ABF2-AA4E-9E24-0C6256942674}" type="datetime1">
              <a:rPr lang="en-US" smtClean="0"/>
              <a:t>1/21/16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20</a:t>
            </a:fld>
            <a:endParaRPr lang="en-US" dirty="0"/>
          </a:p>
        </p:txBody>
      </p:sp>
      <p:sp>
        <p:nvSpPr>
          <p:cNvPr id="2" name="TextBox 1"/>
          <p:cNvSpPr txBox="1"/>
          <p:nvPr/>
        </p:nvSpPr>
        <p:spPr>
          <a:xfrm>
            <a:off x="1251853" y="1300269"/>
            <a:ext cx="3745937" cy="954107"/>
          </a:xfrm>
          <a:prstGeom prst="rect">
            <a:avLst/>
          </a:prstGeom>
          <a:noFill/>
        </p:spPr>
        <p:txBody>
          <a:bodyPr wrap="none" rtlCol="0">
            <a:spAutoFit/>
          </a:bodyPr>
          <a:lstStyle/>
          <a:p>
            <a:r>
              <a:rPr lang="en-US" sz="2800" dirty="0"/>
              <a:t>8 8 9 10 12 15 17 </a:t>
            </a:r>
            <a:r>
              <a:rPr lang="en-US" sz="2800" dirty="0" smtClean="0"/>
              <a:t>18 200 </a:t>
            </a:r>
            <a:endParaRPr lang="en-US" sz="2800" dirty="0"/>
          </a:p>
          <a:p>
            <a:endParaRPr lang="en-US" sz="2800" dirty="0"/>
          </a:p>
        </p:txBody>
      </p:sp>
    </p:spTree>
    <p:extLst>
      <p:ext uri="{BB962C8B-B14F-4D97-AF65-F5344CB8AC3E}">
        <p14:creationId xmlns:p14="http://schemas.microsoft.com/office/powerpoint/2010/main" val="161697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33</a:t>
            </a:r>
            <a:br>
              <a:rPr lang="en-US" dirty="0" smtClean="0"/>
            </a:br>
            <a:r>
              <a:rPr lang="en-US" dirty="0" smtClean="0"/>
              <a:t>Median (Middle #) = 12</a:t>
            </a:r>
            <a:br>
              <a:rPr lang="en-US" dirty="0" smtClean="0"/>
            </a:br>
            <a:r>
              <a:rPr lang="en-US" dirty="0" smtClean="0"/>
              <a:t>Mode (most #) = 8</a:t>
            </a:r>
          </a:p>
          <a:p>
            <a:r>
              <a:rPr lang="en-US" dirty="0" smtClean="0"/>
              <a:t>Variance σ</a:t>
            </a:r>
            <a:r>
              <a:rPr lang="en-US" baseline="30000" dirty="0"/>
              <a:t>2</a:t>
            </a:r>
            <a:r>
              <a:rPr lang="en-US" dirty="0"/>
              <a:t> = </a:t>
            </a:r>
            <a:r>
              <a:rPr lang="en-US" dirty="0" smtClean="0"/>
              <a:t>3936.25</a:t>
            </a:r>
            <a:endParaRPr lang="en-US" dirty="0"/>
          </a:p>
          <a:p>
            <a:r>
              <a:rPr lang="en-US" dirty="0" smtClean="0"/>
              <a:t>Standard Deviation </a:t>
            </a:r>
            <a:r>
              <a:rPr lang="en-US" dirty="0" err="1" smtClean="0"/>
              <a:t>σ</a:t>
            </a:r>
            <a:r>
              <a:rPr lang="en-US" dirty="0" smtClean="0"/>
              <a:t> = 62.7</a:t>
            </a:r>
          </a:p>
        </p:txBody>
      </p:sp>
      <p:sp>
        <p:nvSpPr>
          <p:cNvPr id="4" name="Date Placeholder 3"/>
          <p:cNvSpPr>
            <a:spLocks noGrp="1"/>
          </p:cNvSpPr>
          <p:nvPr>
            <p:ph type="dt" sz="half" idx="10"/>
          </p:nvPr>
        </p:nvSpPr>
        <p:spPr/>
        <p:txBody>
          <a:bodyPr/>
          <a:lstStyle/>
          <a:p>
            <a:fld id="{111EEF3B-ABF2-AA4E-9E24-0C6256942674}" type="datetime1">
              <a:rPr lang="en-US" smtClean="0"/>
              <a:t>1/21/16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21</a:t>
            </a:fld>
            <a:endParaRPr lang="en-US" dirty="0"/>
          </a:p>
        </p:txBody>
      </p:sp>
      <p:sp>
        <p:nvSpPr>
          <p:cNvPr id="2" name="TextBox 1"/>
          <p:cNvSpPr txBox="1"/>
          <p:nvPr/>
        </p:nvSpPr>
        <p:spPr>
          <a:xfrm>
            <a:off x="1251853" y="1300269"/>
            <a:ext cx="3745937" cy="954107"/>
          </a:xfrm>
          <a:prstGeom prst="rect">
            <a:avLst/>
          </a:prstGeom>
          <a:noFill/>
        </p:spPr>
        <p:txBody>
          <a:bodyPr wrap="none" rtlCol="0">
            <a:spAutoFit/>
          </a:bodyPr>
          <a:lstStyle/>
          <a:p>
            <a:r>
              <a:rPr lang="en-US" sz="2800" dirty="0"/>
              <a:t>8 8 9 10 12 15 17 </a:t>
            </a:r>
            <a:r>
              <a:rPr lang="en-US" sz="2800" dirty="0" smtClean="0"/>
              <a:t>18 200 </a:t>
            </a:r>
            <a:endParaRPr lang="en-US" sz="2800" dirty="0"/>
          </a:p>
          <a:p>
            <a:endParaRPr lang="en-US" sz="2800" dirty="0"/>
          </a:p>
        </p:txBody>
      </p:sp>
    </p:spTree>
    <p:extLst>
      <p:ext uri="{BB962C8B-B14F-4D97-AF65-F5344CB8AC3E}">
        <p14:creationId xmlns:p14="http://schemas.microsoft.com/office/powerpoint/2010/main" val="48953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The most common</a:t>
            </a:r>
            <a:endParaRPr lang="en-US" dirty="0"/>
          </a:p>
        </p:txBody>
      </p:sp>
      <p:sp>
        <p:nvSpPr>
          <p:cNvPr id="7" name="Content Placeholder 6"/>
          <p:cNvSpPr>
            <a:spLocks noGrp="1"/>
          </p:cNvSpPr>
          <p:nvPr>
            <p:ph idx="1"/>
          </p:nvPr>
        </p:nvSpPr>
        <p:spPr/>
        <p:txBody>
          <a:bodyPr/>
          <a:lstStyle/>
          <a:p>
            <a:r>
              <a:rPr lang="en-US" dirty="0" smtClean="0"/>
              <a:t>Min</a:t>
            </a:r>
          </a:p>
          <a:p>
            <a:r>
              <a:rPr lang="en-US" dirty="0" smtClean="0"/>
              <a:t>Max</a:t>
            </a:r>
          </a:p>
          <a:p>
            <a:r>
              <a:rPr lang="en-US" dirty="0" smtClean="0"/>
              <a:t>Mean (Sum/#) = 12.8</a:t>
            </a:r>
            <a:br>
              <a:rPr lang="en-US" dirty="0" smtClean="0"/>
            </a:br>
            <a:r>
              <a:rPr lang="en-US" dirty="0" smtClean="0"/>
              <a:t>Median (Middle #) = 12</a:t>
            </a:r>
            <a:br>
              <a:rPr lang="en-US" dirty="0" smtClean="0"/>
            </a:br>
            <a:r>
              <a:rPr lang="en-US" dirty="0" smtClean="0"/>
              <a:t>Mode (most #) = 8</a:t>
            </a:r>
          </a:p>
          <a:p>
            <a:r>
              <a:rPr lang="en-US" dirty="0" smtClean="0"/>
              <a:t>Variance σ</a:t>
            </a:r>
            <a:r>
              <a:rPr lang="en-US" baseline="30000" dirty="0"/>
              <a:t>2</a:t>
            </a:r>
            <a:r>
              <a:rPr lang="en-US" dirty="0"/>
              <a:t> = </a:t>
            </a:r>
            <a:r>
              <a:rPr lang="en-US" dirty="0" smtClean="0"/>
              <a:t>19.6</a:t>
            </a:r>
            <a:endParaRPr lang="en-US" dirty="0"/>
          </a:p>
          <a:p>
            <a:r>
              <a:rPr lang="en-US" dirty="0" smtClean="0"/>
              <a:t>Standard Deviation </a:t>
            </a:r>
            <a:r>
              <a:rPr lang="en-US" dirty="0" err="1" smtClean="0"/>
              <a:t>σ</a:t>
            </a:r>
            <a:r>
              <a:rPr lang="en-US" dirty="0" smtClean="0"/>
              <a:t> = 4.5</a:t>
            </a:r>
          </a:p>
        </p:txBody>
      </p:sp>
      <p:sp>
        <p:nvSpPr>
          <p:cNvPr id="4" name="Date Placeholder 3"/>
          <p:cNvSpPr>
            <a:spLocks noGrp="1"/>
          </p:cNvSpPr>
          <p:nvPr>
            <p:ph type="dt" sz="half" idx="10"/>
          </p:nvPr>
        </p:nvSpPr>
        <p:spPr/>
        <p:txBody>
          <a:bodyPr/>
          <a:lstStyle/>
          <a:p>
            <a:fld id="{111EEF3B-ABF2-AA4E-9E24-0C6256942674}" type="datetime1">
              <a:rPr lang="en-US" smtClean="0"/>
              <a:t>1/21/16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22</a:t>
            </a:fld>
            <a:endParaRPr lang="en-US" dirty="0"/>
          </a:p>
        </p:txBody>
      </p:sp>
      <p:sp>
        <p:nvSpPr>
          <p:cNvPr id="2" name="TextBox 1"/>
          <p:cNvSpPr txBox="1"/>
          <p:nvPr/>
        </p:nvSpPr>
        <p:spPr>
          <a:xfrm>
            <a:off x="1251853" y="1300269"/>
            <a:ext cx="3563946" cy="954107"/>
          </a:xfrm>
          <a:prstGeom prst="rect">
            <a:avLst/>
          </a:prstGeom>
          <a:noFill/>
        </p:spPr>
        <p:txBody>
          <a:bodyPr wrap="none" rtlCol="0">
            <a:spAutoFit/>
          </a:bodyPr>
          <a:lstStyle/>
          <a:p>
            <a:r>
              <a:rPr lang="en-US" sz="2800" dirty="0"/>
              <a:t>8 8 9 10 12 15 17 </a:t>
            </a:r>
            <a:r>
              <a:rPr lang="en-US" sz="2800" dirty="0" smtClean="0"/>
              <a:t>18 19</a:t>
            </a:r>
            <a:endParaRPr lang="en-US" sz="2800" dirty="0"/>
          </a:p>
          <a:p>
            <a:endParaRPr lang="en-US" sz="2800" dirty="0"/>
          </a:p>
        </p:txBody>
      </p:sp>
    </p:spTree>
    <p:extLst>
      <p:ext uri="{BB962C8B-B14F-4D97-AF65-F5344CB8AC3E}">
        <p14:creationId xmlns:p14="http://schemas.microsoft.com/office/powerpoint/2010/main" val="1557619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Representations of your Data</a:t>
            </a:r>
            <a:endParaRPr lang="en-US" dirty="0"/>
          </a:p>
        </p:txBody>
      </p:sp>
      <p:sp>
        <p:nvSpPr>
          <p:cNvPr id="3" name="Conten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49587111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Tool Chest: Stem and Leaf</a:t>
            </a:r>
            <a:endParaRPr lang="en-US" dirty="0"/>
          </a:p>
        </p:txBody>
      </p:sp>
      <p:sp>
        <p:nvSpPr>
          <p:cNvPr id="3" name="Content Placeholder 2"/>
          <p:cNvSpPr>
            <a:spLocks noGrp="1"/>
          </p:cNvSpPr>
          <p:nvPr>
            <p:ph idx="1"/>
          </p:nvPr>
        </p:nvSpPr>
        <p:spPr/>
        <p:txBody>
          <a:bodyPr/>
          <a:lstStyle/>
          <a:p>
            <a:pPr marL="0" indent="0">
              <a:buNone/>
            </a:pPr>
            <a:r>
              <a:rPr lang="en-US" dirty="0" err="1" smtClean="0"/>
              <a:t>Tukey’s</a:t>
            </a:r>
            <a:r>
              <a:rPr lang="en-US" dirty="0" smtClean="0"/>
              <a:t> tool of choice first</a:t>
            </a:r>
          </a:p>
          <a:p>
            <a:pPr marL="0" indent="0">
              <a:buNone/>
            </a:pPr>
            <a:r>
              <a:rPr lang="en-US" dirty="0"/>
              <a:t>	</a:t>
            </a:r>
            <a:r>
              <a:rPr lang="en-US" dirty="0" smtClean="0"/>
              <a:t>	 Easy to do by hand</a:t>
            </a:r>
          </a:p>
          <a:p>
            <a:pPr marL="0" indent="0">
              <a:buNone/>
            </a:pPr>
            <a:r>
              <a:rPr lang="en-US" dirty="0"/>
              <a:t>	</a:t>
            </a:r>
            <a:r>
              <a:rPr lang="en-US" dirty="0" smtClean="0"/>
              <a:t>	 Careful design adds value</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pic>
        <p:nvPicPr>
          <p:cNvPr id="8" name="Picture 7"/>
          <p:cNvPicPr>
            <a:picLocks noChangeAspect="1"/>
          </p:cNvPicPr>
          <p:nvPr/>
        </p:nvPicPr>
        <p:blipFill>
          <a:blip r:embed="rId2"/>
          <a:stretch>
            <a:fillRect/>
          </a:stretch>
        </p:blipFill>
        <p:spPr>
          <a:xfrm>
            <a:off x="222555" y="2486604"/>
            <a:ext cx="1812775" cy="2635496"/>
          </a:xfrm>
          <a:prstGeom prst="rect">
            <a:avLst/>
          </a:prstGeom>
        </p:spPr>
      </p:pic>
    </p:spTree>
    <p:extLst>
      <p:ext uri="{BB962C8B-B14F-4D97-AF65-F5344CB8AC3E}">
        <p14:creationId xmlns:p14="http://schemas.microsoft.com/office/powerpoint/2010/main" val="34804281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128943" y="1847153"/>
            <a:ext cx="7659224" cy="4379976"/>
          </a:xfrm>
        </p:spPr>
        <p:txBody>
          <a:bodyPr/>
          <a:lstStyle/>
          <a:p>
            <a:pPr marL="0" indent="0">
              <a:buNone/>
            </a:pPr>
            <a:r>
              <a:rPr lang="en-US" dirty="0" smtClean="0"/>
              <a:t>Printout of summary .</a:t>
            </a:r>
            <a:r>
              <a:rPr lang="en-US" dirty="0" err="1" smtClean="0"/>
              <a:t>csv</a:t>
            </a:r>
            <a:r>
              <a:rPr lang="en-US" dirty="0" smtClean="0"/>
              <a:t> file for you (already done half the work here). Look at columns 5/6 </a:t>
            </a:r>
          </a:p>
          <a:p>
            <a:pPr marL="0" indent="0">
              <a:buNone/>
            </a:pPr>
            <a:endParaRPr lang="en-US" dirty="0"/>
          </a:p>
          <a:p>
            <a:pPr marL="0" indent="0">
              <a:buNone/>
            </a:pPr>
            <a:r>
              <a:rPr lang="en-US" dirty="0" smtClean="0"/>
              <a:t>40175  x x x </a:t>
            </a:r>
          </a:p>
          <a:p>
            <a:pPr marL="0" indent="0">
              <a:buNone/>
            </a:pPr>
            <a:r>
              <a:rPr lang="en-US" dirty="0" smtClean="0"/>
              <a:t>40201  x x x</a:t>
            </a:r>
          </a:p>
          <a:p>
            <a:pPr marL="0" indent="0">
              <a:buNone/>
            </a:pPr>
            <a:r>
              <a:rPr lang="en-US" dirty="0" smtClean="0"/>
              <a:t>40224  x x x </a:t>
            </a:r>
          </a:p>
          <a:p>
            <a:pPr marL="0" indent="0">
              <a:buNone/>
            </a:pPr>
            <a:r>
              <a:rPr lang="en-US" dirty="0" smtClean="0"/>
              <a:t>37013  x …</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249201959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60581" y="1847153"/>
            <a:ext cx="8423210" cy="4379976"/>
          </a:xfrm>
        </p:spPr>
        <p:txBody>
          <a:bodyPr/>
          <a:lstStyle/>
          <a:p>
            <a:pPr marL="0" indent="0">
              <a:buNone/>
            </a:pPr>
            <a:r>
              <a:rPr lang="en-US" dirty="0" smtClean="0"/>
              <a:t>Alternative: Digit reminder representation </a:t>
            </a:r>
            <a:br>
              <a:rPr lang="en-US" dirty="0" smtClean="0"/>
            </a:br>
            <a:r>
              <a:rPr lang="en-US" dirty="0" smtClean="0"/>
              <a:t>(columns 5-8 only here):</a:t>
            </a:r>
            <a:endParaRPr lang="en-US" dirty="0"/>
          </a:p>
          <a:p>
            <a:pPr marL="0" indent="0">
              <a:buNone/>
            </a:pPr>
            <a:r>
              <a:rPr lang="en-US" dirty="0" smtClean="0"/>
              <a:t>400*  33 55 57 68 08 08 19 19</a:t>
            </a:r>
          </a:p>
          <a:p>
            <a:pPr marL="0" indent="0">
              <a:buNone/>
            </a:pPr>
            <a:r>
              <a:rPr lang="en-US" dirty="0" smtClean="0"/>
              <a:t>401*  04 08 76 95 75 75 75 19 19 50 50 85 85</a:t>
            </a:r>
          </a:p>
          <a:p>
            <a:pPr marL="514350" indent="-514350">
              <a:buAutoNum type="arabicPlain" startAt="402"/>
            </a:pPr>
            <a:r>
              <a:rPr lang="en-US" dirty="0" smtClean="0"/>
              <a:t>*  53 65 70 77 79 01 01 01 24 24 24 27 27 56 56   </a:t>
            </a:r>
            <a:br>
              <a:rPr lang="en-US" dirty="0" smtClean="0"/>
            </a:br>
            <a:r>
              <a:rPr lang="en-US" dirty="0" smtClean="0"/>
              <a:t>   71 17 95 95  </a:t>
            </a:r>
          </a:p>
          <a:p>
            <a:pPr marL="514350" indent="-514350">
              <a:buAutoNum type="arabicPlain" startAt="402"/>
            </a:pPr>
            <a:r>
              <a:rPr lang="en-US" dirty="0" smtClean="0"/>
              <a:t>*  90</a:t>
            </a:r>
          </a:p>
          <a:p>
            <a:pPr marL="0" indent="0">
              <a:buNone/>
            </a:pPr>
            <a:r>
              <a:rPr lang="en-US" dirty="0" smtClean="0"/>
              <a:t>405*  03 05 11 15</a:t>
            </a:r>
          </a:p>
          <a:p>
            <a:pPr marL="0" indent="0">
              <a:buNone/>
            </a:pPr>
            <a:r>
              <a:rPr lang="en-US" dirty="0" smtClean="0"/>
              <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47919636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 what do we expect to see?</a:t>
            </a:r>
            <a:endParaRPr lang="en-US" dirty="0"/>
          </a:p>
        </p:txBody>
      </p:sp>
      <p:pic>
        <p:nvPicPr>
          <p:cNvPr id="7" name="Content Placeholder 6" descr="Screen Shot 2014-01-26 at 8.39.18 PM.png"/>
          <p:cNvPicPr>
            <a:picLocks noGrp="1" noChangeAspect="1"/>
          </p:cNvPicPr>
          <p:nvPr>
            <p:ph idx="1"/>
          </p:nvPr>
        </p:nvPicPr>
        <p:blipFill>
          <a:blip r:embed="rId2">
            <a:extLst>
              <a:ext uri="{28A0092B-C50C-407E-A947-70E740481C1C}">
                <a14:useLocalDpi xmlns:a14="http://schemas.microsoft.com/office/drawing/2010/main" val="0"/>
              </a:ext>
            </a:extLst>
          </a:blip>
          <a:srcRect t="5721" b="5721"/>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28305277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endParaRPr lang="en-US" dirty="0" smtClean="0"/>
          </a:p>
          <a:p>
            <a:pPr marL="0" indent="0">
              <a:buNone/>
            </a:pPr>
            <a:r>
              <a:rPr lang="en-US" dirty="0" smtClean="0"/>
              <a:t>How could we represent that?</a:t>
            </a:r>
          </a:p>
          <a:p>
            <a:pPr marL="0" indent="0">
              <a:buNone/>
            </a:pPr>
            <a:endParaRPr lang="en-US" dirty="0" smtClean="0"/>
          </a:p>
          <a:p>
            <a:pPr marL="0" indent="0">
              <a:buNone/>
            </a:pPr>
            <a:endParaRPr lang="en-US" dirty="0" smtClean="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375472897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26821004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11EEF3B-ABF2-AA4E-9E24-0C6256942674}" type="datetime1">
              <a:rPr lang="en-US" smtClean="0"/>
              <a:t>1/21/16</a:t>
            </a:fld>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134379110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3" name="Content Placeholder 2"/>
          <p:cNvSpPr>
            <a:spLocks noGrp="1"/>
          </p:cNvSpPr>
          <p:nvPr>
            <p:ph idx="1"/>
          </p:nvPr>
        </p:nvSpPr>
        <p:spPr>
          <a:xfrm>
            <a:off x="176526" y="1847153"/>
            <a:ext cx="9215503" cy="4379976"/>
          </a:xfrm>
        </p:spPr>
        <p:txBody>
          <a:bodyPr/>
          <a:lstStyle/>
          <a:p>
            <a:pPr marL="0" indent="0">
              <a:buNone/>
            </a:pPr>
            <a:r>
              <a:rPr lang="en-US" dirty="0" smtClean="0"/>
              <a:t>			What about column 1-4’- data? </a:t>
            </a:r>
          </a:p>
          <a:p>
            <a:pPr marL="0" indent="0">
              <a:buNone/>
            </a:pPr>
            <a:endParaRPr lang="en-US" dirty="0"/>
          </a:p>
          <a:p>
            <a:pPr marL="0" indent="0">
              <a:buNone/>
            </a:pPr>
            <a:r>
              <a:rPr lang="en-US" dirty="0" smtClean="0"/>
              <a:t>402*: 15 15 15 15 15 15 15 15 … 2034 times; 16 … 640 times; … </a:t>
            </a:r>
          </a:p>
          <a:p>
            <a:pPr marL="0" indent="0">
              <a:buNone/>
            </a:pPr>
            <a:r>
              <a:rPr lang="en-US" dirty="0" smtClean="0"/>
              <a:t>1000s? (round up?)</a:t>
            </a:r>
          </a:p>
          <a:p>
            <a:pPr marL="0" indent="0">
              <a:buNone/>
            </a:pPr>
            <a:r>
              <a:rPr lang="en-US" dirty="0" smtClean="0"/>
              <a:t>402*: 15 15 16 …</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
        <p:nvSpPr>
          <p:cNvPr id="7" name="Rectangle 6"/>
          <p:cNvSpPr/>
          <p:nvPr/>
        </p:nvSpPr>
        <p:spPr>
          <a:xfrm>
            <a:off x="1210233" y="2101151"/>
            <a:ext cx="4001354"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Counting to 10 (or 100):</a:t>
            </a:r>
          </a:p>
          <a:p>
            <a:endParaRPr lang="en-US" dirty="0" smtClean="0"/>
          </a:p>
          <a:p>
            <a:r>
              <a:rPr lang="en-US" dirty="0" smtClean="0"/>
              <a:t>.</a:t>
            </a:r>
            <a:r>
              <a:rPr lang="en-US" dirty="0"/>
              <a:t>		☐</a:t>
            </a:r>
            <a:r>
              <a:rPr lang="en-US" dirty="0" smtClean="0"/>
              <a:t>		</a:t>
            </a:r>
            <a:r>
              <a:rPr lang="en-US" dirty="0"/>
              <a:t>☐</a:t>
            </a:r>
            <a:r>
              <a:rPr lang="en-US" dirty="0" smtClean="0"/>
              <a:t>	</a:t>
            </a:r>
          </a:p>
          <a:p>
            <a:r>
              <a:rPr lang="en-US" dirty="0" smtClean="0"/>
              <a:t>	   </a:t>
            </a:r>
          </a:p>
          <a:p>
            <a:r>
              <a:rPr lang="en-US" dirty="0" smtClean="0"/>
              <a:t>.  </a:t>
            </a:r>
            <a:r>
              <a:rPr lang="en-US" dirty="0"/>
              <a:t>.		</a:t>
            </a:r>
            <a:r>
              <a:rPr lang="en-US" dirty="0" smtClean="0"/>
              <a:t>☐		</a:t>
            </a:r>
            <a:r>
              <a:rPr lang="en-US" dirty="0"/>
              <a:t>☐</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a:p>
          <a:p>
            <a:pPr>
              <a:lnSpc>
                <a:spcPct val="70000"/>
              </a:lnSpc>
            </a:pPr>
            <a:r>
              <a:rPr lang="en-US" dirty="0" smtClean="0"/>
              <a:t>.  .</a:t>
            </a:r>
          </a:p>
          <a:p>
            <a:pPr>
              <a:lnSpc>
                <a:spcPct val="70000"/>
              </a:lnSpc>
            </a:pPr>
            <a:r>
              <a:rPr lang="en-US" dirty="0" smtClean="0"/>
              <a:t>.  </a:t>
            </a:r>
            <a:r>
              <a:rPr lang="en-US" dirty="0"/>
              <a:t>. 		☐</a:t>
            </a:r>
            <a:endParaRPr lang="en-US" dirty="0" smtClean="0"/>
          </a:p>
          <a:p>
            <a:endParaRPr lang="en-US" dirty="0" smtClean="0"/>
          </a:p>
          <a:p>
            <a:pPr algn="ctr"/>
            <a:endParaRPr lang="en-US" dirty="0"/>
          </a:p>
        </p:txBody>
      </p:sp>
      <p:sp>
        <p:nvSpPr>
          <p:cNvPr id="8" name="Rectangle 7"/>
          <p:cNvSpPr/>
          <p:nvPr/>
        </p:nvSpPr>
        <p:spPr>
          <a:xfrm>
            <a:off x="2262734" y="2861453"/>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0" name="Rectangle 9"/>
          <p:cNvSpPr/>
          <p:nvPr/>
        </p:nvSpPr>
        <p:spPr>
          <a:xfrm>
            <a:off x="2262734" y="3474622"/>
            <a:ext cx="437948" cy="41518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1" name="Rectangle 10"/>
          <p:cNvSpPr/>
          <p:nvPr/>
        </p:nvSpPr>
        <p:spPr>
          <a:xfrm>
            <a:off x="2385938" y="4290398"/>
            <a:ext cx="437948" cy="525574"/>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3153229" y="3182635"/>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3159649" y="3729208"/>
            <a:ext cx="175180" cy="181599"/>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145051" y="3729208"/>
            <a:ext cx="175180" cy="16060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75443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Tree>
    <p:extLst>
      <p:ext uri="{BB962C8B-B14F-4D97-AF65-F5344CB8AC3E}">
        <p14:creationId xmlns:p14="http://schemas.microsoft.com/office/powerpoint/2010/main" val="3472492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Range of Uses (</a:t>
            </a:r>
            <a:r>
              <a:rPr lang="en-US" i="1" dirty="0" smtClean="0"/>
              <a:t>e.g.)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64384198"/>
              </p:ext>
            </p:extLst>
          </p:nvPr>
        </p:nvGraphicFramePr>
        <p:xfrm>
          <a:off x="-1" y="1847850"/>
          <a:ext cx="10688394" cy="9641839"/>
        </p:xfrm>
        <a:graphic>
          <a:graphicData uri="http://schemas.openxmlformats.org/drawingml/2006/table">
            <a:tbl>
              <a:tblPr firstRow="1" bandRow="1">
                <a:tableStyleId>{5C22544A-7EE6-4342-B048-85BDC9FD1C3A}</a:tableStyleId>
              </a:tblPr>
              <a:tblGrid>
                <a:gridCol w="1474089"/>
                <a:gridCol w="1881814"/>
                <a:gridCol w="1944542"/>
                <a:gridCol w="1944542"/>
                <a:gridCol w="1850450"/>
                <a:gridCol w="1592957"/>
              </a:tblGrid>
              <a:tr h="370840">
                <a:tc>
                  <a:txBody>
                    <a:bodyPr/>
                    <a:lstStyle/>
                    <a:p>
                      <a:endParaRPr lang="en-US" dirty="0"/>
                    </a:p>
                  </a:txBody>
                  <a:tcPr/>
                </a:tc>
                <a:tc>
                  <a:txBody>
                    <a:bodyPr/>
                    <a:lstStyle/>
                    <a:p>
                      <a:endParaRPr lang="en-US" dirty="0"/>
                    </a:p>
                  </a:txBody>
                  <a:tcPr/>
                </a:tc>
                <a:tc>
                  <a:txBody>
                    <a:bodyPr/>
                    <a:lstStyle/>
                    <a:p>
                      <a:r>
                        <a:rPr lang="en-US" dirty="0" smtClean="0"/>
                        <a:t>&lt;6mo</a:t>
                      </a:r>
                      <a:endParaRPr lang="en-US" dirty="0"/>
                    </a:p>
                  </a:txBody>
                  <a:tcPr/>
                </a:tc>
                <a:tc>
                  <a:txBody>
                    <a:bodyPr/>
                    <a:lstStyle/>
                    <a:p>
                      <a:r>
                        <a:rPr lang="en-US" dirty="0" smtClean="0"/>
                        <a:t>6mo-1y</a:t>
                      </a:r>
                      <a:endParaRPr lang="en-US" dirty="0"/>
                    </a:p>
                  </a:txBody>
                  <a:tcPr/>
                </a:tc>
                <a:tc>
                  <a:txBody>
                    <a:bodyPr/>
                    <a:lstStyle/>
                    <a:p>
                      <a:r>
                        <a:rPr lang="en-US" dirty="0" smtClean="0"/>
                        <a:t>1-6</a:t>
                      </a:r>
                      <a:endParaRPr lang="en-US" dirty="0"/>
                    </a:p>
                  </a:txBody>
                  <a:tcPr/>
                </a:tc>
                <a:tc>
                  <a:txBody>
                    <a:bodyPr/>
                    <a:lstStyle/>
                    <a:p>
                      <a:r>
                        <a:rPr lang="en-US" dirty="0" smtClean="0"/>
                        <a:t>7+</a:t>
                      </a:r>
                      <a:endParaRPr lang="en-US" dirty="0"/>
                    </a:p>
                  </a:txBody>
                  <a:tcPr/>
                </a:tc>
              </a:tr>
              <a:tr h="370840">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c>
                  <a:txBody>
                    <a:bodyPr/>
                    <a:lstStyle/>
                    <a:p>
                      <a:r>
                        <a:rPr lang="en-US" dirty="0" smtClean="0"/>
                        <a:t>.</a:t>
                      </a:r>
                      <a:r>
                        <a:rPr lang="en-US" baseline="0" dirty="0" smtClean="0"/>
                        <a:t>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p>
                  </a:txBody>
                  <a:tcPr/>
                </a:tc>
              </a:tr>
              <a:tr h="370840">
                <a:tc>
                  <a:txBody>
                    <a:bodyPr/>
                    <a:lstStyle/>
                    <a:p>
                      <a:r>
                        <a:rPr lang="en-US" dirty="0" smtClean="0"/>
                        <a:t>Lost Reported</a:t>
                      </a:r>
                      <a:r>
                        <a:rPr lang="en-US" baseline="0" dirty="0" smtClean="0"/>
                        <a:t> Expired</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r>
                        <a:rPr lang="en-US" dirty="0" smtClean="0"/>
                        <a:t>.</a:t>
                      </a:r>
                      <a:endParaRPr lang="en-US" dirty="0"/>
                    </a:p>
                  </a:txBody>
                  <a:tcPr/>
                </a:tc>
                <a:tc>
                  <a:txBody>
                    <a:bodyPr/>
                    <a:lstStyle/>
                    <a:p>
                      <a:endParaRPr lang="en-US" dirty="0"/>
                    </a:p>
                  </a:txBody>
                  <a:tcPr/>
                </a:tc>
                <a:tc>
                  <a:txBody>
                    <a:bodyPr/>
                    <a:lstStyle/>
                    <a:p>
                      <a:r>
                        <a:rPr lang="en-US" dirty="0" smtClean="0"/>
                        <a:t>.</a:t>
                      </a:r>
                      <a:endParaRPr lang="en-US" dirty="0"/>
                    </a:p>
                  </a:txBody>
                  <a:tcPr/>
                </a:tc>
                <a:tc>
                  <a:txBody>
                    <a:bodyPr/>
                    <a:lstStyle/>
                    <a:p>
                      <a:r>
                        <a:rPr lang="en-US" dirty="0" smtClean="0"/>
                        <a:t>. </a:t>
                      </a:r>
                      <a:endParaRPr lang="en-US" dirty="0"/>
                    </a:p>
                  </a:txBody>
                  <a:tcPr/>
                </a:tc>
              </a:tr>
              <a:tr h="370840">
                <a:tc>
                  <a:txBody>
                    <a:bodyPr/>
                    <a:lstStyle/>
                    <a:p>
                      <a:r>
                        <a:rPr lang="en-US" dirty="0" smtClean="0"/>
                        <a:t>Foster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en-US" dirty="0" smtClean="0"/>
                        <a:t>☒</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Missing</a:t>
                      </a:r>
                      <a:endParaRPr lang="en-US" dirty="0"/>
                    </a:p>
                  </a:txBody>
                  <a:tcPr/>
                </a:tc>
                <a:tc>
                  <a:txBody>
                    <a:bodyPr/>
                    <a:lstStyle/>
                    <a:p>
                      <a:r>
                        <a:rPr lang="en-US" baseline="0" dirty="0" smtClean="0"/>
                        <a:t>☐ .</a:t>
                      </a:r>
                      <a:endParaRPr lang="en-US" dirty="0"/>
                    </a:p>
                  </a:txBody>
                  <a:tcPr/>
                </a:tc>
                <a:tc>
                  <a:txBody>
                    <a:bodyPr/>
                    <a:lstStyle/>
                    <a:p>
                      <a:r>
                        <a:rPr lang="en-US" dirty="0" smtClean="0"/>
                        <a:t>.  .</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 .</a:t>
                      </a:r>
                      <a:endParaRPr lang="en-US" dirty="0"/>
                    </a:p>
                  </a:txBody>
                  <a:tcPr/>
                </a:tc>
              </a:tr>
              <a:tr h="370840">
                <a:tc>
                  <a:txBody>
                    <a:bodyPr/>
                    <a:lstStyle/>
                    <a:p>
                      <a:r>
                        <a:rPr lang="en-US" dirty="0" smtClean="0"/>
                        <a:t>Returned to Owner</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dirty="0" smtClean="0"/>
                        <a:t>☒</a:t>
                      </a:r>
                      <a:r>
                        <a:rPr lang="en-US" baseline="0" dirty="0" smtClean="0"/>
                        <a:t> </a:t>
                      </a:r>
                      <a:r>
                        <a:rPr lang="en-US" dirty="0" smtClean="0"/>
                        <a:t>☒ .  .</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r>
                        <a:rPr lang="en-US" baseline="0" dirty="0" smtClean="0"/>
                        <a:t>☐</a:t>
                      </a:r>
                      <a:endParaRPr lang="en-US" dirty="0"/>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r>
                        <a:rPr lang="en-US" baseline="0" dirty="0" smtClean="0"/>
                        <a:t> </a:t>
                      </a:r>
                      <a:r>
                        <a:rPr lang="en-US" dirty="0" smtClean="0"/>
                        <a:t>☒</a:t>
                      </a:r>
                      <a:r>
                        <a:rPr lang="en-US" baseline="0" dirty="0" smtClean="0"/>
                        <a:t> </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tc>
              </a:tr>
              <a:tr h="370840">
                <a:tc>
                  <a:txBody>
                    <a:bodyPr/>
                    <a:lstStyle/>
                    <a:p>
                      <a:r>
                        <a:rPr lang="en-US" dirty="0" smtClean="0"/>
                        <a:t>Disposal</a:t>
                      </a:r>
                      <a:endParaRPr lang="en-US" dirty="0"/>
                    </a:p>
                  </a:txBody>
                  <a:tcPr/>
                </a:tc>
                <a:tc>
                  <a:txBody>
                    <a:bodyPr/>
                    <a:lstStyle/>
                    <a:p>
                      <a:r>
                        <a:rPr lang="en-US" dirty="0" smtClean="0"/>
                        <a:t>☒</a:t>
                      </a:r>
                      <a:r>
                        <a:rPr lang="en-US" baseline="0" dirty="0" smtClean="0"/>
                        <a:t> </a:t>
                      </a:r>
                      <a:r>
                        <a:rPr lang="en-US" dirty="0" smtClean="0"/>
                        <a:t>☒ ☒</a:t>
                      </a:r>
                      <a:r>
                        <a:rPr lang="en-US" baseline="0" dirty="0" smtClean="0"/>
                        <a:t> </a:t>
                      </a:r>
                      <a:r>
                        <a:rPr lang="en-US" dirty="0" smtClean="0"/>
                        <a:t>☒ ☒</a:t>
                      </a:r>
                      <a:r>
                        <a:rPr lang="en-US" baseline="0" dirty="0" smtClean="0"/>
                        <a:t> </a:t>
                      </a:r>
                      <a:r>
                        <a:rPr lang="en-US" dirty="0" smtClean="0"/>
                        <a:t>☒</a:t>
                      </a:r>
                      <a:r>
                        <a:rPr lang="en-US" baseline="0" dirty="0" smtClean="0"/>
                        <a:t>☐</a:t>
                      </a:r>
                      <a:endParaRPr lang="en-US" dirty="0"/>
                    </a:p>
                  </a:txBody>
                  <a:tcPr/>
                </a:tc>
                <a:tc>
                  <a:txBody>
                    <a:bodyPr/>
                    <a:lstStyle/>
                    <a:p>
                      <a:r>
                        <a:rPr lang="en-US" dirty="0" smtClean="0"/>
                        <a:t>.</a:t>
                      </a:r>
                      <a:r>
                        <a:rPr lang="en-US" baseline="0" dirty="0" smtClean="0"/>
                        <a:t>  .</a:t>
                      </a:r>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endParaRPr lang="en-US" dirty="0" smtClean="0"/>
                    </a:p>
                    <a:p>
                      <a:endParaRPr lang="en-US" dirty="0"/>
                    </a:p>
                  </a:txBody>
                  <a:tcPr/>
                </a:tc>
              </a:tr>
              <a:tr h="370840">
                <a:tc>
                  <a:txBody>
                    <a:bodyPr/>
                    <a:lstStyle/>
                    <a:p>
                      <a:r>
                        <a:rPr lang="en-US" dirty="0" smtClean="0"/>
                        <a:t>Transferred to Rescue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Found Expired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Adopted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Euthanized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Released in Field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No Show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Died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32776523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comparison</a:t>
            </a:r>
            <a:endParaRPr lang="en-US" dirty="0"/>
          </a:p>
        </p:txBody>
      </p:sp>
      <p:pic>
        <p:nvPicPr>
          <p:cNvPr id="7" name="Content Placeholder 6" descr="Screen Shot 2014-01-26 at 9.49.16 PM.png"/>
          <p:cNvPicPr>
            <a:picLocks noGrp="1" noChangeAspect="1"/>
          </p:cNvPicPr>
          <p:nvPr>
            <p:ph idx="1"/>
          </p:nvPr>
        </p:nvPicPr>
        <p:blipFill>
          <a:blip r:embed="rId2">
            <a:extLst>
              <a:ext uri="{28A0092B-C50C-407E-A947-70E740481C1C}">
                <a14:useLocalDpi xmlns:a14="http://schemas.microsoft.com/office/drawing/2010/main" val="0"/>
              </a:ext>
            </a:extLst>
          </a:blip>
          <a:srcRect l="5818" r="5818"/>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29366259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Stem and Leaf of Zip?</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
        <p:nvSpPr>
          <p:cNvPr id="7" name="Rectangle 6"/>
          <p:cNvSpPr/>
          <p:nvPr/>
        </p:nvSpPr>
        <p:spPr>
          <a:xfrm>
            <a:off x="176526" y="5031161"/>
            <a:ext cx="8967474" cy="1261884"/>
          </a:xfrm>
          <a:prstGeom prst="rect">
            <a:avLst/>
          </a:prstGeom>
        </p:spPr>
        <p:txBody>
          <a:bodyPr wrap="square">
            <a:spAutoFit/>
          </a:bodyPr>
          <a:lstStyle/>
          <a:p>
            <a:r>
              <a:rPr lang="en-US" sz="2800" dirty="0" smtClean="0"/>
              <a:t>‘visual</a:t>
            </a:r>
            <a:r>
              <a:rPr lang="en-US" sz="2800" dirty="0"/>
              <a:t>’ </a:t>
            </a:r>
            <a:r>
              <a:rPr lang="en-US" sz="2800" dirty="0" smtClean="0"/>
              <a:t>100s</a:t>
            </a:r>
            <a:endParaRPr lang="en-US" sz="2800" dirty="0"/>
          </a:p>
          <a:p>
            <a:r>
              <a:rPr lang="en-US" sz="2400" dirty="0" smtClean="0"/>
              <a:t>402*: 15 ☐☐16☐ 72 ☐ 14 ☐ 19      12      11      58     29     18   </a:t>
            </a:r>
          </a:p>
          <a:p>
            <a:r>
              <a:rPr lang="en-US" sz="2400" dirty="0"/>
              <a:t> </a:t>
            </a:r>
            <a:r>
              <a:rPr lang="en-US" sz="2400" dirty="0" smtClean="0"/>
              <a:t>          10      91      03     99    08     13    18     20    17     28    06    … </a:t>
            </a:r>
            <a:endParaRPr lang="en-US" sz="2400" dirty="0"/>
          </a:p>
        </p:txBody>
      </p:sp>
      <p:grpSp>
        <p:nvGrpSpPr>
          <p:cNvPr id="11" name="Group 10"/>
          <p:cNvGrpSpPr/>
          <p:nvPr/>
        </p:nvGrpSpPr>
        <p:grpSpPr>
          <a:xfrm>
            <a:off x="1453596" y="5577269"/>
            <a:ext cx="190566" cy="211540"/>
            <a:chOff x="1628775" y="5635665"/>
            <a:chExt cx="241300" cy="246024"/>
          </a:xfrm>
        </p:grpSpPr>
        <p:cxnSp>
          <p:nvCxnSpPr>
            <p:cNvPr id="12" name="Straight Connector 11"/>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1766574" y="5569080"/>
            <a:ext cx="190566" cy="211540"/>
            <a:chOff x="1628775" y="5635665"/>
            <a:chExt cx="241300" cy="246024"/>
          </a:xfrm>
        </p:grpSpPr>
        <p:cxnSp>
          <p:nvCxnSpPr>
            <p:cNvPr id="15" name="Straight Connector 14"/>
            <p:cNvCxnSpPr/>
            <p:nvPr/>
          </p:nvCxnSpPr>
          <p:spPr>
            <a:xfrm>
              <a:off x="1628775" y="5635665"/>
              <a:ext cx="238125" cy="244435"/>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631950" y="5635665"/>
              <a:ext cx="238125" cy="246024"/>
            </a:xfrm>
            <a:prstGeom prst="line">
              <a:avLst/>
            </a:prstGeom>
            <a:ln>
              <a:solidFill>
                <a:schemeClr val="accent3"/>
              </a:solidFill>
            </a:ln>
          </p:spPr>
          <p:style>
            <a:lnRef idx="1">
              <a:schemeClr val="dk1"/>
            </a:lnRef>
            <a:fillRef idx="0">
              <a:schemeClr val="dk1"/>
            </a:fillRef>
            <a:effectRef idx="0">
              <a:schemeClr val="dk1"/>
            </a:effectRef>
            <a:fontRef idx="minor">
              <a:schemeClr val="tx1"/>
            </a:fontRef>
          </p:style>
        </p:cxnSp>
      </p:grpSp>
      <p:sp>
        <p:nvSpPr>
          <p:cNvPr id="17" name="Rectangle 16"/>
          <p:cNvSpPr/>
          <p:nvPr/>
        </p:nvSpPr>
        <p:spPr>
          <a:xfrm>
            <a:off x="2394120" y="52995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3159649" y="535930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640479" y="5366115"/>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5191875"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2" name="Content Placeholder 2"/>
          <p:cNvSpPr txBox="1">
            <a:spLocks/>
          </p:cNvSpPr>
          <p:nvPr/>
        </p:nvSpPr>
        <p:spPr>
          <a:xfrm>
            <a:off x="176526" y="1847153"/>
            <a:ext cx="9215503" cy="4379976"/>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			What about column 1-4’- data? </a:t>
            </a:r>
          </a:p>
          <a:p>
            <a:pPr marL="0" indent="0">
              <a:buFont typeface="Arial"/>
              <a:buNone/>
            </a:pPr>
            <a:endParaRPr lang="en-US" dirty="0" smtClean="0"/>
          </a:p>
          <a:p>
            <a:pPr marL="0" indent="0">
              <a:buFont typeface="Arial"/>
              <a:buNone/>
            </a:pPr>
            <a:r>
              <a:rPr lang="en-US" dirty="0" smtClean="0"/>
              <a:t>402*: 15 15 15 15 15 15 15 15 … 2034 times; 16 … 640 times; … </a:t>
            </a:r>
          </a:p>
          <a:p>
            <a:pPr marL="0" indent="0">
              <a:buFont typeface="Arial"/>
              <a:buNone/>
            </a:pPr>
            <a:r>
              <a:rPr lang="en-US" dirty="0" smtClean="0"/>
              <a:t>1000s? (round up?)</a:t>
            </a:r>
          </a:p>
          <a:p>
            <a:pPr marL="0" indent="0">
              <a:buFont typeface="Arial"/>
              <a:buNone/>
            </a:pPr>
            <a:r>
              <a:rPr lang="en-US" dirty="0" smtClean="0"/>
              <a:t>402*: 15 15 16 …</a:t>
            </a:r>
          </a:p>
          <a:p>
            <a:pPr marL="0" indent="0">
              <a:buFont typeface="Arial"/>
              <a:buNone/>
            </a:pPr>
            <a:r>
              <a:rPr lang="en-US" dirty="0" smtClean="0"/>
              <a:t> </a:t>
            </a:r>
            <a:endParaRPr lang="en-US" dirty="0"/>
          </a:p>
        </p:txBody>
      </p:sp>
      <p:sp>
        <p:nvSpPr>
          <p:cNvPr id="23" name="Rectangle 22"/>
          <p:cNvSpPr/>
          <p:nvPr/>
        </p:nvSpPr>
        <p:spPr>
          <a:xfrm>
            <a:off x="6621713" y="543183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5" name="Rectangle 24"/>
          <p:cNvSpPr/>
          <p:nvPr/>
        </p:nvSpPr>
        <p:spPr>
          <a:xfrm>
            <a:off x="4539228" y="5439628"/>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6" name="Rectangle 25"/>
          <p:cNvSpPr/>
          <p:nvPr/>
        </p:nvSpPr>
        <p:spPr>
          <a:xfrm>
            <a:off x="3904161" y="5451930"/>
            <a:ext cx="272879" cy="465125"/>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920017" y="54378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8" name="Rectangle 27"/>
          <p:cNvSpPr/>
          <p:nvPr/>
        </p:nvSpPr>
        <p:spPr>
          <a:xfrm>
            <a:off x="7299641" y="5438249"/>
            <a:ext cx="576734" cy="443198"/>
          </a:xfrm>
          <a:prstGeom prst="rect">
            <a:avLst/>
          </a:prstGeom>
        </p:spPr>
        <p:txBody>
          <a:bodyPr wrap="square">
            <a:spAutoFit/>
          </a:bodyPr>
          <a:lstStyle/>
          <a:p>
            <a:pPr>
              <a:lnSpc>
                <a:spcPct val="60000"/>
              </a:lnSpc>
            </a:pPr>
            <a:r>
              <a:rPr lang="en-US" dirty="0"/>
              <a:t>.  </a:t>
            </a:r>
            <a:r>
              <a:rPr lang="en-US" dirty="0" smtClean="0"/>
              <a:t>.</a:t>
            </a:r>
          </a:p>
          <a:p>
            <a:pPr>
              <a:lnSpc>
                <a:spcPct val="60000"/>
              </a:lnSpc>
            </a:pPr>
            <a:r>
              <a:rPr lang="en-US" dirty="0" smtClean="0"/>
              <a:t>.  </a:t>
            </a:r>
            <a:r>
              <a:rPr lang="en-US" dirty="0"/>
              <a:t>.</a:t>
            </a:r>
          </a:p>
        </p:txBody>
      </p:sp>
      <p:sp>
        <p:nvSpPr>
          <p:cNvPr id="29" name="Rectangle 28"/>
          <p:cNvSpPr/>
          <p:nvPr/>
        </p:nvSpPr>
        <p:spPr>
          <a:xfrm>
            <a:off x="8060310" y="5422505"/>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0" name="Rectangle 29"/>
          <p:cNvSpPr/>
          <p:nvPr/>
        </p:nvSpPr>
        <p:spPr>
          <a:xfrm>
            <a:off x="1318589" y="58058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r>
              <a:rPr lang="en-US" dirty="0"/>
              <a:t>.</a:t>
            </a:r>
          </a:p>
        </p:txBody>
      </p:sp>
      <p:sp>
        <p:nvSpPr>
          <p:cNvPr id="31" name="Rectangle 30"/>
          <p:cNvSpPr/>
          <p:nvPr/>
        </p:nvSpPr>
        <p:spPr>
          <a:xfrm>
            <a:off x="2076919" y="5809054"/>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2" name="Rectangle 31"/>
          <p:cNvSpPr/>
          <p:nvPr/>
        </p:nvSpPr>
        <p:spPr>
          <a:xfrm>
            <a:off x="2754587" y="579898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3" name="Rectangle 32"/>
          <p:cNvSpPr/>
          <p:nvPr/>
        </p:nvSpPr>
        <p:spPr>
          <a:xfrm>
            <a:off x="3378028" y="5823051"/>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4" name="Rectangle 33"/>
          <p:cNvSpPr/>
          <p:nvPr/>
        </p:nvSpPr>
        <p:spPr>
          <a:xfrm>
            <a:off x="3982966" y="5814862"/>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r>
              <a:rPr lang="en-US" dirty="0" smtClean="0"/>
              <a:t>.  </a:t>
            </a:r>
            <a:endParaRPr lang="en-US" dirty="0"/>
          </a:p>
        </p:txBody>
      </p:sp>
      <p:sp>
        <p:nvSpPr>
          <p:cNvPr id="35" name="Rectangle 34"/>
          <p:cNvSpPr/>
          <p:nvPr/>
        </p:nvSpPr>
        <p:spPr>
          <a:xfrm>
            <a:off x="4618637" y="5814862"/>
            <a:ext cx="576734" cy="609398"/>
          </a:xfrm>
          <a:prstGeom prst="rect">
            <a:avLst/>
          </a:prstGeom>
        </p:spPr>
        <p:txBody>
          <a:bodyPr wrap="square">
            <a:spAutoFit/>
          </a:bodyPr>
          <a:lstStyle/>
          <a:p>
            <a:pPr>
              <a:lnSpc>
                <a:spcPct val="60000"/>
              </a:lnSpc>
            </a:pPr>
            <a:r>
              <a:rPr lang="en-US" dirty="0" smtClean="0"/>
              <a:t>.</a:t>
            </a:r>
          </a:p>
          <a:p>
            <a:pPr>
              <a:lnSpc>
                <a:spcPct val="60000"/>
              </a:lnSpc>
            </a:pPr>
            <a:r>
              <a:rPr lang="en-US" dirty="0"/>
              <a:t>.</a:t>
            </a:r>
            <a:r>
              <a:rPr lang="en-US" dirty="0" smtClean="0"/>
              <a:t>  </a:t>
            </a:r>
          </a:p>
          <a:p>
            <a:pPr>
              <a:lnSpc>
                <a:spcPct val="60000"/>
              </a:lnSpc>
            </a:pPr>
            <a:endParaRPr lang="en-US" dirty="0"/>
          </a:p>
        </p:txBody>
      </p:sp>
      <p:sp>
        <p:nvSpPr>
          <p:cNvPr id="36" name="Rectangle 35"/>
          <p:cNvSpPr/>
          <p:nvPr/>
        </p:nvSpPr>
        <p:spPr>
          <a:xfrm>
            <a:off x="5218148" y="582048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7" name="Rectangle 36"/>
          <p:cNvSpPr/>
          <p:nvPr/>
        </p:nvSpPr>
        <p:spPr>
          <a:xfrm>
            <a:off x="5852282" y="5812297"/>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8" name="Rectangle 37"/>
          <p:cNvSpPr/>
          <p:nvPr/>
        </p:nvSpPr>
        <p:spPr>
          <a:xfrm>
            <a:off x="6442622" y="5833306"/>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39" name="Rectangle 38"/>
          <p:cNvSpPr/>
          <p:nvPr/>
        </p:nvSpPr>
        <p:spPr>
          <a:xfrm>
            <a:off x="7091354" y="581051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0" name="Rectangle 39"/>
          <p:cNvSpPr/>
          <p:nvPr/>
        </p:nvSpPr>
        <p:spPr>
          <a:xfrm>
            <a:off x="7652498" y="5816928"/>
            <a:ext cx="576734" cy="443198"/>
          </a:xfrm>
          <a:prstGeom prst="rect">
            <a:avLst/>
          </a:prstGeom>
        </p:spPr>
        <p:txBody>
          <a:bodyPr wrap="square">
            <a:spAutoFit/>
          </a:bodyPr>
          <a:lstStyle/>
          <a:p>
            <a:pPr>
              <a:lnSpc>
                <a:spcPct val="60000"/>
              </a:lnSpc>
            </a:pPr>
            <a:r>
              <a:rPr lang="en-US" dirty="0"/>
              <a:t>.  </a:t>
            </a:r>
            <a:endParaRPr lang="en-US" dirty="0" smtClean="0"/>
          </a:p>
          <a:p>
            <a:pPr>
              <a:lnSpc>
                <a:spcPct val="60000"/>
              </a:lnSpc>
            </a:pPr>
            <a:endParaRPr lang="en-US" dirty="0"/>
          </a:p>
        </p:txBody>
      </p:sp>
      <p:sp>
        <p:nvSpPr>
          <p:cNvPr id="41" name="Rectangle 40"/>
          <p:cNvSpPr/>
          <p:nvPr/>
        </p:nvSpPr>
        <p:spPr>
          <a:xfrm>
            <a:off x="1210233" y="831396"/>
            <a:ext cx="6541498" cy="404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t>Now you do it…</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dirty="0"/>
          </a:p>
        </p:txBody>
      </p:sp>
    </p:spTree>
    <p:extLst>
      <p:ext uri="{BB962C8B-B14F-4D97-AF65-F5344CB8AC3E}">
        <p14:creationId xmlns:p14="http://schemas.microsoft.com/office/powerpoint/2010/main" val="5596803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Steam + Leaf</a:t>
            </a:r>
            <a:endParaRPr lang="en-US" dirty="0"/>
          </a:p>
        </p:txBody>
      </p:sp>
      <p:sp>
        <p:nvSpPr>
          <p:cNvPr id="3" name="Content Placeholder 2"/>
          <p:cNvSpPr>
            <a:spLocks noGrp="1"/>
          </p:cNvSpPr>
          <p:nvPr>
            <p:ph idx="1"/>
          </p:nvPr>
        </p:nvSpPr>
        <p:spPr/>
        <p:txBody>
          <a:bodyPr/>
          <a:lstStyle/>
          <a:p>
            <a:r>
              <a:rPr lang="en-US" dirty="0" smtClean="0"/>
              <a:t>Quick &amp; easy to produce; very flexible</a:t>
            </a:r>
          </a:p>
          <a:p>
            <a:r>
              <a:rPr lang="en-US" dirty="0" smtClean="0"/>
              <a:t>Easy to annotate in all sorts of ways; use for comparison (of different samples); </a:t>
            </a:r>
            <a:r>
              <a:rPr lang="en-US" dirty="0" err="1" smtClean="0"/>
              <a:t>etc</a:t>
            </a:r>
            <a:endParaRPr lang="en-US" dirty="0" smtClean="0"/>
          </a:p>
          <a:p>
            <a:endParaRPr lang="en-US" dirty="0" smtClean="0"/>
          </a:p>
          <a:p>
            <a:r>
              <a:rPr lang="en-US" dirty="0" smtClean="0"/>
              <a:t>Help to highlight </a:t>
            </a:r>
            <a:r>
              <a:rPr lang="en-US" dirty="0" err="1" smtClean="0"/>
              <a:t>unsymmetric</a:t>
            </a:r>
            <a:r>
              <a:rPr lang="en-US" dirty="0" smtClean="0"/>
              <a:t> trailing off</a:t>
            </a:r>
          </a:p>
          <a:p>
            <a:r>
              <a:rPr lang="en-US" dirty="0" smtClean="0"/>
              <a:t>Help to highlight popular/unpopular values</a:t>
            </a:r>
          </a:p>
          <a:p>
            <a:r>
              <a:rPr lang="en-US" dirty="0" smtClean="0"/>
              <a:t>About where values are ‘centered’</a:t>
            </a:r>
          </a:p>
          <a:p>
            <a:r>
              <a:rPr lang="en-US" dirty="0" smtClean="0"/>
              <a:t>About how widely values are ‘spread’</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3101644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21625" cy="990107"/>
          </a:xfrm>
        </p:spPr>
        <p:txBody>
          <a:bodyPr/>
          <a:lstStyle/>
          <a:p>
            <a:r>
              <a:rPr lang="en-US" dirty="0" smtClean="0"/>
              <a:t>Boxplot (invented by </a:t>
            </a:r>
            <a:r>
              <a:rPr lang="en-US" dirty="0" err="1" smtClean="0"/>
              <a:t>Tukey</a:t>
            </a:r>
            <a:r>
              <a:rPr lang="en-US" dirty="0" smtClean="0"/>
              <a:t>) </a:t>
            </a:r>
            <a:r>
              <a:rPr lang="en-US" dirty="0"/>
              <a:t/>
            </a:r>
            <a:br>
              <a:rPr lang="en-US" dirty="0"/>
            </a:br>
            <a:r>
              <a:rPr lang="en-US" dirty="0"/>
              <a:t>[image from </a:t>
            </a:r>
            <a:r>
              <a:rPr lang="en-US" sz="1200" dirty="0" err="1" smtClean="0"/>
              <a:t>flowingdata.com</a:t>
            </a:r>
            <a:r>
              <a:rPr lang="en-US" sz="1200" dirty="0"/>
              <a:t>/2008/02/15/how-to-read-and-use-a-box-and-whisker-plot</a:t>
            </a:r>
            <a:r>
              <a:rPr lang="en-US" sz="1200" dirty="0" smtClean="0"/>
              <a:t>/</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
        <p:nvSpPr>
          <p:cNvPr id="3" name="TextBox 2"/>
          <p:cNvSpPr txBox="1"/>
          <p:nvPr/>
        </p:nvSpPr>
        <p:spPr>
          <a:xfrm>
            <a:off x="465996" y="5064047"/>
            <a:ext cx="184666" cy="369332"/>
          </a:xfrm>
          <a:prstGeom prst="rect">
            <a:avLst/>
          </a:prstGeom>
          <a:noFill/>
        </p:spPr>
        <p:txBody>
          <a:bodyPr wrap="none" rtlCol="0">
            <a:spAutoFit/>
          </a:bodyPr>
          <a:lstStyle/>
          <a:p>
            <a:endParaRPr lang="en-US" dirty="0"/>
          </a:p>
        </p:txBody>
      </p:sp>
      <p:pic>
        <p:nvPicPr>
          <p:cNvPr id="11" name="Content Placeholder 10"/>
          <p:cNvPicPr>
            <a:picLocks noGrp="1" noChangeAspect="1"/>
          </p:cNvPicPr>
          <p:nvPr>
            <p:ph idx="1"/>
          </p:nvPr>
        </p:nvPicPr>
        <p:blipFill>
          <a:blip r:embed="rId3"/>
          <a:srcRect l="-95411" r="-95411"/>
          <a:stretch>
            <a:fillRect/>
          </a:stretch>
        </p:blipFill>
        <p:spPr/>
      </p:pic>
    </p:spTree>
    <p:extLst>
      <p:ext uri="{BB962C8B-B14F-4D97-AF65-F5344CB8AC3E}">
        <p14:creationId xmlns:p14="http://schemas.microsoft.com/office/powerpoint/2010/main" val="76120974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 [Random Data; 3 times]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pic>
        <p:nvPicPr>
          <p:cNvPr id="8" name="Content Placeholder 7" descr="Screen Shot 2014-01-30 at 10.56.45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4761" r="43772" b="24225"/>
          <a:stretch/>
        </p:blipFill>
        <p:spPr>
          <a:xfrm>
            <a:off x="1128943" y="1534736"/>
            <a:ext cx="6105630" cy="5053862"/>
          </a:xfrm>
        </p:spPr>
      </p:pic>
    </p:spTree>
    <p:extLst>
      <p:ext uri="{BB962C8B-B14F-4D97-AF65-F5344CB8AC3E}">
        <p14:creationId xmlns:p14="http://schemas.microsoft.com/office/powerpoint/2010/main" val="362012249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35707" cy="990107"/>
          </a:xfrm>
        </p:spPr>
        <p:txBody>
          <a:bodyPr/>
          <a:lstStyle/>
          <a:p>
            <a:r>
              <a:rPr lang="en-US" dirty="0" smtClean="0"/>
              <a:t>Histograms: Checking a Distribution</a:t>
            </a:r>
            <a:endParaRPr lang="en-US" dirty="0"/>
          </a:p>
        </p:txBody>
      </p:sp>
      <p:sp>
        <p:nvSpPr>
          <p:cNvPr id="3" name="Content Placeholder 2"/>
          <p:cNvSpPr>
            <a:spLocks noGrp="1"/>
          </p:cNvSpPr>
          <p:nvPr>
            <p:ph idx="1"/>
          </p:nvPr>
        </p:nvSpPr>
        <p:spPr>
          <a:xfrm>
            <a:off x="1128943" y="1548955"/>
            <a:ext cx="7048804" cy="4678174"/>
          </a:xfrm>
        </p:spPr>
        <p:txBody>
          <a:bodyPr/>
          <a:lstStyle/>
          <a:p>
            <a:r>
              <a:rPr lang="en-US" dirty="0" smtClean="0"/>
              <a:t>Histogram (eyeball)</a:t>
            </a:r>
          </a:p>
          <a:p>
            <a:r>
              <a:rPr lang="en-US" dirty="0" smtClean="0"/>
              <a:t>Example distributions: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
        <p:nvSpPr>
          <p:cNvPr id="8" name="TextBox 7"/>
          <p:cNvSpPr txBox="1"/>
          <p:nvPr/>
        </p:nvSpPr>
        <p:spPr>
          <a:xfrm>
            <a:off x="373046" y="5374314"/>
            <a:ext cx="883813" cy="369332"/>
          </a:xfrm>
          <a:prstGeom prst="rect">
            <a:avLst/>
          </a:prstGeom>
          <a:noFill/>
        </p:spPr>
        <p:txBody>
          <a:bodyPr wrap="none" rtlCol="0">
            <a:spAutoFit/>
          </a:bodyPr>
          <a:lstStyle/>
          <a:p>
            <a:r>
              <a:rPr lang="en-US" dirty="0" smtClean="0"/>
              <a:t>Normal</a:t>
            </a:r>
            <a:endParaRPr lang="en-US" dirty="0"/>
          </a:p>
        </p:txBody>
      </p:sp>
      <p:pic>
        <p:nvPicPr>
          <p:cNvPr id="13" name="Picture 12"/>
          <p:cNvPicPr>
            <a:picLocks noChangeAspect="1"/>
          </p:cNvPicPr>
          <p:nvPr/>
        </p:nvPicPr>
        <p:blipFill>
          <a:blip r:embed="rId3"/>
          <a:stretch>
            <a:fillRect/>
          </a:stretch>
        </p:blipFill>
        <p:spPr>
          <a:xfrm>
            <a:off x="73302" y="3648636"/>
            <a:ext cx="2225099" cy="1725678"/>
          </a:xfrm>
          <a:prstGeom prst="rect">
            <a:avLst/>
          </a:prstGeom>
        </p:spPr>
      </p:pic>
      <p:pic>
        <p:nvPicPr>
          <p:cNvPr id="15" name="Picture 14"/>
          <p:cNvPicPr>
            <a:picLocks noChangeAspect="1"/>
          </p:cNvPicPr>
          <p:nvPr/>
        </p:nvPicPr>
        <p:blipFill>
          <a:blip r:embed="rId4"/>
          <a:stretch>
            <a:fillRect/>
          </a:stretch>
        </p:blipFill>
        <p:spPr>
          <a:xfrm>
            <a:off x="2313472" y="3618765"/>
            <a:ext cx="2250466" cy="1761646"/>
          </a:xfrm>
          <a:prstGeom prst="rect">
            <a:avLst/>
          </a:prstGeom>
        </p:spPr>
      </p:pic>
      <p:sp>
        <p:nvSpPr>
          <p:cNvPr id="16" name="TextBox 15"/>
          <p:cNvSpPr txBox="1"/>
          <p:nvPr/>
        </p:nvSpPr>
        <p:spPr>
          <a:xfrm>
            <a:off x="2214863" y="5354458"/>
            <a:ext cx="902185" cy="369332"/>
          </a:xfrm>
          <a:prstGeom prst="rect">
            <a:avLst/>
          </a:prstGeom>
          <a:noFill/>
        </p:spPr>
        <p:txBody>
          <a:bodyPr wrap="none" rtlCol="0">
            <a:spAutoFit/>
          </a:bodyPr>
          <a:lstStyle/>
          <a:p>
            <a:r>
              <a:rPr lang="en-US" dirty="0" smtClean="0"/>
              <a:t>Poisson</a:t>
            </a:r>
            <a:endParaRPr lang="en-US" dirty="0"/>
          </a:p>
        </p:txBody>
      </p:sp>
      <p:pic>
        <p:nvPicPr>
          <p:cNvPr id="17" name="Picture 16"/>
          <p:cNvPicPr>
            <a:picLocks noChangeAspect="1"/>
          </p:cNvPicPr>
          <p:nvPr/>
        </p:nvPicPr>
        <p:blipFill>
          <a:blip r:embed="rId5"/>
          <a:stretch>
            <a:fillRect/>
          </a:stretch>
        </p:blipFill>
        <p:spPr>
          <a:xfrm>
            <a:off x="4625473" y="3649745"/>
            <a:ext cx="2225476" cy="1734890"/>
          </a:xfrm>
          <a:prstGeom prst="rect">
            <a:avLst/>
          </a:prstGeom>
        </p:spPr>
      </p:pic>
      <p:sp>
        <p:nvSpPr>
          <p:cNvPr id="18" name="TextBox 17"/>
          <p:cNvSpPr txBox="1"/>
          <p:nvPr/>
        </p:nvSpPr>
        <p:spPr>
          <a:xfrm>
            <a:off x="4595881" y="5336468"/>
            <a:ext cx="1263424" cy="369332"/>
          </a:xfrm>
          <a:prstGeom prst="rect">
            <a:avLst/>
          </a:prstGeom>
          <a:noFill/>
        </p:spPr>
        <p:txBody>
          <a:bodyPr wrap="none" rtlCol="0">
            <a:spAutoFit/>
          </a:bodyPr>
          <a:lstStyle/>
          <a:p>
            <a:r>
              <a:rPr lang="en-US" dirty="0" smtClean="0"/>
              <a:t>Log Normal</a:t>
            </a:r>
            <a:endParaRPr lang="en-US" dirty="0"/>
          </a:p>
        </p:txBody>
      </p:sp>
    </p:spTree>
    <p:extLst>
      <p:ext uri="{BB962C8B-B14F-4D97-AF65-F5344CB8AC3E}">
        <p14:creationId xmlns:p14="http://schemas.microsoft.com/office/powerpoint/2010/main" val="368044316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pic>
        <p:nvPicPr>
          <p:cNvPr id="20" name="Picture 19"/>
          <p:cNvPicPr>
            <a:picLocks noChangeAspect="1"/>
          </p:cNvPicPr>
          <p:nvPr/>
        </p:nvPicPr>
        <p:blipFill>
          <a:blip r:embed="rId3"/>
          <a:stretch>
            <a:fillRect/>
          </a:stretch>
        </p:blipFill>
        <p:spPr>
          <a:xfrm>
            <a:off x="6937534" y="48854"/>
            <a:ext cx="2225099" cy="1725678"/>
          </a:xfrm>
          <a:prstGeom prst="rect">
            <a:avLst/>
          </a:prstGeom>
        </p:spPr>
      </p:pic>
      <p:sp>
        <p:nvSpPr>
          <p:cNvPr id="23"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smtClean="0"/>
              <a:t>Mean median &amp; mode equal </a:t>
            </a:r>
            <a:r>
              <a:rPr lang="en-US" sz="2800" dirty="0"/>
              <a:t>&amp;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smtClean="0"/>
              <a:t>Almost </a:t>
            </a:r>
            <a:r>
              <a:rPr lang="en-US" sz="2800" i="1" dirty="0" smtClean="0"/>
              <a:t>all </a:t>
            </a:r>
            <a:r>
              <a:rPr lang="en-US" sz="2800" dirty="0" smtClean="0"/>
              <a:t>lie within 3SD of the mean</a:t>
            </a:r>
          </a:p>
          <a:p>
            <a:pPr marL="457200" lvl="1" indent="-457200">
              <a:buFont typeface="Arial"/>
              <a:buChar char="•"/>
            </a:pPr>
            <a:r>
              <a:rPr lang="en-US" sz="2800" dirty="0" smtClean="0"/>
              <a:t>Histogram looks bell shaped</a:t>
            </a:r>
          </a:p>
        </p:txBody>
      </p:sp>
    </p:spTree>
    <p:extLst>
      <p:ext uri="{BB962C8B-B14F-4D97-AF65-F5344CB8AC3E}">
        <p14:creationId xmlns:p14="http://schemas.microsoft.com/office/powerpoint/2010/main" val="30359877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128943" y="1539848"/>
            <a:ext cx="7048804" cy="4379976"/>
          </a:xfrm>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p>
          <a:p>
            <a:r>
              <a:rPr lang="en-US" dirty="0"/>
              <a:t>Identifying problems (such as outliers</a:t>
            </a:r>
            <a:r>
              <a:rPr lang="en-US" dirty="0" smtClean="0"/>
              <a:t>)	</a:t>
            </a:r>
            <a:endParaRPr lang="en-US" dirty="0"/>
          </a:p>
          <a:p>
            <a:r>
              <a:rPr lang="en-US" dirty="0" smtClean="0"/>
              <a:t>[eventually] 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5741433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might we expect a Normal distribution?</a:t>
            </a:r>
            <a:endParaRPr lang="en-US" dirty="0"/>
          </a:p>
        </p:txBody>
      </p:sp>
      <p:sp>
        <p:nvSpPr>
          <p:cNvPr id="7" name="Content Placeholder 6"/>
          <p:cNvSpPr>
            <a:spLocks noGrp="1"/>
          </p:cNvSpPr>
          <p:nvPr>
            <p:ph idx="1"/>
          </p:nvPr>
        </p:nvSpPr>
        <p:spPr/>
        <p:txBody>
          <a:bodyPr/>
          <a:lstStyle/>
          <a:p>
            <a:pPr marL="0" indent="0">
              <a:buNone/>
            </a:pPr>
            <a:r>
              <a:rPr lang="en-US" dirty="0"/>
              <a:t>Central limit theorem: Sum of </a:t>
            </a:r>
            <a:r>
              <a:rPr lang="en-US" i="1" dirty="0"/>
              <a:t>independent </a:t>
            </a:r>
            <a:r>
              <a:rPr lang="en-US" dirty="0"/>
              <a:t>and </a:t>
            </a:r>
            <a:r>
              <a:rPr lang="en-US" i="1" dirty="0"/>
              <a:t>identically distributed </a:t>
            </a:r>
            <a:r>
              <a:rPr lang="en-US" b="1" i="1" dirty="0"/>
              <a:t>random variables </a:t>
            </a:r>
            <a:r>
              <a:rPr lang="en-US" dirty="0"/>
              <a:t>will converge to normal</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3847152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a:xfrm>
            <a:off x="954132" y="1847153"/>
            <a:ext cx="7223615" cy="4379976"/>
          </a:xfrm>
        </p:spPr>
        <p:txBody>
          <a:bodyPr/>
          <a:lstStyle/>
          <a:p>
            <a:pPr marL="0" indent="0">
              <a:buNone/>
            </a:pPr>
            <a:r>
              <a:rPr lang="en-US" dirty="0" smtClean="0"/>
              <a:t>Value varies (</a:t>
            </a:r>
            <a:r>
              <a:rPr lang="en-US" i="1" dirty="0" smtClean="0"/>
              <a:t>e.g. </a:t>
            </a:r>
            <a:r>
              <a:rPr lang="en-US" dirty="0" smtClean="0"/>
              <a:t>possible outcomes of an experiment)</a:t>
            </a:r>
          </a:p>
          <a:p>
            <a:pPr marL="0" indent="0">
              <a:buNone/>
            </a:pPr>
            <a:r>
              <a:rPr lang="en-US" dirty="0" smtClean="0"/>
              <a:t>Modeled as a </a:t>
            </a:r>
            <a:r>
              <a:rPr lang="en-US" i="1" dirty="0" smtClean="0"/>
              <a:t>distribution</a:t>
            </a:r>
          </a:p>
          <a:p>
            <a:pPr lvl="1"/>
            <a:r>
              <a:rPr lang="en-US" dirty="0" smtClean="0"/>
              <a:t>Discrete values (“Probability Mass Function”) - typically values and weights</a:t>
            </a:r>
          </a:p>
          <a:p>
            <a:pPr lvl="1"/>
            <a:r>
              <a:rPr lang="en-US" dirty="0" smtClean="0"/>
              <a:t>Continues values (“Probability Density Function”) – typically a function</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spTree>
    <p:extLst>
      <p:ext uri="{BB962C8B-B14F-4D97-AF65-F5344CB8AC3E}">
        <p14:creationId xmlns:p14="http://schemas.microsoft.com/office/powerpoint/2010/main" val="309228135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65996" y="310162"/>
            <a:ext cx="7882681" cy="990107"/>
          </a:xfrm>
        </p:spPr>
        <p:txBody>
          <a:bodyPr/>
          <a:lstStyle/>
          <a:p>
            <a:r>
              <a:rPr lang="en-US" dirty="0" smtClean="0"/>
              <a:t>Independent				Identically Distributed</a:t>
            </a:r>
            <a:endParaRPr lang="en-US" dirty="0"/>
          </a:p>
        </p:txBody>
      </p:sp>
      <p:sp>
        <p:nvSpPr>
          <p:cNvPr id="3" name="Content Placeholder 2"/>
          <p:cNvSpPr>
            <a:spLocks noGrp="1"/>
          </p:cNvSpPr>
          <p:nvPr>
            <p:ph sz="half" idx="1"/>
          </p:nvPr>
        </p:nvSpPr>
        <p:spPr/>
        <p:txBody>
          <a:bodyPr/>
          <a:lstStyle/>
          <a:p>
            <a:pPr marL="0" indent="0">
              <a:buNone/>
            </a:pPr>
            <a:r>
              <a:rPr lang="en-US" sz="2800" dirty="0" smtClean="0"/>
              <a:t>Are the observations independent of each other? </a:t>
            </a:r>
          </a:p>
          <a:p>
            <a:pPr lvl="1"/>
            <a:r>
              <a:rPr lang="en-US" sz="2400" dirty="0" smtClean="0"/>
              <a:t>Do they directly influence each other </a:t>
            </a:r>
          </a:p>
          <a:p>
            <a:pPr lvl="1"/>
            <a:r>
              <a:rPr lang="en-US" sz="2400" dirty="0" smtClean="0"/>
              <a:t>Are they both influenced by a shared hidden confounding variable?</a:t>
            </a:r>
          </a:p>
        </p:txBody>
      </p:sp>
      <p:sp>
        <p:nvSpPr>
          <p:cNvPr id="9" name="Content Placeholder 8"/>
          <p:cNvSpPr>
            <a:spLocks noGrp="1"/>
          </p:cNvSpPr>
          <p:nvPr>
            <p:ph sz="half" idx="2"/>
          </p:nvPr>
        </p:nvSpPr>
        <p:spPr/>
        <p:txBody>
          <a:bodyPr/>
          <a:lstStyle/>
          <a:p>
            <a:pPr marL="0" indent="0">
              <a:buNone/>
            </a:pPr>
            <a:r>
              <a:rPr lang="en-US" sz="2800" dirty="0" smtClean="0"/>
              <a:t>Are the random variables identically distributed? </a:t>
            </a:r>
          </a:p>
          <a:p>
            <a:pPr lvl="2"/>
            <a:r>
              <a:rPr lang="en-US" sz="2400" dirty="0" smtClean="0"/>
              <a:t>Is the variance equivalent</a:t>
            </a:r>
          </a:p>
          <a:p>
            <a:pPr lvl="2"/>
            <a:r>
              <a:rPr lang="en-US" sz="2400" dirty="0" smtClean="0"/>
              <a:t>Are the min/max/SD equivalent</a:t>
            </a:r>
          </a:p>
          <a:p>
            <a:pPr lvl="2"/>
            <a:r>
              <a:rPr lang="en-US" sz="2400" dirty="0" smtClean="0"/>
              <a:t>Kolmogorov-Smirnov Test</a:t>
            </a:r>
          </a:p>
          <a:p>
            <a:pPr lvl="2"/>
            <a:endParaRPr lang="en-US" sz="2400" dirty="0" smtClean="0"/>
          </a:p>
          <a:p>
            <a:pPr marL="0" indent="0">
              <a:buNone/>
            </a:pPr>
            <a:endParaRPr lang="en-US" sz="2800"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16815364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Example: Mouse Motion Length</a:t>
            </a:r>
            <a:endParaRPr lang="en-US" dirty="0"/>
          </a:p>
        </p:txBody>
      </p:sp>
      <p:sp>
        <p:nvSpPr>
          <p:cNvPr id="16" name="Content Placeholder 15"/>
          <p:cNvSpPr>
            <a:spLocks noGrp="1"/>
          </p:cNvSpPr>
          <p:nvPr>
            <p:ph idx="1"/>
          </p:nvPr>
        </p:nvSpPr>
        <p:spPr>
          <a:noFill/>
        </p:spPr>
        <p:txBody>
          <a:bodyPr/>
          <a:lstStyle/>
          <a:p>
            <a:pPr marL="0" indent="0">
              <a:buNone/>
            </a:pPr>
            <a:r>
              <a:rPr lang="en-US" sz="3200" dirty="0"/>
              <a:t>Normal Distribution: </a:t>
            </a:r>
            <a:r>
              <a:rPr lang="en-US" sz="3200" dirty="0" smtClean="0"/>
              <a:t>Mouse Motion Length across all interactions</a:t>
            </a:r>
            <a:endParaRPr lang="en-US" sz="3200" dirty="0"/>
          </a:p>
          <a:p>
            <a:pPr marL="0" indent="0">
              <a:buNone/>
            </a:pPr>
            <a:r>
              <a:rPr lang="en-US" sz="3200" dirty="0" smtClean="0"/>
              <a:t>Random Variable:  An interaction</a:t>
            </a:r>
          </a:p>
          <a:p>
            <a:pPr marL="0" indent="0">
              <a:buNone/>
            </a:pPr>
            <a:r>
              <a:rPr lang="en-US" sz="3200" dirty="0"/>
              <a:t>	</a:t>
            </a:r>
            <a:r>
              <a:rPr lang="en-US" sz="3200" i="1" dirty="0" smtClean="0"/>
              <a:t>Discrete </a:t>
            </a:r>
            <a:r>
              <a:rPr lang="en-US" sz="3200" dirty="0" smtClean="0"/>
              <a:t>or </a:t>
            </a:r>
            <a:r>
              <a:rPr lang="en-US" sz="3200" i="1" dirty="0" smtClean="0"/>
              <a:t>Continuous?</a:t>
            </a:r>
            <a:endParaRPr lang="en-US" sz="3200" dirty="0" smtClean="0"/>
          </a:p>
          <a:p>
            <a:pPr marL="0" indent="0">
              <a:buNone/>
            </a:pPr>
            <a:r>
              <a:rPr lang="en-US" sz="3200" dirty="0" smtClean="0"/>
              <a:t>Independence? </a:t>
            </a:r>
            <a:br>
              <a:rPr lang="en-US" sz="3200" dirty="0" smtClean="0"/>
            </a:br>
            <a:r>
              <a:rPr lang="en-US" sz="3200" dirty="0" smtClean="0"/>
              <a:t>	When might this be true/untrue?</a:t>
            </a:r>
          </a:p>
          <a:p>
            <a:pPr marL="0" indent="0">
              <a:buNone/>
            </a:pPr>
            <a:r>
              <a:rPr lang="en-US" sz="3200" dirty="0" smtClean="0"/>
              <a:t>Identical Distributions?</a:t>
            </a:r>
          </a:p>
          <a:p>
            <a:pPr marL="0" indent="0">
              <a:buNone/>
            </a:pPr>
            <a:endParaRPr lang="en-US" sz="3200" dirty="0" smtClean="0"/>
          </a:p>
          <a:p>
            <a:pPr marL="0" indent="0">
              <a:buNone/>
            </a:pPr>
            <a:endParaRPr lang="en-US" sz="3200" dirty="0"/>
          </a:p>
        </p:txBody>
      </p:sp>
      <p:sp>
        <p:nvSpPr>
          <p:cNvPr id="7" name="Date Placeholder 6"/>
          <p:cNvSpPr>
            <a:spLocks noGrp="1"/>
          </p:cNvSpPr>
          <p:nvPr>
            <p:ph type="dt" sz="half" idx="10"/>
          </p:nvPr>
        </p:nvSpPr>
        <p:spPr/>
        <p:txBody>
          <a:bodyPr/>
          <a:lstStyle/>
          <a:p>
            <a:fld id="{A73F672F-A5FB-5745-934A-1BF51CA5539C}" type="datetime1">
              <a:rPr lang="en-US" smtClean="0"/>
              <a:pPr/>
              <a:t>1/21/16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pPr/>
              <a:t>43</a:t>
            </a:fld>
            <a:endParaRPr lang="en-US" dirty="0"/>
          </a:p>
        </p:txBody>
      </p:sp>
    </p:spTree>
    <p:extLst>
      <p:ext uri="{BB962C8B-B14F-4D97-AF65-F5344CB8AC3E}">
        <p14:creationId xmlns:p14="http://schemas.microsoft.com/office/powerpoint/2010/main" val="153535758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
        <p:nvSpPr>
          <p:cNvPr id="3" name="Content Placeholder 2"/>
          <p:cNvSpPr>
            <a:spLocks noGrp="1"/>
          </p:cNvSpPr>
          <p:nvPr>
            <p:ph idx="13"/>
          </p:nvPr>
        </p:nvSpPr>
        <p:spPr>
          <a:xfrm>
            <a:off x="465995" y="1853939"/>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a:t>No long tail (bell shaped)</a:t>
            </a:r>
          </a:p>
          <a:p>
            <a:pPr marL="457200" lvl="1" indent="-457200">
              <a:buFont typeface="Arial"/>
              <a:buChar char="•"/>
            </a:pPr>
            <a:r>
              <a:rPr lang="en-US" sz="2800" dirty="0"/>
              <a:t>Symmetric</a:t>
            </a:r>
          </a:p>
          <a:p>
            <a:pPr marL="457200" lvl="1" indent="-457200">
              <a:buFont typeface="Arial"/>
              <a:buChar char="•"/>
            </a:pPr>
            <a:r>
              <a:rPr lang="en-US" sz="2800" dirty="0"/>
              <a:t>Mean and median equal &amp; in </a:t>
            </a:r>
            <a:r>
              <a:rPr lang="en-US" sz="2800" dirty="0" smtClean="0"/>
              <a:t>the middle</a:t>
            </a:r>
            <a:endParaRPr lang="en-US" sz="2800" dirty="0"/>
          </a:p>
          <a:p>
            <a:pPr marL="457200" lvl="1" indent="-457200">
              <a:buFont typeface="Arial"/>
              <a:buChar char="•"/>
            </a:pPr>
            <a:r>
              <a:rPr lang="en-US" sz="2800" dirty="0"/>
              <a:t>~68% </a:t>
            </a:r>
            <a:r>
              <a:rPr lang="en-US" sz="2800" dirty="0" smtClean="0"/>
              <a:t>within 1 SD of mean</a:t>
            </a:r>
          </a:p>
          <a:p>
            <a:pPr marL="457200" lvl="1" indent="-457200">
              <a:buFont typeface="Arial"/>
              <a:buChar char="•"/>
            </a:pPr>
            <a:r>
              <a:rPr lang="en-US" sz="2800" dirty="0" smtClean="0"/>
              <a:t>~</a:t>
            </a:r>
            <a:r>
              <a:rPr lang="en-US" sz="2800" dirty="0"/>
              <a:t>95% </a:t>
            </a:r>
            <a:r>
              <a:rPr lang="en-US" sz="2800" dirty="0" smtClean="0"/>
              <a:t>within </a:t>
            </a:r>
            <a:r>
              <a:rPr lang="en-US" sz="2800" dirty="0"/>
              <a:t>2 SD of </a:t>
            </a:r>
            <a:r>
              <a:rPr lang="en-US" sz="2800" dirty="0" smtClean="0"/>
              <a:t>mean</a:t>
            </a:r>
            <a:endParaRPr lang="en-US" sz="2800" dirty="0"/>
          </a:p>
          <a:p>
            <a:pPr marL="457200" lvl="1" indent="-457200">
              <a:buFont typeface="Arial"/>
              <a:buChar char="•"/>
            </a:pPr>
            <a:r>
              <a:rPr lang="en-US" sz="2800" dirty="0"/>
              <a:t>Almost </a:t>
            </a:r>
            <a:r>
              <a:rPr lang="en-US" sz="2800" i="1" dirty="0"/>
              <a:t>all </a:t>
            </a:r>
            <a:r>
              <a:rPr lang="en-US" sz="2800" dirty="0"/>
              <a:t>lie within 3SD of the </a:t>
            </a:r>
            <a:r>
              <a:rPr lang="en-US" sz="2800" dirty="0" smtClean="0"/>
              <a:t>mean</a:t>
            </a:r>
          </a:p>
          <a:p>
            <a:pPr marL="457200" lvl="1" indent="-457200">
              <a:buFont typeface="Arial"/>
              <a:buChar char="•"/>
            </a:pPr>
            <a:r>
              <a:rPr lang="en-US" sz="2800" dirty="0"/>
              <a:t>Histogram looks bell shaped</a:t>
            </a:r>
          </a:p>
          <a:p>
            <a:pPr marL="457200" lvl="1" indent="-457200">
              <a:buFont typeface="Arial"/>
              <a:buChar char="•"/>
            </a:pPr>
            <a:endParaRPr lang="en-US" sz="2800" dirty="0" smtClean="0"/>
          </a:p>
        </p:txBody>
      </p:sp>
      <p:sp>
        <p:nvSpPr>
          <p:cNvPr id="9"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Sum of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pic>
        <p:nvPicPr>
          <p:cNvPr id="10" name="Picture 9"/>
          <p:cNvPicPr>
            <a:picLocks noChangeAspect="1"/>
          </p:cNvPicPr>
          <p:nvPr/>
        </p:nvPicPr>
        <p:blipFill>
          <a:blip r:embed="rId3"/>
          <a:stretch>
            <a:fillRect/>
          </a:stretch>
        </p:blipFill>
        <p:spPr>
          <a:xfrm>
            <a:off x="6937534" y="48854"/>
            <a:ext cx="2225099" cy="1725678"/>
          </a:xfrm>
          <a:prstGeom prst="rect">
            <a:avLst/>
          </a:prstGeom>
        </p:spPr>
      </p:pic>
    </p:spTree>
    <p:extLst>
      <p:ext uri="{BB962C8B-B14F-4D97-AF65-F5344CB8AC3E}">
        <p14:creationId xmlns:p14="http://schemas.microsoft.com/office/powerpoint/2010/main" val="124881943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a:t>
            </a:r>
            <a:br>
              <a:rPr lang="en-US" dirty="0" smtClean="0"/>
            </a:br>
            <a:r>
              <a:rPr lang="en-US" dirty="0" smtClean="0"/>
              <a:t>Log Normal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Log </a:t>
            </a:r>
            <a:r>
              <a:rPr lang="en-US" sz="2800" dirty="0"/>
              <a:t>of this random variable follows a </a:t>
            </a:r>
            <a:r>
              <a:rPr lang="en-US" sz="2800" i="1" dirty="0"/>
              <a:t>normal </a:t>
            </a:r>
            <a:r>
              <a:rPr lang="en-US" sz="2800" dirty="0"/>
              <a:t>dist</a:t>
            </a:r>
            <a:r>
              <a:rPr lang="en-US" sz="2800" dirty="0" smtClean="0"/>
              <a:t>.</a:t>
            </a:r>
          </a:p>
          <a:p>
            <a:pPr lvl="1"/>
            <a:endParaRPr lang="en-US" sz="2800" dirty="0" smtClean="0"/>
          </a:p>
          <a:p>
            <a:pPr lvl="1"/>
            <a:r>
              <a:rPr lang="en-US" sz="2800" dirty="0" smtClean="0"/>
              <a:t>Test </a:t>
            </a:r>
          </a:p>
          <a:p>
            <a:pPr marL="457200" lvl="1" indent="-457200">
              <a:buFont typeface="Arial"/>
              <a:buChar char="•"/>
            </a:pPr>
            <a:r>
              <a:rPr lang="en-US" sz="2800" dirty="0" smtClean="0"/>
              <a:t>Take log and test for normality</a:t>
            </a:r>
          </a:p>
          <a:p>
            <a:pPr marL="457200" lvl="1" indent="-457200">
              <a:buFont typeface="Arial"/>
              <a:buChar char="•"/>
            </a:pPr>
            <a:r>
              <a:rPr lang="en-US" sz="2800" dirty="0" smtClean="0"/>
              <a:t>Make transform data for further analysis</a:t>
            </a:r>
            <a:endParaRPr lang="en-US" sz="2800" dirty="0"/>
          </a:p>
        </p:txBody>
      </p:sp>
      <p:pic>
        <p:nvPicPr>
          <p:cNvPr id="13" name="Picture 12"/>
          <p:cNvPicPr>
            <a:picLocks noChangeAspect="1"/>
          </p:cNvPicPr>
          <p:nvPr/>
        </p:nvPicPr>
        <p:blipFill>
          <a:blip r:embed="rId3"/>
          <a:stretch>
            <a:fillRect/>
          </a:stretch>
        </p:blipFill>
        <p:spPr>
          <a:xfrm>
            <a:off x="6942949" y="-58188"/>
            <a:ext cx="2225476" cy="1734890"/>
          </a:xfrm>
          <a:prstGeom prst="rect">
            <a:avLst/>
          </a:prstGeom>
        </p:spPr>
      </p:pic>
      <p:sp>
        <p:nvSpPr>
          <p:cNvPr id="12" name="Content Placeholder 2"/>
          <p:cNvSpPr txBox="1">
            <a:spLocks/>
          </p:cNvSpPr>
          <p:nvPr/>
        </p:nvSpPr>
        <p:spPr>
          <a:xfrm>
            <a:off x="5495559" y="1794377"/>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smtClean="0"/>
              <a:t>Multiply </a:t>
            </a:r>
            <a:r>
              <a:rPr lang="en-US" sz="2800" i="1" dirty="0" smtClean="0"/>
              <a:t>random variables</a:t>
            </a:r>
          </a:p>
          <a:p>
            <a:pPr marL="457200" lvl="1" indent="-457200">
              <a:buFont typeface="Arial"/>
              <a:buChar char="•"/>
            </a:pPr>
            <a:r>
              <a:rPr lang="en-US" sz="2800" dirty="0" smtClean="0"/>
              <a:t>Independent</a:t>
            </a:r>
          </a:p>
          <a:p>
            <a:pPr marL="457200" lvl="1" indent="-457200">
              <a:buFont typeface="Arial"/>
              <a:buChar char="•"/>
            </a:pPr>
            <a:r>
              <a:rPr lang="en-US" sz="2800" dirty="0" smtClean="0"/>
              <a:t>Identically distributed</a:t>
            </a:r>
          </a:p>
          <a:p>
            <a:pPr lvl="1"/>
            <a:endParaRPr lang="en-US" sz="2800" dirty="0" smtClean="0"/>
          </a:p>
          <a:p>
            <a:pPr marL="457200" lvl="1" indent="-457200"/>
            <a:endParaRPr lang="en-US" sz="2800" dirty="0"/>
          </a:p>
        </p:txBody>
      </p:sp>
    </p:spTree>
    <p:extLst>
      <p:ext uri="{BB962C8B-B14F-4D97-AF65-F5344CB8AC3E}">
        <p14:creationId xmlns:p14="http://schemas.microsoft.com/office/powerpoint/2010/main" val="178302468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your distribution implies: Poisson Distribution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pic>
        <p:nvPicPr>
          <p:cNvPr id="9" name="Picture 8"/>
          <p:cNvPicPr>
            <a:picLocks noChangeAspect="1"/>
          </p:cNvPicPr>
          <p:nvPr/>
        </p:nvPicPr>
        <p:blipFill>
          <a:blip r:embed="rId3"/>
          <a:stretch>
            <a:fillRect/>
          </a:stretch>
        </p:blipFill>
        <p:spPr>
          <a:xfrm>
            <a:off x="6893534" y="0"/>
            <a:ext cx="2250466" cy="1761646"/>
          </a:xfrm>
          <a:prstGeom prst="rect">
            <a:avLst/>
          </a:prstGeom>
        </p:spPr>
      </p:pic>
      <p:sp>
        <p:nvSpPr>
          <p:cNvPr id="10" name="Content Placeholder 2"/>
          <p:cNvSpPr txBox="1">
            <a:spLocks/>
          </p:cNvSpPr>
          <p:nvPr/>
        </p:nvSpPr>
        <p:spPr>
          <a:xfrm>
            <a:off x="5495559" y="1818804"/>
            <a:ext cx="3520524" cy="4379976"/>
          </a:xfrm>
          <a:prstGeom prst="rect">
            <a:avLst/>
          </a:prstGeom>
        </p:spPr>
        <p:txBody>
          <a:bodyPr vert="horz" lIns="0" tIns="0" rIns="0" bIns="45720" rtlCol="0" anchor="t" anchorCtr="0">
            <a:noAutofit/>
          </a:bodyPr>
          <a:lstStyle>
            <a:lvl1pPr marL="342900" indent="-342900" algn="l" defTabSz="457200" rtl="0" eaLnBrk="1" latinLnBrk="0" hangingPunct="1">
              <a:lnSpc>
                <a:spcPct val="100000"/>
              </a:lnSpc>
              <a:spcBef>
                <a:spcPts val="0"/>
              </a:spcBef>
              <a:spcAft>
                <a:spcPts val="400"/>
              </a:spcAft>
              <a:buClr>
                <a:schemeClr val="accent2"/>
              </a:buClr>
              <a:buFont typeface="+mj-ea"/>
              <a:buAutoNum type="circleNumDbPlain"/>
              <a:defRPr sz="1400" b="0" i="0" kern="1200" baseline="0">
                <a:solidFill>
                  <a:srgbClr val="618091"/>
                </a:solidFill>
                <a:latin typeface="Helvetica"/>
                <a:ea typeface="+mn-ea"/>
                <a:cs typeface="Helvetica"/>
              </a:defRPr>
            </a:lvl1pPr>
            <a:lvl2pPr marL="0" indent="0" algn="l" defTabSz="457200" rtl="0" eaLnBrk="1" latinLnBrk="0" hangingPunct="1">
              <a:lnSpc>
                <a:spcPct val="100000"/>
              </a:lnSpc>
              <a:spcBef>
                <a:spcPts val="0"/>
              </a:spcBef>
              <a:spcAft>
                <a:spcPts val="400"/>
              </a:spcAft>
              <a:buClr>
                <a:schemeClr val="accent2"/>
              </a:buClr>
              <a:buSzPct val="115000"/>
              <a:buFont typeface="Arial"/>
              <a:buNone/>
              <a:defRPr sz="1400" b="0" i="0" kern="1200" baseline="0">
                <a:solidFill>
                  <a:schemeClr val="accent3"/>
                </a:solidFill>
                <a:latin typeface="Helvetica"/>
                <a:ea typeface="+mn-ea"/>
                <a:cs typeface="Helvetica"/>
              </a:defRPr>
            </a:lvl2pPr>
            <a:lvl3pPr marL="5943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3pPr>
            <a:lvl4pPr marL="82296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4pPr>
            <a:lvl5pPr marL="1097280" indent="-228600" algn="l" defTabSz="457200" rtl="0" eaLnBrk="1" latinLnBrk="0" hangingPunct="1">
              <a:lnSpc>
                <a:spcPct val="100000"/>
              </a:lnSpc>
              <a:spcBef>
                <a:spcPts val="0"/>
              </a:spcBef>
              <a:spcAft>
                <a:spcPts val="400"/>
              </a:spcAft>
              <a:buClr>
                <a:schemeClr val="accent4"/>
              </a:buClr>
              <a:buFont typeface="Arial"/>
              <a:buChar char="•"/>
              <a:defRPr sz="1400" b="0" i="0" kern="1200" baseline="0">
                <a:solidFill>
                  <a:schemeClr val="accent3"/>
                </a:solidFill>
                <a:latin typeface="Helvetica"/>
                <a:ea typeface="+mn-ea"/>
                <a:cs typeface="Helvetica"/>
              </a:defRPr>
            </a:lvl5pPr>
            <a:lvl6pPr marL="1371600" indent="-228600" algn="l" defTabSz="457200" rtl="0" eaLnBrk="1" latinLnBrk="0" hangingPunct="1">
              <a:spcBef>
                <a:spcPct val="20000"/>
              </a:spcBef>
              <a:buClr>
                <a:schemeClr val="accent4"/>
              </a:buClr>
              <a:buFont typeface="Arial"/>
              <a:buChar char="•"/>
              <a:defRPr sz="1400" kern="1200">
                <a:solidFill>
                  <a:schemeClr val="accent3"/>
                </a:solidFill>
                <a:latin typeface="Helvetica"/>
                <a:ea typeface="+mn-ea"/>
                <a:cs typeface="Helvetica"/>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800" dirty="0" smtClean="0"/>
              <a:t>Assumptions:</a:t>
            </a:r>
          </a:p>
          <a:p>
            <a:pPr marL="457200" lvl="1" indent="-457200">
              <a:buFont typeface="Arial"/>
              <a:buChar char="•"/>
            </a:pPr>
            <a:r>
              <a:rPr lang="en-US" sz="2800" dirty="0"/>
              <a:t>Events occur at a constant rate</a:t>
            </a:r>
          </a:p>
          <a:p>
            <a:pPr marL="457200" lvl="1" indent="-457200">
              <a:buFont typeface="Arial"/>
              <a:buChar char="•"/>
            </a:pPr>
            <a:r>
              <a:rPr lang="en-US" sz="2800" dirty="0"/>
              <a:t>Events are independent of each other</a:t>
            </a:r>
          </a:p>
          <a:p>
            <a:pPr marL="457200" lvl="1" indent="-457200">
              <a:buFont typeface="Arial"/>
              <a:buChar char="•"/>
            </a:pPr>
            <a:r>
              <a:rPr lang="en-US" sz="2800" dirty="0"/>
              <a:t>Events do not occur </a:t>
            </a:r>
            <a:r>
              <a:rPr lang="en-US" sz="2800" dirty="0" smtClean="0"/>
              <a:t>simultaneously</a:t>
            </a:r>
          </a:p>
          <a:p>
            <a:pPr marL="457200" lvl="1" indent="-457200"/>
            <a:endParaRPr lang="en-US" sz="2800" dirty="0"/>
          </a:p>
        </p:txBody>
      </p:sp>
      <p:sp>
        <p:nvSpPr>
          <p:cNvPr id="11" name="Content Placeholder 2"/>
          <p:cNvSpPr>
            <a:spLocks noGrp="1"/>
          </p:cNvSpPr>
          <p:nvPr>
            <p:ph idx="13"/>
          </p:nvPr>
        </p:nvSpPr>
        <p:spPr>
          <a:xfrm>
            <a:off x="465995" y="1896007"/>
            <a:ext cx="5029564" cy="4379976"/>
          </a:xfrm>
        </p:spPr>
        <p:txBody>
          <a:bodyPr/>
          <a:lstStyle/>
          <a:p>
            <a:pPr lvl="1"/>
            <a:r>
              <a:rPr lang="en-US" sz="2800" dirty="0" smtClean="0"/>
              <a:t>Properties:</a:t>
            </a:r>
            <a:endParaRPr lang="en-US" sz="2800" dirty="0"/>
          </a:p>
          <a:p>
            <a:pPr marL="457200" lvl="1" indent="-457200">
              <a:buFont typeface="Arial"/>
              <a:buChar char="•"/>
            </a:pPr>
            <a:r>
              <a:rPr lang="en-US" sz="2800" dirty="0" smtClean="0"/>
              <a:t>Not Symmetric</a:t>
            </a:r>
            <a:endParaRPr lang="en-US" sz="2800" dirty="0"/>
          </a:p>
          <a:p>
            <a:pPr marL="457200" lvl="1" indent="-457200">
              <a:buFont typeface="Arial"/>
              <a:buChar char="•"/>
            </a:pPr>
            <a:r>
              <a:rPr lang="en-US" sz="2800" dirty="0" smtClean="0"/>
              <a:t>The expected value of the distribution is equal to its variance </a:t>
            </a:r>
          </a:p>
          <a:p>
            <a:pPr lvl="1"/>
            <a:r>
              <a:rPr lang="en-US" sz="2800" dirty="0" smtClean="0"/>
              <a:t>Examples: </a:t>
            </a:r>
          </a:p>
          <a:p>
            <a:pPr marL="457200" lvl="1" indent="-457200">
              <a:buFont typeface="Arial"/>
              <a:buChar char="•"/>
            </a:pPr>
            <a:r>
              <a:rPr lang="en-US" sz="2800" dirty="0" smtClean="0"/>
              <a:t>Cars arriving at a traffic light</a:t>
            </a:r>
          </a:p>
          <a:p>
            <a:pPr marL="457200" lvl="1" indent="-457200">
              <a:buFont typeface="Arial"/>
              <a:buChar char="•"/>
            </a:pPr>
            <a:r>
              <a:rPr lang="en-US" sz="2800" dirty="0" smtClean="0"/>
              <a:t>Number of times a web server is accessed per minute</a:t>
            </a:r>
          </a:p>
        </p:txBody>
      </p:sp>
    </p:spTree>
    <p:extLst>
      <p:ext uri="{BB962C8B-B14F-4D97-AF65-F5344CB8AC3E}">
        <p14:creationId xmlns:p14="http://schemas.microsoft.com/office/powerpoint/2010/main" val="56213438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Domain matters: Min-jerk profile</a:t>
            </a:r>
            <a:endParaRPr lang="en-US" dirty="0"/>
          </a:p>
        </p:txBody>
      </p:sp>
      <p:pic>
        <p:nvPicPr>
          <p:cNvPr id="9" name="Content Placeholder 8" descr="Screen Shot 2014-01-24 at 2.26.25 PM.png"/>
          <p:cNvPicPr>
            <a:picLocks noGrp="1" noChangeAspect="1"/>
          </p:cNvPicPr>
          <p:nvPr>
            <p:ph idx="1"/>
          </p:nvPr>
        </p:nvPicPr>
        <p:blipFill>
          <a:blip r:embed="rId3">
            <a:extLst>
              <a:ext uri="{28A0092B-C50C-407E-A947-70E740481C1C}">
                <a14:useLocalDpi xmlns:a14="http://schemas.microsoft.com/office/drawing/2010/main" val="0"/>
              </a:ext>
            </a:extLst>
          </a:blip>
          <a:srcRect t="7536" b="7536"/>
          <a:stretch>
            <a:fillRect/>
          </a:stretch>
        </p:blipFill>
        <p:spPr>
          <a:xfrm>
            <a:off x="1128943" y="1598654"/>
            <a:ext cx="7048804" cy="4379976"/>
          </a:xfrm>
        </p:spPr>
      </p:pic>
      <p:sp>
        <p:nvSpPr>
          <p:cNvPr id="2" name="Date Placeholder 1"/>
          <p:cNvSpPr>
            <a:spLocks noGrp="1"/>
          </p:cNvSpPr>
          <p:nvPr>
            <p:ph type="dt" sz="half" idx="10"/>
          </p:nvPr>
        </p:nvSpPr>
        <p:spPr/>
        <p:txBody>
          <a:bodyPr/>
          <a:lstStyle/>
          <a:p>
            <a:fld id="{FA3C144B-2939-9A49-B014-915EC3E81866}" type="datetime1">
              <a:rPr lang="en-US" smtClean="0"/>
              <a:pPr/>
              <a:t>1/21/16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47</a:t>
            </a:fld>
            <a:endParaRPr lang="en-US" dirty="0"/>
          </a:p>
        </p:txBody>
      </p:sp>
      <p:sp>
        <p:nvSpPr>
          <p:cNvPr id="10" name="Rectangle 9"/>
          <p:cNvSpPr/>
          <p:nvPr/>
        </p:nvSpPr>
        <p:spPr>
          <a:xfrm>
            <a:off x="465996" y="5849844"/>
            <a:ext cx="7887140" cy="600164"/>
          </a:xfrm>
          <a:prstGeom prst="rect">
            <a:avLst/>
          </a:prstGeom>
        </p:spPr>
        <p:txBody>
          <a:bodyPr wrap="square">
            <a:spAutoFit/>
          </a:bodyPr>
          <a:lstStyle/>
          <a:p>
            <a:r>
              <a:rPr lang="en-US" sz="1100" dirty="0"/>
              <a:t>Jacob O. </a:t>
            </a:r>
            <a:r>
              <a:rPr lang="en-US" sz="1100" dirty="0" err="1"/>
              <a:t>Wobbrock</a:t>
            </a:r>
            <a:r>
              <a:rPr lang="en-US" sz="1100" dirty="0"/>
              <a:t> and Krzysztof Z. </a:t>
            </a:r>
            <a:r>
              <a:rPr lang="en-US" sz="1100" dirty="0" err="1"/>
              <a:t>Gajos</a:t>
            </a:r>
            <a:r>
              <a:rPr lang="en-US" sz="1100" dirty="0"/>
              <a:t>. 2008. Goal Crossing with Mice and Trackballs for People with Motor Impairments: Performance, </a:t>
            </a:r>
            <a:r>
              <a:rPr lang="en-US" sz="1100" dirty="0" err="1"/>
              <a:t>Submovements</a:t>
            </a:r>
            <a:r>
              <a:rPr lang="en-US" sz="1100" dirty="0"/>
              <a:t>, and Design Directions. ACM Trans. Access. </a:t>
            </a:r>
            <a:r>
              <a:rPr lang="en-US" sz="1100" dirty="0" err="1"/>
              <a:t>Comput</a:t>
            </a:r>
            <a:r>
              <a:rPr lang="en-US" sz="1100" dirty="0"/>
              <a:t>. 1, 1, Article 4 (May 2008), 37 pages. DOI=10.1145/1361203.1361207 http://</a:t>
            </a:r>
            <a:r>
              <a:rPr lang="en-US" sz="1100" dirty="0" err="1"/>
              <a:t>doi.acm.org</a:t>
            </a:r>
            <a:r>
              <a:rPr lang="en-US" sz="1100" dirty="0"/>
              <a:t>/10.1145/1361203.1361207</a:t>
            </a:r>
          </a:p>
        </p:txBody>
      </p:sp>
    </p:spTree>
    <p:extLst>
      <p:ext uri="{BB962C8B-B14F-4D97-AF65-F5344CB8AC3E}">
        <p14:creationId xmlns:p14="http://schemas.microsoft.com/office/powerpoint/2010/main" val="276259827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Histograms</a:t>
            </a:r>
            <a:endParaRPr lang="en-US" dirty="0"/>
          </a:p>
        </p:txBody>
      </p:sp>
      <p:sp>
        <p:nvSpPr>
          <p:cNvPr id="3" name="Content Placeholder 2"/>
          <p:cNvSpPr>
            <a:spLocks noGrp="1"/>
          </p:cNvSpPr>
          <p:nvPr>
            <p:ph idx="1"/>
          </p:nvPr>
        </p:nvSpPr>
        <p:spPr/>
        <p:txBody>
          <a:bodyPr/>
          <a:lstStyle/>
          <a:p>
            <a:pPr marL="0" indent="0">
              <a:buNone/>
            </a:pPr>
            <a:r>
              <a:rPr lang="en-US" dirty="0" smtClean="0"/>
              <a:t>Helps you check: Do assumptions match your data?</a:t>
            </a:r>
          </a:p>
          <a:p>
            <a:pPr marL="0" indent="0">
              <a:buNone/>
            </a:pPr>
            <a:r>
              <a:rPr lang="en-US" dirty="0" smtClean="0"/>
              <a:t>Gives a sense of the distribution</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Tree>
    <p:extLst>
      <p:ext uri="{BB962C8B-B14F-4D97-AF65-F5344CB8AC3E}">
        <p14:creationId xmlns:p14="http://schemas.microsoft.com/office/powerpoint/2010/main" val="72113092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pic>
        <p:nvPicPr>
          <p:cNvPr id="5" name="Content Placeholder 6" descr="Screen Shot 2014-01-30 at 5.18.33 PM.png"/>
          <p:cNvPicPr>
            <a:picLocks noChangeAspect="1"/>
          </p:cNvPicPr>
          <p:nvPr/>
        </p:nvPicPr>
        <p:blipFill>
          <a:blip r:embed="rId2">
            <a:extLst>
              <a:ext uri="{28A0092B-C50C-407E-A947-70E740481C1C}">
                <a14:useLocalDpi xmlns:a14="http://schemas.microsoft.com/office/drawing/2010/main" val="0"/>
              </a:ext>
            </a:extLst>
          </a:blip>
          <a:srcRect l="1481" r="1481"/>
          <a:stretch>
            <a:fillRect/>
          </a:stretch>
        </p:blipFill>
        <p:spPr>
          <a:xfrm>
            <a:off x="1281343" y="1999553"/>
            <a:ext cx="7048804" cy="4379976"/>
          </a:xfrm>
          <a:prstGeom prst="rect">
            <a:avLst/>
          </a:prstGeom>
        </p:spPr>
      </p:pic>
    </p:spTree>
    <p:extLst>
      <p:ext uri="{BB962C8B-B14F-4D97-AF65-F5344CB8AC3E}">
        <p14:creationId xmlns:p14="http://schemas.microsoft.com/office/powerpoint/2010/main" val="16810643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What type of data do you have?</a:t>
            </a:r>
            <a:endParaRPr lang="en-US" dirty="0"/>
          </a:p>
        </p:txBody>
      </p:sp>
      <p:sp>
        <p:nvSpPr>
          <p:cNvPr id="3" name="Content Placeholder 2"/>
          <p:cNvSpPr>
            <a:spLocks noGrp="1"/>
          </p:cNvSpPr>
          <p:nvPr>
            <p:ph idx="1"/>
          </p:nvPr>
        </p:nvSpPr>
        <p:spPr/>
        <p:txBody>
          <a:bodyPr/>
          <a:lstStyle/>
          <a:p>
            <a:pPr marL="0" indent="0">
              <a:buNone/>
            </a:pPr>
            <a:r>
              <a:rPr lang="en-US" dirty="0"/>
              <a:t>How is it structured; if at all?</a:t>
            </a:r>
          </a:p>
          <a:p>
            <a:pPr marL="0" indent="0">
              <a:buNone/>
            </a:pPr>
            <a:r>
              <a:rPr lang="en-US" dirty="0"/>
              <a:t>Does it have multiple tables or just one?</a:t>
            </a:r>
          </a:p>
          <a:p>
            <a:pPr marL="0" indent="0">
              <a:buNone/>
            </a:pPr>
            <a:r>
              <a:rPr lang="en-US" dirty="0"/>
              <a:t>Is it designed for machine consumption or human consumption?</a:t>
            </a:r>
          </a:p>
          <a:p>
            <a:pPr marL="0" indent="0">
              <a:buNone/>
            </a:pPr>
            <a:r>
              <a:rPr lang="en-US" dirty="0"/>
              <a:t>Is it in a database? multiple files or one file?</a:t>
            </a:r>
          </a:p>
          <a:p>
            <a:pPr marL="0" lvl="1" indent="0">
              <a:buClr>
                <a:schemeClr val="accent3"/>
              </a:buClr>
              <a:buSzTx/>
              <a:buNone/>
            </a:pPr>
            <a:r>
              <a:rPr lang="en-US" sz="2800" dirty="0"/>
              <a:t>How are missing values represented?</a:t>
            </a:r>
            <a:endParaRPr lang="en-US" dirty="0"/>
          </a:p>
          <a:p>
            <a:pPr marL="0" indent="0">
              <a:buNone/>
            </a:pPr>
            <a:r>
              <a:rPr lang="en-US" dirty="0"/>
              <a:t>What are the </a:t>
            </a:r>
            <a:r>
              <a:rPr lang="en-US" i="1" dirty="0"/>
              <a:t>fields</a:t>
            </a:r>
            <a:r>
              <a:rPr lang="en-US" dirty="0"/>
              <a:t> and </a:t>
            </a:r>
            <a:r>
              <a:rPr lang="en-US" i="1" dirty="0"/>
              <a:t>values</a:t>
            </a:r>
            <a:r>
              <a:rPr lang="en-US" dirty="0"/>
              <a:t>?</a:t>
            </a:r>
          </a:p>
          <a:p>
            <a:pPr marL="0" indent="0">
              <a:buNone/>
            </a:pP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2696391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54132" y="81562"/>
            <a:ext cx="6280441" cy="990107"/>
          </a:xfrm>
        </p:spPr>
        <p:txBody>
          <a:bodyPr/>
          <a:lstStyle/>
          <a:p>
            <a:r>
              <a:rPr lang="en-US" dirty="0"/>
              <a:t>Scatter Plots and Correlation</a:t>
            </a:r>
          </a:p>
        </p:txBody>
      </p:sp>
      <p:sp>
        <p:nvSpPr>
          <p:cNvPr id="7171" name="Rectangle 3"/>
          <p:cNvSpPr>
            <a:spLocks noGrp="1" noChangeArrowheads="1"/>
          </p:cNvSpPr>
          <p:nvPr>
            <p:ph idx="1"/>
          </p:nvPr>
        </p:nvSpPr>
        <p:spPr>
          <a:xfrm>
            <a:off x="1128942" y="1288353"/>
            <a:ext cx="7761057" cy="4379976"/>
          </a:xfrm>
        </p:spPr>
        <p:txBody>
          <a:bodyPr/>
          <a:lstStyle/>
          <a:p>
            <a:pPr marL="0" indent="0" defTabSz="852488">
              <a:spcBef>
                <a:spcPct val="40000"/>
              </a:spcBef>
              <a:buNone/>
            </a:pPr>
            <a:r>
              <a:rPr lang="en-US" dirty="0"/>
              <a:t>A </a:t>
            </a:r>
            <a:r>
              <a:rPr lang="en-US" dirty="0">
                <a:solidFill>
                  <a:schemeClr val="folHlink"/>
                </a:solidFill>
              </a:rPr>
              <a:t>scatter plot</a:t>
            </a:r>
            <a:r>
              <a:rPr lang="en-US" dirty="0"/>
              <a:t> </a:t>
            </a:r>
            <a:r>
              <a:rPr lang="en-US" dirty="0" smtClean="0"/>
              <a:t>&amp; </a:t>
            </a:r>
            <a:r>
              <a:rPr lang="en-US" dirty="0" smtClean="0">
                <a:solidFill>
                  <a:schemeClr val="folHlink"/>
                </a:solidFill>
              </a:rPr>
              <a:t>correlation</a:t>
            </a:r>
            <a:r>
              <a:rPr lang="en-US" dirty="0" smtClean="0"/>
              <a:t> </a:t>
            </a:r>
            <a:r>
              <a:rPr lang="en-US" dirty="0"/>
              <a:t>analysis </a:t>
            </a:r>
            <a:r>
              <a:rPr lang="en-US" dirty="0" smtClean="0"/>
              <a:t>are measures of association </a:t>
            </a:r>
            <a:r>
              <a:rPr lang="en-US" dirty="0"/>
              <a:t>(</a:t>
            </a:r>
            <a:r>
              <a:rPr lang="en-US" i="1" dirty="0"/>
              <a:t>linear</a:t>
            </a:r>
            <a:r>
              <a:rPr lang="en-US" dirty="0"/>
              <a:t> relationship) between two </a:t>
            </a:r>
            <a:r>
              <a:rPr lang="en-US" dirty="0" smtClean="0"/>
              <a:t>variables</a:t>
            </a:r>
          </a:p>
          <a:p>
            <a:pPr lvl="1"/>
            <a:r>
              <a:rPr lang="en-US" dirty="0" smtClean="0"/>
              <a:t>These </a:t>
            </a:r>
            <a:r>
              <a:rPr lang="en-US" dirty="0"/>
              <a:t>variables change together</a:t>
            </a:r>
          </a:p>
          <a:p>
            <a:pPr lvl="1"/>
            <a:r>
              <a:rPr lang="en-US" dirty="0"/>
              <a:t>Usually scale (interval or ratio) </a:t>
            </a:r>
            <a:r>
              <a:rPr lang="en-US" dirty="0" smtClean="0"/>
              <a:t>variables</a:t>
            </a:r>
          </a:p>
          <a:p>
            <a:pPr marL="0" indent="0" defTabSz="852488">
              <a:spcBef>
                <a:spcPct val="40000"/>
              </a:spcBef>
              <a:buNone/>
            </a:pPr>
            <a:endParaRPr lang="en-US" dirty="0" smtClean="0"/>
          </a:p>
        </p:txBody>
      </p:sp>
    </p:spTree>
    <p:extLst>
      <p:ext uri="{BB962C8B-B14F-4D97-AF65-F5344CB8AC3E}">
        <p14:creationId xmlns:p14="http://schemas.microsoft.com/office/powerpoint/2010/main" val="41548290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What is </a:t>
            </a:r>
            <a:r>
              <a:rPr lang="ja-JP" altLang="en-US" smtClean="0"/>
              <a:t>“</a:t>
            </a:r>
            <a:r>
              <a:rPr lang="en-US" smtClean="0"/>
              <a:t>Linear</a:t>
            </a:r>
            <a:r>
              <a:rPr lang="ja-JP" altLang="en-US" smtClean="0"/>
              <a:t>”</a:t>
            </a:r>
            <a:r>
              <a:rPr lang="en-US" smtClean="0"/>
              <a:t>?</a:t>
            </a:r>
            <a:endParaRPr lang="en-US"/>
          </a:p>
        </p:txBody>
      </p:sp>
      <p:sp>
        <p:nvSpPr>
          <p:cNvPr id="46083" name="Rectangle 3"/>
          <p:cNvSpPr>
            <a:spLocks noGrp="1" noChangeArrowheads="1"/>
          </p:cNvSpPr>
          <p:nvPr>
            <p:ph idx="1"/>
          </p:nvPr>
        </p:nvSpPr>
        <p:spPr/>
        <p:txBody>
          <a:bodyPr/>
          <a:lstStyle/>
          <a:p>
            <a:pPr marL="0" indent="0">
              <a:buNone/>
            </a:pPr>
            <a:r>
              <a:rPr lang="en-US" dirty="0" smtClean="0"/>
              <a:t>Remember this:</a:t>
            </a:r>
          </a:p>
          <a:p>
            <a:pPr marL="0" indent="0">
              <a:buNone/>
            </a:pPr>
            <a:r>
              <a:rPr lang="en-US" dirty="0" smtClean="0"/>
              <a:t>		Y=</a:t>
            </a:r>
            <a:r>
              <a:rPr lang="en-US" dirty="0" err="1" smtClean="0"/>
              <a:t>mX+B</a:t>
            </a:r>
            <a:r>
              <a:rPr lang="en-US" dirty="0" smtClean="0"/>
              <a:t>?</a:t>
            </a:r>
            <a:endParaRPr lang="en-US" dirty="0"/>
          </a:p>
        </p:txBody>
      </p:sp>
      <p:grpSp>
        <p:nvGrpSpPr>
          <p:cNvPr id="2" name="Group 4"/>
          <p:cNvGrpSpPr>
            <a:grpSpLocks/>
          </p:cNvGrpSpPr>
          <p:nvPr/>
        </p:nvGrpSpPr>
        <p:grpSpPr bwMode="auto">
          <a:xfrm>
            <a:off x="2819400" y="2895600"/>
            <a:ext cx="4800600" cy="3276600"/>
            <a:chOff x="1776" y="1824"/>
            <a:chExt cx="3024" cy="2064"/>
          </a:xfrm>
        </p:grpSpPr>
        <p:sp>
          <p:nvSpPr>
            <p:cNvPr id="32781" name="Line 5"/>
            <p:cNvSpPr>
              <a:spLocks noChangeShapeType="1"/>
            </p:cNvSpPr>
            <p:nvPr/>
          </p:nvSpPr>
          <p:spPr bwMode="auto">
            <a:xfrm>
              <a:off x="3120" y="1824"/>
              <a:ext cx="0" cy="2064"/>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2" name="Line 6"/>
            <p:cNvSpPr>
              <a:spLocks noChangeShapeType="1"/>
            </p:cNvSpPr>
            <p:nvPr/>
          </p:nvSpPr>
          <p:spPr bwMode="auto">
            <a:xfrm>
              <a:off x="1776" y="2832"/>
              <a:ext cx="2736" cy="0"/>
            </a:xfrm>
            <a:prstGeom prst="line">
              <a:avLst/>
            </a:prstGeom>
            <a:noFill/>
            <a:ln w="9525">
              <a:solidFill>
                <a:schemeClr val="tx1"/>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83" name="Line 7"/>
            <p:cNvSpPr>
              <a:spLocks noChangeShapeType="1"/>
            </p:cNvSpPr>
            <p:nvPr/>
          </p:nvSpPr>
          <p:spPr bwMode="auto">
            <a:xfrm flipV="1">
              <a:off x="2880" y="1920"/>
              <a:ext cx="1920" cy="1632"/>
            </a:xfrm>
            <a:prstGeom prst="line">
              <a:avLst/>
            </a:prstGeom>
            <a:noFill/>
            <a:ln w="12700">
              <a:solidFill>
                <a:schemeClr val="accent2"/>
              </a:solidFill>
              <a:round/>
              <a:headEnd/>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3" name="Group 8"/>
          <p:cNvGrpSpPr>
            <a:grpSpLocks/>
          </p:cNvGrpSpPr>
          <p:nvPr/>
        </p:nvGrpSpPr>
        <p:grpSpPr bwMode="auto">
          <a:xfrm>
            <a:off x="2209800" y="5029203"/>
            <a:ext cx="2971800" cy="954088"/>
            <a:chOff x="1392" y="3168"/>
            <a:chExt cx="1872" cy="601"/>
          </a:xfrm>
          <a:solidFill>
            <a:srgbClr val="FFFFFF"/>
          </a:solidFill>
        </p:grpSpPr>
        <p:sp>
          <p:nvSpPr>
            <p:cNvPr id="32778" name="Oval 9"/>
            <p:cNvSpPr>
              <a:spLocks noChangeArrowheads="1"/>
            </p:cNvSpPr>
            <p:nvPr/>
          </p:nvSpPr>
          <p:spPr bwMode="auto">
            <a:xfrm>
              <a:off x="2928" y="3216"/>
              <a:ext cx="336" cy="288"/>
            </a:xfrm>
            <a:prstGeom prst="ellipse">
              <a:avLst/>
            </a:prstGeom>
            <a:grpFill/>
            <a:ln w="9525">
              <a:solidFill>
                <a:schemeClr val="accent1"/>
              </a:solidFill>
              <a:round/>
              <a:headEnd/>
              <a:tailEnd/>
            </a:ln>
          </p:spPr>
          <p:txBody>
            <a:bodyPr wrap="none" anchor="ctr"/>
            <a:lstStyle/>
            <a:p>
              <a:pPr eaLnBrk="0" hangingPunct="0">
                <a:defRPr/>
              </a:pPr>
              <a:endParaRPr lang="en-US" baseline="-25000">
                <a:solidFill>
                  <a:srgbClr val="FF0000"/>
                </a:solidFill>
                <a:latin typeface="Times New Roman" pitchFamily="18" charset="0"/>
                <a:ea typeface="+mn-ea"/>
                <a:cs typeface="+mn-cs"/>
              </a:endParaRPr>
            </a:p>
          </p:txBody>
        </p:sp>
        <p:sp>
          <p:nvSpPr>
            <p:cNvPr id="32779" name="Text Box 10"/>
            <p:cNvSpPr txBox="1">
              <a:spLocks noChangeArrowheads="1"/>
            </p:cNvSpPr>
            <p:nvPr/>
          </p:nvSpPr>
          <p:spPr bwMode="auto">
            <a:xfrm>
              <a:off x="1392" y="3168"/>
              <a:ext cx="1184" cy="601"/>
            </a:xfrm>
            <a:prstGeom prst="rect">
              <a:avLst/>
            </a:prstGeom>
            <a:solidFill>
              <a:srgbClr val="FFFFFF"/>
            </a:solidFill>
            <a:ln w="9525">
              <a:noFill/>
              <a:miter lim="800000"/>
              <a:headEnd/>
              <a:tailEnd/>
            </a:ln>
          </p:spPr>
          <p:txBody>
            <a:bodyPr wrap="square">
              <a:spAutoFit/>
            </a:bodyPr>
            <a:lstStyle/>
            <a:p>
              <a:pPr eaLnBrk="0" hangingPunct="0">
                <a:spcBef>
                  <a:spcPct val="50000"/>
                </a:spcBef>
                <a:defRPr/>
              </a:pPr>
              <a:r>
                <a:rPr lang="en-US" sz="2800" b="0" i="1" dirty="0" smtClean="0">
                  <a:solidFill>
                    <a:schemeClr val="accent1"/>
                  </a:solidFill>
                  <a:latin typeface="Times New Roman" pitchFamily="18" charset="0"/>
                  <a:ea typeface="+mn-ea"/>
                  <a:cs typeface="+mn-cs"/>
                </a:rPr>
                <a:t>B (intercept)</a:t>
              </a:r>
              <a:endParaRPr lang="en-US" sz="2800" b="0" i="1" dirty="0">
                <a:solidFill>
                  <a:schemeClr val="accent1"/>
                </a:solidFill>
                <a:latin typeface="Times New Roman" pitchFamily="18" charset="0"/>
                <a:ea typeface="+mn-ea"/>
                <a:cs typeface="+mn-cs"/>
              </a:endParaRPr>
            </a:p>
          </p:txBody>
        </p:sp>
        <p:sp>
          <p:nvSpPr>
            <p:cNvPr id="32780" name="Line 11"/>
            <p:cNvSpPr>
              <a:spLocks noChangeShapeType="1"/>
            </p:cNvSpPr>
            <p:nvPr/>
          </p:nvSpPr>
          <p:spPr bwMode="auto">
            <a:xfrm>
              <a:off x="1680" y="3360"/>
              <a:ext cx="1392" cy="0"/>
            </a:xfrm>
            <a:prstGeom prst="line">
              <a:avLst/>
            </a:prstGeom>
            <a:grpFill/>
            <a:ln w="9525">
              <a:solidFill>
                <a:schemeClr val="accent1"/>
              </a:solidFill>
              <a:round/>
              <a:headEnd/>
              <a:tailEnd type="triangle" w="med" len="med"/>
            </a:ln>
          </p:spPr>
          <p:txBody>
            <a:bodyPr/>
            <a:lstStyle/>
            <a:p>
              <a:pPr eaLnBrk="0" hangingPunct="0">
                <a:defRPr/>
              </a:pPr>
              <a:endParaRPr lang="en-US" baseline="-25000">
                <a:solidFill>
                  <a:srgbClr val="FF0000"/>
                </a:solidFill>
                <a:latin typeface="Times New Roman" pitchFamily="18" charset="0"/>
                <a:ea typeface="+mn-ea"/>
                <a:cs typeface="+mn-cs"/>
              </a:endParaRPr>
            </a:p>
          </p:txBody>
        </p:sp>
      </p:grpSp>
      <p:grpSp>
        <p:nvGrpSpPr>
          <p:cNvPr id="4" name="Group 12"/>
          <p:cNvGrpSpPr>
            <a:grpSpLocks/>
          </p:cNvGrpSpPr>
          <p:nvPr/>
        </p:nvGrpSpPr>
        <p:grpSpPr bwMode="auto">
          <a:xfrm>
            <a:off x="6324600" y="3124203"/>
            <a:ext cx="2590800" cy="1066801"/>
            <a:chOff x="3984" y="1968"/>
            <a:chExt cx="1632" cy="672"/>
          </a:xfrm>
        </p:grpSpPr>
        <p:sp>
          <p:nvSpPr>
            <p:cNvPr id="32775" name="Line 13"/>
            <p:cNvSpPr>
              <a:spLocks noChangeShapeType="1"/>
            </p:cNvSpPr>
            <p:nvPr/>
          </p:nvSpPr>
          <p:spPr bwMode="auto">
            <a:xfrm flipH="1" flipV="1">
              <a:off x="3984" y="2640"/>
              <a:ext cx="816" cy="0"/>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6" name="Line 14"/>
            <p:cNvSpPr>
              <a:spLocks noChangeShapeType="1"/>
            </p:cNvSpPr>
            <p:nvPr/>
          </p:nvSpPr>
          <p:spPr bwMode="auto">
            <a:xfrm>
              <a:off x="4800" y="1968"/>
              <a:ext cx="0" cy="672"/>
            </a:xfrm>
            <a:prstGeom prst="line">
              <a:avLst/>
            </a:prstGeom>
            <a:noFill/>
            <a:ln w="9525">
              <a:solidFill>
                <a:schemeClr val="accent4"/>
              </a:solidFill>
              <a:round/>
              <a:headEnd type="stealth" w="lg" len="lg"/>
              <a:tailEnd/>
            </a:ln>
          </p:spPr>
          <p:txBody>
            <a:bodyPr/>
            <a:lstStyle/>
            <a:p>
              <a:pPr eaLnBrk="0" hangingPunct="0">
                <a:defRPr/>
              </a:pPr>
              <a:endParaRPr lang="en-US" baseline="-25000">
                <a:solidFill>
                  <a:srgbClr val="FF0000"/>
                </a:solidFill>
                <a:latin typeface="Times New Roman" pitchFamily="18" charset="0"/>
                <a:ea typeface="+mn-ea"/>
                <a:cs typeface="+mn-cs"/>
              </a:endParaRPr>
            </a:p>
          </p:txBody>
        </p:sp>
        <p:sp>
          <p:nvSpPr>
            <p:cNvPr id="32777" name="Text Box 15"/>
            <p:cNvSpPr txBox="1">
              <a:spLocks noChangeArrowheads="1"/>
            </p:cNvSpPr>
            <p:nvPr/>
          </p:nvSpPr>
          <p:spPr bwMode="auto">
            <a:xfrm>
              <a:off x="4512" y="2304"/>
              <a:ext cx="1104" cy="330"/>
            </a:xfrm>
            <a:prstGeom prst="rect">
              <a:avLst/>
            </a:prstGeom>
            <a:noFill/>
            <a:ln w="9525">
              <a:noFill/>
              <a:miter lim="800000"/>
              <a:headEnd/>
              <a:tailEnd/>
            </a:ln>
          </p:spPr>
          <p:txBody>
            <a:bodyPr wrap="square">
              <a:spAutoFit/>
            </a:bodyPr>
            <a:lstStyle/>
            <a:p>
              <a:pPr eaLnBrk="0" hangingPunct="0">
                <a:spcBef>
                  <a:spcPct val="50000"/>
                </a:spcBef>
                <a:defRPr/>
              </a:pPr>
              <a:r>
                <a:rPr lang="en-US" sz="2800" b="0" dirty="0" smtClean="0">
                  <a:solidFill>
                    <a:schemeClr val="accent2"/>
                  </a:solidFill>
                  <a:latin typeface="Times New Roman" pitchFamily="18" charset="0"/>
                  <a:ea typeface="+mn-ea"/>
                  <a:cs typeface="+mn-cs"/>
                </a:rPr>
                <a:t>m  (slope)</a:t>
              </a:r>
              <a:endParaRPr lang="en-US" sz="2800" b="0" dirty="0">
                <a:solidFill>
                  <a:schemeClr val="accent2"/>
                </a:solidFill>
                <a:latin typeface="Times New Roman" pitchFamily="18" charset="0"/>
                <a:ea typeface="+mn-ea"/>
                <a:cs typeface="+mn-cs"/>
              </a:endParaRPr>
            </a:p>
          </p:txBody>
        </p:sp>
      </p:grpSp>
      <p:sp>
        <p:nvSpPr>
          <p:cNvPr id="17" name="Rectangle 16"/>
          <p:cNvSpPr/>
          <p:nvPr/>
        </p:nvSpPr>
        <p:spPr>
          <a:xfrm>
            <a:off x="-1" y="6447980"/>
            <a:ext cx="9428867" cy="369332"/>
          </a:xfrm>
          <a:prstGeom prst="rect">
            <a:avLst/>
          </a:prstGeom>
        </p:spPr>
        <p:txBody>
          <a:bodyPr wrap="square">
            <a:spAutoFit/>
          </a:bodyPr>
          <a:lstStyle/>
          <a:p>
            <a:r>
              <a:rPr lang="en-US" dirty="0" smtClean="0"/>
              <a:t>Adapted from: http</a:t>
            </a:r>
            <a:r>
              <a:rPr lang="en-US" dirty="0"/>
              <a:t>://</a:t>
            </a:r>
            <a:r>
              <a:rPr lang="en-US" dirty="0" err="1"/>
              <a:t>www.sjsu.edu</a:t>
            </a:r>
            <a:r>
              <a:rPr lang="en-US" dirty="0" smtClean="0"/>
              <a:t>/people</a:t>
            </a:r>
            <a:r>
              <a:rPr lang="en-US" dirty="0"/>
              <a:t>/</a:t>
            </a:r>
            <a:r>
              <a:rPr lang="en-US" dirty="0" err="1"/>
              <a:t>steven.</a:t>
            </a:r>
            <a:r>
              <a:rPr lang="en-US" b="1" dirty="0" err="1"/>
              <a:t>macramalla</a:t>
            </a:r>
            <a:r>
              <a:rPr lang="en-US" dirty="0"/>
              <a:t>/courses/stats95/s1/</a:t>
            </a:r>
            <a:r>
              <a:rPr lang="en-US" b="1" dirty="0"/>
              <a:t>lecture 10</a:t>
            </a:r>
            <a:r>
              <a:rPr lang="en-US" dirty="0"/>
              <a:t> </a:t>
            </a:r>
          </a:p>
        </p:txBody>
      </p:sp>
    </p:spTree>
    <p:extLst>
      <p:ext uri="{BB962C8B-B14F-4D97-AF65-F5344CB8AC3E}">
        <p14:creationId xmlns:p14="http://schemas.microsoft.com/office/powerpoint/2010/main" val="410253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Scatter Plot Examples</a:t>
            </a:r>
          </a:p>
        </p:txBody>
      </p:sp>
      <p:sp>
        <p:nvSpPr>
          <p:cNvPr id="8195"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6" name="Oval 4"/>
          <p:cNvSpPr>
            <a:spLocks noChangeArrowheads="1"/>
          </p:cNvSpPr>
          <p:nvPr/>
        </p:nvSpPr>
        <p:spPr bwMode="auto">
          <a:xfrm rot="-7282380">
            <a:off x="26670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7"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8"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99"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0"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1"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2" name="Oval 10"/>
          <p:cNvSpPr>
            <a:spLocks noChangeArrowheads="1"/>
          </p:cNvSpPr>
          <p:nvPr/>
        </p:nvSpPr>
        <p:spPr bwMode="auto">
          <a:xfrm rot="-7282380">
            <a:off x="20574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3"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4"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5" name="Oval 13"/>
          <p:cNvSpPr>
            <a:spLocks noChangeArrowheads="1"/>
          </p:cNvSpPr>
          <p:nvPr/>
        </p:nvSpPr>
        <p:spPr bwMode="auto">
          <a:xfrm rot="-7282380">
            <a:off x="18288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06"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7"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8"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09"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10"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1"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12"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3"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4"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5"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6"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7"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8" name="Oval 26"/>
          <p:cNvSpPr>
            <a:spLocks noChangeArrowheads="1"/>
          </p:cNvSpPr>
          <p:nvPr/>
        </p:nvSpPr>
        <p:spPr bwMode="auto">
          <a:xfrm rot="-7282380">
            <a:off x="2895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19" name="Oval 27"/>
          <p:cNvSpPr>
            <a:spLocks noChangeArrowheads="1"/>
          </p:cNvSpPr>
          <p:nvPr/>
        </p:nvSpPr>
        <p:spPr bwMode="auto">
          <a:xfrm rot="-7282380">
            <a:off x="2514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0"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1" name="Oval 29"/>
          <p:cNvSpPr>
            <a:spLocks noChangeArrowheads="1"/>
          </p:cNvSpPr>
          <p:nvPr/>
        </p:nvSpPr>
        <p:spPr bwMode="auto">
          <a:xfrm rot="-7282380">
            <a:off x="22098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2" name="Oval 30"/>
          <p:cNvSpPr>
            <a:spLocks noChangeArrowheads="1"/>
          </p:cNvSpPr>
          <p:nvPr/>
        </p:nvSpPr>
        <p:spPr bwMode="auto">
          <a:xfrm rot="-7282380">
            <a:off x="1295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3" name="Oval 31"/>
          <p:cNvSpPr>
            <a:spLocks noChangeArrowheads="1"/>
          </p:cNvSpPr>
          <p:nvPr/>
        </p:nvSpPr>
        <p:spPr bwMode="auto">
          <a:xfrm rot="-7282380">
            <a:off x="16002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4"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25"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6"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7"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28"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29"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0" name="Oval 38"/>
          <p:cNvSpPr>
            <a:spLocks noChangeArrowheads="1"/>
          </p:cNvSpPr>
          <p:nvPr/>
        </p:nvSpPr>
        <p:spPr bwMode="auto">
          <a:xfrm rot="-7282380">
            <a:off x="31242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1" name="Text Box 39"/>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32" name="Rectangle 40"/>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8233" name="Line 41"/>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4" name="Oval 42"/>
          <p:cNvSpPr>
            <a:spLocks noChangeArrowheads="1"/>
          </p:cNvSpPr>
          <p:nvPr/>
        </p:nvSpPr>
        <p:spPr bwMode="auto">
          <a:xfrm rot="-7282380">
            <a:off x="6019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5" name="Oval 43"/>
          <p:cNvSpPr>
            <a:spLocks noChangeArrowheads="1"/>
          </p:cNvSpPr>
          <p:nvPr/>
        </p:nvSpPr>
        <p:spPr bwMode="auto">
          <a:xfrm rot="-7282380">
            <a:off x="63246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6" name="Oval 44"/>
          <p:cNvSpPr>
            <a:spLocks noChangeArrowheads="1"/>
          </p:cNvSpPr>
          <p:nvPr/>
        </p:nvSpPr>
        <p:spPr bwMode="auto">
          <a:xfrm rot="-7282380">
            <a:off x="7848600" y="4495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7" name="Oval 45"/>
          <p:cNvSpPr>
            <a:spLocks noChangeArrowheads="1"/>
          </p:cNvSpPr>
          <p:nvPr/>
        </p:nvSpPr>
        <p:spPr bwMode="auto">
          <a:xfrm rot="-7282380">
            <a:off x="77724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8" name="Oval 46"/>
          <p:cNvSpPr>
            <a:spLocks noChangeArrowheads="1"/>
          </p:cNvSpPr>
          <p:nvPr/>
        </p:nvSpPr>
        <p:spPr bwMode="auto">
          <a:xfrm rot="-7282380">
            <a:off x="64008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39" name="Oval 47"/>
          <p:cNvSpPr>
            <a:spLocks noChangeArrowheads="1"/>
          </p:cNvSpPr>
          <p:nvPr/>
        </p:nvSpPr>
        <p:spPr bwMode="auto">
          <a:xfrm rot="-7282380">
            <a:off x="74676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0" name="Oval 48"/>
          <p:cNvSpPr>
            <a:spLocks noChangeArrowheads="1"/>
          </p:cNvSpPr>
          <p:nvPr/>
        </p:nvSpPr>
        <p:spPr bwMode="auto">
          <a:xfrm rot="-7282380">
            <a:off x="73914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1" name="Oval 49"/>
          <p:cNvSpPr>
            <a:spLocks noChangeArrowheads="1"/>
          </p:cNvSpPr>
          <p:nvPr/>
        </p:nvSpPr>
        <p:spPr bwMode="auto">
          <a:xfrm rot="-7282380">
            <a:off x="731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2" name="Oval 50"/>
          <p:cNvSpPr>
            <a:spLocks noChangeArrowheads="1"/>
          </p:cNvSpPr>
          <p:nvPr/>
        </p:nvSpPr>
        <p:spPr bwMode="auto">
          <a:xfrm rot="-7282380">
            <a:off x="76200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3" name="Oval 51"/>
          <p:cNvSpPr>
            <a:spLocks noChangeArrowheads="1"/>
          </p:cNvSpPr>
          <p:nvPr/>
        </p:nvSpPr>
        <p:spPr bwMode="auto">
          <a:xfrm rot="-7282380">
            <a:off x="66294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44" name="Oval 52"/>
          <p:cNvSpPr>
            <a:spLocks noChangeArrowheads="1"/>
          </p:cNvSpPr>
          <p:nvPr/>
        </p:nvSpPr>
        <p:spPr bwMode="auto">
          <a:xfrm rot="-7282380">
            <a:off x="7620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5" name="Oval 53"/>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6" name="Oval 54"/>
          <p:cNvSpPr>
            <a:spLocks noChangeArrowheads="1"/>
          </p:cNvSpPr>
          <p:nvPr/>
        </p:nvSpPr>
        <p:spPr bwMode="auto">
          <a:xfrm rot="-7282380">
            <a:off x="6858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7" name="Text Box 55"/>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48" name="Line 56"/>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49" name="Line 57"/>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0" name="Oval 58"/>
          <p:cNvSpPr>
            <a:spLocks noChangeArrowheads="1"/>
          </p:cNvSpPr>
          <p:nvPr/>
        </p:nvSpPr>
        <p:spPr bwMode="auto">
          <a:xfrm rot="-7282380">
            <a:off x="60198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1" name="Oval 59"/>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2" name="Oval 60"/>
          <p:cNvSpPr>
            <a:spLocks noChangeArrowheads="1"/>
          </p:cNvSpPr>
          <p:nvPr/>
        </p:nvSpPr>
        <p:spPr bwMode="auto">
          <a:xfrm rot="-7282380">
            <a:off x="8153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3" name="Oval 61"/>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4" name="Oval 62"/>
          <p:cNvSpPr>
            <a:spLocks noChangeArrowheads="1"/>
          </p:cNvSpPr>
          <p:nvPr/>
        </p:nvSpPr>
        <p:spPr bwMode="auto">
          <a:xfrm rot="-7282380">
            <a:off x="6629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5" name="Oval 63"/>
          <p:cNvSpPr>
            <a:spLocks noChangeArrowheads="1"/>
          </p:cNvSpPr>
          <p:nvPr/>
        </p:nvSpPr>
        <p:spPr bwMode="auto">
          <a:xfrm rot="-7282380">
            <a:off x="8153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6" name="Oval 64"/>
          <p:cNvSpPr>
            <a:spLocks noChangeArrowheads="1"/>
          </p:cNvSpPr>
          <p:nvPr/>
        </p:nvSpPr>
        <p:spPr bwMode="auto">
          <a:xfrm rot="-7282380">
            <a:off x="78486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7" name="Oval 65"/>
          <p:cNvSpPr>
            <a:spLocks noChangeArrowheads="1"/>
          </p:cNvSpPr>
          <p:nvPr/>
        </p:nvSpPr>
        <p:spPr bwMode="auto">
          <a:xfrm rot="-7282380">
            <a:off x="73914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8" name="Oval 66"/>
          <p:cNvSpPr>
            <a:spLocks noChangeArrowheads="1"/>
          </p:cNvSpPr>
          <p:nvPr/>
        </p:nvSpPr>
        <p:spPr bwMode="auto">
          <a:xfrm rot="-7282380">
            <a:off x="70104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59" name="Oval 67"/>
          <p:cNvSpPr>
            <a:spLocks noChangeArrowheads="1"/>
          </p:cNvSpPr>
          <p:nvPr/>
        </p:nvSpPr>
        <p:spPr bwMode="auto">
          <a:xfrm rot="-7282380">
            <a:off x="61722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0" name="Oval 68"/>
          <p:cNvSpPr>
            <a:spLocks noChangeArrowheads="1"/>
          </p:cNvSpPr>
          <p:nvPr/>
        </p:nvSpPr>
        <p:spPr bwMode="auto">
          <a:xfrm rot="-7282380">
            <a:off x="6400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1" name="Oval 69"/>
          <p:cNvSpPr>
            <a:spLocks noChangeArrowheads="1"/>
          </p:cNvSpPr>
          <p:nvPr/>
        </p:nvSpPr>
        <p:spPr bwMode="auto">
          <a:xfrm rot="-7282380">
            <a:off x="67056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8262" name="Oval 70"/>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3" name="Oval 71"/>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4" name="Oval 72"/>
          <p:cNvSpPr>
            <a:spLocks noChangeArrowheads="1"/>
          </p:cNvSpPr>
          <p:nvPr/>
        </p:nvSpPr>
        <p:spPr bwMode="auto">
          <a:xfrm rot="-7282380">
            <a:off x="7315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5" name="Text Box 73"/>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8266" name="Line 74"/>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7" name="Oval 75"/>
          <p:cNvSpPr>
            <a:spLocks noChangeArrowheads="1"/>
          </p:cNvSpPr>
          <p:nvPr/>
        </p:nvSpPr>
        <p:spPr bwMode="auto">
          <a:xfrm rot="-7282380">
            <a:off x="7924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68" name="Text Box 76"/>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69" name="Text Box 77"/>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8270" name="Text Box 78"/>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Linear relationships</a:t>
            </a:r>
          </a:p>
        </p:txBody>
      </p:sp>
      <p:sp>
        <p:nvSpPr>
          <p:cNvPr id="8271" name="Text Box 79"/>
          <p:cNvSpPr txBox="1">
            <a:spLocks noChangeArrowheads="1"/>
          </p:cNvSpPr>
          <p:nvPr/>
        </p:nvSpPr>
        <p:spPr bwMode="auto">
          <a:xfrm>
            <a:off x="5715000" y="1676400"/>
            <a:ext cx="32004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Curvilinear relationships</a:t>
            </a:r>
          </a:p>
        </p:txBody>
      </p:sp>
      <p:sp>
        <p:nvSpPr>
          <p:cNvPr id="8272" name="Line 80"/>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81" name="Rectangle 80"/>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21644022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Scatter Plot Examples</a:t>
            </a:r>
          </a:p>
        </p:txBody>
      </p:sp>
      <p:sp>
        <p:nvSpPr>
          <p:cNvPr id="9219" name="Line 3"/>
          <p:cNvSpPr>
            <a:spLocks noChangeShapeType="1"/>
          </p:cNvSpPr>
          <p:nvPr/>
        </p:nvSpPr>
        <p:spPr bwMode="auto">
          <a:xfrm>
            <a:off x="11430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0" name="Oval 4"/>
          <p:cNvSpPr>
            <a:spLocks noChangeArrowheads="1"/>
          </p:cNvSpPr>
          <p:nvPr/>
        </p:nvSpPr>
        <p:spPr bwMode="auto">
          <a:xfrm rot="-7282380">
            <a:off x="2743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Oval 5"/>
          <p:cNvSpPr>
            <a:spLocks noChangeArrowheads="1"/>
          </p:cNvSpPr>
          <p:nvPr/>
        </p:nvSpPr>
        <p:spPr bwMode="auto">
          <a:xfrm rot="-7282380">
            <a:off x="1371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2" name="Oval 6"/>
          <p:cNvSpPr>
            <a:spLocks noChangeArrowheads="1"/>
          </p:cNvSpPr>
          <p:nvPr/>
        </p:nvSpPr>
        <p:spPr bwMode="auto">
          <a:xfrm rot="-7282380">
            <a:off x="3124200" y="5791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3" name="Oval 7"/>
          <p:cNvSpPr>
            <a:spLocks noChangeArrowheads="1"/>
          </p:cNvSpPr>
          <p:nvPr/>
        </p:nvSpPr>
        <p:spPr bwMode="auto">
          <a:xfrm rot="-7282380">
            <a:off x="17526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4" name="Oval 8"/>
          <p:cNvSpPr>
            <a:spLocks noChangeArrowheads="1"/>
          </p:cNvSpPr>
          <p:nvPr/>
        </p:nvSpPr>
        <p:spPr bwMode="auto">
          <a:xfrm rot="-7282380">
            <a:off x="2514600" y="5486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5" name="Oval 9"/>
          <p:cNvSpPr>
            <a:spLocks noChangeArrowheads="1"/>
          </p:cNvSpPr>
          <p:nvPr/>
        </p:nvSpPr>
        <p:spPr bwMode="auto">
          <a:xfrm rot="-7282380">
            <a:off x="28194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6" name="Oval 10"/>
          <p:cNvSpPr>
            <a:spLocks noChangeArrowheads="1"/>
          </p:cNvSpPr>
          <p:nvPr/>
        </p:nvSpPr>
        <p:spPr bwMode="auto">
          <a:xfrm rot="-7282380">
            <a:off x="2133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7" name="Oval 11"/>
          <p:cNvSpPr>
            <a:spLocks noChangeArrowheads="1"/>
          </p:cNvSpPr>
          <p:nvPr/>
        </p:nvSpPr>
        <p:spPr bwMode="auto">
          <a:xfrm rot="-7282380">
            <a:off x="12954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8" name="Oval 12"/>
          <p:cNvSpPr>
            <a:spLocks noChangeArrowheads="1"/>
          </p:cNvSpPr>
          <p:nvPr/>
        </p:nvSpPr>
        <p:spPr bwMode="auto">
          <a:xfrm rot="-7282380">
            <a:off x="1600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9" name="Oval 13"/>
          <p:cNvSpPr>
            <a:spLocks noChangeArrowheads="1"/>
          </p:cNvSpPr>
          <p:nvPr/>
        </p:nvSpPr>
        <p:spPr bwMode="auto">
          <a:xfrm rot="-7282380">
            <a:off x="1905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30" name="Oval 14"/>
          <p:cNvSpPr>
            <a:spLocks noChangeArrowheads="1"/>
          </p:cNvSpPr>
          <p:nvPr/>
        </p:nvSpPr>
        <p:spPr bwMode="auto">
          <a:xfrm rot="-7282380">
            <a:off x="24384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1" name="Oval 15"/>
          <p:cNvSpPr>
            <a:spLocks noChangeArrowheads="1"/>
          </p:cNvSpPr>
          <p:nvPr/>
        </p:nvSpPr>
        <p:spPr bwMode="auto">
          <a:xfrm rot="-7282380">
            <a:off x="2362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2" name="Oval 16"/>
          <p:cNvSpPr>
            <a:spLocks noChangeArrowheads="1"/>
          </p:cNvSpPr>
          <p:nvPr/>
        </p:nvSpPr>
        <p:spPr bwMode="auto">
          <a:xfrm rot="-7282380">
            <a:off x="21336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3" name="Text Box 17"/>
          <p:cNvSpPr txBox="1">
            <a:spLocks noChangeArrowheads="1"/>
          </p:cNvSpPr>
          <p:nvPr/>
        </p:nvSpPr>
        <p:spPr bwMode="auto">
          <a:xfrm>
            <a:off x="6858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34" name="Line 18"/>
          <p:cNvSpPr>
            <a:spLocks noChangeShapeType="1"/>
          </p:cNvSpPr>
          <p:nvPr/>
        </p:nvSpPr>
        <p:spPr bwMode="auto">
          <a:xfrm>
            <a:off x="11430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5" name="Text Box 19"/>
          <p:cNvSpPr txBox="1">
            <a:spLocks noChangeArrowheads="1"/>
          </p:cNvSpPr>
          <p:nvPr/>
        </p:nvSpPr>
        <p:spPr bwMode="auto">
          <a:xfrm>
            <a:off x="3405188" y="6065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36" name="Line 20"/>
          <p:cNvSpPr>
            <a:spLocks noChangeShapeType="1"/>
          </p:cNvSpPr>
          <p:nvPr/>
        </p:nvSpPr>
        <p:spPr bwMode="auto">
          <a:xfrm flipH="1">
            <a:off x="11430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7" name="Oval 21"/>
          <p:cNvSpPr>
            <a:spLocks noChangeArrowheads="1"/>
          </p:cNvSpPr>
          <p:nvPr/>
        </p:nvSpPr>
        <p:spPr bwMode="auto">
          <a:xfrm rot="-7282380">
            <a:off x="12192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8" name="Oval 22"/>
          <p:cNvSpPr>
            <a:spLocks noChangeArrowheads="1"/>
          </p:cNvSpPr>
          <p:nvPr/>
        </p:nvSpPr>
        <p:spPr bwMode="auto">
          <a:xfrm rot="-7282380">
            <a:off x="14478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9" name="Oval 23"/>
          <p:cNvSpPr>
            <a:spLocks noChangeArrowheads="1"/>
          </p:cNvSpPr>
          <p:nvPr/>
        </p:nvSpPr>
        <p:spPr bwMode="auto">
          <a:xfrm rot="-7282380">
            <a:off x="31242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0" name="Oval 24"/>
          <p:cNvSpPr>
            <a:spLocks noChangeArrowheads="1"/>
          </p:cNvSpPr>
          <p:nvPr/>
        </p:nvSpPr>
        <p:spPr bwMode="auto">
          <a:xfrm rot="-7282380">
            <a:off x="3276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1" name="Oval 25"/>
          <p:cNvSpPr>
            <a:spLocks noChangeArrowheads="1"/>
          </p:cNvSpPr>
          <p:nvPr/>
        </p:nvSpPr>
        <p:spPr bwMode="auto">
          <a:xfrm rot="-7282380">
            <a:off x="1676400" y="3505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2" name="Oval 26"/>
          <p:cNvSpPr>
            <a:spLocks noChangeArrowheads="1"/>
          </p:cNvSpPr>
          <p:nvPr/>
        </p:nvSpPr>
        <p:spPr bwMode="auto">
          <a:xfrm rot="-7282380">
            <a:off x="3429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3" name="Oval 27"/>
          <p:cNvSpPr>
            <a:spLocks noChangeArrowheads="1"/>
          </p:cNvSpPr>
          <p:nvPr/>
        </p:nvSpPr>
        <p:spPr bwMode="auto">
          <a:xfrm rot="-7282380">
            <a:off x="25908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4" name="Oval 28"/>
          <p:cNvSpPr>
            <a:spLocks noChangeArrowheads="1"/>
          </p:cNvSpPr>
          <p:nvPr/>
        </p:nvSpPr>
        <p:spPr bwMode="auto">
          <a:xfrm rot="-7282380">
            <a:off x="2590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5" name="Oval 29"/>
          <p:cNvSpPr>
            <a:spLocks noChangeArrowheads="1"/>
          </p:cNvSpPr>
          <p:nvPr/>
        </p:nvSpPr>
        <p:spPr bwMode="auto">
          <a:xfrm rot="-7282380">
            <a:off x="29718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6" name="Oval 30"/>
          <p:cNvSpPr>
            <a:spLocks noChangeArrowheads="1"/>
          </p:cNvSpPr>
          <p:nvPr/>
        </p:nvSpPr>
        <p:spPr bwMode="auto">
          <a:xfrm rot="-7282380">
            <a:off x="2286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7" name="Oval 31"/>
          <p:cNvSpPr>
            <a:spLocks noChangeArrowheads="1"/>
          </p:cNvSpPr>
          <p:nvPr/>
        </p:nvSpPr>
        <p:spPr bwMode="auto">
          <a:xfrm rot="-7282380">
            <a:off x="1676400" y="3200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48" name="Oval 32"/>
          <p:cNvSpPr>
            <a:spLocks noChangeArrowheads="1"/>
          </p:cNvSpPr>
          <p:nvPr/>
        </p:nvSpPr>
        <p:spPr bwMode="auto">
          <a:xfrm rot="-7282380">
            <a:off x="1905000" y="3082925"/>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49" name="Oval 33"/>
          <p:cNvSpPr>
            <a:spLocks noChangeArrowheads="1"/>
          </p:cNvSpPr>
          <p:nvPr/>
        </p:nvSpPr>
        <p:spPr bwMode="auto">
          <a:xfrm rot="-7282380">
            <a:off x="28194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0" name="Oval 34"/>
          <p:cNvSpPr>
            <a:spLocks noChangeArrowheads="1"/>
          </p:cNvSpPr>
          <p:nvPr/>
        </p:nvSpPr>
        <p:spPr bwMode="auto">
          <a:xfrm rot="-7282380">
            <a:off x="22860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1" name="Oval 35"/>
          <p:cNvSpPr>
            <a:spLocks noChangeArrowheads="1"/>
          </p:cNvSpPr>
          <p:nvPr/>
        </p:nvSpPr>
        <p:spPr bwMode="auto">
          <a:xfrm rot="-7282380">
            <a:off x="2057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2" name="Text Box 36"/>
          <p:cNvSpPr txBox="1">
            <a:spLocks noChangeArrowheads="1"/>
          </p:cNvSpPr>
          <p:nvPr/>
        </p:nvSpPr>
        <p:spPr bwMode="auto">
          <a:xfrm>
            <a:off x="6858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53" name="Line 37"/>
          <p:cNvSpPr>
            <a:spLocks noChangeShapeType="1"/>
          </p:cNvSpPr>
          <p:nvPr/>
        </p:nvSpPr>
        <p:spPr bwMode="auto">
          <a:xfrm>
            <a:off x="11430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4" name="Text Box 38"/>
          <p:cNvSpPr txBox="1">
            <a:spLocks noChangeArrowheads="1"/>
          </p:cNvSpPr>
          <p:nvPr/>
        </p:nvSpPr>
        <p:spPr bwMode="auto">
          <a:xfrm>
            <a:off x="34051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55"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9256" name="Line 40"/>
          <p:cNvSpPr>
            <a:spLocks noChangeShapeType="1"/>
          </p:cNvSpPr>
          <p:nvPr/>
        </p:nvSpPr>
        <p:spPr bwMode="auto">
          <a:xfrm>
            <a:off x="5943600" y="47244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7" name="Oval 41"/>
          <p:cNvSpPr>
            <a:spLocks noChangeArrowheads="1"/>
          </p:cNvSpPr>
          <p:nvPr/>
        </p:nvSpPr>
        <p:spPr bwMode="auto">
          <a:xfrm rot="-7282380">
            <a:off x="6096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8" name="Oval 42"/>
          <p:cNvSpPr>
            <a:spLocks noChangeArrowheads="1"/>
          </p:cNvSpPr>
          <p:nvPr/>
        </p:nvSpPr>
        <p:spPr bwMode="auto">
          <a:xfrm rot="-7282380">
            <a:off x="6096000" y="4648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59" name="Oval 43"/>
          <p:cNvSpPr>
            <a:spLocks noChangeArrowheads="1"/>
          </p:cNvSpPr>
          <p:nvPr/>
        </p:nvSpPr>
        <p:spPr bwMode="auto">
          <a:xfrm rot="-7282380">
            <a:off x="65532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0" name="Oval 44"/>
          <p:cNvSpPr>
            <a:spLocks noChangeArrowheads="1"/>
          </p:cNvSpPr>
          <p:nvPr/>
        </p:nvSpPr>
        <p:spPr bwMode="auto">
          <a:xfrm rot="-7282380">
            <a:off x="7391400" y="5867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1" name="Oval 45"/>
          <p:cNvSpPr>
            <a:spLocks noChangeArrowheads="1"/>
          </p:cNvSpPr>
          <p:nvPr/>
        </p:nvSpPr>
        <p:spPr bwMode="auto">
          <a:xfrm rot="-7282380">
            <a:off x="6248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2" name="Oval 46"/>
          <p:cNvSpPr>
            <a:spLocks noChangeArrowheads="1"/>
          </p:cNvSpPr>
          <p:nvPr/>
        </p:nvSpPr>
        <p:spPr bwMode="auto">
          <a:xfrm rot="-7282380">
            <a:off x="6934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3" name="Oval 47"/>
          <p:cNvSpPr>
            <a:spLocks noChangeArrowheads="1"/>
          </p:cNvSpPr>
          <p:nvPr/>
        </p:nvSpPr>
        <p:spPr bwMode="auto">
          <a:xfrm rot="-7282380">
            <a:off x="7315200" y="5410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4" name="Oval 48"/>
          <p:cNvSpPr>
            <a:spLocks noChangeArrowheads="1"/>
          </p:cNvSpPr>
          <p:nvPr/>
        </p:nvSpPr>
        <p:spPr bwMode="auto">
          <a:xfrm rot="-7282380">
            <a:off x="72390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5" name="Oval 49"/>
          <p:cNvSpPr>
            <a:spLocks noChangeArrowheads="1"/>
          </p:cNvSpPr>
          <p:nvPr/>
        </p:nvSpPr>
        <p:spPr bwMode="auto">
          <a:xfrm rot="-7282380">
            <a:off x="69342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6" name="Oval 50"/>
          <p:cNvSpPr>
            <a:spLocks noChangeArrowheads="1"/>
          </p:cNvSpPr>
          <p:nvPr/>
        </p:nvSpPr>
        <p:spPr bwMode="auto">
          <a:xfrm rot="-7282380">
            <a:off x="6553200" y="4800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67" name="Oval 51"/>
          <p:cNvSpPr>
            <a:spLocks noChangeArrowheads="1"/>
          </p:cNvSpPr>
          <p:nvPr/>
        </p:nvSpPr>
        <p:spPr bwMode="auto">
          <a:xfrm rot="-7282380">
            <a:off x="75438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8" name="Oval 52"/>
          <p:cNvSpPr>
            <a:spLocks noChangeArrowheads="1"/>
          </p:cNvSpPr>
          <p:nvPr/>
        </p:nvSpPr>
        <p:spPr bwMode="auto">
          <a:xfrm rot="-7282380">
            <a:off x="7010400" y="5334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69" name="Oval 53"/>
          <p:cNvSpPr>
            <a:spLocks noChangeArrowheads="1"/>
          </p:cNvSpPr>
          <p:nvPr/>
        </p:nvSpPr>
        <p:spPr bwMode="auto">
          <a:xfrm rot="-7282380">
            <a:off x="6781800" y="5715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0" name="Text Box 54"/>
          <p:cNvSpPr txBox="1">
            <a:spLocks noChangeArrowheads="1"/>
          </p:cNvSpPr>
          <p:nvPr/>
        </p:nvSpPr>
        <p:spPr bwMode="auto">
          <a:xfrm>
            <a:off x="5486400" y="4465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71" name="Line 55"/>
          <p:cNvSpPr>
            <a:spLocks noChangeShapeType="1"/>
          </p:cNvSpPr>
          <p:nvPr/>
        </p:nvSpPr>
        <p:spPr bwMode="auto">
          <a:xfrm>
            <a:off x="5943600" y="6172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2" name="Line 56"/>
          <p:cNvSpPr>
            <a:spLocks noChangeShapeType="1"/>
          </p:cNvSpPr>
          <p:nvPr/>
        </p:nvSpPr>
        <p:spPr bwMode="auto">
          <a:xfrm flipH="1">
            <a:off x="5943600" y="24384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3" name="Oval 57"/>
          <p:cNvSpPr>
            <a:spLocks noChangeArrowheads="1"/>
          </p:cNvSpPr>
          <p:nvPr/>
        </p:nvSpPr>
        <p:spPr bwMode="auto">
          <a:xfrm rot="-7282380">
            <a:off x="7086600" y="2514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4" name="Oval 58"/>
          <p:cNvSpPr>
            <a:spLocks noChangeArrowheads="1"/>
          </p:cNvSpPr>
          <p:nvPr/>
        </p:nvSpPr>
        <p:spPr bwMode="auto">
          <a:xfrm rot="-7282380">
            <a:off x="6248400" y="3352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5" name="Oval 59"/>
          <p:cNvSpPr>
            <a:spLocks noChangeArrowheads="1"/>
          </p:cNvSpPr>
          <p:nvPr/>
        </p:nvSpPr>
        <p:spPr bwMode="auto">
          <a:xfrm rot="-7282380">
            <a:off x="7315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6" name="Oval 60"/>
          <p:cNvSpPr>
            <a:spLocks noChangeArrowheads="1"/>
          </p:cNvSpPr>
          <p:nvPr/>
        </p:nvSpPr>
        <p:spPr bwMode="auto">
          <a:xfrm rot="-7282380">
            <a:off x="7696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7" name="Oval 61"/>
          <p:cNvSpPr>
            <a:spLocks noChangeArrowheads="1"/>
          </p:cNvSpPr>
          <p:nvPr/>
        </p:nvSpPr>
        <p:spPr bwMode="auto">
          <a:xfrm rot="-7282380">
            <a:off x="6553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8" name="Oval 62"/>
          <p:cNvSpPr>
            <a:spLocks noChangeArrowheads="1"/>
          </p:cNvSpPr>
          <p:nvPr/>
        </p:nvSpPr>
        <p:spPr bwMode="auto">
          <a:xfrm rot="-7282380">
            <a:off x="6629400" y="3657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79" name="Oval 63"/>
          <p:cNvSpPr>
            <a:spLocks noChangeArrowheads="1"/>
          </p:cNvSpPr>
          <p:nvPr/>
        </p:nvSpPr>
        <p:spPr bwMode="auto">
          <a:xfrm rot="-7282380">
            <a:off x="68580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0" name="Oval 64"/>
          <p:cNvSpPr>
            <a:spLocks noChangeArrowheads="1"/>
          </p:cNvSpPr>
          <p:nvPr/>
        </p:nvSpPr>
        <p:spPr bwMode="auto">
          <a:xfrm rot="-7282380">
            <a:off x="73914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1" name="Oval 65"/>
          <p:cNvSpPr>
            <a:spLocks noChangeArrowheads="1"/>
          </p:cNvSpPr>
          <p:nvPr/>
        </p:nvSpPr>
        <p:spPr bwMode="auto">
          <a:xfrm rot="-7282380">
            <a:off x="68580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2" name="Oval 66"/>
          <p:cNvSpPr>
            <a:spLocks noChangeArrowheads="1"/>
          </p:cNvSpPr>
          <p:nvPr/>
        </p:nvSpPr>
        <p:spPr bwMode="auto">
          <a:xfrm rot="-7282380">
            <a:off x="6248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3" name="Oval 67"/>
          <p:cNvSpPr>
            <a:spLocks noChangeArrowheads="1"/>
          </p:cNvSpPr>
          <p:nvPr/>
        </p:nvSpPr>
        <p:spPr bwMode="auto">
          <a:xfrm rot="-7282380">
            <a:off x="61722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4" name="Oval 68"/>
          <p:cNvSpPr>
            <a:spLocks noChangeArrowheads="1"/>
          </p:cNvSpPr>
          <p:nvPr/>
        </p:nvSpPr>
        <p:spPr bwMode="auto">
          <a:xfrm rot="-7282380">
            <a:off x="67056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9285" name="Oval 69"/>
          <p:cNvSpPr>
            <a:spLocks noChangeArrowheads="1"/>
          </p:cNvSpPr>
          <p:nvPr/>
        </p:nvSpPr>
        <p:spPr bwMode="auto">
          <a:xfrm rot="-7282380">
            <a:off x="7620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6" name="Oval 70"/>
          <p:cNvSpPr>
            <a:spLocks noChangeArrowheads="1"/>
          </p:cNvSpPr>
          <p:nvPr/>
        </p:nvSpPr>
        <p:spPr bwMode="auto">
          <a:xfrm rot="-7282380">
            <a:off x="70866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7" name="Oval 71"/>
          <p:cNvSpPr>
            <a:spLocks noChangeArrowheads="1"/>
          </p:cNvSpPr>
          <p:nvPr/>
        </p:nvSpPr>
        <p:spPr bwMode="auto">
          <a:xfrm rot="-7282380">
            <a:off x="73152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88" name="Text Box 72"/>
          <p:cNvSpPr txBox="1">
            <a:spLocks noChangeArrowheads="1"/>
          </p:cNvSpPr>
          <p:nvPr/>
        </p:nvSpPr>
        <p:spPr bwMode="auto">
          <a:xfrm>
            <a:off x="5486400" y="225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9289" name="Line 73"/>
          <p:cNvSpPr>
            <a:spLocks noChangeShapeType="1"/>
          </p:cNvSpPr>
          <p:nvPr/>
        </p:nvSpPr>
        <p:spPr bwMode="auto">
          <a:xfrm>
            <a:off x="5943600" y="39624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0" name="Oval 74"/>
          <p:cNvSpPr>
            <a:spLocks noChangeArrowheads="1"/>
          </p:cNvSpPr>
          <p:nvPr/>
        </p:nvSpPr>
        <p:spPr bwMode="auto">
          <a:xfrm rot="-7282380">
            <a:off x="8153400" y="2362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1" name="Text Box 75"/>
          <p:cNvSpPr txBox="1">
            <a:spLocks noChangeArrowheads="1"/>
          </p:cNvSpPr>
          <p:nvPr/>
        </p:nvSpPr>
        <p:spPr bwMode="auto">
          <a:xfrm>
            <a:off x="8205788" y="38560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2" name="Text Box 76"/>
          <p:cNvSpPr txBox="1">
            <a:spLocks noChangeArrowheads="1"/>
          </p:cNvSpPr>
          <p:nvPr/>
        </p:nvSpPr>
        <p:spPr bwMode="auto">
          <a:xfrm>
            <a:off x="8229600" y="60658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9293" name="Text Box 77"/>
          <p:cNvSpPr txBox="1">
            <a:spLocks noChangeArrowheads="1"/>
          </p:cNvSpPr>
          <p:nvPr/>
        </p:nvSpPr>
        <p:spPr bwMode="auto">
          <a:xfrm>
            <a:off x="1143000" y="1676400"/>
            <a:ext cx="26670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Strong relationships</a:t>
            </a:r>
          </a:p>
        </p:txBody>
      </p:sp>
      <p:sp>
        <p:nvSpPr>
          <p:cNvPr id="9294" name="Text Box 78"/>
          <p:cNvSpPr txBox="1">
            <a:spLocks noChangeArrowheads="1"/>
          </p:cNvSpPr>
          <p:nvPr/>
        </p:nvSpPr>
        <p:spPr bwMode="auto">
          <a:xfrm>
            <a:off x="6019800" y="1676400"/>
            <a:ext cx="25908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dirty="0"/>
              <a:t>Weak relationships</a:t>
            </a:r>
          </a:p>
        </p:txBody>
      </p:sp>
      <p:sp>
        <p:nvSpPr>
          <p:cNvPr id="9295" name="Line 79"/>
          <p:cNvSpPr>
            <a:spLocks noChangeShapeType="1"/>
          </p:cNvSpPr>
          <p:nvPr/>
        </p:nvSpPr>
        <p:spPr bwMode="auto">
          <a:xfrm>
            <a:off x="4648200" y="1676400"/>
            <a:ext cx="0" cy="4724400"/>
          </a:xfrm>
          <a:prstGeom prst="line">
            <a:avLst/>
          </a:prstGeom>
          <a:noFill/>
          <a:ln w="2857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296" name="Text Box 80"/>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9297" name="Oval 81"/>
          <p:cNvSpPr>
            <a:spLocks noChangeArrowheads="1"/>
          </p:cNvSpPr>
          <p:nvPr/>
        </p:nvSpPr>
        <p:spPr bwMode="auto">
          <a:xfrm rot="-7282380">
            <a:off x="80010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8" name="Oval 82"/>
          <p:cNvSpPr>
            <a:spLocks noChangeArrowheads="1"/>
          </p:cNvSpPr>
          <p:nvPr/>
        </p:nvSpPr>
        <p:spPr bwMode="auto">
          <a:xfrm rot="-7282380">
            <a:off x="78486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99" name="Oval 83"/>
          <p:cNvSpPr>
            <a:spLocks noChangeArrowheads="1"/>
          </p:cNvSpPr>
          <p:nvPr/>
        </p:nvSpPr>
        <p:spPr bwMode="auto">
          <a:xfrm rot="-7282380">
            <a:off x="7620000" y="5562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0" name="Oval 84"/>
          <p:cNvSpPr>
            <a:spLocks noChangeArrowheads="1"/>
          </p:cNvSpPr>
          <p:nvPr/>
        </p:nvSpPr>
        <p:spPr bwMode="auto">
          <a:xfrm rot="-7282380">
            <a:off x="8001000" y="5257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1" name="Oval 85"/>
          <p:cNvSpPr>
            <a:spLocks noChangeArrowheads="1"/>
          </p:cNvSpPr>
          <p:nvPr/>
        </p:nvSpPr>
        <p:spPr bwMode="auto">
          <a:xfrm rot="-7282380">
            <a:off x="78486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2" name="Oval 86"/>
          <p:cNvSpPr>
            <a:spLocks noChangeArrowheads="1"/>
          </p:cNvSpPr>
          <p:nvPr/>
        </p:nvSpPr>
        <p:spPr bwMode="auto">
          <a:xfrm rot="-7282380">
            <a:off x="8001000" y="5638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3" name="Oval 87"/>
          <p:cNvSpPr>
            <a:spLocks noChangeArrowheads="1"/>
          </p:cNvSpPr>
          <p:nvPr/>
        </p:nvSpPr>
        <p:spPr bwMode="auto">
          <a:xfrm rot="-7282380">
            <a:off x="7315200" y="4724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4" name="Oval 88"/>
          <p:cNvSpPr>
            <a:spLocks noChangeArrowheads="1"/>
          </p:cNvSpPr>
          <p:nvPr/>
        </p:nvSpPr>
        <p:spPr bwMode="auto">
          <a:xfrm rot="-7282380">
            <a:off x="6629400" y="4343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05" name="Line 89"/>
          <p:cNvSpPr>
            <a:spLocks noChangeShapeType="1"/>
          </p:cNvSpPr>
          <p:nvPr/>
        </p:nvSpPr>
        <p:spPr bwMode="auto">
          <a:xfrm flipV="1">
            <a:off x="1219200" y="22098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6" name="Line 90"/>
          <p:cNvSpPr>
            <a:spLocks noChangeShapeType="1"/>
          </p:cNvSpPr>
          <p:nvPr/>
        </p:nvSpPr>
        <p:spPr bwMode="auto">
          <a:xfrm flipV="1">
            <a:off x="1752600" y="2667000"/>
            <a:ext cx="2057400" cy="12954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7" name="Line 91"/>
          <p:cNvSpPr>
            <a:spLocks noChangeShapeType="1"/>
          </p:cNvSpPr>
          <p:nvPr/>
        </p:nvSpPr>
        <p:spPr bwMode="auto">
          <a:xfrm flipV="1">
            <a:off x="5943600" y="2057400"/>
            <a:ext cx="11430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8" name="Line 92"/>
          <p:cNvSpPr>
            <a:spLocks noChangeShapeType="1"/>
          </p:cNvSpPr>
          <p:nvPr/>
        </p:nvSpPr>
        <p:spPr bwMode="auto">
          <a:xfrm flipV="1">
            <a:off x="7010400" y="2895600"/>
            <a:ext cx="1676400" cy="1066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09" name="Line 93"/>
          <p:cNvSpPr>
            <a:spLocks noChangeShapeType="1"/>
          </p:cNvSpPr>
          <p:nvPr/>
        </p:nvSpPr>
        <p:spPr bwMode="auto">
          <a:xfrm>
            <a:off x="1600200" y="4572000"/>
            <a:ext cx="1905000" cy="13716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0" name="Line 94"/>
          <p:cNvSpPr>
            <a:spLocks noChangeShapeType="1"/>
          </p:cNvSpPr>
          <p:nvPr/>
        </p:nvSpPr>
        <p:spPr bwMode="auto">
          <a:xfrm>
            <a:off x="1143000" y="4953000"/>
            <a:ext cx="1676400" cy="12192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1" name="Line 95"/>
          <p:cNvSpPr>
            <a:spLocks noChangeShapeType="1"/>
          </p:cNvSpPr>
          <p:nvPr/>
        </p:nvSpPr>
        <p:spPr bwMode="auto">
          <a:xfrm>
            <a:off x="7086600" y="4267200"/>
            <a:ext cx="1524000" cy="11430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312" name="Line 96"/>
          <p:cNvSpPr>
            <a:spLocks noChangeShapeType="1"/>
          </p:cNvSpPr>
          <p:nvPr/>
        </p:nvSpPr>
        <p:spPr bwMode="auto">
          <a:xfrm>
            <a:off x="5943600" y="5486400"/>
            <a:ext cx="990600" cy="685800"/>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97" name="Rectangle 96"/>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139637210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Scatter Plot Examples</a:t>
            </a:r>
          </a:p>
        </p:txBody>
      </p:sp>
      <p:sp>
        <p:nvSpPr>
          <p:cNvPr id="10243" name="Line 3"/>
          <p:cNvSpPr>
            <a:spLocks noChangeShapeType="1"/>
          </p:cNvSpPr>
          <p:nvPr/>
        </p:nvSpPr>
        <p:spPr bwMode="auto">
          <a:xfrm>
            <a:off x="3429000" y="4648200"/>
            <a:ext cx="0" cy="144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4" name="Oval 4"/>
          <p:cNvSpPr>
            <a:spLocks noChangeArrowheads="1"/>
          </p:cNvSpPr>
          <p:nvPr/>
        </p:nvSpPr>
        <p:spPr bwMode="auto">
          <a:xfrm rot="-7282380">
            <a:off x="54864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5" name="Oval 5"/>
          <p:cNvSpPr>
            <a:spLocks noChangeArrowheads="1"/>
          </p:cNvSpPr>
          <p:nvPr/>
        </p:nvSpPr>
        <p:spPr bwMode="auto">
          <a:xfrm rot="-7282380">
            <a:off x="3886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6" name="Oval 6"/>
          <p:cNvSpPr>
            <a:spLocks noChangeArrowheads="1"/>
          </p:cNvSpPr>
          <p:nvPr/>
        </p:nvSpPr>
        <p:spPr bwMode="auto">
          <a:xfrm rot="-7282380">
            <a:off x="5410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7" name="Oval 7"/>
          <p:cNvSpPr>
            <a:spLocks noChangeArrowheads="1"/>
          </p:cNvSpPr>
          <p:nvPr/>
        </p:nvSpPr>
        <p:spPr bwMode="auto">
          <a:xfrm rot="-7282380">
            <a:off x="4114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8" name="Oval 8"/>
          <p:cNvSpPr>
            <a:spLocks noChangeArrowheads="1"/>
          </p:cNvSpPr>
          <p:nvPr/>
        </p:nvSpPr>
        <p:spPr bwMode="auto">
          <a:xfrm rot="-7282380">
            <a:off x="50292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49" name="Oval 9"/>
          <p:cNvSpPr>
            <a:spLocks noChangeArrowheads="1"/>
          </p:cNvSpPr>
          <p:nvPr/>
        </p:nvSpPr>
        <p:spPr bwMode="auto">
          <a:xfrm rot="-7282380">
            <a:off x="51816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0" name="Oval 10"/>
          <p:cNvSpPr>
            <a:spLocks noChangeArrowheads="1"/>
          </p:cNvSpPr>
          <p:nvPr/>
        </p:nvSpPr>
        <p:spPr bwMode="auto">
          <a:xfrm rot="-7282380">
            <a:off x="4419600" y="5029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1" name="Oval 11"/>
          <p:cNvSpPr>
            <a:spLocks noChangeArrowheads="1"/>
          </p:cNvSpPr>
          <p:nvPr/>
        </p:nvSpPr>
        <p:spPr bwMode="auto">
          <a:xfrm rot="-7282380">
            <a:off x="35052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2" name="Oval 12"/>
          <p:cNvSpPr>
            <a:spLocks noChangeArrowheads="1"/>
          </p:cNvSpPr>
          <p:nvPr/>
        </p:nvSpPr>
        <p:spPr bwMode="auto">
          <a:xfrm rot="-7282380">
            <a:off x="3733800" y="4876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3" name="Oval 13"/>
          <p:cNvSpPr>
            <a:spLocks noChangeArrowheads="1"/>
          </p:cNvSpPr>
          <p:nvPr/>
        </p:nvSpPr>
        <p:spPr bwMode="auto">
          <a:xfrm rot="-7282380">
            <a:off x="4191000" y="5105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54" name="Oval 14"/>
          <p:cNvSpPr>
            <a:spLocks noChangeArrowheads="1"/>
          </p:cNvSpPr>
          <p:nvPr/>
        </p:nvSpPr>
        <p:spPr bwMode="auto">
          <a:xfrm rot="-7282380">
            <a:off x="48768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5" name="Oval 15"/>
          <p:cNvSpPr>
            <a:spLocks noChangeArrowheads="1"/>
          </p:cNvSpPr>
          <p:nvPr/>
        </p:nvSpPr>
        <p:spPr bwMode="auto">
          <a:xfrm rot="-7282380">
            <a:off x="4648200" y="4953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6" name="Oval 16"/>
          <p:cNvSpPr>
            <a:spLocks noChangeArrowheads="1"/>
          </p:cNvSpPr>
          <p:nvPr/>
        </p:nvSpPr>
        <p:spPr bwMode="auto">
          <a:xfrm rot="-7282380">
            <a:off x="4572000" y="5181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7" name="Text Box 17"/>
          <p:cNvSpPr txBox="1">
            <a:spLocks noChangeArrowheads="1"/>
          </p:cNvSpPr>
          <p:nvPr/>
        </p:nvSpPr>
        <p:spPr bwMode="auto">
          <a:xfrm>
            <a:off x="2971800" y="43894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58" name="Line 18"/>
          <p:cNvSpPr>
            <a:spLocks noChangeShapeType="1"/>
          </p:cNvSpPr>
          <p:nvPr/>
        </p:nvSpPr>
        <p:spPr bwMode="auto">
          <a:xfrm>
            <a:off x="3429000" y="60960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59" name="Text Box 19"/>
          <p:cNvSpPr txBox="1">
            <a:spLocks noChangeArrowheads="1"/>
          </p:cNvSpPr>
          <p:nvPr/>
        </p:nvSpPr>
        <p:spPr bwMode="auto">
          <a:xfrm>
            <a:off x="5691188" y="59896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60" name="Line 20"/>
          <p:cNvSpPr>
            <a:spLocks noChangeShapeType="1"/>
          </p:cNvSpPr>
          <p:nvPr/>
        </p:nvSpPr>
        <p:spPr bwMode="auto">
          <a:xfrm flipH="1">
            <a:off x="3429000" y="2362200"/>
            <a:ext cx="0" cy="1524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1" name="Oval 21"/>
          <p:cNvSpPr>
            <a:spLocks noChangeArrowheads="1"/>
          </p:cNvSpPr>
          <p:nvPr/>
        </p:nvSpPr>
        <p:spPr bwMode="auto">
          <a:xfrm rot="-7282380">
            <a:off x="4876800" y="2133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2" name="Oval 22"/>
          <p:cNvSpPr>
            <a:spLocks noChangeArrowheads="1"/>
          </p:cNvSpPr>
          <p:nvPr/>
        </p:nvSpPr>
        <p:spPr bwMode="auto">
          <a:xfrm rot="-7282380">
            <a:off x="3581400" y="3048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3" name="Oval 23"/>
          <p:cNvSpPr>
            <a:spLocks noChangeArrowheads="1"/>
          </p:cNvSpPr>
          <p:nvPr/>
        </p:nvSpPr>
        <p:spPr bwMode="auto">
          <a:xfrm rot="-7282380">
            <a:off x="54102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4" name="Oval 24"/>
          <p:cNvSpPr>
            <a:spLocks noChangeArrowheads="1"/>
          </p:cNvSpPr>
          <p:nvPr/>
        </p:nvSpPr>
        <p:spPr bwMode="auto">
          <a:xfrm rot="-7282380">
            <a:off x="5562600" y="2590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5" name="Oval 25"/>
          <p:cNvSpPr>
            <a:spLocks noChangeArrowheads="1"/>
          </p:cNvSpPr>
          <p:nvPr/>
        </p:nvSpPr>
        <p:spPr bwMode="auto">
          <a:xfrm rot="-7282380">
            <a:off x="39624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6" name="Oval 26"/>
          <p:cNvSpPr>
            <a:spLocks noChangeArrowheads="1"/>
          </p:cNvSpPr>
          <p:nvPr/>
        </p:nvSpPr>
        <p:spPr bwMode="auto">
          <a:xfrm rot="-7282380">
            <a:off x="4114800" y="2209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7" name="Oval 27"/>
          <p:cNvSpPr>
            <a:spLocks noChangeArrowheads="1"/>
          </p:cNvSpPr>
          <p:nvPr/>
        </p:nvSpPr>
        <p:spPr bwMode="auto">
          <a:xfrm rot="-7282380">
            <a:off x="4876800" y="2895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8" name="Oval 28"/>
          <p:cNvSpPr>
            <a:spLocks noChangeArrowheads="1"/>
          </p:cNvSpPr>
          <p:nvPr/>
        </p:nvSpPr>
        <p:spPr bwMode="auto">
          <a:xfrm rot="-7282380">
            <a:off x="50292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69" name="Oval 29"/>
          <p:cNvSpPr>
            <a:spLocks noChangeArrowheads="1"/>
          </p:cNvSpPr>
          <p:nvPr/>
        </p:nvSpPr>
        <p:spPr bwMode="auto">
          <a:xfrm rot="-7282380">
            <a:off x="5486400" y="2286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0" name="Oval 30"/>
          <p:cNvSpPr>
            <a:spLocks noChangeArrowheads="1"/>
          </p:cNvSpPr>
          <p:nvPr/>
        </p:nvSpPr>
        <p:spPr bwMode="auto">
          <a:xfrm rot="-7282380">
            <a:off x="4572000" y="2438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1" name="Oval 31"/>
          <p:cNvSpPr>
            <a:spLocks noChangeArrowheads="1"/>
          </p:cNvSpPr>
          <p:nvPr/>
        </p:nvSpPr>
        <p:spPr bwMode="auto">
          <a:xfrm rot="-7282380">
            <a:off x="3962400" y="3124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2" name="Oval 32"/>
          <p:cNvSpPr>
            <a:spLocks noChangeArrowheads="1"/>
          </p:cNvSpPr>
          <p:nvPr/>
        </p:nvSpPr>
        <p:spPr bwMode="auto">
          <a:xfrm rot="-7282380">
            <a:off x="4191000" y="27432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eaLnBrk="0" hangingPunct="0"/>
            <a:endParaRPr lang="en-US" sz="2400">
              <a:latin typeface="Times New Roman" charset="0"/>
            </a:endParaRPr>
          </a:p>
        </p:txBody>
      </p:sp>
      <p:sp>
        <p:nvSpPr>
          <p:cNvPr id="10273" name="Oval 33"/>
          <p:cNvSpPr>
            <a:spLocks noChangeArrowheads="1"/>
          </p:cNvSpPr>
          <p:nvPr/>
        </p:nvSpPr>
        <p:spPr bwMode="auto">
          <a:xfrm rot="-7282380">
            <a:off x="5181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4" name="Oval 34"/>
          <p:cNvSpPr>
            <a:spLocks noChangeArrowheads="1"/>
          </p:cNvSpPr>
          <p:nvPr/>
        </p:nvSpPr>
        <p:spPr bwMode="auto">
          <a:xfrm rot="-7282380">
            <a:off x="4572000" y="29718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5" name="Oval 35"/>
          <p:cNvSpPr>
            <a:spLocks noChangeArrowheads="1"/>
          </p:cNvSpPr>
          <p:nvPr/>
        </p:nvSpPr>
        <p:spPr bwMode="auto">
          <a:xfrm rot="-7282380">
            <a:off x="4343400" y="32766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6" name="Text Box 36"/>
          <p:cNvSpPr txBox="1">
            <a:spLocks noChangeArrowheads="1"/>
          </p:cNvSpPr>
          <p:nvPr/>
        </p:nvSpPr>
        <p:spPr bwMode="auto">
          <a:xfrm>
            <a:off x="2971800" y="2179638"/>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y</a:t>
            </a:r>
          </a:p>
        </p:txBody>
      </p:sp>
      <p:sp>
        <p:nvSpPr>
          <p:cNvPr id="10277" name="Line 37"/>
          <p:cNvSpPr>
            <a:spLocks noChangeShapeType="1"/>
          </p:cNvSpPr>
          <p:nvPr/>
        </p:nvSpPr>
        <p:spPr bwMode="auto">
          <a:xfrm>
            <a:off x="3429000" y="3886200"/>
            <a:ext cx="22860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78" name="Text Box 38"/>
          <p:cNvSpPr txBox="1">
            <a:spLocks noChangeArrowheads="1"/>
          </p:cNvSpPr>
          <p:nvPr/>
        </p:nvSpPr>
        <p:spPr bwMode="auto">
          <a:xfrm>
            <a:off x="5691188" y="3779838"/>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000" b="1"/>
              <a:t>x</a:t>
            </a:r>
          </a:p>
        </p:txBody>
      </p:sp>
      <p:sp>
        <p:nvSpPr>
          <p:cNvPr id="10279" name="Rectangle 39"/>
          <p:cNvSpPr>
            <a:spLocks noChangeArrowheads="1"/>
          </p:cNvSpPr>
          <p:nvPr/>
        </p:nvSpPr>
        <p:spPr bwMode="auto">
          <a:xfrm>
            <a:off x="4343400" y="1371600"/>
            <a:ext cx="8077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buFontTx/>
              <a:buChar char="•"/>
            </a:pPr>
            <a:endParaRPr lang="en-US" sz="3200"/>
          </a:p>
        </p:txBody>
      </p:sp>
      <p:sp>
        <p:nvSpPr>
          <p:cNvPr id="10280" name="Text Box 40"/>
          <p:cNvSpPr txBox="1">
            <a:spLocks noChangeArrowheads="1"/>
          </p:cNvSpPr>
          <p:nvPr/>
        </p:nvSpPr>
        <p:spPr bwMode="auto">
          <a:xfrm>
            <a:off x="3581400" y="1600200"/>
            <a:ext cx="2133600" cy="409575"/>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eaLnBrk="0" hangingPunct="0"/>
            <a:r>
              <a:rPr lang="en-US" sz="2000" b="1"/>
              <a:t>No relationship</a:t>
            </a:r>
          </a:p>
        </p:txBody>
      </p:sp>
      <p:sp>
        <p:nvSpPr>
          <p:cNvPr id="10281" name="Text Box 41"/>
          <p:cNvSpPr txBox="1">
            <a:spLocks noChangeArrowheads="1"/>
          </p:cNvSpPr>
          <p:nvPr/>
        </p:nvSpPr>
        <p:spPr bwMode="auto">
          <a:xfrm>
            <a:off x="7467600" y="1219200"/>
            <a:ext cx="1474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solidFill>
                  <a:schemeClr val="tx2"/>
                </a:solidFill>
                <a:latin typeface="Tahoma" charset="0"/>
              </a:rPr>
              <a:t>(continued)</a:t>
            </a:r>
          </a:p>
        </p:txBody>
      </p:sp>
      <p:sp>
        <p:nvSpPr>
          <p:cNvPr id="10282" name="Oval 42"/>
          <p:cNvSpPr>
            <a:spLocks noChangeArrowheads="1"/>
          </p:cNvSpPr>
          <p:nvPr/>
        </p:nvSpPr>
        <p:spPr bwMode="auto">
          <a:xfrm rot="-7282380">
            <a:off x="3657600" y="2667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3" name="Oval 43"/>
          <p:cNvSpPr>
            <a:spLocks noChangeArrowheads="1"/>
          </p:cNvSpPr>
          <p:nvPr/>
        </p:nvSpPr>
        <p:spPr bwMode="auto">
          <a:xfrm rot="-7282380">
            <a:off x="4800600" y="34290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284" name="Oval 44"/>
          <p:cNvSpPr>
            <a:spLocks noChangeArrowheads="1"/>
          </p:cNvSpPr>
          <p:nvPr/>
        </p:nvSpPr>
        <p:spPr bwMode="auto">
          <a:xfrm rot="-7282380">
            <a:off x="5257800" y="2819400"/>
            <a:ext cx="228600" cy="228600"/>
          </a:xfrm>
          <a:prstGeom prst="ellipse">
            <a:avLst/>
          </a:prstGeom>
          <a:solidFill>
            <a:schemeClr val="folHlink"/>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Rectangle 44"/>
          <p:cNvSpPr/>
          <p:nvPr/>
        </p:nvSpPr>
        <p:spPr>
          <a:xfrm>
            <a:off x="0" y="6488668"/>
            <a:ext cx="7101749" cy="369332"/>
          </a:xfrm>
          <a:prstGeom prst="rect">
            <a:avLst/>
          </a:prstGeom>
        </p:spPr>
        <p:txBody>
          <a:bodyPr wrap="none">
            <a:spAutoFit/>
          </a:bodyPr>
          <a:lstStyle/>
          <a:p>
            <a:r>
              <a:rPr lang="en-US" dirty="0" smtClean="0"/>
              <a:t>Adapted from http</a:t>
            </a:r>
            <a:r>
              <a:rPr lang="en-US" dirty="0"/>
              <a:t>://</a:t>
            </a:r>
            <a:r>
              <a:rPr lang="en-US" dirty="0" err="1"/>
              <a:t>www.fordham.edu</a:t>
            </a:r>
            <a:r>
              <a:rPr lang="en-US" dirty="0"/>
              <a:t>/economics/</a:t>
            </a:r>
            <a:r>
              <a:rPr lang="en-US" dirty="0" err="1"/>
              <a:t>Vinod</a:t>
            </a:r>
            <a:r>
              <a:rPr lang="en-US" dirty="0" smtClean="0"/>
              <a:t>/</a:t>
            </a:r>
            <a:r>
              <a:rPr lang="en-US" dirty="0" err="1" smtClean="0"/>
              <a:t>correl-regr.ppt</a:t>
            </a:r>
            <a:endParaRPr lang="en-US" dirty="0"/>
          </a:p>
        </p:txBody>
      </p:sp>
    </p:spTree>
    <p:extLst>
      <p:ext uri="{BB962C8B-B14F-4D97-AF65-F5344CB8AC3E}">
        <p14:creationId xmlns:p14="http://schemas.microsoft.com/office/powerpoint/2010/main" val="291301745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1128943" y="1539848"/>
            <a:ext cx="7048804" cy="4379976"/>
          </a:xfrm>
        </p:spPr>
        <p:txBody>
          <a:bodyPr/>
          <a:lstStyle/>
          <a:p>
            <a:r>
              <a:rPr lang="en-US" dirty="0" smtClean="0"/>
              <a:t>Summarizing the Data</a:t>
            </a:r>
          </a:p>
          <a:p>
            <a:pPr lvl="1"/>
            <a:r>
              <a:rPr lang="en-US" dirty="0" smtClean="0"/>
              <a:t>Summary Tables</a:t>
            </a:r>
          </a:p>
          <a:p>
            <a:pPr lvl="1"/>
            <a:r>
              <a:rPr lang="en-US" dirty="0"/>
              <a:t>Descriptive </a:t>
            </a:r>
            <a:r>
              <a:rPr lang="en-US" dirty="0" smtClean="0"/>
              <a:t>statistics</a:t>
            </a:r>
          </a:p>
          <a:p>
            <a:pPr lvl="1"/>
            <a:r>
              <a:rPr lang="en-US" dirty="0" smtClean="0"/>
              <a:t>Graphs</a:t>
            </a:r>
          </a:p>
          <a:p>
            <a:r>
              <a:rPr lang="en-US" b="1" dirty="0"/>
              <a:t>Identifying problems (such as outliers</a:t>
            </a:r>
            <a:r>
              <a:rPr lang="en-US" b="1" dirty="0" smtClean="0"/>
              <a:t>)	</a:t>
            </a:r>
            <a:endParaRPr lang="en-US" b="1" dirty="0"/>
          </a:p>
          <a:p>
            <a:r>
              <a:rPr lang="en-US" dirty="0" smtClean="0"/>
              <a:t>[eventually] Finding Hidden Relationships</a:t>
            </a:r>
          </a:p>
          <a:p>
            <a:pPr lvl="1"/>
            <a:r>
              <a:rPr lang="en-US" dirty="0"/>
              <a:t>Asking specific </a:t>
            </a:r>
            <a:r>
              <a:rPr lang="en-US" dirty="0" smtClean="0"/>
              <a:t>questions</a:t>
            </a:r>
          </a:p>
          <a:p>
            <a:pPr lvl="1"/>
            <a:r>
              <a:rPr lang="en-US" dirty="0"/>
              <a:t>Correlations</a:t>
            </a:r>
          </a:p>
          <a:p>
            <a:pPr lvl="1"/>
            <a:r>
              <a:rPr lang="en-US" dirty="0" smtClean="0"/>
              <a:t>Grouping</a:t>
            </a:r>
          </a:p>
          <a:p>
            <a:r>
              <a:rPr lang="en-US" dirty="0" smtClean="0"/>
              <a:t>[eventually] Making Predictions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55</a:t>
            </a:fld>
            <a:endParaRPr lang="en-US" dirty="0"/>
          </a:p>
        </p:txBody>
      </p:sp>
    </p:spTree>
    <p:extLst>
      <p:ext uri="{BB962C8B-B14F-4D97-AF65-F5344CB8AC3E}">
        <p14:creationId xmlns:p14="http://schemas.microsoft.com/office/powerpoint/2010/main" val="44464723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Problems</a:t>
            </a:r>
            <a:endParaRPr lang="en-US" dirty="0"/>
          </a:p>
        </p:txBody>
      </p:sp>
      <p:sp>
        <p:nvSpPr>
          <p:cNvPr id="3" name="Content Placeholder 2"/>
          <p:cNvSpPr>
            <a:spLocks noGrp="1"/>
          </p:cNvSpPr>
          <p:nvPr>
            <p:ph idx="1"/>
          </p:nvPr>
        </p:nvSpPr>
        <p:spPr/>
        <p:txBody>
          <a:bodyPr/>
          <a:lstStyle/>
          <a:p>
            <a:pPr marL="0" indent="0">
              <a:buNone/>
            </a:pPr>
            <a:r>
              <a:rPr lang="en-US" dirty="0" smtClean="0"/>
              <a:t>An outlier is </a:t>
            </a:r>
            <a:r>
              <a:rPr lang="en-US" i="1" dirty="0" smtClean="0"/>
              <a:t>anomalous entry </a:t>
            </a:r>
            <a:r>
              <a:rPr lang="en-US" dirty="0" smtClean="0"/>
              <a:t>with respect to the data set</a:t>
            </a:r>
          </a:p>
          <a:p>
            <a:pPr marL="0" indent="0">
              <a:buNone/>
            </a:pPr>
            <a:r>
              <a:rPr lang="en-US" i="1" dirty="0" err="1" smtClean="0"/>
              <a:t>Univariate</a:t>
            </a:r>
            <a:r>
              <a:rPr lang="en-US" i="1" dirty="0" smtClean="0"/>
              <a:t> </a:t>
            </a:r>
            <a:r>
              <a:rPr lang="en-US" dirty="0" smtClean="0"/>
              <a:t>detection</a:t>
            </a:r>
            <a:r>
              <a:rPr lang="en-US" dirty="0"/>
              <a:t> </a:t>
            </a:r>
            <a:r>
              <a:rPr lang="en-US" dirty="0" smtClean="0"/>
              <a:t>depends on understanding </a:t>
            </a:r>
            <a:r>
              <a:rPr lang="en-US" i="1" dirty="0" smtClean="0"/>
              <a:t>nominal </a:t>
            </a:r>
            <a:r>
              <a:rPr lang="en-US" dirty="0" smtClean="0"/>
              <a:t>data [need a sense of the distribution]</a:t>
            </a:r>
          </a:p>
          <a:p>
            <a:pPr marL="0" indent="0">
              <a:buNone/>
            </a:pPr>
            <a:r>
              <a:rPr lang="en-US" dirty="0" smtClean="0"/>
              <a:t>Simplest is &gt;3</a:t>
            </a:r>
            <a:r>
              <a:rPr lang="el-GR" dirty="0" smtClean="0"/>
              <a:t>σ </a:t>
            </a:r>
            <a:r>
              <a:rPr lang="en-US" dirty="0" smtClean="0"/>
              <a:t>from the mean</a:t>
            </a:r>
          </a:p>
          <a:p>
            <a:pPr marL="0" indent="0">
              <a:buNone/>
            </a:pPr>
            <a:r>
              <a:rPr lang="en-US" dirty="0" smtClean="0"/>
              <a:t>Other techniques described in reading</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56</a:t>
            </a:fld>
            <a:endParaRPr lang="en-US" dirty="0"/>
          </a:p>
        </p:txBody>
      </p:sp>
    </p:spTree>
    <p:extLst>
      <p:ext uri="{BB962C8B-B14F-4D97-AF65-F5344CB8AC3E}">
        <p14:creationId xmlns:p14="http://schemas.microsoft.com/office/powerpoint/2010/main" val="3255209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Problems</a:t>
            </a:r>
            <a:endParaRPr lang="en-US" dirty="0"/>
          </a:p>
        </p:txBody>
      </p:sp>
      <p:sp>
        <p:nvSpPr>
          <p:cNvPr id="3" name="Content Placeholder 2"/>
          <p:cNvSpPr>
            <a:spLocks noGrp="1"/>
          </p:cNvSpPr>
          <p:nvPr>
            <p:ph idx="1"/>
          </p:nvPr>
        </p:nvSpPr>
        <p:spPr/>
        <p:txBody>
          <a:bodyPr/>
          <a:lstStyle/>
          <a:p>
            <a:pPr marL="0" indent="0">
              <a:buNone/>
            </a:pPr>
            <a:r>
              <a:rPr lang="en-US" dirty="0" smtClean="0"/>
              <a:t>An outlier is </a:t>
            </a:r>
            <a:r>
              <a:rPr lang="en-US" i="1" dirty="0" smtClean="0"/>
              <a:t>anomalous entry </a:t>
            </a:r>
            <a:r>
              <a:rPr lang="en-US" dirty="0" smtClean="0"/>
              <a:t>with respect to the data set</a:t>
            </a:r>
          </a:p>
          <a:p>
            <a:pPr marL="0" indent="0">
              <a:buNone/>
            </a:pPr>
            <a:r>
              <a:rPr lang="en-US" i="1" dirty="0" smtClean="0"/>
              <a:t>Multivariate </a:t>
            </a:r>
            <a:r>
              <a:rPr lang="en-US" dirty="0" smtClean="0"/>
              <a:t>detection </a:t>
            </a:r>
            <a:r>
              <a:rPr lang="x-none" dirty="0" smtClean="0"/>
              <a:t>more complex</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57</a:t>
            </a:fld>
            <a:endParaRPr lang="en-US" dirty="0"/>
          </a:p>
        </p:txBody>
      </p:sp>
      <p:pic>
        <p:nvPicPr>
          <p:cNvPr id="7" name="Picture 6" descr="Screen Shot 2016-01-20 at 7.33.5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921" y="3247391"/>
            <a:ext cx="4412392" cy="3021457"/>
          </a:xfrm>
          <a:prstGeom prst="rect">
            <a:avLst/>
          </a:prstGeom>
        </p:spPr>
      </p:pic>
    </p:spTree>
    <p:extLst>
      <p:ext uri="{BB962C8B-B14F-4D97-AF65-F5344CB8AC3E}">
        <p14:creationId xmlns:p14="http://schemas.microsoft.com/office/powerpoint/2010/main" val="3574636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all outliers problems?</a:t>
            </a:r>
            <a:endParaRPr lang="en-US" dirty="0"/>
          </a:p>
        </p:txBody>
      </p:sp>
      <p:sp>
        <p:nvSpPr>
          <p:cNvPr id="3" name="Content Placeholder 2"/>
          <p:cNvSpPr>
            <a:spLocks noGrp="1"/>
          </p:cNvSpPr>
          <p:nvPr>
            <p:ph idx="1"/>
          </p:nvPr>
        </p:nvSpPr>
        <p:spPr/>
        <p:txBody>
          <a:bodyPr/>
          <a:lstStyle/>
          <a:p>
            <a:pPr marL="0" indent="0">
              <a:buNone/>
            </a:pPr>
            <a:r>
              <a:rPr lang="en-US" dirty="0" smtClean="0"/>
              <a:t>Discuss uses for outliers…</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58</a:t>
            </a:fld>
            <a:endParaRPr lang="en-US" dirty="0"/>
          </a:p>
        </p:txBody>
      </p:sp>
    </p:spTree>
    <p:extLst>
      <p:ext uri="{BB962C8B-B14F-4D97-AF65-F5344CB8AC3E}">
        <p14:creationId xmlns:p14="http://schemas.microsoft.com/office/powerpoint/2010/main" val="12928738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Transformations such as normalization, logs, and feature creation</a:t>
            </a:r>
          </a:p>
          <a:p>
            <a:pPr marL="0" indent="0">
              <a:buNone/>
            </a:pPr>
            <a:r>
              <a:rPr lang="en-US" dirty="0" smtClean="0"/>
              <a:t>Plots and their value</a:t>
            </a:r>
          </a:p>
          <a:p>
            <a:pPr lvl="1"/>
            <a:r>
              <a:rPr lang="en-US" dirty="0" smtClean="0"/>
              <a:t>stem &amp; leaf: flexible &amp; quick</a:t>
            </a:r>
          </a:p>
          <a:p>
            <a:pPr lvl="1"/>
            <a:r>
              <a:rPr lang="en-US" dirty="0" smtClean="0"/>
              <a:t>boxplot: supports comparison</a:t>
            </a:r>
          </a:p>
          <a:p>
            <a:pPr lvl="1"/>
            <a:r>
              <a:rPr lang="en-US" dirty="0" smtClean="0"/>
              <a:t>Histogram: check a distribution</a:t>
            </a:r>
          </a:p>
          <a:p>
            <a:pPr lvl="1"/>
            <a:r>
              <a:rPr lang="en-US" dirty="0" smtClean="0"/>
              <a:t>Scatterplot: linear relations</a:t>
            </a:r>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59</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412576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Laptop Study Mouse Data: </a:t>
            </a:r>
            <a:br>
              <a:rPr lang="en-US" dirty="0" smtClean="0"/>
            </a:br>
            <a:r>
              <a:rPr lang="en-US" dirty="0" smtClean="0"/>
              <a:t>Text log files</a:t>
            </a:r>
            <a:endParaRPr lang="en-US" dirty="0"/>
          </a:p>
        </p:txBody>
      </p:sp>
      <p:sp>
        <p:nvSpPr>
          <p:cNvPr id="3" name="Content Placeholder 2"/>
          <p:cNvSpPr>
            <a:spLocks noGrp="1"/>
          </p:cNvSpPr>
          <p:nvPr>
            <p:ph idx="1"/>
          </p:nvPr>
        </p:nvSpPr>
        <p:spPr>
          <a:noFill/>
        </p:spPr>
        <p:txBody>
          <a:bodyPr/>
          <a:lstStyle/>
          <a:p>
            <a:pPr marL="0" indent="0">
              <a:buNone/>
            </a:pPr>
            <a:r>
              <a:rPr lang="en-US" sz="900" dirty="0" smtClean="0"/>
              <a:t>0,0</a:t>
            </a:r>
            <a:r>
              <a:rPr lang="en-US" sz="900" dirty="0"/>
              <a:t>,CBT:-- --( )--6:5.23:468--Window </a:t>
            </a:r>
            <a:r>
              <a:rPr lang="en-US" sz="900" dirty="0" smtClean="0"/>
              <a:t>Created</a:t>
            </a:r>
            <a:endParaRPr lang="en-US" sz="900" dirty="0"/>
          </a:p>
          <a:p>
            <a:pPr marL="0" indent="0">
              <a:buNone/>
            </a:pPr>
            <a:r>
              <a:rPr lang="en-US" sz="900" dirty="0"/>
              <a:t>0,0,CBT:-- --( )--6:5.23:562--Window </a:t>
            </a:r>
            <a:r>
              <a:rPr lang="en-US" sz="900" dirty="0" smtClean="0"/>
              <a:t>Created</a:t>
            </a:r>
            <a:endParaRPr lang="en-US" sz="900" dirty="0"/>
          </a:p>
          <a:p>
            <a:pPr marL="0" indent="0">
              <a:buNone/>
            </a:pPr>
            <a:r>
              <a:rPr lang="en-US" sz="900" dirty="0"/>
              <a:t>0,0,CBT:-- --( )--6:5.23:578--Window Activated--(HCII Logging Setup Screen)--main size:--(556,309)--location:--(405,212</a:t>
            </a:r>
            <a:r>
              <a:rPr lang="en-US" sz="900" dirty="0" smtClean="0"/>
              <a:t>)</a:t>
            </a:r>
            <a:endParaRPr lang="en-US" sz="900" dirty="0"/>
          </a:p>
          <a:p>
            <a:pPr marL="0" indent="0">
              <a:buNone/>
            </a:pPr>
            <a:r>
              <a:rPr lang="en-US" sz="900" dirty="0"/>
              <a:t>0,0,CBT:-- --( )--6:5.23:609--Window </a:t>
            </a:r>
            <a:r>
              <a:rPr lang="en-US" sz="900" dirty="0" smtClean="0"/>
              <a:t>Created</a:t>
            </a:r>
            <a:endParaRPr lang="en-US" sz="900" dirty="0"/>
          </a:p>
          <a:p>
            <a:pPr marL="0" indent="0">
              <a:buNone/>
            </a:pPr>
            <a:r>
              <a:rPr lang="en-US" sz="900" dirty="0"/>
              <a:t>0,0,CBT:-- --( )--6:5.23:609--Window </a:t>
            </a:r>
            <a:r>
              <a:rPr lang="en-US" sz="900" dirty="0" smtClean="0"/>
              <a:t>Created</a:t>
            </a:r>
            <a:endParaRPr lang="en-US" sz="900" dirty="0"/>
          </a:p>
          <a:p>
            <a:pPr marL="0" indent="0">
              <a:buNone/>
            </a:pPr>
            <a:r>
              <a:rPr lang="en-US" sz="900" dirty="0"/>
              <a:t>0,0,CBT:-- --( )--6:5.23:609--Window in focus--</a:t>
            </a:r>
            <a:r>
              <a:rPr lang="en-US" sz="900" dirty="0" err="1"/>
              <a:t>gotFocus</a:t>
            </a:r>
            <a:r>
              <a:rPr lang="en-US" sz="900" dirty="0"/>
              <a:t>--size:--(445,39)--location:--(500,0</a:t>
            </a:r>
            <a:r>
              <a:rPr lang="en-US" sz="900" dirty="0" smtClean="0"/>
              <a:t>)</a:t>
            </a:r>
            <a:endParaRPr lang="en-US" sz="900" dirty="0"/>
          </a:p>
          <a:p>
            <a:pPr marL="0" indent="0">
              <a:buNone/>
            </a:pPr>
            <a:r>
              <a:rPr lang="en-US" sz="900" dirty="0"/>
              <a:t>0,0,MOUSE:----()--6:5.24:46--(457, 545)--MOUSE MOVED--time:--45640--0--</a:t>
            </a:r>
            <a:r>
              <a:rPr lang="en-US" sz="900" dirty="0" smtClean="0"/>
              <a:t>0</a:t>
            </a:r>
            <a:endParaRPr lang="en-US" sz="900" dirty="0"/>
          </a:p>
          <a:p>
            <a:pPr marL="0" indent="0">
              <a:buNone/>
            </a:pPr>
            <a:r>
              <a:rPr lang="en-US" sz="900" dirty="0"/>
              <a:t>0,1,CBT:-- --( )--6:5.24:62--unrecognized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0,1,CBT:-- --( )--6:5.24:78--unrecognized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0,1,MOUSE:----()--6:5.26:250--(457, 543)--MOUSE MOVED--time:--47921--0--</a:t>
            </a:r>
            <a:r>
              <a:rPr lang="en-US" sz="900" dirty="0" smtClean="0"/>
              <a:t>0</a:t>
            </a:r>
            <a:endParaRPr lang="en-US" sz="900" dirty="0"/>
          </a:p>
          <a:p>
            <a:pPr marL="0" indent="0">
              <a:buNone/>
            </a:pPr>
            <a:r>
              <a:rPr lang="en-US" sz="900" dirty="0"/>
              <a:t>0,2,CBT:-- --( )--6:5.26:250--unrecognized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0,2,MOUSE:----()--6:5.26:250--(457, 543)--MOUSE MOVED--time:--47921--0--</a:t>
            </a:r>
            <a:r>
              <a:rPr lang="en-US" sz="900" dirty="0" smtClean="0"/>
              <a:t>0</a:t>
            </a:r>
            <a:endParaRPr lang="en-US" sz="900" dirty="0"/>
          </a:p>
          <a:p>
            <a:pPr marL="0" indent="0">
              <a:buNone/>
            </a:pPr>
            <a:r>
              <a:rPr lang="en-US" sz="900" dirty="0"/>
              <a:t>0,3,MOUSE:----()--6:5.26:265--(458, 541)--MOUSE MOVED--time:--47937--0--</a:t>
            </a:r>
            <a:r>
              <a:rPr lang="en-US" sz="900" dirty="0" smtClean="0"/>
              <a:t>0</a:t>
            </a:r>
            <a:endParaRPr lang="en-US" sz="900" dirty="0"/>
          </a:p>
          <a:p>
            <a:pPr marL="0" indent="0">
              <a:buNone/>
            </a:pPr>
            <a:r>
              <a:rPr lang="en-US" sz="900" dirty="0"/>
              <a:t>0,4,CBT:-- --( )--6:5.26:265--unrecognized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0,4,MOUSE:----()--6:5.26:265--(459, 539)--MOUSE MOVED--time:--47937--0--</a:t>
            </a:r>
            <a:r>
              <a:rPr lang="en-US" sz="900" dirty="0" smtClean="0"/>
              <a:t>0</a:t>
            </a:r>
            <a:endParaRPr lang="en-US" sz="900" dirty="0"/>
          </a:p>
          <a:p>
            <a:pPr marL="0" indent="0">
              <a:buNone/>
            </a:pPr>
            <a:r>
              <a:rPr lang="en-US" sz="900" dirty="0"/>
              <a:t>0,5,CBT:-- --( )--6:5.26:265--unrecognized symbols--</a:t>
            </a:r>
            <a:r>
              <a:rPr lang="en-US" sz="900" dirty="0" err="1"/>
              <a:t>unknownWinEvent</a:t>
            </a:r>
            <a:r>
              <a:rPr lang="en-US" sz="900" dirty="0"/>
              <a:t>--size:--(445,39)--location:--(500,0</a:t>
            </a:r>
            <a:r>
              <a:rPr lang="en-US" sz="900" dirty="0" smtClean="0"/>
              <a:t>)</a:t>
            </a:r>
            <a:endParaRPr lang="en-US" sz="900" dirty="0"/>
          </a:p>
          <a:p>
            <a:pPr marL="0" indent="0">
              <a:buNone/>
            </a:pPr>
            <a:r>
              <a:rPr lang="en-US" sz="900" dirty="0"/>
              <a:t>0,5,MOUSE:----()--6:5.26:281--(460, 535)--MOUSE MOVED--time:--47953--0-</a:t>
            </a:r>
            <a:r>
              <a:rPr lang="en-US" sz="900" dirty="0" smtClean="0"/>
              <a:t>-0</a:t>
            </a:r>
            <a:endParaRPr lang="en-US" sz="900" dirty="0"/>
          </a:p>
          <a:p>
            <a:pPr marL="0" indent="0">
              <a:buNone/>
            </a:pPr>
            <a:r>
              <a:rPr lang="en-US" sz="900" dirty="0"/>
              <a:t>0,6,CBT:-- --( )--6:5.26:281--unrecognized symbols--</a:t>
            </a:r>
            <a:r>
              <a:rPr lang="en-US" sz="900" dirty="0" err="1"/>
              <a:t>unknownWinEvent</a:t>
            </a:r>
            <a:r>
              <a:rPr lang="en-US" sz="900" dirty="0"/>
              <a:t>--size:--(445,39)--location:--(500,0</a:t>
            </a:r>
            <a:r>
              <a:rPr lang="en-US" sz="900" dirty="0" smtClean="0"/>
              <a:t>)</a:t>
            </a:r>
            <a:endParaRPr lang="en-US" sz="900"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75881849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Transformations such as normalization, logs, and feature creation</a:t>
            </a:r>
          </a:p>
          <a:p>
            <a:pPr marL="0" indent="0">
              <a:buNone/>
            </a:pPr>
            <a:r>
              <a:rPr lang="en-US" dirty="0" smtClean="0"/>
              <a:t>Plots and their value</a:t>
            </a:r>
          </a:p>
          <a:p>
            <a:pPr marL="0" indent="0">
              <a:buNone/>
            </a:pPr>
            <a:r>
              <a:rPr lang="en-US" dirty="0" smtClean="0"/>
              <a:t>Distributions</a:t>
            </a:r>
          </a:p>
          <a:p>
            <a:pPr lvl="1"/>
            <a:r>
              <a:rPr lang="en-US" dirty="0"/>
              <a:t>Normal: Independent, Identically distributed random variables</a:t>
            </a:r>
          </a:p>
          <a:p>
            <a:pPr lvl="1"/>
            <a:r>
              <a:rPr lang="en-US" dirty="0"/>
              <a:t>Log Normal: Multiplied independent random </a:t>
            </a:r>
            <a:r>
              <a:rPr lang="en-US" dirty="0" err="1"/>
              <a:t>vars</a:t>
            </a:r>
            <a:r>
              <a:rPr lang="en-US" dirty="0"/>
              <a:t> (intuitively: one end is fixed, e.g. timings all &gt; 0)</a:t>
            </a:r>
          </a:p>
          <a:p>
            <a:pPr lvl="1"/>
            <a:r>
              <a:rPr lang="en-US" dirty="0" err="1"/>
              <a:t>Poission</a:t>
            </a:r>
            <a:r>
              <a:rPr lang="en-US" dirty="0"/>
              <a:t>: Constant rate of independent events</a:t>
            </a:r>
          </a:p>
          <a:p>
            <a:pPr marL="0" indent="0">
              <a:buNone/>
            </a:pPr>
            <a:endParaRPr lang="en-US" dirty="0"/>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60</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36742737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87912"/>
            <a:ext cx="6280441" cy="990107"/>
          </a:xfrm>
        </p:spPr>
        <p:txBody>
          <a:bodyPr/>
          <a:lstStyle/>
          <a:p>
            <a:r>
              <a:rPr lang="en-US" dirty="0" smtClean="0"/>
              <a:t>Things we have </a:t>
            </a:r>
            <a:r>
              <a:rPr lang="en-US" i="1" dirty="0" smtClean="0"/>
              <a:t>not </a:t>
            </a:r>
            <a:r>
              <a:rPr lang="en-US" dirty="0" smtClean="0"/>
              <a:t>talked about</a:t>
            </a:r>
            <a:endParaRPr lang="en-US" dirty="0"/>
          </a:p>
        </p:txBody>
      </p:sp>
      <p:sp>
        <p:nvSpPr>
          <p:cNvPr id="3" name="Content Placeholder 2"/>
          <p:cNvSpPr>
            <a:spLocks noGrp="1"/>
          </p:cNvSpPr>
          <p:nvPr>
            <p:ph idx="1"/>
          </p:nvPr>
        </p:nvSpPr>
        <p:spPr>
          <a:xfrm>
            <a:off x="1128943" y="1180403"/>
            <a:ext cx="7048804" cy="4379976"/>
          </a:xfrm>
        </p:spPr>
        <p:txBody>
          <a:bodyPr/>
          <a:lstStyle/>
          <a:p>
            <a:pPr marL="0" indent="0">
              <a:buNone/>
            </a:pPr>
            <a:r>
              <a:rPr lang="en-US" dirty="0" smtClean="0"/>
              <a:t>Acquiring the data</a:t>
            </a:r>
          </a:p>
          <a:p>
            <a:pPr marL="0" indent="0">
              <a:buNone/>
            </a:pPr>
            <a:r>
              <a:rPr lang="en-US" dirty="0" smtClean="0"/>
              <a:t>Cleaning the data</a:t>
            </a:r>
            <a:endParaRPr lang="en-US" dirty="0"/>
          </a:p>
        </p:txBody>
      </p:sp>
      <p:sp>
        <p:nvSpPr>
          <p:cNvPr id="4" name="Date Placeholder 3"/>
          <p:cNvSpPr>
            <a:spLocks noGrp="1"/>
          </p:cNvSpPr>
          <p:nvPr>
            <p:ph type="dt" sz="half" idx="10"/>
          </p:nvPr>
        </p:nvSpPr>
        <p:spPr>
          <a:xfrm>
            <a:off x="8348677" y="6272756"/>
            <a:ext cx="667406" cy="202372"/>
          </a:xfrm>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348677" y="5895534"/>
            <a:ext cx="667406" cy="514261"/>
          </a:xfrm>
        </p:spPr>
        <p:txBody>
          <a:bodyPr/>
          <a:lstStyle/>
          <a:p>
            <a:fld id="{17E276FA-8F89-B34D-A726-BE3FA1F8DD97}" type="slidenum">
              <a:rPr lang="en-US" smtClean="0"/>
              <a:t>61</a:t>
            </a:fld>
            <a:endParaRPr lang="en-US" dirty="0"/>
          </a:p>
        </p:txBody>
      </p:sp>
      <p:pic>
        <p:nvPicPr>
          <p:cNvPr id="7" name="Picture 6"/>
          <p:cNvPicPr>
            <a:picLocks noChangeAspect="1"/>
          </p:cNvPicPr>
          <p:nvPr/>
        </p:nvPicPr>
        <p:blipFill>
          <a:blip r:embed="rId3"/>
          <a:stretch>
            <a:fillRect/>
          </a:stretch>
        </p:blipFill>
        <p:spPr>
          <a:xfrm>
            <a:off x="8160536" y="5740081"/>
            <a:ext cx="855546" cy="669714"/>
          </a:xfrm>
          <a:prstGeom prst="rect">
            <a:avLst/>
          </a:prstGeom>
        </p:spPr>
      </p:pic>
      <p:pic>
        <p:nvPicPr>
          <p:cNvPr id="8" name="Picture 7"/>
          <p:cNvPicPr>
            <a:picLocks noChangeAspect="1"/>
          </p:cNvPicPr>
          <p:nvPr/>
        </p:nvPicPr>
        <p:blipFill>
          <a:blip r:embed="rId4"/>
          <a:stretch>
            <a:fillRect/>
          </a:stretch>
        </p:blipFill>
        <p:spPr>
          <a:xfrm>
            <a:off x="8160536" y="5055149"/>
            <a:ext cx="878615" cy="684932"/>
          </a:xfrm>
          <a:prstGeom prst="rect">
            <a:avLst/>
          </a:prstGeom>
        </p:spPr>
      </p:pic>
      <p:pic>
        <p:nvPicPr>
          <p:cNvPr id="9" name="Picture 8"/>
          <p:cNvPicPr>
            <a:picLocks noChangeAspect="1"/>
          </p:cNvPicPr>
          <p:nvPr/>
        </p:nvPicPr>
        <p:blipFill>
          <a:blip r:embed="rId5"/>
          <a:stretch>
            <a:fillRect/>
          </a:stretch>
        </p:blipFill>
        <p:spPr>
          <a:xfrm>
            <a:off x="8160537" y="4391629"/>
            <a:ext cx="855546" cy="663520"/>
          </a:xfrm>
          <a:prstGeom prst="rect">
            <a:avLst/>
          </a:prstGeom>
        </p:spPr>
      </p:pic>
    </p:spTree>
    <p:extLst>
      <p:ext uri="{BB962C8B-B14F-4D97-AF65-F5344CB8AC3E}">
        <p14:creationId xmlns:p14="http://schemas.microsoft.com/office/powerpoint/2010/main" val="13982342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Laptop Study Data Tables </a:t>
            </a:r>
            <a:endParaRPr lang="en-US" dirty="0"/>
          </a:p>
        </p:txBody>
      </p:sp>
      <p:sp>
        <p:nvSpPr>
          <p:cNvPr id="3" name="Content Placeholder 2"/>
          <p:cNvSpPr>
            <a:spLocks noGrp="1"/>
          </p:cNvSpPr>
          <p:nvPr>
            <p:ph idx="1"/>
          </p:nvPr>
        </p:nvSpPr>
        <p:spPr/>
        <p:txBody>
          <a:bodyPr/>
          <a:lstStyle/>
          <a:p>
            <a:pPr marL="0" indent="0">
              <a:buNone/>
            </a:pPr>
            <a:r>
              <a:rPr lang="en-US" dirty="0" smtClean="0"/>
              <a:t>One-time &amp; Qualitative data about participants (participant number; ‘diagnosis’; performance on initial test; </a:t>
            </a:r>
            <a:r>
              <a:rPr lang="en-US" dirty="0" err="1" smtClean="0"/>
              <a:t>etc</a:t>
            </a:r>
            <a:r>
              <a:rPr lang="en-US" dirty="0" smtClean="0"/>
              <a:t>)</a:t>
            </a:r>
          </a:p>
          <a:p>
            <a:pPr marL="0" indent="0">
              <a:buNone/>
            </a:pPr>
            <a:r>
              <a:rPr lang="en-US" dirty="0" smtClean="0"/>
              <a:t>Session data (summary)</a:t>
            </a:r>
          </a:p>
          <a:p>
            <a:pPr marL="0" indent="0">
              <a:buNone/>
            </a:pPr>
            <a:r>
              <a:rPr lang="en-US" dirty="0" smtClean="0"/>
              <a:t>Event data (details)</a:t>
            </a:r>
          </a:p>
          <a:p>
            <a:pPr marL="0" indent="0">
              <a:buNone/>
            </a:pPr>
            <a:r>
              <a:rPr lang="en-US" dirty="0" smtClean="0"/>
              <a:t>Segment data (summary)</a:t>
            </a:r>
          </a:p>
          <a:p>
            <a:pPr lvl="1"/>
            <a:r>
              <a:rPr lang="en-US" dirty="0" smtClean="0"/>
              <a:t>Keyboard key down (if any)?</a:t>
            </a:r>
          </a:p>
          <a:p>
            <a:pPr lvl="1"/>
            <a:r>
              <a:rPr lang="en-US" dirty="0" smtClean="0"/>
              <a:t>Mouse features</a:t>
            </a:r>
          </a:p>
          <a:p>
            <a:pPr lvl="1"/>
            <a:r>
              <a:rPr lang="en-US" dirty="0" smtClean="0"/>
              <a:t>Target features</a:t>
            </a:r>
          </a:p>
          <a:p>
            <a:pPr lvl="1"/>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30129942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What </a:t>
            </a:r>
            <a:r>
              <a:rPr lang="en-US" dirty="0" smtClean="0"/>
              <a:t>Type </a:t>
            </a:r>
            <a:r>
              <a:rPr lang="en-US" dirty="0"/>
              <a:t>of </a:t>
            </a:r>
            <a:r>
              <a:rPr lang="en-US" dirty="0" smtClean="0"/>
              <a:t>Data in Each </a:t>
            </a:r>
            <a:r>
              <a:rPr lang="en-US" dirty="0"/>
              <a:t>F</a:t>
            </a:r>
            <a:r>
              <a:rPr lang="en-US" dirty="0" smtClean="0"/>
              <a:t>ield</a:t>
            </a: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1/21/16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3" name="Content Placeholder 2"/>
          <p:cNvSpPr>
            <a:spLocks noGrp="1"/>
          </p:cNvSpPr>
          <p:nvPr>
            <p:ph idx="1"/>
          </p:nvPr>
        </p:nvSpPr>
        <p:spPr/>
        <p:txBody>
          <a:bodyPr/>
          <a:lstStyle/>
          <a:p>
            <a:pPr lvl="1"/>
            <a:r>
              <a:rPr lang="en-US" sz="3200" dirty="0" smtClean="0"/>
              <a:t>Constant (</a:t>
            </a:r>
            <a:r>
              <a:rPr lang="en-US" sz="3200" i="1" dirty="0" smtClean="0"/>
              <a:t>e.g., </a:t>
            </a:r>
            <a:r>
              <a:rPr lang="en-US" sz="3200" dirty="0" smtClean="0"/>
              <a:t>mouse gain)</a:t>
            </a:r>
          </a:p>
          <a:p>
            <a:pPr lvl="1"/>
            <a:r>
              <a:rPr lang="en-US" sz="3200" dirty="0" smtClean="0"/>
              <a:t>Continuous Data </a:t>
            </a:r>
            <a:br>
              <a:rPr lang="en-US" sz="3200" dirty="0" smtClean="0"/>
            </a:br>
            <a:r>
              <a:rPr lang="en-US" sz="3200" dirty="0" smtClean="0"/>
              <a:t>	(</a:t>
            </a:r>
            <a:r>
              <a:rPr lang="en-US" sz="3200" i="1" dirty="0" smtClean="0"/>
              <a:t>e.g., </a:t>
            </a:r>
            <a:r>
              <a:rPr lang="en-US" sz="3200" dirty="0" smtClean="0"/>
              <a:t>mouse location) </a:t>
            </a:r>
          </a:p>
          <a:p>
            <a:pPr lvl="1"/>
            <a:r>
              <a:rPr lang="en-US" sz="3200" dirty="0" smtClean="0"/>
              <a:t>Discrete Data (often scales)</a:t>
            </a:r>
          </a:p>
          <a:p>
            <a:pPr lvl="1"/>
            <a:r>
              <a:rPr lang="en-US" sz="3200" dirty="0"/>
              <a:t>	</a:t>
            </a:r>
            <a:r>
              <a:rPr lang="en-US" sz="3200" dirty="0" smtClean="0"/>
              <a:t>(</a:t>
            </a:r>
            <a:r>
              <a:rPr lang="en-US" sz="3200" i="1" dirty="0" smtClean="0"/>
              <a:t>e.g., </a:t>
            </a:r>
            <a:r>
              <a:rPr lang="en-US" sz="3200" dirty="0" smtClean="0"/>
              <a:t>slip/no slip on this interaction)</a:t>
            </a:r>
          </a:p>
          <a:p>
            <a:pPr lvl="1"/>
            <a:endParaRPr lang="en-US" sz="3200" dirty="0"/>
          </a:p>
          <a:p>
            <a:pPr lvl="1"/>
            <a:r>
              <a:rPr lang="en-US" sz="3200" dirty="0"/>
              <a:t>What are the units?</a:t>
            </a:r>
          </a:p>
          <a:p>
            <a:pPr lvl="1"/>
            <a:endParaRPr lang="en-US" sz="3200" dirty="0" smtClean="0"/>
          </a:p>
          <a:p>
            <a:pPr lvl="1"/>
            <a:endParaRPr lang="en-US" sz="2800" dirty="0" smtClean="0"/>
          </a:p>
          <a:p>
            <a:pPr lvl="2"/>
            <a:endParaRPr lang="en-US" sz="3200" dirty="0" smtClean="0"/>
          </a:p>
        </p:txBody>
      </p:sp>
    </p:spTree>
    <p:extLst>
      <p:ext uri="{BB962C8B-B14F-4D97-AF65-F5344CB8AC3E}">
        <p14:creationId xmlns:p14="http://schemas.microsoft.com/office/powerpoint/2010/main" val="112130218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Scales of Measurement</a:t>
            </a:r>
            <a:endParaRPr lang="en-US" dirty="0"/>
          </a:p>
        </p:txBody>
      </p:sp>
      <p:sp>
        <p:nvSpPr>
          <p:cNvPr id="6" name="Content Placeholder 5"/>
          <p:cNvSpPr>
            <a:spLocks noGrp="1"/>
          </p:cNvSpPr>
          <p:nvPr>
            <p:ph idx="1"/>
          </p:nvPr>
        </p:nvSpPr>
        <p:spPr/>
        <p:txBody>
          <a:bodyPr/>
          <a:lstStyle/>
          <a:p>
            <a:pPr marL="228600" lvl="1" indent="0">
              <a:buNone/>
            </a:pPr>
            <a:r>
              <a:rPr lang="en-US" sz="3200" dirty="0" smtClean="0"/>
              <a:t>Nominal </a:t>
            </a:r>
            <a:r>
              <a:rPr lang="en-US" sz="3200" dirty="0"/>
              <a:t>(</a:t>
            </a:r>
            <a:r>
              <a:rPr lang="en-US" sz="3200" i="1" dirty="0"/>
              <a:t>e.g., </a:t>
            </a:r>
            <a:r>
              <a:rPr lang="en-US" sz="3200" dirty="0" smtClean="0"/>
              <a:t>Diagnosis; Application used)</a:t>
            </a:r>
            <a:endParaRPr lang="en-US" sz="3200" dirty="0"/>
          </a:p>
          <a:p>
            <a:pPr marL="228600" lvl="1" indent="0">
              <a:buNone/>
            </a:pPr>
            <a:r>
              <a:rPr lang="en-US" sz="3200" dirty="0"/>
              <a:t>Ordinal </a:t>
            </a:r>
            <a:r>
              <a:rPr lang="en-US" sz="3200" i="1" dirty="0"/>
              <a:t>(e.g.</a:t>
            </a:r>
            <a:r>
              <a:rPr lang="en-US" sz="3200" i="1" dirty="0" smtClean="0"/>
              <a:t>, </a:t>
            </a:r>
            <a:r>
              <a:rPr lang="en-US" sz="3200" dirty="0" smtClean="0"/>
              <a:t>“low” “medium” “high”) </a:t>
            </a:r>
            <a:endParaRPr lang="en-US" sz="3200" dirty="0"/>
          </a:p>
          <a:p>
            <a:pPr marL="228600" lvl="1" indent="0">
              <a:buNone/>
            </a:pPr>
            <a:r>
              <a:rPr lang="en-US" sz="3200" dirty="0"/>
              <a:t>Interval (</a:t>
            </a:r>
            <a:r>
              <a:rPr lang="en-US" sz="3200" i="1" dirty="0"/>
              <a:t>e.g., </a:t>
            </a:r>
            <a:r>
              <a:rPr lang="en-US" sz="3200" dirty="0" smtClean="0"/>
              <a:t>Index of Difficulty)</a:t>
            </a:r>
            <a:endParaRPr lang="en-US" sz="3200" dirty="0"/>
          </a:p>
          <a:p>
            <a:pPr marL="228600" lvl="1" indent="0">
              <a:buNone/>
            </a:pPr>
            <a:r>
              <a:rPr lang="en-US" sz="3200" dirty="0"/>
              <a:t>Ratio (</a:t>
            </a:r>
            <a:r>
              <a:rPr lang="en-US" sz="3200" i="1" dirty="0"/>
              <a:t>e.g., </a:t>
            </a:r>
            <a:r>
              <a:rPr lang="en-US" sz="3200" dirty="0" smtClean="0"/>
              <a:t>Target Sizes)</a:t>
            </a:r>
            <a:endParaRPr lang="en-US" sz="2400" dirty="0"/>
          </a:p>
        </p:txBody>
      </p:sp>
      <p:sp>
        <p:nvSpPr>
          <p:cNvPr id="3" name="Date Placeholder 2"/>
          <p:cNvSpPr>
            <a:spLocks noGrp="1"/>
          </p:cNvSpPr>
          <p:nvPr>
            <p:ph type="dt" sz="half" idx="10"/>
          </p:nvPr>
        </p:nvSpPr>
        <p:spPr/>
        <p:txBody>
          <a:bodyPr/>
          <a:lstStyle/>
          <a:p>
            <a:fld id="{FA3C144B-2939-9A49-B014-915EC3E81866}" type="datetime1">
              <a:rPr lang="en-US" smtClean="0"/>
              <a:pPr/>
              <a:t>1/21/16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9</a:t>
            </a:fld>
            <a:endParaRPr lang="en-US" dirty="0"/>
          </a:p>
        </p:txBody>
      </p:sp>
    </p:spTree>
    <p:extLst>
      <p:ext uri="{BB962C8B-B14F-4D97-AF65-F5344CB8AC3E}">
        <p14:creationId xmlns:p14="http://schemas.microsoft.com/office/powerpoint/2010/main" val="1540059814"/>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5030</TotalTime>
  <Words>3827</Words>
  <Application>Microsoft Macintosh PowerPoint</Application>
  <PresentationFormat>On-screen Show (4:3)</PresentationFormat>
  <Paragraphs>724</Paragraphs>
  <Slides>61</Slides>
  <Notes>32</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PowerPoint Presentation</vt:lpstr>
      <vt:lpstr>Goals</vt:lpstr>
      <vt:lpstr>Exploratory Data Analysis</vt:lpstr>
      <vt:lpstr>Goals</vt:lpstr>
      <vt:lpstr>First… What type of data do you have?</vt:lpstr>
      <vt:lpstr>Laptop Study Mouse Data:  Text log files</vt:lpstr>
      <vt:lpstr>Laptop Study Data Tables </vt:lpstr>
      <vt:lpstr>What Type of Data in Each Field?</vt:lpstr>
      <vt:lpstr>Scales of Measurement</vt:lpstr>
      <vt:lpstr>What Role Does This Field Play?</vt:lpstr>
      <vt:lpstr>Second, Can you compare? Normalization</vt:lpstr>
      <vt:lpstr>Transforming your data:  Ordinal &lt;-&gt; Numeric</vt:lpstr>
      <vt:lpstr>Transforming your data: Calculations </vt:lpstr>
      <vt:lpstr>Pros and Cons of Transformation</vt:lpstr>
      <vt:lpstr>Simple Statistics</vt:lpstr>
      <vt:lpstr>The most common</vt:lpstr>
      <vt:lpstr>The most common</vt:lpstr>
      <vt:lpstr>The most common</vt:lpstr>
      <vt:lpstr>The most common</vt:lpstr>
      <vt:lpstr>The most common</vt:lpstr>
      <vt:lpstr>The most common</vt:lpstr>
      <vt:lpstr>The most common</vt:lpstr>
      <vt:lpstr>Visual Representations of your Data</vt:lpstr>
      <vt:lpstr>Visual Tool Chest: Stem and Leaf</vt:lpstr>
      <vt:lpstr>Exercise: Stem and Leaf of Zip?</vt:lpstr>
      <vt:lpstr>Exercise: Stem and Leaf of Zip?</vt:lpstr>
      <vt:lpstr>Aside – what do we expect to see?</vt:lpstr>
      <vt:lpstr>Exercise: Stem and Leaf of Zip?</vt:lpstr>
      <vt:lpstr>Exercise: Stem and Leaf of Zip?</vt:lpstr>
      <vt:lpstr>Exercise: Stem and Leaf of Zip?</vt:lpstr>
      <vt:lpstr>Exercise: Stem and Leaf of Zip?</vt:lpstr>
      <vt:lpstr>Wide Range of Uses (e.g.)</vt:lpstr>
      <vt:lpstr>Example of comparison</vt:lpstr>
      <vt:lpstr>Exercise: Stem and Leaf of Zip?</vt:lpstr>
      <vt:lpstr>Benefits of Steam + Leaf</vt:lpstr>
      <vt:lpstr>Boxplot (invented by Tukey)  [image from flowingdata.com/2008/02/15/how-to-read-and-use-a-box-and-whisker-plot/]</vt:lpstr>
      <vt:lpstr>Boxplot [Random Data; 3 times]</vt:lpstr>
      <vt:lpstr>Histograms: Checking a Distribution</vt:lpstr>
      <vt:lpstr>What your distribution implies: Normal Distribution</vt:lpstr>
      <vt:lpstr>When might we expect a Normal distribution?</vt:lpstr>
      <vt:lpstr>Random Variable</vt:lpstr>
      <vt:lpstr>Independent    Identically Distributed</vt:lpstr>
      <vt:lpstr>Example: Mouse Motion Length</vt:lpstr>
      <vt:lpstr>What your distribution implies: Normal Distribution</vt:lpstr>
      <vt:lpstr>What your distribution implies:  Log Normal Distribution</vt:lpstr>
      <vt:lpstr>What your distribution implies: Poisson Distribution</vt:lpstr>
      <vt:lpstr>Domain matters: Min-jerk profile</vt:lpstr>
      <vt:lpstr>Value of Histograms</vt:lpstr>
      <vt:lpstr>Scatter Plots and Correlation</vt:lpstr>
      <vt:lpstr>Scatter Plots and Correlation</vt:lpstr>
      <vt:lpstr>What is “Linear”?</vt:lpstr>
      <vt:lpstr>Scatter Plot Examples</vt:lpstr>
      <vt:lpstr>Scatter Plot Examples</vt:lpstr>
      <vt:lpstr>Scatter Plot Examples</vt:lpstr>
      <vt:lpstr>Goals</vt:lpstr>
      <vt:lpstr>Identifying Problems</vt:lpstr>
      <vt:lpstr>Identifying Problems</vt:lpstr>
      <vt:lpstr>Are all outliers problems?</vt:lpstr>
      <vt:lpstr>Things we talked about</vt:lpstr>
      <vt:lpstr>Things we talked about</vt:lpstr>
      <vt:lpstr>Things we have not talked about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292</cp:revision>
  <dcterms:created xsi:type="dcterms:W3CDTF">2013-10-07T16:54:34Z</dcterms:created>
  <dcterms:modified xsi:type="dcterms:W3CDTF">2016-01-21T23:57:33Z</dcterms:modified>
</cp:coreProperties>
</file>