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4041" r:id="rId2"/>
  </p:sldMasterIdLst>
  <p:notesMasterIdLst>
    <p:notesMasterId r:id="rId21"/>
  </p:notesMasterIdLst>
  <p:handoutMasterIdLst>
    <p:handoutMasterId r:id="rId22"/>
  </p:handoutMasterIdLst>
  <p:sldIdLst>
    <p:sldId id="743" r:id="rId3"/>
    <p:sldId id="811" r:id="rId4"/>
    <p:sldId id="791" r:id="rId5"/>
    <p:sldId id="792" r:id="rId6"/>
    <p:sldId id="757" r:id="rId7"/>
    <p:sldId id="778" r:id="rId8"/>
    <p:sldId id="794" r:id="rId9"/>
    <p:sldId id="758" r:id="rId10"/>
    <p:sldId id="801" r:id="rId11"/>
    <p:sldId id="768" r:id="rId12"/>
    <p:sldId id="793" r:id="rId13"/>
    <p:sldId id="420" r:id="rId14"/>
    <p:sldId id="784" r:id="rId15"/>
    <p:sldId id="787" r:id="rId16"/>
    <p:sldId id="795" r:id="rId17"/>
    <p:sldId id="773" r:id="rId18"/>
    <p:sldId id="812" r:id="rId19"/>
    <p:sldId id="810" r:id="rId20"/>
  </p:sldIdLst>
  <p:sldSz cx="9144000" cy="5143500" type="screen16x9"/>
  <p:notesSz cx="9928225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82"/>
    <a:srgbClr val="03ADAD"/>
    <a:srgbClr val="89C01A"/>
    <a:srgbClr val="66D1FC"/>
    <a:srgbClr val="5ECBF3"/>
    <a:srgbClr val="F7F7F7"/>
    <a:srgbClr val="E35B42"/>
    <a:srgbClr val="DB1723"/>
    <a:srgbClr val="03C1BD"/>
    <a:srgbClr val="0F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068" autoAdjust="0"/>
  </p:normalViewPr>
  <p:slideViewPr>
    <p:cSldViewPr showGuides="1">
      <p:cViewPr varScale="1">
        <p:scale>
          <a:sx n="82" d="100"/>
          <a:sy n="82" d="100"/>
        </p:scale>
        <p:origin x="96" y="48"/>
      </p:cViewPr>
      <p:guideLst>
        <p:guide orient="horz" pos="1620"/>
        <p:guide pos="288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6E20D6-1277-4AAC-8537-99C9E96B2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93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741613" y="500063"/>
            <a:ext cx="4445000" cy="250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7063"/>
            <a:ext cx="7943850" cy="300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EE19C7-B9AA-475B-B0CB-5D669A240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97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CEE19C7-B9AA-475B-B0CB-5D669A24087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6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总分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4109631-9201-4F96-9487-1457C118B31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13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02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A5683DF-C7DA-45D3-92EA-571679ECBE90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82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BDAB01A-CAB5-4606-9AAE-9DBFD3A5600C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15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71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DC682927-A3F4-4171-B191-AF102062E809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16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45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None/>
            </a:pPr>
            <a:fld id="{797CA515-BEFD-4D58-B67F-E65837DD0876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>
                <a:buFontTx/>
                <a:buNone/>
              </a:pPr>
              <a:t>17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86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6FD8D61-457F-43BC-83DD-3E12E7678F5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7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/>
              <a:t>产品定位</a:t>
            </a:r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D1D1EA9-AB1E-475D-86C1-142D54FF07B1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生成需求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591A7A3-A8AF-459A-B3CE-88C3FCC0CC96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5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910659B-DE27-4B52-9FC8-779E62F0C014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8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63A1726-D660-4D6F-ACA2-C6294ED2C2E9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38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独段文字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59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6F7E1DE-9323-4AC6-B80C-4490E21E4821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24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5398D85-FEB5-46FD-854A-44AE0D8C020B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F04C588-CF5E-4571-A5C7-A062B94635DB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D7C0AD-C066-48B5-ADEB-837B40C8A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3B6DC85-5619-44F0-A307-03963BABBC1D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16F17-2F97-4AD4-A503-1846F4560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29C2A4F-BBB6-406B-BF3C-FCF69F5EBFC2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7EFCED-89BD-4C5C-BA64-043B36C40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图片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" b="242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426579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9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2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9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05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87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1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4217F6A-4017-48B9-81BF-B852421D1993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5773A4-4CFF-462E-BDB4-3AEDB60BA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6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8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5EC4821-38D1-4073-A88E-55CDD1354AFD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EA936B-25FF-4E64-9E08-8BCD739C3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8B3969F-7D4E-4CA8-BBDF-80ED583B9523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A4F915-5C46-441E-8EE6-57B276EA3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BC18524-8770-4C48-A52D-C273376000D8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3C6068-6372-4BA6-A283-6677CCAD6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73C0C39-7CD4-4915-8A55-034F654F5AA0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87DC33-73DF-4871-8F28-140209C6D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893AFF8-C17E-4AB4-963B-C694FF0BC02A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7136D3-0ACB-43A9-B304-6ABC17ED0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EF14F80-0EFE-4FA6-BE2D-EA6CD3CCAAA8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EE0506-D683-4640-9B41-52A511070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654FEC0-2B14-4940-9D00-62F77490F231}" type="datetimeFigureOut">
              <a:rPr lang="zh-CN" altLang="en-US"/>
              <a:pPr>
                <a:defRPr/>
              </a:pPr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2F4925-6289-47D7-A9BA-7946FDD05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4E6E84-6AEF-4510-8A13-68E3B349AA93}" type="datetimeFigureOut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 smtClean="0">
                <a:solidFill>
                  <a:srgbClr val="8D8D8D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F1DE95-36B5-4EFB-AC18-280A8E424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40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B23CA4-0098-421F-80DE-7DE97895C8D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2618594" y="1495450"/>
            <a:ext cx="3906812" cy="5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20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598738" y="3409928"/>
            <a:ext cx="3946525" cy="5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24580" name="副标题 7"/>
          <p:cNvSpPr txBox="1">
            <a:spLocks/>
          </p:cNvSpPr>
          <p:nvPr/>
        </p:nvSpPr>
        <p:spPr bwMode="auto">
          <a:xfrm>
            <a:off x="1073944" y="2030413"/>
            <a:ext cx="69961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4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微信小助手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572000" y="4248150"/>
            <a:ext cx="23622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 dirty="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>
            <a:off x="6934200" y="4248150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>
            <a:off x="0" y="4248150"/>
            <a:ext cx="23622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2362200" y="4248150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 dirty="0">
              <a:solidFill>
                <a:prstClr val="white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6" name="Freeform 460"/>
          <p:cNvSpPr>
            <a:spLocks noEditPoints="1"/>
          </p:cNvSpPr>
          <p:nvPr/>
        </p:nvSpPr>
        <p:spPr bwMode="auto">
          <a:xfrm rot="604785">
            <a:off x="7891976" y="4534516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20" name="Freeform 169"/>
          <p:cNvSpPr>
            <a:spLocks noEditPoints="1"/>
          </p:cNvSpPr>
          <p:nvPr/>
        </p:nvSpPr>
        <p:spPr bwMode="auto">
          <a:xfrm>
            <a:off x="5742550" y="4509965"/>
            <a:ext cx="231775" cy="395287"/>
          </a:xfrm>
          <a:custGeom>
            <a:avLst/>
            <a:gdLst>
              <a:gd name="T0" fmla="*/ 22 w 27"/>
              <a:gd name="T1" fmla="*/ 0 h 46"/>
              <a:gd name="T2" fmla="*/ 4 w 27"/>
              <a:gd name="T3" fmla="*/ 0 h 46"/>
              <a:gd name="T4" fmla="*/ 0 w 27"/>
              <a:gd name="T5" fmla="*/ 5 h 46"/>
              <a:gd name="T6" fmla="*/ 0 w 27"/>
              <a:gd name="T7" fmla="*/ 41 h 46"/>
              <a:gd name="T8" fmla="*/ 4 w 27"/>
              <a:gd name="T9" fmla="*/ 46 h 46"/>
              <a:gd name="T10" fmla="*/ 22 w 27"/>
              <a:gd name="T11" fmla="*/ 46 h 46"/>
              <a:gd name="T12" fmla="*/ 27 w 27"/>
              <a:gd name="T13" fmla="*/ 41 h 46"/>
              <a:gd name="T14" fmla="*/ 27 w 27"/>
              <a:gd name="T15" fmla="*/ 5 h 46"/>
              <a:gd name="T16" fmla="*/ 22 w 27"/>
              <a:gd name="T17" fmla="*/ 0 h 46"/>
              <a:gd name="T18" fmla="*/ 13 w 27"/>
              <a:gd name="T19" fmla="*/ 44 h 46"/>
              <a:gd name="T20" fmla="*/ 10 w 27"/>
              <a:gd name="T21" fmla="*/ 42 h 46"/>
              <a:gd name="T22" fmla="*/ 13 w 27"/>
              <a:gd name="T23" fmla="*/ 40 h 46"/>
              <a:gd name="T24" fmla="*/ 17 w 27"/>
              <a:gd name="T25" fmla="*/ 42 h 46"/>
              <a:gd name="T26" fmla="*/ 13 w 27"/>
              <a:gd name="T27" fmla="*/ 44 h 46"/>
              <a:gd name="T28" fmla="*/ 23 w 27"/>
              <a:gd name="T29" fmla="*/ 37 h 46"/>
              <a:gd name="T30" fmla="*/ 3 w 27"/>
              <a:gd name="T31" fmla="*/ 37 h 46"/>
              <a:gd name="T32" fmla="*/ 3 w 27"/>
              <a:gd name="T33" fmla="*/ 6 h 46"/>
              <a:gd name="T34" fmla="*/ 23 w 27"/>
              <a:gd name="T35" fmla="*/ 6 h 46"/>
              <a:gd name="T36" fmla="*/ 23 w 27"/>
              <a:gd name="T37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46">
                <a:moveTo>
                  <a:pt x="2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5" y="46"/>
                  <a:pt x="27" y="44"/>
                  <a:pt x="27" y="41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2"/>
                  <a:pt x="25" y="0"/>
                  <a:pt x="22" y="0"/>
                </a:cubicBezTo>
                <a:close/>
                <a:moveTo>
                  <a:pt x="13" y="44"/>
                </a:moveTo>
                <a:cubicBezTo>
                  <a:pt x="11" y="44"/>
                  <a:pt x="10" y="43"/>
                  <a:pt x="10" y="42"/>
                </a:cubicBezTo>
                <a:cubicBezTo>
                  <a:pt x="10" y="41"/>
                  <a:pt x="11" y="40"/>
                  <a:pt x="13" y="40"/>
                </a:cubicBezTo>
                <a:cubicBezTo>
                  <a:pt x="15" y="40"/>
                  <a:pt x="17" y="41"/>
                  <a:pt x="17" y="42"/>
                </a:cubicBezTo>
                <a:cubicBezTo>
                  <a:pt x="17" y="43"/>
                  <a:pt x="15" y="44"/>
                  <a:pt x="13" y="44"/>
                </a:cubicBezTo>
                <a:close/>
                <a:moveTo>
                  <a:pt x="23" y="37"/>
                </a:moveTo>
                <a:cubicBezTo>
                  <a:pt x="3" y="37"/>
                  <a:pt x="3" y="37"/>
                  <a:pt x="3" y="37"/>
                </a:cubicBezTo>
                <a:cubicBezTo>
                  <a:pt x="3" y="6"/>
                  <a:pt x="3" y="6"/>
                  <a:pt x="3" y="6"/>
                </a:cubicBezTo>
                <a:cubicBezTo>
                  <a:pt x="23" y="6"/>
                  <a:pt x="23" y="6"/>
                  <a:pt x="23" y="6"/>
                </a:cubicBezTo>
                <a:lnTo>
                  <a:pt x="23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sz="900">
              <a:cs typeface="Arial" panose="020B0604020202020204" pitchFamily="34" charset="0"/>
            </a:endParaRPr>
          </a:p>
        </p:txBody>
      </p:sp>
      <p:sp>
        <p:nvSpPr>
          <p:cNvPr id="22" name="Freeform 136"/>
          <p:cNvSpPr>
            <a:spLocks noEditPoints="1"/>
          </p:cNvSpPr>
          <p:nvPr/>
        </p:nvSpPr>
        <p:spPr bwMode="auto">
          <a:xfrm>
            <a:off x="3334262" y="4560145"/>
            <a:ext cx="375937" cy="317864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98" y="144913"/>
            <a:ext cx="361048" cy="361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8BF6DF-FDDB-4CE5-9092-47E25CDA76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8" y="4529510"/>
            <a:ext cx="385757" cy="3857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587875" y="319602"/>
            <a:ext cx="457835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 dirty="0"/>
          </a:p>
        </p:txBody>
      </p:sp>
      <p:sp>
        <p:nvSpPr>
          <p:cNvPr id="43016" name="Freeform 384"/>
          <p:cNvSpPr>
            <a:spLocks noEditPoints="1"/>
          </p:cNvSpPr>
          <p:nvPr/>
        </p:nvSpPr>
        <p:spPr bwMode="auto">
          <a:xfrm>
            <a:off x="6262256" y="2638219"/>
            <a:ext cx="1371909" cy="1309761"/>
          </a:xfrm>
          <a:custGeom>
            <a:avLst/>
            <a:gdLst>
              <a:gd name="T0" fmla="*/ 2147483646 w 41"/>
              <a:gd name="T1" fmla="*/ 2147483646 h 41"/>
              <a:gd name="T2" fmla="*/ 0 w 41"/>
              <a:gd name="T3" fmla="*/ 2147483646 h 41"/>
              <a:gd name="T4" fmla="*/ 2147483646 w 41"/>
              <a:gd name="T5" fmla="*/ 0 h 41"/>
              <a:gd name="T6" fmla="*/ 2147483646 w 41"/>
              <a:gd name="T7" fmla="*/ 2147483646 h 41"/>
              <a:gd name="T8" fmla="*/ 2147483646 w 41"/>
              <a:gd name="T9" fmla="*/ 2147483646 h 41"/>
              <a:gd name="T10" fmla="*/ 2147483646 w 41"/>
              <a:gd name="T11" fmla="*/ 2147483646 h 41"/>
              <a:gd name="T12" fmla="*/ 2147483646 w 41"/>
              <a:gd name="T13" fmla="*/ 2147483646 h 41"/>
              <a:gd name="T14" fmla="*/ 2147483646 w 41"/>
              <a:gd name="T15" fmla="*/ 2147483646 h 41"/>
              <a:gd name="T16" fmla="*/ 2147483646 w 41"/>
              <a:gd name="T17" fmla="*/ 2147483646 h 41"/>
              <a:gd name="T18" fmla="*/ 2147483646 w 41"/>
              <a:gd name="T19" fmla="*/ 2147483646 h 41"/>
              <a:gd name="T20" fmla="*/ 2147483646 w 41"/>
              <a:gd name="T21" fmla="*/ 2147483646 h 41"/>
              <a:gd name="T22" fmla="*/ 2147483646 w 41"/>
              <a:gd name="T23" fmla="*/ 2147483646 h 41"/>
              <a:gd name="T24" fmla="*/ 2147483646 w 41"/>
              <a:gd name="T25" fmla="*/ 2147483646 h 41"/>
              <a:gd name="T26" fmla="*/ 2147483646 w 41"/>
              <a:gd name="T27" fmla="*/ 2147483646 h 41"/>
              <a:gd name="T28" fmla="*/ 2147483646 w 41"/>
              <a:gd name="T29" fmla="*/ 2147483646 h 41"/>
              <a:gd name="T30" fmla="*/ 2147483646 w 41"/>
              <a:gd name="T31" fmla="*/ 2147483646 h 41"/>
              <a:gd name="T32" fmla="*/ 2147483646 w 41"/>
              <a:gd name="T33" fmla="*/ 2147483646 h 41"/>
              <a:gd name="T34" fmla="*/ 2147483646 w 41"/>
              <a:gd name="T35" fmla="*/ 2147483646 h 41"/>
              <a:gd name="T36" fmla="*/ 2147483646 w 41"/>
              <a:gd name="T37" fmla="*/ 2147483646 h 41"/>
              <a:gd name="T38" fmla="*/ 2147483646 w 41"/>
              <a:gd name="T39" fmla="*/ 2147483646 h 41"/>
              <a:gd name="T40" fmla="*/ 2147483646 w 41"/>
              <a:gd name="T41" fmla="*/ 2147483646 h 41"/>
              <a:gd name="T42" fmla="*/ 2147483646 w 41"/>
              <a:gd name="T43" fmla="*/ 2147483646 h 41"/>
              <a:gd name="T44" fmla="*/ 2147483646 w 41"/>
              <a:gd name="T45" fmla="*/ 2147483646 h 41"/>
              <a:gd name="T46" fmla="*/ 2147483646 w 41"/>
              <a:gd name="T47" fmla="*/ 2147483646 h 41"/>
              <a:gd name="T48" fmla="*/ 2147483646 w 41"/>
              <a:gd name="T49" fmla="*/ 2147483646 h 41"/>
              <a:gd name="T50" fmla="*/ 2147483646 w 41"/>
              <a:gd name="T51" fmla="*/ 2147483646 h 41"/>
              <a:gd name="T52" fmla="*/ 2147483646 w 41"/>
              <a:gd name="T53" fmla="*/ 2147483646 h 41"/>
              <a:gd name="T54" fmla="*/ 2147483646 w 41"/>
              <a:gd name="T55" fmla="*/ 2147483646 h 41"/>
              <a:gd name="T56" fmla="*/ 2147483646 w 41"/>
              <a:gd name="T57" fmla="*/ 2147483646 h 4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"/>
              <a:gd name="T88" fmla="*/ 0 h 41"/>
              <a:gd name="T89" fmla="*/ 41 w 41"/>
              <a:gd name="T90" fmla="*/ 41 h 4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0" y="4"/>
                </a:moveTo>
                <a:cubicBezTo>
                  <a:pt x="11" y="4"/>
                  <a:pt x="3" y="11"/>
                  <a:pt x="3" y="21"/>
                </a:cubicBezTo>
                <a:cubicBezTo>
                  <a:pt x="3" y="30"/>
                  <a:pt x="11" y="38"/>
                  <a:pt x="20" y="38"/>
                </a:cubicBezTo>
                <a:cubicBezTo>
                  <a:pt x="30" y="38"/>
                  <a:pt x="37" y="30"/>
                  <a:pt x="37" y="21"/>
                </a:cubicBezTo>
                <a:cubicBezTo>
                  <a:pt x="37" y="11"/>
                  <a:pt x="30" y="4"/>
                  <a:pt x="20" y="4"/>
                </a:cubicBezTo>
                <a:close/>
                <a:moveTo>
                  <a:pt x="13" y="17"/>
                </a:moveTo>
                <a:cubicBezTo>
                  <a:pt x="12" y="17"/>
                  <a:pt x="10" y="16"/>
                  <a:pt x="10" y="14"/>
                </a:cubicBezTo>
                <a:cubicBezTo>
                  <a:pt x="10" y="12"/>
                  <a:pt x="12" y="11"/>
                  <a:pt x="13" y="11"/>
                </a:cubicBezTo>
                <a:cubicBezTo>
                  <a:pt x="15" y="11"/>
                  <a:pt x="17" y="12"/>
                  <a:pt x="17" y="14"/>
                </a:cubicBezTo>
                <a:cubicBezTo>
                  <a:pt x="17" y="16"/>
                  <a:pt x="15" y="17"/>
                  <a:pt x="13" y="17"/>
                </a:cubicBezTo>
                <a:close/>
                <a:moveTo>
                  <a:pt x="20" y="33"/>
                </a:moveTo>
                <a:cubicBezTo>
                  <a:pt x="16" y="33"/>
                  <a:pt x="12" y="30"/>
                  <a:pt x="10" y="26"/>
                </a:cubicBezTo>
                <a:cubicBezTo>
                  <a:pt x="10" y="25"/>
                  <a:pt x="11" y="24"/>
                  <a:pt x="12" y="24"/>
                </a:cubicBezTo>
                <a:cubicBezTo>
                  <a:pt x="13" y="23"/>
                  <a:pt x="13" y="24"/>
                  <a:pt x="14" y="25"/>
                </a:cubicBezTo>
                <a:cubicBezTo>
                  <a:pt x="15" y="27"/>
                  <a:pt x="17" y="29"/>
                  <a:pt x="20" y="29"/>
                </a:cubicBezTo>
                <a:cubicBezTo>
                  <a:pt x="23" y="29"/>
                  <a:pt x="26" y="27"/>
                  <a:pt x="27" y="25"/>
                </a:cubicBezTo>
                <a:cubicBezTo>
                  <a:pt x="27" y="24"/>
                  <a:pt x="28" y="23"/>
                  <a:pt x="29" y="24"/>
                </a:cubicBezTo>
                <a:cubicBezTo>
                  <a:pt x="30" y="24"/>
                  <a:pt x="30" y="25"/>
                  <a:pt x="30" y="26"/>
                </a:cubicBezTo>
                <a:cubicBezTo>
                  <a:pt x="29" y="30"/>
                  <a:pt x="25" y="33"/>
                  <a:pt x="20" y="33"/>
                </a:cubicBezTo>
                <a:close/>
                <a:moveTo>
                  <a:pt x="27" y="17"/>
                </a:moveTo>
                <a:cubicBezTo>
                  <a:pt x="25" y="17"/>
                  <a:pt x="24" y="16"/>
                  <a:pt x="24" y="14"/>
                </a:cubicBezTo>
                <a:cubicBezTo>
                  <a:pt x="24" y="12"/>
                  <a:pt x="25" y="11"/>
                  <a:pt x="27" y="11"/>
                </a:cubicBezTo>
                <a:cubicBezTo>
                  <a:pt x="29" y="11"/>
                  <a:pt x="31" y="12"/>
                  <a:pt x="31" y="14"/>
                </a:cubicBezTo>
                <a:cubicBezTo>
                  <a:pt x="31" y="16"/>
                  <a:pt x="29" y="17"/>
                  <a:pt x="27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dirty="0"/>
          </a:p>
        </p:txBody>
      </p:sp>
      <p:grpSp>
        <p:nvGrpSpPr>
          <p:cNvPr id="43022" name="组合 2"/>
          <p:cNvGrpSpPr>
            <a:grpSpLocks/>
          </p:cNvGrpSpPr>
          <p:nvPr/>
        </p:nvGrpSpPr>
        <p:grpSpPr bwMode="auto">
          <a:xfrm>
            <a:off x="1017588" y="895350"/>
            <a:ext cx="2736850" cy="1371608"/>
            <a:chOff x="1041067" y="1152178"/>
            <a:chExt cx="2736107" cy="914625"/>
          </a:xfrm>
        </p:grpSpPr>
        <p:sp>
          <p:nvSpPr>
            <p:cNvPr id="52" name="文本框 91"/>
            <p:cNvSpPr txBox="1">
              <a:spLocks noChangeArrowheads="1"/>
            </p:cNvSpPr>
            <p:nvPr/>
          </p:nvSpPr>
          <p:spPr bwMode="auto">
            <a:xfrm>
              <a:off x="1375938" y="1152178"/>
              <a:ext cx="2033036" cy="4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20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普通看电影</a:t>
              </a:r>
              <a:endParaRPr kumimoji="1"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3029" name="组合 1"/>
            <p:cNvGrpSpPr>
              <a:grpSpLocks/>
            </p:cNvGrpSpPr>
            <p:nvPr/>
          </p:nvGrpSpPr>
          <p:grpSpPr bwMode="auto">
            <a:xfrm>
              <a:off x="1041067" y="1547563"/>
              <a:ext cx="2736107" cy="519240"/>
              <a:chOff x="996524" y="1464236"/>
              <a:chExt cx="2736107" cy="51924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040962" y="1464236"/>
                <a:ext cx="2647231" cy="51924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900"/>
              </a:p>
            </p:txBody>
          </p:sp>
          <p:sp>
            <p:nvSpPr>
              <p:cNvPr id="43031" name="文本框 91"/>
              <p:cNvSpPr txBox="1">
                <a:spLocks noChangeArrowheads="1"/>
              </p:cNvSpPr>
              <p:nvPr/>
            </p:nvSpPr>
            <p:spPr bwMode="auto">
              <a:xfrm>
                <a:off x="996524" y="1493140"/>
                <a:ext cx="2736107" cy="430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3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人找电影</a:t>
                </a:r>
              </a:p>
            </p:txBody>
          </p:sp>
        </p:grpSp>
      </p:grpSp>
      <p:sp>
        <p:nvSpPr>
          <p:cNvPr id="12" name="等腰三角形 11"/>
          <p:cNvSpPr/>
          <p:nvPr/>
        </p:nvSpPr>
        <p:spPr>
          <a:xfrm rot="5400000" flipH="1">
            <a:off x="4502150" y="2449513"/>
            <a:ext cx="347663" cy="274637"/>
          </a:xfrm>
          <a:prstGeom prst="triangle">
            <a:avLst/>
          </a:prstGeom>
          <a:solidFill>
            <a:srgbClr val="FAF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grpSp>
        <p:nvGrpSpPr>
          <p:cNvPr id="43024" name="组合 3"/>
          <p:cNvGrpSpPr>
            <a:grpSpLocks/>
          </p:cNvGrpSpPr>
          <p:nvPr/>
        </p:nvGrpSpPr>
        <p:grpSpPr bwMode="auto">
          <a:xfrm>
            <a:off x="5489575" y="895350"/>
            <a:ext cx="2736850" cy="1371608"/>
            <a:chOff x="5489947" y="1120114"/>
            <a:chExt cx="2736107" cy="915319"/>
          </a:xfrm>
        </p:grpSpPr>
        <p:sp>
          <p:nvSpPr>
            <p:cNvPr id="24" name="文本框 91"/>
            <p:cNvSpPr txBox="1">
              <a:spLocks noChangeArrowheads="1"/>
            </p:cNvSpPr>
            <p:nvPr/>
          </p:nvSpPr>
          <p:spPr bwMode="auto">
            <a:xfrm>
              <a:off x="5843864" y="1120114"/>
              <a:ext cx="2034622" cy="39981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20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电影推荐</a:t>
              </a:r>
              <a:endParaRPr kumimoji="1"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026" name="文本框 91"/>
            <p:cNvSpPr txBox="1">
              <a:spLocks noChangeArrowheads="1"/>
            </p:cNvSpPr>
            <p:nvPr/>
          </p:nvSpPr>
          <p:spPr bwMode="auto">
            <a:xfrm>
              <a:off x="5489947" y="1555665"/>
              <a:ext cx="2736107" cy="43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电影找电影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24863" y="1516699"/>
              <a:ext cx="2647231" cy="518734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</p:grpSp>
      <p:sp>
        <p:nvSpPr>
          <p:cNvPr id="31" name="Flowchart: Alternate Process 3">
            <a:extLst>
              <a:ext uri="{FF2B5EF4-FFF2-40B4-BE49-F238E27FC236}">
                <a16:creationId xmlns:a16="http://schemas.microsoft.com/office/drawing/2014/main" id="{F048371C-B89C-43CB-9BD6-60BE4D96EDD8}"/>
              </a:ext>
            </a:extLst>
          </p:cNvPr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0BCB5316-B5B1-48EE-B195-4657859CF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项目演示</a:t>
            </a: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B90EB9F1-9384-4525-8F88-7520DF737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1717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电影推荐部分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03763E-452A-4676-A6A0-EEF88377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38" y="2638219"/>
            <a:ext cx="1327298" cy="13272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717800" y="1570038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项目概述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5060" name="文本框 23"/>
          <p:cNvSpPr txBox="1">
            <a:spLocks noChangeArrowheads="1"/>
          </p:cNvSpPr>
          <p:nvPr/>
        </p:nvSpPr>
        <p:spPr bwMode="auto">
          <a:xfrm>
            <a:off x="430213" y="-857250"/>
            <a:ext cx="233269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3</a:t>
            </a:r>
            <a:endParaRPr lang="zh-CN" altLang="en-US" sz="1100" dirty="0"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42482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CONTENT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Flowchart: Alternate Process 3"/>
          <p:cNvSpPr/>
          <p:nvPr/>
        </p:nvSpPr>
        <p:spPr>
          <a:xfrm>
            <a:off x="7761288" y="4033838"/>
            <a:ext cx="1066800" cy="617537"/>
          </a:xfrm>
          <a:prstGeom prst="ellipse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" name="Freeform 460"/>
          <p:cNvSpPr>
            <a:spLocks noEditPoints="1"/>
          </p:cNvSpPr>
          <p:nvPr/>
        </p:nvSpPr>
        <p:spPr bwMode="auto">
          <a:xfrm rot="604785">
            <a:off x="8081915" y="4169514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iS1ide-Elbow Connector 2">
            <a:extLst>
              <a:ext uri="{FF2B5EF4-FFF2-40B4-BE49-F238E27FC236}">
                <a16:creationId xmlns:a16="http://schemas.microsoft.com/office/drawing/2014/main" id="{5261FC12-D016-46F5-BF04-59751D8794DB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1763610" y="1243317"/>
            <a:ext cx="2655994" cy="138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1ide-AutoShape 6">
            <a:extLst>
              <a:ext uri="{FF2B5EF4-FFF2-40B4-BE49-F238E27FC236}">
                <a16:creationId xmlns:a16="http://schemas.microsoft.com/office/drawing/2014/main" id="{BC873BB4-4344-4B93-9AA2-F1DDA7674C91}"/>
              </a:ext>
            </a:extLst>
          </p:cNvPr>
          <p:cNvSpPr>
            <a:spLocks/>
          </p:cNvSpPr>
          <p:nvPr/>
        </p:nvSpPr>
        <p:spPr bwMode="auto">
          <a:xfrm>
            <a:off x="1547958" y="1266153"/>
            <a:ext cx="909067" cy="573557"/>
          </a:xfrm>
          <a:custGeom>
            <a:avLst/>
            <a:gdLst>
              <a:gd name="T0" fmla="*/ 1739900 w 21600"/>
              <a:gd name="T1" fmla="*/ 1097757 h 21600"/>
              <a:gd name="T2" fmla="*/ 1739900 w 21600"/>
              <a:gd name="T3" fmla="*/ 1097757 h 21600"/>
              <a:gd name="T4" fmla="*/ 1739900 w 21600"/>
              <a:gd name="T5" fmla="*/ 1097757 h 21600"/>
              <a:gd name="T6" fmla="*/ 1739900 w 21600"/>
              <a:gd name="T7" fmla="*/ 10977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21599"/>
                </a:lnTo>
                <a:lnTo>
                  <a:pt x="17459" y="7583"/>
                </a:lnTo>
                <a:lnTo>
                  <a:pt x="8049" y="0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16" name="iS1ide-AutoShape 7">
            <a:extLst>
              <a:ext uri="{FF2B5EF4-FFF2-40B4-BE49-F238E27FC236}">
                <a16:creationId xmlns:a16="http://schemas.microsoft.com/office/drawing/2014/main" id="{13AF3AA4-1B73-44EF-9EBE-A4106C106DAE}"/>
              </a:ext>
            </a:extLst>
          </p:cNvPr>
          <p:cNvSpPr>
            <a:spLocks/>
          </p:cNvSpPr>
          <p:nvPr/>
        </p:nvSpPr>
        <p:spPr bwMode="auto">
          <a:xfrm>
            <a:off x="1078495" y="1735615"/>
            <a:ext cx="1378530" cy="405181"/>
          </a:xfrm>
          <a:custGeom>
            <a:avLst/>
            <a:gdLst>
              <a:gd name="T0" fmla="*/ 2638425 w 21600"/>
              <a:gd name="T1" fmla="*/ 775494 h 21600"/>
              <a:gd name="T2" fmla="*/ 2638425 w 21600"/>
              <a:gd name="T3" fmla="*/ 775494 h 21600"/>
              <a:gd name="T4" fmla="*/ 2638425 w 21600"/>
              <a:gd name="T5" fmla="*/ 775494 h 21600"/>
              <a:gd name="T6" fmla="*/ 2638425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9248"/>
                </a:lnTo>
                <a:lnTo>
                  <a:pt x="21372" y="19161"/>
                </a:lnTo>
                <a:lnTo>
                  <a:pt x="15" y="2159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17" name="iS1ide-AutoShape 8">
            <a:extLst>
              <a:ext uri="{FF2B5EF4-FFF2-40B4-BE49-F238E27FC236}">
                <a16:creationId xmlns:a16="http://schemas.microsoft.com/office/drawing/2014/main" id="{62F6C659-C8BD-4C01-8FCA-7E8F3AAAB0B6}"/>
              </a:ext>
            </a:extLst>
          </p:cNvPr>
          <p:cNvSpPr>
            <a:spLocks/>
          </p:cNvSpPr>
          <p:nvPr/>
        </p:nvSpPr>
        <p:spPr bwMode="auto">
          <a:xfrm>
            <a:off x="1184663" y="1468122"/>
            <a:ext cx="1272362" cy="999474"/>
          </a:xfrm>
          <a:custGeom>
            <a:avLst/>
            <a:gdLst>
              <a:gd name="T0" fmla="*/ 2435225 w 21600"/>
              <a:gd name="T1" fmla="*/ 1912937 h 21600"/>
              <a:gd name="T2" fmla="*/ 2435225 w 21600"/>
              <a:gd name="T3" fmla="*/ 1912937 h 21600"/>
              <a:gd name="T4" fmla="*/ 2435225 w 21600"/>
              <a:gd name="T5" fmla="*/ 1912937 h 21600"/>
              <a:gd name="T6" fmla="*/ 2435225 w 21600"/>
              <a:gd name="T7" fmla="*/ 191293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640" y="0"/>
                </a:moveTo>
                <a:lnTo>
                  <a:pt x="0" y="19721"/>
                </a:lnTo>
                <a:lnTo>
                  <a:pt x="830" y="21599"/>
                </a:lnTo>
                <a:lnTo>
                  <a:pt x="21599" y="8054"/>
                </a:lnTo>
                <a:lnTo>
                  <a:pt x="1864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18" name="iS1ide-AutoShape 9">
            <a:extLst>
              <a:ext uri="{FF2B5EF4-FFF2-40B4-BE49-F238E27FC236}">
                <a16:creationId xmlns:a16="http://schemas.microsoft.com/office/drawing/2014/main" id="{0924C793-50D0-4AA6-8648-ADFDD11CC839}"/>
              </a:ext>
            </a:extLst>
          </p:cNvPr>
          <p:cNvSpPr>
            <a:spLocks/>
          </p:cNvSpPr>
          <p:nvPr/>
        </p:nvSpPr>
        <p:spPr bwMode="auto">
          <a:xfrm>
            <a:off x="1184663" y="2383407"/>
            <a:ext cx="1025188" cy="406840"/>
          </a:xfrm>
          <a:custGeom>
            <a:avLst/>
            <a:gdLst>
              <a:gd name="T0" fmla="*/ 1962150 w 21600"/>
              <a:gd name="T1" fmla="*/ 778669 h 21600"/>
              <a:gd name="T2" fmla="*/ 1962150 w 21600"/>
              <a:gd name="T3" fmla="*/ 778669 h 21600"/>
              <a:gd name="T4" fmla="*/ 1962150 w 21600"/>
              <a:gd name="T5" fmla="*/ 778669 h 21600"/>
              <a:gd name="T6" fmla="*/ 1962150 w 21600"/>
              <a:gd name="T7" fmla="*/ 7786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11535"/>
                </a:lnTo>
                <a:lnTo>
                  <a:pt x="20330" y="21599"/>
                </a:lnTo>
                <a:lnTo>
                  <a:pt x="1030" y="460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19" name="iS1ide-AutoShape 10">
            <a:extLst>
              <a:ext uri="{FF2B5EF4-FFF2-40B4-BE49-F238E27FC236}">
                <a16:creationId xmlns:a16="http://schemas.microsoft.com/office/drawing/2014/main" id="{251C5E51-5704-4B3E-A5C8-85F577CE8B15}"/>
              </a:ext>
            </a:extLst>
          </p:cNvPr>
          <p:cNvSpPr>
            <a:spLocks/>
          </p:cNvSpPr>
          <p:nvPr/>
        </p:nvSpPr>
        <p:spPr bwMode="auto">
          <a:xfrm>
            <a:off x="1325254" y="1909383"/>
            <a:ext cx="1130942" cy="823218"/>
          </a:xfrm>
          <a:custGeom>
            <a:avLst/>
            <a:gdLst>
              <a:gd name="T0" fmla="*/ 2164556 w 21600"/>
              <a:gd name="T1" fmla="*/ 1575594 h 21600"/>
              <a:gd name="T2" fmla="*/ 2164556 w 21600"/>
              <a:gd name="T3" fmla="*/ 1575594 h 21600"/>
              <a:gd name="T4" fmla="*/ 2164556 w 21600"/>
              <a:gd name="T5" fmla="*/ 1575594 h 21600"/>
              <a:gd name="T6" fmla="*/ 2164556 w 21600"/>
              <a:gd name="T7" fmla="*/ 15755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lnTo>
                  <a:pt x="0" y="19114"/>
                </a:lnTo>
                <a:lnTo>
                  <a:pt x="512" y="21600"/>
                </a:lnTo>
                <a:lnTo>
                  <a:pt x="21322" y="4893"/>
                </a:lnTo>
                <a:lnTo>
                  <a:pt x="2159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20" name="iS1ide-AutoShape 11">
            <a:extLst>
              <a:ext uri="{FF2B5EF4-FFF2-40B4-BE49-F238E27FC236}">
                <a16:creationId xmlns:a16="http://schemas.microsoft.com/office/drawing/2014/main" id="{9DBF3E1C-9A4D-4E3D-9DCD-32289C5E3CE4}"/>
              </a:ext>
            </a:extLst>
          </p:cNvPr>
          <p:cNvSpPr>
            <a:spLocks/>
          </p:cNvSpPr>
          <p:nvPr/>
        </p:nvSpPr>
        <p:spPr bwMode="auto">
          <a:xfrm>
            <a:off x="1325254" y="2639704"/>
            <a:ext cx="773868" cy="359562"/>
          </a:xfrm>
          <a:custGeom>
            <a:avLst/>
            <a:gdLst>
              <a:gd name="T0" fmla="*/ 1481138 w 21600"/>
              <a:gd name="T1" fmla="*/ 688182 h 21600"/>
              <a:gd name="T2" fmla="*/ 1481138 w 21600"/>
              <a:gd name="T3" fmla="*/ 688182 h 21600"/>
              <a:gd name="T4" fmla="*/ 1481138 w 21600"/>
              <a:gd name="T5" fmla="*/ 688182 h 21600"/>
              <a:gd name="T6" fmla="*/ 1481138 w 21600"/>
              <a:gd name="T7" fmla="*/ 6881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8339"/>
                </a:lnTo>
                <a:lnTo>
                  <a:pt x="20424" y="21600"/>
                </a:lnTo>
                <a:lnTo>
                  <a:pt x="748" y="5676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21" name="iS1ide-AutoShape 12">
            <a:extLst>
              <a:ext uri="{FF2B5EF4-FFF2-40B4-BE49-F238E27FC236}">
                <a16:creationId xmlns:a16="http://schemas.microsoft.com/office/drawing/2014/main" id="{A54BA72B-B863-441F-BEF3-3544309D0B84}"/>
              </a:ext>
            </a:extLst>
          </p:cNvPr>
          <p:cNvSpPr>
            <a:spLocks/>
          </p:cNvSpPr>
          <p:nvPr/>
        </p:nvSpPr>
        <p:spPr bwMode="auto">
          <a:xfrm>
            <a:off x="1078495" y="1266153"/>
            <a:ext cx="807460" cy="873814"/>
          </a:xfrm>
          <a:custGeom>
            <a:avLst/>
            <a:gdLst>
              <a:gd name="T0" fmla="*/ 1545432 w 21600"/>
              <a:gd name="T1" fmla="*/ 1672432 h 21600"/>
              <a:gd name="T2" fmla="*/ 1545432 w 21600"/>
              <a:gd name="T3" fmla="*/ 1672432 h 21600"/>
              <a:gd name="T4" fmla="*/ 1545432 w 21600"/>
              <a:gd name="T5" fmla="*/ 1672432 h 21600"/>
              <a:gd name="T6" fmla="*/ 1545432 w 21600"/>
              <a:gd name="T7" fmla="*/ 16724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537" y="0"/>
                </a:moveTo>
                <a:lnTo>
                  <a:pt x="0" y="11569"/>
                </a:lnTo>
                <a:lnTo>
                  <a:pt x="26" y="21600"/>
                </a:lnTo>
                <a:lnTo>
                  <a:pt x="21600" y="0"/>
                </a:lnTo>
                <a:lnTo>
                  <a:pt x="1253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22" name="iS1ide-AutoShape 13">
            <a:extLst>
              <a:ext uri="{FF2B5EF4-FFF2-40B4-BE49-F238E27FC236}">
                <a16:creationId xmlns:a16="http://schemas.microsoft.com/office/drawing/2014/main" id="{CB94FEC5-0172-4F2C-8464-C9672286AA30}"/>
              </a:ext>
            </a:extLst>
          </p:cNvPr>
          <p:cNvSpPr>
            <a:spLocks/>
          </p:cNvSpPr>
          <p:nvPr/>
        </p:nvSpPr>
        <p:spPr bwMode="auto">
          <a:xfrm>
            <a:off x="1428104" y="2601135"/>
            <a:ext cx="780503" cy="397301"/>
          </a:xfrm>
          <a:custGeom>
            <a:avLst/>
            <a:gdLst>
              <a:gd name="T0" fmla="*/ 1493838 w 21600"/>
              <a:gd name="T1" fmla="*/ 760413 h 21600"/>
              <a:gd name="T2" fmla="*/ 1493838 w 21600"/>
              <a:gd name="T3" fmla="*/ 760413 h 21600"/>
              <a:gd name="T4" fmla="*/ 1493838 w 21600"/>
              <a:gd name="T5" fmla="*/ 760413 h 21600"/>
              <a:gd name="T6" fmla="*/ 1493838 w 21600"/>
              <a:gd name="T7" fmla="*/ 7604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67" y="21600"/>
                </a:moveTo>
                <a:lnTo>
                  <a:pt x="19935" y="10310"/>
                </a:lnTo>
                <a:lnTo>
                  <a:pt x="21600" y="0"/>
                </a:lnTo>
                <a:lnTo>
                  <a:pt x="0" y="19113"/>
                </a:lnTo>
                <a:lnTo>
                  <a:pt x="1367" y="216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23" name="iS1ide-AutoShape 14">
            <a:extLst>
              <a:ext uri="{FF2B5EF4-FFF2-40B4-BE49-F238E27FC236}">
                <a16:creationId xmlns:a16="http://schemas.microsoft.com/office/drawing/2014/main" id="{305F0705-567B-4DE2-8E76-DBC767068750}"/>
              </a:ext>
            </a:extLst>
          </p:cNvPr>
          <p:cNvSpPr>
            <a:spLocks/>
          </p:cNvSpPr>
          <p:nvPr/>
        </p:nvSpPr>
        <p:spPr bwMode="auto">
          <a:xfrm>
            <a:off x="1428104" y="2945767"/>
            <a:ext cx="671017" cy="52670"/>
          </a:xfrm>
          <a:custGeom>
            <a:avLst/>
            <a:gdLst>
              <a:gd name="T0" fmla="*/ 1284288 w 21600"/>
              <a:gd name="T1" fmla="*/ 100807 h 21600"/>
              <a:gd name="T2" fmla="*/ 1284288 w 21600"/>
              <a:gd name="T3" fmla="*/ 100807 h 21600"/>
              <a:gd name="T4" fmla="*/ 1284288 w 21600"/>
              <a:gd name="T5" fmla="*/ 100807 h 21600"/>
              <a:gd name="T6" fmla="*/ 1284288 w 21600"/>
              <a:gd name="T7" fmla="*/ 1008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3389"/>
                </a:moveTo>
                <a:lnTo>
                  <a:pt x="21599" y="0"/>
                </a:lnTo>
                <a:lnTo>
                  <a:pt x="20245" y="21600"/>
                </a:lnTo>
                <a:lnTo>
                  <a:pt x="1591" y="21600"/>
                </a:lnTo>
                <a:lnTo>
                  <a:pt x="0" y="33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24" name="iS1ide-Rectangle 9">
            <a:extLst>
              <a:ext uri="{FF2B5EF4-FFF2-40B4-BE49-F238E27FC236}">
                <a16:creationId xmlns:a16="http://schemas.microsoft.com/office/drawing/2014/main" id="{95EF0E8B-8687-4EBD-8614-09704742B77B}"/>
              </a:ext>
            </a:extLst>
          </p:cNvPr>
          <p:cNvSpPr/>
          <p:nvPr/>
        </p:nvSpPr>
        <p:spPr>
          <a:xfrm rot="18898886">
            <a:off x="1070317" y="1445998"/>
            <a:ext cx="657872" cy="27699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25" name="iS1ide-Rectangle 10">
            <a:extLst>
              <a:ext uri="{FF2B5EF4-FFF2-40B4-BE49-F238E27FC236}">
                <a16:creationId xmlns:a16="http://schemas.microsoft.com/office/drawing/2014/main" id="{7C8AE054-4525-4762-926D-D1670B4C13E4}"/>
              </a:ext>
            </a:extLst>
          </p:cNvPr>
          <p:cNvSpPr/>
          <p:nvPr/>
        </p:nvSpPr>
        <p:spPr>
          <a:xfrm rot="19595266">
            <a:off x="1736124" y="1724104"/>
            <a:ext cx="657872" cy="27699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26" name="iS1ide-Rounded Rectangle 11">
            <a:extLst>
              <a:ext uri="{FF2B5EF4-FFF2-40B4-BE49-F238E27FC236}">
                <a16:creationId xmlns:a16="http://schemas.microsoft.com/office/drawing/2014/main" id="{A1E696F6-B61E-4681-B517-8CFC37986F6F}"/>
              </a:ext>
            </a:extLst>
          </p:cNvPr>
          <p:cNvSpPr/>
          <p:nvPr/>
        </p:nvSpPr>
        <p:spPr>
          <a:xfrm>
            <a:off x="1407653" y="3532368"/>
            <a:ext cx="696050" cy="220184"/>
          </a:xfrm>
          <a:prstGeom prst="roundRect">
            <a:avLst>
              <a:gd name="adj" fmla="val 1369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27" name="iS1ide-Oval 12">
            <a:extLst>
              <a:ext uri="{FF2B5EF4-FFF2-40B4-BE49-F238E27FC236}">
                <a16:creationId xmlns:a16="http://schemas.microsoft.com/office/drawing/2014/main" id="{79C7D5FA-669F-4C0A-B2E4-F6DFAF238B2E}"/>
              </a:ext>
            </a:extLst>
          </p:cNvPr>
          <p:cNvSpPr/>
          <p:nvPr/>
        </p:nvSpPr>
        <p:spPr>
          <a:xfrm>
            <a:off x="1660761" y="1205700"/>
            <a:ext cx="102849" cy="10284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38" name="iS1ide-Rectangle 31">
            <a:extLst>
              <a:ext uri="{FF2B5EF4-FFF2-40B4-BE49-F238E27FC236}">
                <a16:creationId xmlns:a16="http://schemas.microsoft.com/office/drawing/2014/main" id="{B60CEABC-8E33-465B-B63B-3195E3D873E0}"/>
              </a:ext>
            </a:extLst>
          </p:cNvPr>
          <p:cNvSpPr/>
          <p:nvPr/>
        </p:nvSpPr>
        <p:spPr>
          <a:xfrm>
            <a:off x="4851044" y="677209"/>
            <a:ext cx="1933522" cy="229781"/>
          </a:xfrm>
          <a:prstGeom prst="rect">
            <a:avLst/>
          </a:prstGeom>
        </p:spPr>
        <p:txBody>
          <a:bodyPr wrap="none" lIns="0" tIns="0" rIns="0" bIns="0" anchor="ctr">
            <a:normAutofit lnSpcReduction="10000"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46D79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4" name="iS1ide-AutoShape 5">
            <a:extLst>
              <a:ext uri="{FF2B5EF4-FFF2-40B4-BE49-F238E27FC236}">
                <a16:creationId xmlns:a16="http://schemas.microsoft.com/office/drawing/2014/main" id="{7A7CC0A5-37F5-4A95-8FA9-9DEFAF151F8D}"/>
              </a:ext>
            </a:extLst>
          </p:cNvPr>
          <p:cNvSpPr>
            <a:spLocks/>
          </p:cNvSpPr>
          <p:nvPr/>
        </p:nvSpPr>
        <p:spPr bwMode="auto">
          <a:xfrm>
            <a:off x="1465014" y="3053179"/>
            <a:ext cx="597197" cy="486881"/>
          </a:xfrm>
          <a:custGeom>
            <a:avLst/>
            <a:gdLst>
              <a:gd name="T0" fmla="*/ 1143000 w 21600"/>
              <a:gd name="T1" fmla="*/ 931863 h 21600"/>
              <a:gd name="T2" fmla="*/ 1143000 w 21600"/>
              <a:gd name="T3" fmla="*/ 931863 h 21600"/>
              <a:gd name="T4" fmla="*/ 1143000 w 21600"/>
              <a:gd name="T5" fmla="*/ 931863 h 21600"/>
              <a:gd name="T6" fmla="*/ 1143000 w 21600"/>
              <a:gd name="T7" fmla="*/ 93186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29" y="0"/>
                </a:moveTo>
                <a:cubicBezTo>
                  <a:pt x="405" y="0"/>
                  <a:pt x="0" y="539"/>
                  <a:pt x="0" y="1200"/>
                </a:cubicBezTo>
                <a:cubicBezTo>
                  <a:pt x="0" y="1894"/>
                  <a:pt x="405" y="2446"/>
                  <a:pt x="929" y="2446"/>
                </a:cubicBezTo>
                <a:cubicBezTo>
                  <a:pt x="929" y="2446"/>
                  <a:pt x="931" y="2446"/>
                  <a:pt x="20666" y="2446"/>
                </a:cubicBezTo>
                <a:cubicBezTo>
                  <a:pt x="21183" y="2446"/>
                  <a:pt x="21600" y="1894"/>
                  <a:pt x="21600" y="1200"/>
                </a:cubicBezTo>
                <a:cubicBezTo>
                  <a:pt x="21599" y="540"/>
                  <a:pt x="21183" y="0"/>
                  <a:pt x="20666" y="0"/>
                </a:cubicBezTo>
                <a:cubicBezTo>
                  <a:pt x="20666" y="0"/>
                  <a:pt x="20664" y="0"/>
                  <a:pt x="929" y="0"/>
                </a:cubicBezTo>
                <a:close/>
                <a:moveTo>
                  <a:pt x="1060" y="3701"/>
                </a:moveTo>
                <a:cubicBezTo>
                  <a:pt x="572" y="3701"/>
                  <a:pt x="157" y="4235"/>
                  <a:pt x="157" y="4888"/>
                </a:cubicBezTo>
                <a:cubicBezTo>
                  <a:pt x="157" y="5541"/>
                  <a:pt x="572" y="6065"/>
                  <a:pt x="1060" y="6065"/>
                </a:cubicBezTo>
                <a:cubicBezTo>
                  <a:pt x="1060" y="6065"/>
                  <a:pt x="1061" y="6065"/>
                  <a:pt x="20512" y="6065"/>
                </a:cubicBezTo>
                <a:cubicBezTo>
                  <a:pt x="20993" y="6065"/>
                  <a:pt x="21408" y="5541"/>
                  <a:pt x="21408" y="4888"/>
                </a:cubicBezTo>
                <a:cubicBezTo>
                  <a:pt x="21408" y="4235"/>
                  <a:pt x="20993" y="3701"/>
                  <a:pt x="20512" y="3701"/>
                </a:cubicBezTo>
                <a:cubicBezTo>
                  <a:pt x="20512" y="3701"/>
                  <a:pt x="20512" y="3701"/>
                  <a:pt x="1060" y="3701"/>
                </a:cubicBezTo>
                <a:close/>
                <a:moveTo>
                  <a:pt x="1060" y="7357"/>
                </a:moveTo>
                <a:cubicBezTo>
                  <a:pt x="572" y="7357"/>
                  <a:pt x="157" y="7899"/>
                  <a:pt x="157" y="8553"/>
                </a:cubicBezTo>
                <a:cubicBezTo>
                  <a:pt x="157" y="9224"/>
                  <a:pt x="572" y="9804"/>
                  <a:pt x="1060" y="9804"/>
                </a:cubicBezTo>
                <a:cubicBezTo>
                  <a:pt x="1060" y="9804"/>
                  <a:pt x="1061" y="9804"/>
                  <a:pt x="20512" y="9804"/>
                </a:cubicBezTo>
                <a:cubicBezTo>
                  <a:pt x="20993" y="9804"/>
                  <a:pt x="21408" y="9224"/>
                  <a:pt x="21408" y="8553"/>
                </a:cubicBezTo>
                <a:cubicBezTo>
                  <a:pt x="21408" y="7899"/>
                  <a:pt x="20993" y="7357"/>
                  <a:pt x="20512" y="7357"/>
                </a:cubicBezTo>
                <a:cubicBezTo>
                  <a:pt x="20512" y="7357"/>
                  <a:pt x="20512" y="7357"/>
                  <a:pt x="1060" y="7357"/>
                </a:cubicBezTo>
                <a:close/>
                <a:moveTo>
                  <a:pt x="1060" y="11018"/>
                </a:moveTo>
                <a:cubicBezTo>
                  <a:pt x="572" y="11018"/>
                  <a:pt x="157" y="11559"/>
                  <a:pt x="157" y="12264"/>
                </a:cubicBezTo>
                <a:cubicBezTo>
                  <a:pt x="157" y="12927"/>
                  <a:pt x="572" y="13460"/>
                  <a:pt x="1060" y="13460"/>
                </a:cubicBezTo>
                <a:cubicBezTo>
                  <a:pt x="1060" y="13460"/>
                  <a:pt x="1061" y="13460"/>
                  <a:pt x="20512" y="13460"/>
                </a:cubicBezTo>
                <a:cubicBezTo>
                  <a:pt x="20993" y="13460"/>
                  <a:pt x="21408" y="12927"/>
                  <a:pt x="21408" y="12264"/>
                </a:cubicBezTo>
                <a:cubicBezTo>
                  <a:pt x="21408" y="11559"/>
                  <a:pt x="20993" y="11018"/>
                  <a:pt x="20512" y="11018"/>
                </a:cubicBezTo>
                <a:cubicBezTo>
                  <a:pt x="20512" y="11018"/>
                  <a:pt x="20512" y="11018"/>
                  <a:pt x="1060" y="11018"/>
                </a:cubicBezTo>
                <a:close/>
                <a:moveTo>
                  <a:pt x="1060" y="14288"/>
                </a:moveTo>
                <a:cubicBezTo>
                  <a:pt x="537" y="14288"/>
                  <a:pt x="157" y="14653"/>
                  <a:pt x="157" y="15060"/>
                </a:cubicBezTo>
                <a:cubicBezTo>
                  <a:pt x="157" y="15419"/>
                  <a:pt x="448" y="15691"/>
                  <a:pt x="862" y="15764"/>
                </a:cubicBezTo>
                <a:cubicBezTo>
                  <a:pt x="890" y="15838"/>
                  <a:pt x="913" y="15920"/>
                  <a:pt x="967" y="15985"/>
                </a:cubicBezTo>
                <a:cubicBezTo>
                  <a:pt x="1168" y="16270"/>
                  <a:pt x="3031" y="18643"/>
                  <a:pt x="3512" y="19222"/>
                </a:cubicBezTo>
                <a:cubicBezTo>
                  <a:pt x="4048" y="19222"/>
                  <a:pt x="3551" y="19222"/>
                  <a:pt x="4048" y="19222"/>
                </a:cubicBezTo>
                <a:cubicBezTo>
                  <a:pt x="4040" y="19300"/>
                  <a:pt x="4029" y="19377"/>
                  <a:pt x="4029" y="19457"/>
                </a:cubicBezTo>
                <a:cubicBezTo>
                  <a:pt x="4029" y="20631"/>
                  <a:pt x="4887" y="21599"/>
                  <a:pt x="5919" y="21599"/>
                </a:cubicBezTo>
                <a:cubicBezTo>
                  <a:pt x="5919" y="21599"/>
                  <a:pt x="5918" y="21599"/>
                  <a:pt x="15512" y="21599"/>
                </a:cubicBezTo>
                <a:cubicBezTo>
                  <a:pt x="16543" y="21599"/>
                  <a:pt x="17412" y="20631"/>
                  <a:pt x="17412" y="19457"/>
                </a:cubicBezTo>
                <a:cubicBezTo>
                  <a:pt x="17412" y="19377"/>
                  <a:pt x="17398" y="19300"/>
                  <a:pt x="17390" y="19222"/>
                </a:cubicBezTo>
                <a:cubicBezTo>
                  <a:pt x="17391" y="19222"/>
                  <a:pt x="17956" y="19222"/>
                  <a:pt x="17956" y="19222"/>
                </a:cubicBezTo>
                <a:cubicBezTo>
                  <a:pt x="18164" y="18971"/>
                  <a:pt x="18505" y="18557"/>
                  <a:pt x="19129" y="17806"/>
                </a:cubicBezTo>
                <a:cubicBezTo>
                  <a:pt x="19887" y="16852"/>
                  <a:pt x="20351" y="16215"/>
                  <a:pt x="20572" y="15759"/>
                </a:cubicBezTo>
                <a:cubicBezTo>
                  <a:pt x="20965" y="15672"/>
                  <a:pt x="21251" y="15404"/>
                  <a:pt x="21251" y="15060"/>
                </a:cubicBezTo>
                <a:cubicBezTo>
                  <a:pt x="21251" y="14653"/>
                  <a:pt x="20841" y="14288"/>
                  <a:pt x="20317" y="14288"/>
                </a:cubicBezTo>
                <a:cubicBezTo>
                  <a:pt x="20317" y="14288"/>
                  <a:pt x="20319" y="14288"/>
                  <a:pt x="1060" y="14288"/>
                </a:cubicBezTo>
                <a:close/>
              </a:path>
            </a:pathLst>
          </a:custGeom>
          <a:solidFill>
            <a:srgbClr val="D9D9D9"/>
          </a:solidFill>
          <a:ln w="9525" cap="flat" cmpd="sng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32" name="Flowchart: Alternate Process 3">
            <a:extLst>
              <a:ext uri="{FF2B5EF4-FFF2-40B4-BE49-F238E27FC236}">
                <a16:creationId xmlns:a16="http://schemas.microsoft.com/office/drawing/2014/main" id="{2FF1C774-888F-46BF-A927-61E926B1CC77}"/>
              </a:ext>
            </a:extLst>
          </p:cNvPr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79F39C64-7080-4832-9A61-A9D048291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项目概述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2B4BD40E-08F6-477F-AC4E-124825317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cxnSp>
        <p:nvCxnSpPr>
          <p:cNvPr id="36" name="iS1ide-Elbow Connector 2">
            <a:extLst>
              <a:ext uri="{FF2B5EF4-FFF2-40B4-BE49-F238E27FC236}">
                <a16:creationId xmlns:a16="http://schemas.microsoft.com/office/drawing/2014/main" id="{04AF278B-1C1B-431E-9E51-5E1C0E65EC89}"/>
              </a:ext>
            </a:extLst>
          </p:cNvPr>
          <p:cNvCxnSpPr>
            <a:cxnSpLocks/>
          </p:cNvCxnSpPr>
          <p:nvPr/>
        </p:nvCxnSpPr>
        <p:spPr>
          <a:xfrm flipV="1">
            <a:off x="2236852" y="2626841"/>
            <a:ext cx="1188970" cy="3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3F0A953-3B70-43B2-899B-399F109A41DE}"/>
              </a:ext>
            </a:extLst>
          </p:cNvPr>
          <p:cNvSpPr/>
          <p:nvPr/>
        </p:nvSpPr>
        <p:spPr>
          <a:xfrm>
            <a:off x="4389392" y="933958"/>
            <a:ext cx="4395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rgbClr val="046D79"/>
                </a:solidFill>
                <a:latin typeface="Arial"/>
                <a:ea typeface="微软雅黑"/>
                <a:cs typeface="+mn-ea"/>
                <a:sym typeface="Arial"/>
              </a:rPr>
              <a:t>数据库</a:t>
            </a:r>
            <a:r>
              <a:rPr lang="en-US" altLang="zh-CN" sz="3600" b="1" dirty="0">
                <a:solidFill>
                  <a:srgbClr val="046D79"/>
                </a:solidFill>
                <a:latin typeface="Arial"/>
                <a:ea typeface="微软雅黑"/>
                <a:cs typeface="+mn-ea"/>
              </a:rPr>
              <a:t>MySQL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DDAB67E-CC61-40AD-B97B-F64D32F0C024}"/>
              </a:ext>
            </a:extLst>
          </p:cNvPr>
          <p:cNvSpPr/>
          <p:nvPr/>
        </p:nvSpPr>
        <p:spPr>
          <a:xfrm>
            <a:off x="3657624" y="3898580"/>
            <a:ext cx="4395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rgbClr val="046D79"/>
                </a:solidFill>
                <a:latin typeface="Arial"/>
                <a:ea typeface="微软雅黑"/>
                <a:cs typeface="+mn-ea"/>
                <a:sym typeface="Arial"/>
              </a:rPr>
              <a:t>开发环境</a:t>
            </a:r>
            <a:r>
              <a:rPr lang="en-US" altLang="zh-CN" sz="3600" b="1" dirty="0">
                <a:solidFill>
                  <a:srgbClr val="046D79"/>
                </a:solidFill>
                <a:latin typeface="Arial"/>
                <a:ea typeface="微软雅黑"/>
                <a:cs typeface="+mn-ea"/>
              </a:rPr>
              <a:t>Python3.6</a:t>
            </a:r>
            <a:endParaRPr lang="zh-CN" altLang="en-US" sz="3600" b="1" dirty="0">
              <a:solidFill>
                <a:srgbClr val="046D79"/>
              </a:solidFill>
              <a:latin typeface="Arial"/>
              <a:ea typeface="微软雅黑"/>
              <a:cs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5CDFE8-11D5-4A2B-A901-980C191DFA9A}"/>
              </a:ext>
            </a:extLst>
          </p:cNvPr>
          <p:cNvSpPr/>
          <p:nvPr/>
        </p:nvSpPr>
        <p:spPr>
          <a:xfrm>
            <a:off x="3425822" y="2293342"/>
            <a:ext cx="4395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rgbClr val="046D79"/>
                </a:solidFill>
                <a:latin typeface="Arial"/>
                <a:ea typeface="微软雅黑"/>
                <a:cs typeface="+mn-ea"/>
                <a:sym typeface="Arial"/>
              </a:rPr>
              <a:t>开发工具</a:t>
            </a:r>
            <a:r>
              <a:rPr lang="en-US" altLang="zh-CN" sz="3600" b="1" dirty="0">
                <a:solidFill>
                  <a:srgbClr val="046D79"/>
                </a:solidFill>
                <a:latin typeface="Arial"/>
                <a:ea typeface="微软雅黑"/>
                <a:cs typeface="+mn-ea"/>
                <a:sym typeface="Arial"/>
              </a:rPr>
              <a:t>PyCharm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28282"/>
              </a:solidFill>
              <a:effectLst/>
              <a:uLnTx/>
              <a:uFillTx/>
            </a:endParaRPr>
          </a:p>
        </p:txBody>
      </p:sp>
      <p:sp>
        <p:nvSpPr>
          <p:cNvPr id="45" name="iS1ide-Oval 12">
            <a:extLst>
              <a:ext uri="{FF2B5EF4-FFF2-40B4-BE49-F238E27FC236}">
                <a16:creationId xmlns:a16="http://schemas.microsoft.com/office/drawing/2014/main" id="{D9D1840A-025E-4419-8474-C70884818839}"/>
              </a:ext>
            </a:extLst>
          </p:cNvPr>
          <p:cNvSpPr/>
          <p:nvPr/>
        </p:nvSpPr>
        <p:spPr>
          <a:xfrm>
            <a:off x="2112198" y="2566395"/>
            <a:ext cx="152396" cy="12505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sp>
        <p:nvSpPr>
          <p:cNvPr id="46" name="iS1ide-Oval 12">
            <a:extLst>
              <a:ext uri="{FF2B5EF4-FFF2-40B4-BE49-F238E27FC236}">
                <a16:creationId xmlns:a16="http://schemas.microsoft.com/office/drawing/2014/main" id="{EBE125AA-7C23-403C-9D3D-928209C259A1}"/>
              </a:ext>
            </a:extLst>
          </p:cNvPr>
          <p:cNvSpPr/>
          <p:nvPr/>
        </p:nvSpPr>
        <p:spPr>
          <a:xfrm>
            <a:off x="1689770" y="3596720"/>
            <a:ext cx="136506" cy="15857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Arial"/>
            </a:endParaRPr>
          </a:p>
        </p:txBody>
      </p:sp>
      <p:cxnSp>
        <p:nvCxnSpPr>
          <p:cNvPr id="47" name="iS1ide-Elbow Connector 2">
            <a:extLst>
              <a:ext uri="{FF2B5EF4-FFF2-40B4-BE49-F238E27FC236}">
                <a16:creationId xmlns:a16="http://schemas.microsoft.com/office/drawing/2014/main" id="{020BC268-1E73-4725-8CC8-E04179A49D1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763610" y="3715894"/>
            <a:ext cx="1894014" cy="505852"/>
          </a:xfrm>
          <a:prstGeom prst="bentConnector3">
            <a:avLst>
              <a:gd name="adj1" fmla="val -1085"/>
            </a:avLst>
          </a:prstGeom>
          <a:ln>
            <a:solidFill>
              <a:schemeClr val="tx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8"/>
          <p:cNvSpPr txBox="1">
            <a:spLocks noChangeArrowheads="1"/>
          </p:cNvSpPr>
          <p:nvPr/>
        </p:nvSpPr>
        <p:spPr bwMode="auto">
          <a:xfrm>
            <a:off x="6112850" y="1037172"/>
            <a:ext cx="3031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Text Box 20"/>
          <p:cNvSpPr txBox="1">
            <a:spLocks noChangeArrowheads="1"/>
          </p:cNvSpPr>
          <p:nvPr/>
        </p:nvSpPr>
        <p:spPr bwMode="auto">
          <a:xfrm>
            <a:off x="-6106" y="2349796"/>
            <a:ext cx="307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微信聊天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9" name="Text Box 19"/>
          <p:cNvSpPr txBox="1">
            <a:spLocks noChangeArrowheads="1"/>
          </p:cNvSpPr>
          <p:nvPr/>
        </p:nvSpPr>
        <p:spPr bwMode="auto">
          <a:xfrm>
            <a:off x="6084397" y="2497469"/>
            <a:ext cx="3059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藏头诗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0" name="Text Box 18"/>
          <p:cNvSpPr txBox="1">
            <a:spLocks noChangeArrowheads="1"/>
          </p:cNvSpPr>
          <p:nvPr/>
        </p:nvSpPr>
        <p:spPr bwMode="auto">
          <a:xfrm>
            <a:off x="6112850" y="1503669"/>
            <a:ext cx="30311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存储定时信息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存储电影排行榜信息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1" name="Text Box 19"/>
          <p:cNvSpPr txBox="1">
            <a:spLocks noChangeArrowheads="1"/>
          </p:cNvSpPr>
          <p:nvPr/>
        </p:nvSpPr>
        <p:spPr bwMode="auto">
          <a:xfrm>
            <a:off x="26227" y="1674444"/>
            <a:ext cx="3079482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将语音消息转为文字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2" name="Text Box 20"/>
          <p:cNvSpPr txBox="1">
            <a:spLocks noChangeArrowheads="1"/>
          </p:cNvSpPr>
          <p:nvPr/>
        </p:nvSpPr>
        <p:spPr bwMode="auto">
          <a:xfrm>
            <a:off x="0" y="2818832"/>
            <a:ext cx="30794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itchat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智能提醒与容错机制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3" name="Text Box 19"/>
          <p:cNvSpPr txBox="1">
            <a:spLocks noChangeArrowheads="1"/>
          </p:cNvSpPr>
          <p:nvPr/>
        </p:nvSpPr>
        <p:spPr bwMode="auto">
          <a:xfrm>
            <a:off x="6088162" y="2867387"/>
            <a:ext cx="3055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自动生成藏头诗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18" name="组合 39"/>
          <p:cNvGrpSpPr>
            <a:grpSpLocks/>
          </p:cNvGrpSpPr>
          <p:nvPr/>
        </p:nvGrpSpPr>
        <p:grpSpPr bwMode="auto">
          <a:xfrm>
            <a:off x="3079483" y="1036375"/>
            <a:ext cx="3033368" cy="2373553"/>
            <a:chOff x="3707904" y="1722257"/>
            <a:chExt cx="1700914" cy="1416449"/>
          </a:xfrm>
        </p:grpSpPr>
        <p:sp>
          <p:nvSpPr>
            <p:cNvPr id="51" name="Rectangle 20"/>
            <p:cNvSpPr/>
            <p:nvPr/>
          </p:nvSpPr>
          <p:spPr>
            <a:xfrm flipH="1">
              <a:off x="4624349" y="1722257"/>
              <a:ext cx="784469" cy="648205"/>
            </a:xfrm>
            <a:prstGeom prst="roundRect">
              <a:avLst/>
            </a:prstGeom>
            <a:solidFill>
              <a:srgbClr val="66D1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49" name="Freeform 401"/>
            <p:cNvSpPr>
              <a:spLocks/>
            </p:cNvSpPr>
            <p:nvPr/>
          </p:nvSpPr>
          <p:spPr bwMode="auto">
            <a:xfrm>
              <a:off x="3718979" y="1722257"/>
              <a:ext cx="785392" cy="647282"/>
            </a:xfrm>
            <a:custGeom>
              <a:avLst/>
              <a:gdLst>
                <a:gd name="T0" fmla="*/ 41 w 41"/>
                <a:gd name="T1" fmla="*/ 34 h 41"/>
                <a:gd name="T2" fmla="*/ 34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4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4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</a:path>
              </a:pathLst>
            </a:custGeom>
            <a:solidFill>
              <a:srgbClr val="5ECBF3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1800" dirty="0">
                <a:cs typeface="Arial" panose="020B0604020202020204" pitchFamily="34" charset="0"/>
              </a:endParaRPr>
            </a:p>
          </p:txBody>
        </p:sp>
        <p:sp>
          <p:nvSpPr>
            <p:cNvPr id="47" name="Rectangle 20"/>
            <p:cNvSpPr/>
            <p:nvPr/>
          </p:nvSpPr>
          <p:spPr>
            <a:xfrm flipH="1">
              <a:off x="3707904" y="2490501"/>
              <a:ext cx="784469" cy="648205"/>
            </a:xfrm>
            <a:prstGeom prst="roundRect">
              <a:avLst/>
            </a:prstGeom>
            <a:solidFill>
              <a:srgbClr val="66D1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45" name="Rectangle 20"/>
            <p:cNvSpPr/>
            <p:nvPr/>
          </p:nvSpPr>
          <p:spPr>
            <a:xfrm flipH="1">
              <a:off x="4610505" y="2490501"/>
              <a:ext cx="784469" cy="648205"/>
            </a:xfrm>
            <a:prstGeom prst="roundRect">
              <a:avLst/>
            </a:prstGeom>
            <a:solidFill>
              <a:srgbClr val="66D1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</p:grpSp>
      <p:sp>
        <p:nvSpPr>
          <p:cNvPr id="29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47116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项目概述</a:t>
            </a:r>
          </a:p>
        </p:txBody>
      </p:sp>
      <p:sp>
        <p:nvSpPr>
          <p:cNvPr id="47117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项目模块</a:t>
            </a: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522939" y="4360866"/>
            <a:ext cx="6218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从传统营销方式向互联网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的营销模式转变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改变线上线下均乏力的渠道现状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8BB3E6-21D6-4EE7-A2B4-4F9D31F70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43" y="1299639"/>
            <a:ext cx="595229" cy="595229"/>
          </a:xfrm>
          <a:prstGeom prst="rect">
            <a:avLst/>
          </a:prstGeom>
        </p:spPr>
      </p:pic>
      <p:sp>
        <p:nvSpPr>
          <p:cNvPr id="28" name="Text Box 20">
            <a:extLst>
              <a:ext uri="{FF2B5EF4-FFF2-40B4-BE49-F238E27FC236}">
                <a16:creationId xmlns:a16="http://schemas.microsoft.com/office/drawing/2014/main" id="{B5FB816B-510D-468B-91EF-720F756DF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6" y="1189893"/>
            <a:ext cx="3079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7B6CDE-C77B-4E23-BAAD-E071C643A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99" y="1247684"/>
            <a:ext cx="742869" cy="7428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6AA933-E9D4-4C80-8304-7B0A37237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11" y="2517718"/>
            <a:ext cx="737346" cy="737346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1A6984F7-A8A5-4C59-B651-ADED0DA38FAE}"/>
              </a:ext>
            </a:extLst>
          </p:cNvPr>
          <p:cNvSpPr/>
          <p:nvPr/>
        </p:nvSpPr>
        <p:spPr bwMode="auto">
          <a:xfrm flipH="1">
            <a:off x="3079483" y="3672418"/>
            <a:ext cx="1349375" cy="1114424"/>
          </a:xfrm>
          <a:prstGeom prst="roundRect">
            <a:avLst/>
          </a:prstGeom>
          <a:solidFill>
            <a:srgbClr val="66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1800" dirty="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ECDA5C-AA8A-43DB-A15D-A40DDE24D9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69" y="2482770"/>
            <a:ext cx="792560" cy="792560"/>
          </a:xfrm>
          <a:prstGeom prst="rect">
            <a:avLst/>
          </a:prstGeom>
        </p:spPr>
      </p:pic>
      <p:sp>
        <p:nvSpPr>
          <p:cNvPr id="38" name="Rectangle 20">
            <a:extLst>
              <a:ext uri="{FF2B5EF4-FFF2-40B4-BE49-F238E27FC236}">
                <a16:creationId xmlns:a16="http://schemas.microsoft.com/office/drawing/2014/main" id="{005EDD60-9B9C-4FCF-9FC2-9F77114BA573}"/>
              </a:ext>
            </a:extLst>
          </p:cNvPr>
          <p:cNvSpPr/>
          <p:nvPr/>
        </p:nvSpPr>
        <p:spPr bwMode="auto">
          <a:xfrm flipH="1">
            <a:off x="4763476" y="3667724"/>
            <a:ext cx="1349375" cy="1114424"/>
          </a:xfrm>
          <a:prstGeom prst="roundRect">
            <a:avLst/>
          </a:prstGeom>
          <a:solidFill>
            <a:srgbClr val="66D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1800" dirty="0">
              <a:cs typeface="+mn-ea"/>
              <a:sym typeface="+mn-lt"/>
            </a:endParaRPr>
          </a:p>
        </p:txBody>
      </p:sp>
      <p:sp>
        <p:nvSpPr>
          <p:cNvPr id="39" name="Text Box 20">
            <a:extLst>
              <a:ext uri="{FF2B5EF4-FFF2-40B4-BE49-F238E27FC236}">
                <a16:creationId xmlns:a16="http://schemas.microsoft.com/office/drawing/2014/main" id="{C99085D3-9C38-4A31-820F-9A27CB95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53" y="3607801"/>
            <a:ext cx="2432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电影推荐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20">
            <a:extLst>
              <a:ext uri="{FF2B5EF4-FFF2-40B4-BE49-F238E27FC236}">
                <a16:creationId xmlns:a16="http://schemas.microsoft.com/office/drawing/2014/main" id="{E0FA2189-3CF3-47CB-9F2A-F3A5985D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0" y="4013729"/>
            <a:ext cx="30794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电影详细内容查询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5AAE54-2AB1-461C-9D80-87E38DC77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3" y="3838634"/>
            <a:ext cx="798127" cy="7981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02454-F78D-481D-8DA6-A2D7011B1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405" y="3866877"/>
            <a:ext cx="703064" cy="703064"/>
          </a:xfrm>
          <a:prstGeom prst="rect">
            <a:avLst/>
          </a:prstGeom>
        </p:spPr>
      </p:pic>
      <p:sp>
        <p:nvSpPr>
          <p:cNvPr id="44" name="Text Box 18">
            <a:extLst>
              <a:ext uri="{FF2B5EF4-FFF2-40B4-BE49-F238E27FC236}">
                <a16:creationId xmlns:a16="http://schemas.microsoft.com/office/drawing/2014/main" id="{E89A2793-1C7B-4AA7-AD9C-E2F21114A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397" y="3607801"/>
            <a:ext cx="30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微软小冰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97728C7F-2D7A-42A9-9644-BE025EF4C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852" y="4022705"/>
            <a:ext cx="30311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信息回复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颜值测试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诗人小冰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11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00" y="3052763"/>
            <a:ext cx="3157538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58"/>
          <p:cNvSpPr>
            <a:spLocks noEditPoints="1"/>
          </p:cNvSpPr>
          <p:nvPr/>
        </p:nvSpPr>
        <p:spPr bwMode="auto">
          <a:xfrm rot="18980875">
            <a:off x="4075156" y="985826"/>
            <a:ext cx="981075" cy="990600"/>
          </a:xfrm>
          <a:custGeom>
            <a:avLst/>
            <a:gdLst>
              <a:gd name="T0" fmla="*/ 42 w 48"/>
              <a:gd name="T1" fmla="*/ 7 h 48"/>
              <a:gd name="T2" fmla="*/ 35 w 48"/>
              <a:gd name="T3" fmla="*/ 14 h 48"/>
              <a:gd name="T4" fmla="*/ 37 w 48"/>
              <a:gd name="T5" fmla="*/ 16 h 48"/>
              <a:gd name="T6" fmla="*/ 37 w 48"/>
              <a:gd name="T7" fmla="*/ 18 h 48"/>
              <a:gd name="T8" fmla="*/ 35 w 48"/>
              <a:gd name="T9" fmla="*/ 20 h 48"/>
              <a:gd name="T10" fmla="*/ 38 w 48"/>
              <a:gd name="T11" fmla="*/ 29 h 48"/>
              <a:gd name="T12" fmla="*/ 19 w 48"/>
              <a:gd name="T13" fmla="*/ 48 h 48"/>
              <a:gd name="T14" fmla="*/ 0 w 48"/>
              <a:gd name="T15" fmla="*/ 29 h 48"/>
              <a:gd name="T16" fmla="*/ 19 w 48"/>
              <a:gd name="T17" fmla="*/ 10 h 48"/>
              <a:gd name="T18" fmla="*/ 28 w 48"/>
              <a:gd name="T19" fmla="*/ 13 h 48"/>
              <a:gd name="T20" fmla="*/ 30 w 48"/>
              <a:gd name="T21" fmla="*/ 11 h 48"/>
              <a:gd name="T22" fmla="*/ 32 w 48"/>
              <a:gd name="T23" fmla="*/ 11 h 48"/>
              <a:gd name="T24" fmla="*/ 34 w 48"/>
              <a:gd name="T25" fmla="*/ 13 h 48"/>
              <a:gd name="T26" fmla="*/ 40 w 48"/>
              <a:gd name="T27" fmla="*/ 6 h 48"/>
              <a:gd name="T28" fmla="*/ 42 w 48"/>
              <a:gd name="T29" fmla="*/ 7 h 48"/>
              <a:gd name="T30" fmla="*/ 13 w 48"/>
              <a:gd name="T31" fmla="*/ 15 h 48"/>
              <a:gd name="T32" fmla="*/ 4 w 48"/>
              <a:gd name="T33" fmla="*/ 23 h 48"/>
              <a:gd name="T34" fmla="*/ 5 w 48"/>
              <a:gd name="T35" fmla="*/ 25 h 48"/>
              <a:gd name="T36" fmla="*/ 6 w 48"/>
              <a:gd name="T37" fmla="*/ 26 h 48"/>
              <a:gd name="T38" fmla="*/ 8 w 48"/>
              <a:gd name="T39" fmla="*/ 24 h 48"/>
              <a:gd name="T40" fmla="*/ 14 w 48"/>
              <a:gd name="T41" fmla="*/ 18 h 48"/>
              <a:gd name="T42" fmla="*/ 15 w 48"/>
              <a:gd name="T43" fmla="*/ 16 h 48"/>
              <a:gd name="T44" fmla="*/ 13 w 48"/>
              <a:gd name="T45" fmla="*/ 15 h 48"/>
              <a:gd name="T46" fmla="*/ 40 w 48"/>
              <a:gd name="T47" fmla="*/ 5 h 48"/>
              <a:gd name="T48" fmla="*/ 39 w 48"/>
              <a:gd name="T49" fmla="*/ 5 h 48"/>
              <a:gd name="T50" fmla="*/ 37 w 48"/>
              <a:gd name="T51" fmla="*/ 2 h 48"/>
              <a:gd name="T52" fmla="*/ 37 w 48"/>
              <a:gd name="T53" fmla="*/ 1 h 48"/>
              <a:gd name="T54" fmla="*/ 38 w 48"/>
              <a:gd name="T55" fmla="*/ 1 h 48"/>
              <a:gd name="T56" fmla="*/ 41 w 48"/>
              <a:gd name="T57" fmla="*/ 3 h 48"/>
              <a:gd name="T58" fmla="*/ 41 w 48"/>
              <a:gd name="T59" fmla="*/ 5 h 48"/>
              <a:gd name="T60" fmla="*/ 40 w 48"/>
              <a:gd name="T61" fmla="*/ 5 h 48"/>
              <a:gd name="T62" fmla="*/ 43 w 48"/>
              <a:gd name="T63" fmla="*/ 3 h 48"/>
              <a:gd name="T64" fmla="*/ 42 w 48"/>
              <a:gd name="T65" fmla="*/ 4 h 48"/>
              <a:gd name="T66" fmla="*/ 41 w 48"/>
              <a:gd name="T67" fmla="*/ 3 h 48"/>
              <a:gd name="T68" fmla="*/ 41 w 48"/>
              <a:gd name="T69" fmla="*/ 1 h 48"/>
              <a:gd name="T70" fmla="*/ 42 w 48"/>
              <a:gd name="T71" fmla="*/ 0 h 48"/>
              <a:gd name="T72" fmla="*/ 43 w 48"/>
              <a:gd name="T73" fmla="*/ 1 h 48"/>
              <a:gd name="T74" fmla="*/ 43 w 48"/>
              <a:gd name="T75" fmla="*/ 3 h 48"/>
              <a:gd name="T76" fmla="*/ 44 w 48"/>
              <a:gd name="T77" fmla="*/ 5 h 48"/>
              <a:gd name="T78" fmla="*/ 44 w 48"/>
              <a:gd name="T79" fmla="*/ 5 h 48"/>
              <a:gd name="T80" fmla="*/ 43 w 48"/>
              <a:gd name="T81" fmla="*/ 5 h 48"/>
              <a:gd name="T82" fmla="*/ 43 w 48"/>
              <a:gd name="T83" fmla="*/ 3 h 48"/>
              <a:gd name="T84" fmla="*/ 45 w 48"/>
              <a:gd name="T85" fmla="*/ 1 h 48"/>
              <a:gd name="T86" fmla="*/ 47 w 48"/>
              <a:gd name="T87" fmla="*/ 1 h 48"/>
              <a:gd name="T88" fmla="*/ 47 w 48"/>
              <a:gd name="T89" fmla="*/ 2 h 48"/>
              <a:gd name="T90" fmla="*/ 44 w 48"/>
              <a:gd name="T91" fmla="*/ 5 h 48"/>
              <a:gd name="T92" fmla="*/ 46 w 48"/>
              <a:gd name="T93" fmla="*/ 11 h 48"/>
              <a:gd name="T94" fmla="*/ 45 w 48"/>
              <a:gd name="T95" fmla="*/ 11 h 48"/>
              <a:gd name="T96" fmla="*/ 43 w 48"/>
              <a:gd name="T97" fmla="*/ 8 h 48"/>
              <a:gd name="T98" fmla="*/ 43 w 48"/>
              <a:gd name="T99" fmla="*/ 7 h 48"/>
              <a:gd name="T100" fmla="*/ 44 w 48"/>
              <a:gd name="T101" fmla="*/ 7 h 48"/>
              <a:gd name="T102" fmla="*/ 47 w 48"/>
              <a:gd name="T103" fmla="*/ 10 h 48"/>
              <a:gd name="T104" fmla="*/ 47 w 48"/>
              <a:gd name="T105" fmla="*/ 11 h 48"/>
              <a:gd name="T106" fmla="*/ 46 w 48"/>
              <a:gd name="T107" fmla="*/ 11 h 48"/>
              <a:gd name="T108" fmla="*/ 47 w 48"/>
              <a:gd name="T109" fmla="*/ 7 h 48"/>
              <a:gd name="T110" fmla="*/ 44 w 48"/>
              <a:gd name="T111" fmla="*/ 7 h 48"/>
              <a:gd name="T112" fmla="*/ 44 w 48"/>
              <a:gd name="T113" fmla="*/ 6 h 48"/>
              <a:gd name="T114" fmla="*/ 44 w 48"/>
              <a:gd name="T115" fmla="*/ 5 h 48"/>
              <a:gd name="T116" fmla="*/ 47 w 48"/>
              <a:gd name="T117" fmla="*/ 5 h 48"/>
              <a:gd name="T118" fmla="*/ 48 w 48"/>
              <a:gd name="T119" fmla="*/ 6 h 48"/>
              <a:gd name="T120" fmla="*/ 47 w 48"/>
              <a:gd name="T121" fmla="*/ 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" h="48">
                <a:moveTo>
                  <a:pt x="42" y="7"/>
                </a:moveTo>
                <a:cubicBezTo>
                  <a:pt x="35" y="14"/>
                  <a:pt x="35" y="14"/>
                  <a:pt x="35" y="14"/>
                </a:cubicBezTo>
                <a:cubicBezTo>
                  <a:pt x="37" y="16"/>
                  <a:pt x="37" y="16"/>
                  <a:pt x="37" y="16"/>
                </a:cubicBezTo>
                <a:cubicBezTo>
                  <a:pt x="38" y="16"/>
                  <a:pt x="38" y="17"/>
                  <a:pt x="37" y="18"/>
                </a:cubicBezTo>
                <a:cubicBezTo>
                  <a:pt x="35" y="20"/>
                  <a:pt x="35" y="20"/>
                  <a:pt x="35" y="20"/>
                </a:cubicBezTo>
                <a:cubicBezTo>
                  <a:pt x="37" y="23"/>
                  <a:pt x="38" y="26"/>
                  <a:pt x="38" y="29"/>
                </a:cubicBezTo>
                <a:cubicBezTo>
                  <a:pt x="38" y="39"/>
                  <a:pt x="29" y="48"/>
                  <a:pt x="19" y="48"/>
                </a:cubicBezTo>
                <a:cubicBezTo>
                  <a:pt x="8" y="48"/>
                  <a:pt x="0" y="39"/>
                  <a:pt x="0" y="29"/>
                </a:cubicBezTo>
                <a:cubicBezTo>
                  <a:pt x="0" y="19"/>
                  <a:pt x="8" y="10"/>
                  <a:pt x="19" y="10"/>
                </a:cubicBezTo>
                <a:cubicBezTo>
                  <a:pt x="22" y="10"/>
                  <a:pt x="25" y="11"/>
                  <a:pt x="28" y="13"/>
                </a:cubicBezTo>
                <a:cubicBezTo>
                  <a:pt x="30" y="11"/>
                  <a:pt x="30" y="11"/>
                  <a:pt x="30" y="11"/>
                </a:cubicBezTo>
                <a:cubicBezTo>
                  <a:pt x="30" y="10"/>
                  <a:pt x="31" y="10"/>
                  <a:pt x="32" y="11"/>
                </a:cubicBezTo>
                <a:cubicBezTo>
                  <a:pt x="34" y="13"/>
                  <a:pt x="34" y="13"/>
                  <a:pt x="34" y="13"/>
                </a:cubicBezTo>
                <a:cubicBezTo>
                  <a:pt x="40" y="6"/>
                  <a:pt x="40" y="6"/>
                  <a:pt x="40" y="6"/>
                </a:cubicBezTo>
                <a:lnTo>
                  <a:pt x="42" y="7"/>
                </a:lnTo>
                <a:close/>
                <a:moveTo>
                  <a:pt x="13" y="15"/>
                </a:moveTo>
                <a:cubicBezTo>
                  <a:pt x="9" y="16"/>
                  <a:pt x="6" y="19"/>
                  <a:pt x="4" y="23"/>
                </a:cubicBezTo>
                <a:cubicBezTo>
                  <a:pt x="4" y="24"/>
                  <a:pt x="4" y="25"/>
                  <a:pt x="5" y="25"/>
                </a:cubicBezTo>
                <a:cubicBezTo>
                  <a:pt x="5" y="26"/>
                  <a:pt x="6" y="26"/>
                  <a:pt x="6" y="26"/>
                </a:cubicBezTo>
                <a:cubicBezTo>
                  <a:pt x="7" y="26"/>
                  <a:pt x="7" y="25"/>
                  <a:pt x="8" y="24"/>
                </a:cubicBezTo>
                <a:cubicBezTo>
                  <a:pt x="9" y="21"/>
                  <a:pt x="11" y="19"/>
                  <a:pt x="14" y="18"/>
                </a:cubicBezTo>
                <a:cubicBezTo>
                  <a:pt x="15" y="18"/>
                  <a:pt x="15" y="17"/>
                  <a:pt x="15" y="16"/>
                </a:cubicBezTo>
                <a:cubicBezTo>
                  <a:pt x="15" y="15"/>
                  <a:pt x="14" y="14"/>
                  <a:pt x="13" y="15"/>
                </a:cubicBezTo>
                <a:close/>
                <a:moveTo>
                  <a:pt x="40" y="5"/>
                </a:moveTo>
                <a:cubicBezTo>
                  <a:pt x="40" y="5"/>
                  <a:pt x="39" y="5"/>
                  <a:pt x="39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1"/>
                  <a:pt x="37" y="1"/>
                </a:cubicBezTo>
                <a:cubicBezTo>
                  <a:pt x="37" y="1"/>
                  <a:pt x="38" y="1"/>
                  <a:pt x="38" y="1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4"/>
                  <a:pt x="41" y="4"/>
                  <a:pt x="41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43" y="3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4"/>
                  <a:pt x="41" y="3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2" y="0"/>
                </a:cubicBezTo>
                <a:cubicBezTo>
                  <a:pt x="42" y="0"/>
                  <a:pt x="43" y="0"/>
                  <a:pt x="43" y="1"/>
                </a:cubicBezTo>
                <a:lnTo>
                  <a:pt x="43" y="3"/>
                </a:lnTo>
                <a:close/>
                <a:moveTo>
                  <a:pt x="44" y="5"/>
                </a:moveTo>
                <a:cubicBezTo>
                  <a:pt x="44" y="5"/>
                  <a:pt x="44" y="5"/>
                  <a:pt x="44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4"/>
                  <a:pt x="43" y="4"/>
                  <a:pt x="43" y="3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1"/>
                  <a:pt x="46" y="1"/>
                  <a:pt x="47" y="1"/>
                </a:cubicBezTo>
                <a:cubicBezTo>
                  <a:pt x="47" y="1"/>
                  <a:pt x="47" y="2"/>
                  <a:pt x="47" y="2"/>
                </a:cubicBezTo>
                <a:lnTo>
                  <a:pt x="44" y="5"/>
                </a:lnTo>
                <a:close/>
                <a:moveTo>
                  <a:pt x="46" y="11"/>
                </a:moveTo>
                <a:cubicBezTo>
                  <a:pt x="46" y="11"/>
                  <a:pt x="46" y="11"/>
                  <a:pt x="45" y="1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7"/>
                  <a:pt x="43" y="7"/>
                </a:cubicBezTo>
                <a:cubicBezTo>
                  <a:pt x="43" y="7"/>
                  <a:pt x="44" y="7"/>
                  <a:pt x="44" y="7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1"/>
                </a:cubicBezTo>
                <a:cubicBezTo>
                  <a:pt x="47" y="11"/>
                  <a:pt x="46" y="11"/>
                  <a:pt x="46" y="11"/>
                </a:cubicBezTo>
                <a:close/>
                <a:moveTo>
                  <a:pt x="47" y="7"/>
                </a:move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4" y="6"/>
                  <a:pt x="44" y="6"/>
                </a:cubicBezTo>
                <a:cubicBezTo>
                  <a:pt x="44" y="5"/>
                  <a:pt x="44" y="5"/>
                  <a:pt x="44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8" y="5"/>
                  <a:pt x="48" y="6"/>
                </a:cubicBezTo>
                <a:cubicBezTo>
                  <a:pt x="48" y="6"/>
                  <a:pt x="47" y="7"/>
                  <a:pt x="47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  <p:grpSp>
        <p:nvGrpSpPr>
          <p:cNvPr id="59399" name="组合 49"/>
          <p:cNvGrpSpPr>
            <a:grpSpLocks/>
          </p:cNvGrpSpPr>
          <p:nvPr/>
        </p:nvGrpSpPr>
        <p:grpSpPr bwMode="auto">
          <a:xfrm>
            <a:off x="1499057" y="2019423"/>
            <a:ext cx="822325" cy="822325"/>
            <a:chOff x="2248529" y="1915083"/>
            <a:chExt cx="822613" cy="822613"/>
          </a:xfrm>
        </p:grpSpPr>
        <p:sp>
          <p:nvSpPr>
            <p:cNvPr id="7" name="Freeform 5"/>
            <p:cNvSpPr/>
            <p:nvPr/>
          </p:nvSpPr>
          <p:spPr>
            <a:xfrm>
              <a:off x="2248529" y="1915083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6379" tIns="106379" rIns="106379" bIns="106379" spcCol="1270" anchor="ctr"/>
            <a:lstStyle/>
            <a:p>
              <a:pPr algn="ctr" defTabSz="666717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endParaRPr lang="en-US" sz="3200" dirty="0">
                <a:latin typeface="FontAwesome" pitchFamily="2" charset="0"/>
              </a:endParaRPr>
            </a:p>
          </p:txBody>
        </p:sp>
        <p:sp>
          <p:nvSpPr>
            <p:cNvPr id="59417" name="矩形 14"/>
            <p:cNvSpPr>
              <a:spLocks noChangeArrowheads="1"/>
            </p:cNvSpPr>
            <p:nvPr/>
          </p:nvSpPr>
          <p:spPr bwMode="auto">
            <a:xfrm>
              <a:off x="2351846" y="2160443"/>
              <a:ext cx="646557" cy="3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</a:t>
              </a:r>
              <a:endParaRPr lang="zh-CN" altLang="en-US" sz="1800" dirty="0"/>
            </a:p>
          </p:txBody>
        </p:sp>
      </p:grpSp>
      <p:grpSp>
        <p:nvGrpSpPr>
          <p:cNvPr id="59401" name="组合 50"/>
          <p:cNvGrpSpPr>
            <a:grpSpLocks/>
          </p:cNvGrpSpPr>
          <p:nvPr/>
        </p:nvGrpSpPr>
        <p:grpSpPr bwMode="auto">
          <a:xfrm>
            <a:off x="6822620" y="2017835"/>
            <a:ext cx="822325" cy="823913"/>
            <a:chOff x="6054012" y="2029862"/>
            <a:chExt cx="822613" cy="822613"/>
          </a:xfrm>
        </p:grpSpPr>
        <p:sp>
          <p:nvSpPr>
            <p:cNvPr id="8" name="Freeform 6"/>
            <p:cNvSpPr/>
            <p:nvPr/>
          </p:nvSpPr>
          <p:spPr>
            <a:xfrm>
              <a:off x="6054012" y="2029862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6379" tIns="106379" rIns="106379" bIns="106379" spcCol="1270" anchor="ctr"/>
            <a:lstStyle/>
            <a:p>
              <a:pPr algn="ctr" defTabSz="666717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endParaRPr lang="en-US" sz="3200" dirty="0">
                <a:latin typeface="FontAwesome" pitchFamily="2" charset="0"/>
              </a:endParaRPr>
            </a:p>
          </p:txBody>
        </p:sp>
        <p:sp>
          <p:nvSpPr>
            <p:cNvPr id="59413" name="矩形 28"/>
            <p:cNvSpPr>
              <a:spLocks noChangeArrowheads="1"/>
            </p:cNvSpPr>
            <p:nvPr/>
          </p:nvSpPr>
          <p:spPr bwMode="auto">
            <a:xfrm>
              <a:off x="6116504" y="2241113"/>
              <a:ext cx="697871" cy="399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小冰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940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幼圆" panose="02010509060101010101" pitchFamily="49" charset="-122"/>
                <a:ea typeface="幼圆" panose="02010509060101010101" pitchFamily="49" charset="-122"/>
              </a:rPr>
              <a:t>项目内容</a:t>
            </a:r>
          </a:p>
        </p:txBody>
      </p:sp>
      <p:sp>
        <p:nvSpPr>
          <p:cNvPr id="59404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实施架构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207422" y="1809770"/>
            <a:ext cx="1472648" cy="368335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2451317" y="1809770"/>
            <a:ext cx="1485263" cy="368335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200C65F-EB51-4F36-BAB4-696E8D2CC61D}"/>
              </a:ext>
            </a:extLst>
          </p:cNvPr>
          <p:cNvSpPr txBox="1"/>
          <p:nvPr/>
        </p:nvSpPr>
        <p:spPr>
          <a:xfrm>
            <a:off x="3998808" y="1923662"/>
            <a:ext cx="1217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3ADAD"/>
                </a:solidFill>
              </a:rPr>
              <a:t>itchat</a:t>
            </a:r>
            <a:endParaRPr lang="zh-CN" altLang="en-US" sz="3200" dirty="0">
              <a:solidFill>
                <a:srgbClr val="03ADAD"/>
              </a:solidFill>
            </a:endParaRPr>
          </a:p>
        </p:txBody>
      </p:sp>
      <p:grpSp>
        <p:nvGrpSpPr>
          <p:cNvPr id="30" name="组合 49">
            <a:extLst>
              <a:ext uri="{FF2B5EF4-FFF2-40B4-BE49-F238E27FC236}">
                <a16:creationId xmlns:a16="http://schemas.microsoft.com/office/drawing/2014/main" id="{F31C729C-9D8F-4A21-90A6-B99715B00AF9}"/>
              </a:ext>
            </a:extLst>
          </p:cNvPr>
          <p:cNvGrpSpPr>
            <a:grpSpLocks/>
          </p:cNvGrpSpPr>
          <p:nvPr/>
        </p:nvGrpSpPr>
        <p:grpSpPr bwMode="auto">
          <a:xfrm>
            <a:off x="2701524" y="3460197"/>
            <a:ext cx="877163" cy="822325"/>
            <a:chOff x="2351846" y="1933866"/>
            <a:chExt cx="877470" cy="82261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05EA23A-879C-4B89-89BF-64BCB6547806}"/>
                </a:ext>
              </a:extLst>
            </p:cNvPr>
            <p:cNvSpPr/>
            <p:nvPr/>
          </p:nvSpPr>
          <p:spPr>
            <a:xfrm>
              <a:off x="2351846" y="1933866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6379" tIns="106379" rIns="106379" bIns="106379" spcCol="1270" anchor="ctr"/>
            <a:lstStyle/>
            <a:p>
              <a:pPr algn="ctr" defTabSz="666717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endParaRPr lang="en-US" sz="3200" dirty="0">
                <a:latin typeface="FontAwesome" pitchFamily="2" charset="0"/>
              </a:endParaRPr>
            </a:p>
          </p:txBody>
        </p: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0B1F7FF4-B63F-49AD-8C06-BC67402E0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846" y="2160443"/>
              <a:ext cx="877470" cy="3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藏头诗</a:t>
              </a:r>
              <a:endParaRPr lang="zh-CN" altLang="en-US" sz="1800" dirty="0"/>
            </a:p>
          </p:txBody>
        </p:sp>
      </p:grpSp>
      <p:grpSp>
        <p:nvGrpSpPr>
          <p:cNvPr id="33" name="组合 49">
            <a:extLst>
              <a:ext uri="{FF2B5EF4-FFF2-40B4-BE49-F238E27FC236}">
                <a16:creationId xmlns:a16="http://schemas.microsoft.com/office/drawing/2014/main" id="{101AF6DA-8AD7-41DA-9A02-2157AB79DB36}"/>
              </a:ext>
            </a:extLst>
          </p:cNvPr>
          <p:cNvGrpSpPr>
            <a:grpSpLocks/>
          </p:cNvGrpSpPr>
          <p:nvPr/>
        </p:nvGrpSpPr>
        <p:grpSpPr bwMode="auto">
          <a:xfrm>
            <a:off x="5565315" y="3475329"/>
            <a:ext cx="822325" cy="822325"/>
            <a:chOff x="2248529" y="1915083"/>
            <a:chExt cx="822613" cy="82261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D894B1C7-21F4-411B-A65D-59B1CAD31EEF}"/>
                </a:ext>
              </a:extLst>
            </p:cNvPr>
            <p:cNvSpPr/>
            <p:nvPr/>
          </p:nvSpPr>
          <p:spPr>
            <a:xfrm>
              <a:off x="2248529" y="1915083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6379" tIns="106379" rIns="106379" bIns="106379" spcCol="1270" anchor="ctr"/>
            <a:lstStyle/>
            <a:p>
              <a:pPr algn="ctr" defTabSz="666717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endParaRPr lang="en-US" sz="3200" dirty="0">
                <a:latin typeface="FontAwesome" pitchFamily="2" charset="0"/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CCA61BAD-EC1D-44B7-AEA2-8D4D45CA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846" y="2160443"/>
              <a:ext cx="646557" cy="3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</a:t>
              </a:r>
              <a:endParaRPr lang="zh-CN" altLang="en-US" sz="1800" dirty="0"/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B17E551-7883-4C78-80CA-0EA88C8D425C}"/>
              </a:ext>
            </a:extLst>
          </p:cNvPr>
          <p:cNvCxnSpPr>
            <a:cxnSpLocks/>
          </p:cNvCxnSpPr>
          <p:nvPr/>
        </p:nvCxnSpPr>
        <p:spPr>
          <a:xfrm flipH="1">
            <a:off x="3352832" y="2508437"/>
            <a:ext cx="914376" cy="8091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F24071F-20D5-4BC7-81B1-71106513AB6C}"/>
              </a:ext>
            </a:extLst>
          </p:cNvPr>
          <p:cNvCxnSpPr>
            <a:cxnSpLocks/>
          </p:cNvCxnSpPr>
          <p:nvPr/>
        </p:nvCxnSpPr>
        <p:spPr>
          <a:xfrm>
            <a:off x="4866080" y="2508437"/>
            <a:ext cx="802516" cy="8091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DB76536-F4B0-43E3-9855-A2BA0EB8EECD}"/>
              </a:ext>
            </a:extLst>
          </p:cNvPr>
          <p:cNvSpPr txBox="1"/>
          <p:nvPr/>
        </p:nvSpPr>
        <p:spPr>
          <a:xfrm>
            <a:off x="69856" y="2841748"/>
            <a:ext cx="2468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8282"/>
                </a:solidFill>
              </a:rPr>
              <a:t>1.</a:t>
            </a:r>
            <a:r>
              <a:rPr lang="zh-CN" altLang="en-US" sz="2000" dirty="0">
                <a:solidFill>
                  <a:srgbClr val="028282"/>
                </a:solidFill>
              </a:rPr>
              <a:t>返回电影排行榜</a:t>
            </a:r>
            <a:endParaRPr lang="en-US" altLang="zh-CN" sz="2000" dirty="0">
              <a:solidFill>
                <a:srgbClr val="028282"/>
              </a:solidFill>
            </a:endParaRPr>
          </a:p>
          <a:p>
            <a:r>
              <a:rPr lang="en-US" altLang="zh-CN" sz="2000" dirty="0">
                <a:solidFill>
                  <a:srgbClr val="028282"/>
                </a:solidFill>
              </a:rPr>
              <a:t>2.</a:t>
            </a:r>
            <a:r>
              <a:rPr lang="zh-CN" altLang="en-US" sz="2000" dirty="0">
                <a:solidFill>
                  <a:srgbClr val="028282"/>
                </a:solidFill>
              </a:rPr>
              <a:t>根据输入的电影信息返回相似的电影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B42124-3C70-4B9C-BEAF-3B85C588A9DA}"/>
              </a:ext>
            </a:extLst>
          </p:cNvPr>
          <p:cNvSpPr txBox="1"/>
          <p:nvPr/>
        </p:nvSpPr>
        <p:spPr>
          <a:xfrm>
            <a:off x="2056290" y="4282522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28282"/>
                </a:solidFill>
              </a:rPr>
              <a:t>1.</a:t>
            </a:r>
            <a:r>
              <a:rPr lang="zh-CN" altLang="en-US" sz="2000" dirty="0">
                <a:solidFill>
                  <a:srgbClr val="028282"/>
                </a:solidFill>
              </a:rPr>
              <a:t>根据输入自动</a:t>
            </a:r>
            <a:endParaRPr lang="en-US" altLang="zh-CN" sz="2000" dirty="0">
              <a:solidFill>
                <a:srgbClr val="028282"/>
              </a:solidFill>
            </a:endParaRPr>
          </a:p>
          <a:p>
            <a:r>
              <a:rPr lang="en-US" altLang="zh-CN" sz="2000" dirty="0">
                <a:solidFill>
                  <a:srgbClr val="028282"/>
                </a:solidFill>
              </a:rPr>
              <a:t>   </a:t>
            </a:r>
            <a:r>
              <a:rPr lang="zh-CN" altLang="en-US" sz="2000" dirty="0">
                <a:solidFill>
                  <a:srgbClr val="028282"/>
                </a:solidFill>
              </a:rPr>
              <a:t>生成藏头诗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100106-BA48-4D68-A426-37B6EB8C9E55}"/>
              </a:ext>
            </a:extLst>
          </p:cNvPr>
          <p:cNvSpPr txBox="1"/>
          <p:nvPr/>
        </p:nvSpPr>
        <p:spPr>
          <a:xfrm>
            <a:off x="5207422" y="4282522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zh-CN" dirty="0">
                <a:solidFill>
                  <a:srgbClr val="028282"/>
                </a:solidFill>
              </a:rPr>
              <a:t>1.</a:t>
            </a:r>
            <a:r>
              <a:rPr lang="zh-CN" altLang="en-US" dirty="0">
                <a:solidFill>
                  <a:srgbClr val="028282"/>
                </a:solidFill>
              </a:rPr>
              <a:t>设置定时任务</a:t>
            </a:r>
            <a:endParaRPr lang="en-US" altLang="zh-CN" dirty="0">
              <a:solidFill>
                <a:srgbClr val="028282"/>
              </a:solidFill>
            </a:endParaRPr>
          </a:p>
          <a:p>
            <a:r>
              <a:rPr lang="en-US" altLang="zh-CN" dirty="0">
                <a:solidFill>
                  <a:srgbClr val="028282"/>
                </a:solidFill>
              </a:rPr>
              <a:t>2.</a:t>
            </a:r>
            <a:r>
              <a:rPr lang="zh-CN" altLang="en-US" dirty="0">
                <a:solidFill>
                  <a:srgbClr val="028282"/>
                </a:solidFill>
              </a:rPr>
              <a:t>查询定时任务</a:t>
            </a:r>
          </a:p>
        </p:txBody>
      </p:sp>
      <p:sp>
        <p:nvSpPr>
          <p:cNvPr id="59392" name="文本框 59391">
            <a:extLst>
              <a:ext uri="{FF2B5EF4-FFF2-40B4-BE49-F238E27FC236}">
                <a16:creationId xmlns:a16="http://schemas.microsoft.com/office/drawing/2014/main" id="{275468A1-1CC8-4B2F-B162-51FB69AA7983}"/>
              </a:ext>
            </a:extLst>
          </p:cNvPr>
          <p:cNvSpPr txBox="1"/>
          <p:nvPr/>
        </p:nvSpPr>
        <p:spPr>
          <a:xfrm>
            <a:off x="6712193" y="2907967"/>
            <a:ext cx="2449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28282"/>
                </a:solidFill>
              </a:rPr>
              <a:t>1.</a:t>
            </a:r>
            <a:r>
              <a:rPr lang="zh-CN" altLang="en-US" sz="2000" dirty="0">
                <a:solidFill>
                  <a:srgbClr val="028282"/>
                </a:solidFill>
              </a:rPr>
              <a:t>和小冰聊天</a:t>
            </a:r>
            <a:endParaRPr lang="en-US" altLang="zh-CN" sz="2000" dirty="0">
              <a:solidFill>
                <a:srgbClr val="028282"/>
              </a:solidFill>
            </a:endParaRPr>
          </a:p>
          <a:p>
            <a:r>
              <a:rPr lang="en-US" altLang="zh-CN" sz="2000" dirty="0">
                <a:solidFill>
                  <a:srgbClr val="028282"/>
                </a:solidFill>
              </a:rPr>
              <a:t>2.</a:t>
            </a:r>
            <a:r>
              <a:rPr lang="zh-CN" altLang="en-US" sz="2000" dirty="0">
                <a:solidFill>
                  <a:srgbClr val="028282"/>
                </a:solidFill>
              </a:rPr>
              <a:t>图片人物颜值检测</a:t>
            </a:r>
            <a:endParaRPr lang="en-US" altLang="zh-CN" sz="2000" dirty="0">
              <a:solidFill>
                <a:srgbClr val="028282"/>
              </a:solidFill>
            </a:endParaRPr>
          </a:p>
          <a:p>
            <a:r>
              <a:rPr lang="en-US" altLang="zh-CN" sz="2000" dirty="0">
                <a:solidFill>
                  <a:srgbClr val="028282"/>
                </a:solidFill>
              </a:rPr>
              <a:t>3.</a:t>
            </a:r>
            <a:r>
              <a:rPr lang="zh-CN" altLang="en-US" sz="2000" dirty="0">
                <a:solidFill>
                  <a:srgbClr val="028282"/>
                </a:solidFill>
              </a:rPr>
              <a:t>根据图片写诗</a:t>
            </a:r>
            <a:endParaRPr lang="en-US" altLang="zh-CN" sz="2000" dirty="0">
              <a:solidFill>
                <a:srgbClr val="028282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项目总结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0213" y="-933450"/>
            <a:ext cx="2617787" cy="538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4400" dirty="0">
                <a:solidFill>
                  <a:schemeClr val="accent4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4</a:t>
            </a:r>
            <a:endParaRPr lang="zh-CN" altLang="en-US" sz="1100" dirty="0">
              <a:solidFill>
                <a:schemeClr val="accent4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45480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SUMMARY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Flowchart: Alternate Process 3"/>
          <p:cNvSpPr/>
          <p:nvPr/>
        </p:nvSpPr>
        <p:spPr>
          <a:xfrm>
            <a:off x="7761288" y="4033838"/>
            <a:ext cx="1066800" cy="617537"/>
          </a:xfrm>
          <a:prstGeom prst="ellipse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" name="Freeform 460"/>
          <p:cNvSpPr>
            <a:spLocks noEditPoints="1"/>
          </p:cNvSpPr>
          <p:nvPr/>
        </p:nvSpPr>
        <p:spPr bwMode="auto">
          <a:xfrm rot="604785">
            <a:off x="8081915" y="4169514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10"/>
          <p:cNvSpPr txBox="1">
            <a:spLocks noChangeArrowheads="1"/>
          </p:cNvSpPr>
          <p:nvPr/>
        </p:nvSpPr>
        <p:spPr bwMode="auto">
          <a:xfrm>
            <a:off x="147496" y="2038364"/>
            <a:ext cx="3642824" cy="1620440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类库不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熟练。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机器学习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无从下手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8615" name="TextBox 17"/>
          <p:cNvSpPr txBox="1">
            <a:spLocks noChangeArrowheads="1"/>
          </p:cNvSpPr>
          <p:nvPr/>
        </p:nvSpPr>
        <p:spPr bwMode="auto">
          <a:xfrm>
            <a:off x="1295486" y="174109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出现的问题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6034043" y="142945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解决方案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188" y="2038364"/>
            <a:ext cx="3733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查询相关的类库文档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参考已有的博客和教程，逐步完善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581426" y="1504978"/>
            <a:ext cx="1295366" cy="2438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0"/>
          <p:cNvSpPr/>
          <p:nvPr/>
        </p:nvSpPr>
        <p:spPr>
          <a:xfrm flipH="1" flipV="1">
            <a:off x="0" y="2235931"/>
            <a:ext cx="9144000" cy="11287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1013" dirty="0">
              <a:cs typeface="+mn-ea"/>
              <a:sym typeface="+mn-lt"/>
            </a:endParaRPr>
          </a:p>
        </p:txBody>
      </p:sp>
      <p:sp>
        <p:nvSpPr>
          <p:cNvPr id="34851" name="矩形 13"/>
          <p:cNvSpPr>
            <a:spLocks noChangeArrowheads="1"/>
          </p:cNvSpPr>
          <p:nvPr/>
        </p:nvSpPr>
        <p:spPr bwMode="auto">
          <a:xfrm>
            <a:off x="1781174" y="2508187"/>
            <a:ext cx="542925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电影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数据分析与可视化展示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2724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机器学习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 rot="10800000">
            <a:off x="4332022" y="3956659"/>
            <a:ext cx="327555" cy="252045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598737" y="3486126"/>
            <a:ext cx="3946525" cy="38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78852" name="副标题 7"/>
          <p:cNvSpPr txBox="1">
            <a:spLocks/>
          </p:cNvSpPr>
          <p:nvPr/>
        </p:nvSpPr>
        <p:spPr bwMode="auto">
          <a:xfrm>
            <a:off x="1074738" y="2011363"/>
            <a:ext cx="69945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640253" y="3982242"/>
            <a:ext cx="984255" cy="1161257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 rot="5400000">
            <a:off x="5622498" y="3984256"/>
            <a:ext cx="1161254" cy="1157234"/>
          </a:xfrm>
          <a:prstGeom prst="flowChartManualInpu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 rot="16200000" flipH="1">
            <a:off x="2557469" y="3981473"/>
            <a:ext cx="1161258" cy="1162800"/>
          </a:xfrm>
          <a:prstGeom prst="flowChartManualInpu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3719498" y="3982242"/>
            <a:ext cx="920755" cy="1161257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98" y="144913"/>
            <a:ext cx="361048" cy="361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lowchart: Alternate Process 3"/>
          <p:cNvSpPr/>
          <p:nvPr/>
        </p:nvSpPr>
        <p:spPr>
          <a:xfrm>
            <a:off x="658813" y="390525"/>
            <a:ext cx="1031875" cy="590550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4"/>
          <p:cNvSpPr txBox="1">
            <a:spLocks noChangeArrowheads="1"/>
          </p:cNvSpPr>
          <p:nvPr/>
        </p:nvSpPr>
        <p:spPr bwMode="auto">
          <a:xfrm>
            <a:off x="615950" y="420688"/>
            <a:ext cx="11874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225" normalizeH="0" baseline="0" noProof="0" dirty="0">
                <a:ln>
                  <a:noFill/>
                </a:ln>
                <a:solidFill>
                  <a:srgbClr val="FEFEFC"/>
                </a:solidFill>
                <a:effectLst/>
                <a:uLnTx/>
                <a:uFillTx/>
                <a:latin typeface="Aharoni" panose="02010803020104030203" pitchFamily="2" charset="-79"/>
                <a:ea typeface="幼圆" panose="02010509060101010101" pitchFamily="49" charset="-122"/>
                <a:cs typeface="Aharoni" panose="02010803020104030203" pitchFamily="2" charset="-79"/>
              </a:rPr>
              <a:t>TEAM</a:t>
            </a:r>
          </a:p>
        </p:txBody>
      </p:sp>
      <p:sp>
        <p:nvSpPr>
          <p:cNvPr id="103" name="Rectangle 4"/>
          <p:cNvSpPr txBox="1">
            <a:spLocks noChangeArrowheads="1"/>
          </p:cNvSpPr>
          <p:nvPr/>
        </p:nvSpPr>
        <p:spPr bwMode="auto">
          <a:xfrm>
            <a:off x="523875" y="301625"/>
            <a:ext cx="1371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225" normalizeH="0" baseline="0" noProof="0" dirty="0" smtClean="0">
                <a:ln>
                  <a:noFill/>
                </a:ln>
                <a:solidFill>
                  <a:srgbClr val="FEFEF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团队分工</a:t>
            </a:r>
            <a:endParaRPr kumimoji="0" lang="en-US" altLang="zh-CN" sz="1600" b="1" i="0" u="none" strike="noStrike" kern="0" cap="none" spc="225" normalizeH="0" baseline="0" noProof="0" dirty="0">
              <a:ln>
                <a:noFill/>
              </a:ln>
              <a:solidFill>
                <a:srgbClr val="FEFEF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8" name="Content Placeholder 2"/>
          <p:cNvSpPr txBox="1">
            <a:spLocks/>
          </p:cNvSpPr>
          <p:nvPr/>
        </p:nvSpPr>
        <p:spPr>
          <a:xfrm>
            <a:off x="3798517" y="2178022"/>
            <a:ext cx="1604963" cy="671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 flipH="1" flipV="1">
            <a:off x="5200526" y="1840807"/>
            <a:ext cx="1557663" cy="64253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 flipH="1">
            <a:off x="2220828" y="1840807"/>
            <a:ext cx="1722645" cy="648415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Content Placeholder 2">
            <a:extLst>
              <a:ext uri="{FF2B5EF4-FFF2-40B4-BE49-F238E27FC236}">
                <a16:creationId xmlns:a16="http://schemas.microsoft.com/office/drawing/2014/main" id="{D9623ED4-1196-4112-90C2-DF4E8820E67B}"/>
              </a:ext>
            </a:extLst>
          </p:cNvPr>
          <p:cNvSpPr txBox="1">
            <a:spLocks/>
          </p:cNvSpPr>
          <p:nvPr/>
        </p:nvSpPr>
        <p:spPr>
          <a:xfrm>
            <a:off x="6389110" y="3372250"/>
            <a:ext cx="1604963" cy="671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1684" y="1069975"/>
            <a:ext cx="64006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张胤祺</a:t>
            </a:r>
            <a:r>
              <a:rPr lang="en-US" altLang="zh-CN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endParaRPr lang="en-US" altLang="zh-CN" sz="2800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</a:rPr>
              <a:t>项目构建与文档书写。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刘</a:t>
            </a:r>
            <a:r>
              <a:rPr lang="zh-CN" altLang="en-US" sz="2800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厚</a:t>
            </a:r>
            <a:r>
              <a:rPr lang="zh-CN" altLang="en-US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彪</a:t>
            </a:r>
            <a:r>
              <a:rPr lang="en-US" altLang="zh-CN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</a:rPr>
              <a:t>小</a:t>
            </a:r>
            <a:r>
              <a:rPr lang="zh-CN" altLang="en-US" sz="2800" dirty="0">
                <a:solidFill>
                  <a:schemeClr val="tx1"/>
                </a:solidFill>
              </a:rPr>
              <a:t>冰机器人模块</a:t>
            </a:r>
            <a:r>
              <a:rPr lang="zh-CN" altLang="en-US" sz="2800" dirty="0" smtClean="0">
                <a:solidFill>
                  <a:schemeClr val="tx1"/>
                </a:solidFill>
              </a:rPr>
              <a:t>实现文档书写。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向辰</a:t>
            </a:r>
            <a:r>
              <a:rPr lang="zh-CN" altLang="en-US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辉</a:t>
            </a:r>
            <a:r>
              <a:rPr lang="en-US" altLang="zh-CN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endParaRPr lang="en-US" altLang="zh-CN" sz="2800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</a:rPr>
              <a:t>电影</a:t>
            </a:r>
            <a:r>
              <a:rPr lang="zh-CN" altLang="en-US" sz="2800" dirty="0">
                <a:solidFill>
                  <a:schemeClr val="tx1"/>
                </a:solidFill>
              </a:rPr>
              <a:t>数据集</a:t>
            </a:r>
            <a:r>
              <a:rPr lang="zh-CN" altLang="en-US" sz="2800" dirty="0" smtClean="0">
                <a:solidFill>
                  <a:schemeClr val="tx1"/>
                </a:solidFill>
              </a:rPr>
              <a:t>分析文档书写。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向韶恩</a:t>
            </a:r>
            <a:r>
              <a:rPr lang="en-US" altLang="zh-CN" sz="2800" b="1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r>
              <a:rPr lang="en-US" altLang="zh-CN" sz="28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8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文档书写。</a:t>
            </a:r>
            <a:endParaRPr lang="en-US" altLang="zh-CN" sz="2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/>
            <a:endParaRPr lang="en-US" altLang="zh-CN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3"/>
          <p:cNvSpPr/>
          <p:nvPr/>
        </p:nvSpPr>
        <p:spPr>
          <a:xfrm>
            <a:off x="4610100" y="1641636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9" name="Flowchart: Alternate Process 3"/>
          <p:cNvSpPr/>
          <p:nvPr/>
        </p:nvSpPr>
        <p:spPr>
          <a:xfrm>
            <a:off x="4610100" y="2613186"/>
            <a:ext cx="22098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" name="Flowchart: Alternate Process 3"/>
          <p:cNvSpPr/>
          <p:nvPr/>
        </p:nvSpPr>
        <p:spPr>
          <a:xfrm>
            <a:off x="2324100" y="2613186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4610100" y="250682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</a:t>
            </a: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概述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2270125" y="2517936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项目总结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4556125" y="157337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项目演示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608" name="Freeform 614"/>
          <p:cNvSpPr>
            <a:spLocks/>
          </p:cNvSpPr>
          <p:nvPr/>
        </p:nvSpPr>
        <p:spPr bwMode="auto">
          <a:xfrm>
            <a:off x="1657350" y="2841786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09" name="Rectangle 4"/>
          <p:cNvSpPr txBox="1">
            <a:spLocks noChangeArrowheads="1"/>
          </p:cNvSpPr>
          <p:nvPr/>
        </p:nvSpPr>
        <p:spPr bwMode="auto">
          <a:xfrm>
            <a:off x="1306513" y="2768761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1725773"/>
            <a:ext cx="1222375" cy="627063"/>
            <a:chOff x="1314450" y="1914525"/>
            <a:chExt cx="1222375" cy="627063"/>
          </a:xfrm>
        </p:grpSpPr>
        <p:sp>
          <p:nvSpPr>
            <p:cNvPr id="25610" name="Freeform 614"/>
            <p:cNvSpPr>
              <a:spLocks/>
            </p:cNvSpPr>
            <p:nvPr/>
          </p:nvSpPr>
          <p:spPr bwMode="auto">
            <a:xfrm>
              <a:off x="1657350" y="1989138"/>
              <a:ext cx="536575" cy="534987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"/>
                <a:gd name="T16" fmla="*/ 0 h 184"/>
                <a:gd name="T17" fmla="*/ 184 w 184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0F1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611" name="Rectangle 4"/>
            <p:cNvSpPr txBox="1">
              <a:spLocks noChangeArrowheads="1"/>
            </p:cNvSpPr>
            <p:nvPr/>
          </p:nvSpPr>
          <p:spPr bwMode="auto">
            <a:xfrm>
              <a:off x="1314450" y="1914525"/>
              <a:ext cx="1222375" cy="62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latin typeface="Arial Black" panose="020B0A04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5612" name="Freeform 614"/>
          <p:cNvSpPr>
            <a:spLocks/>
          </p:cNvSpPr>
          <p:nvPr/>
        </p:nvSpPr>
        <p:spPr bwMode="auto">
          <a:xfrm>
            <a:off x="6972300" y="2840198"/>
            <a:ext cx="536575" cy="534988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3" name="Rectangle 4"/>
          <p:cNvSpPr txBox="1">
            <a:spLocks noChangeArrowheads="1"/>
          </p:cNvSpPr>
          <p:nvPr/>
        </p:nvSpPr>
        <p:spPr bwMode="auto">
          <a:xfrm>
            <a:off x="6615112" y="2754739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614" name="Freeform 614"/>
          <p:cNvSpPr>
            <a:spLocks/>
          </p:cNvSpPr>
          <p:nvPr/>
        </p:nvSpPr>
        <p:spPr bwMode="auto">
          <a:xfrm>
            <a:off x="6972300" y="1822611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5" name="Rectangle 4"/>
          <p:cNvSpPr txBox="1">
            <a:spLocks noChangeArrowheads="1"/>
          </p:cNvSpPr>
          <p:nvPr/>
        </p:nvSpPr>
        <p:spPr bwMode="auto">
          <a:xfrm>
            <a:off x="6629399" y="1743236"/>
            <a:ext cx="1222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Flowchart: Alternate Process 3"/>
          <p:cNvSpPr/>
          <p:nvPr/>
        </p:nvSpPr>
        <p:spPr>
          <a:xfrm>
            <a:off x="2324100" y="1641636"/>
            <a:ext cx="22098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grpSp>
        <p:nvGrpSpPr>
          <p:cNvPr id="25617" name="组合 3"/>
          <p:cNvGrpSpPr>
            <a:grpSpLocks/>
          </p:cNvGrpSpPr>
          <p:nvPr/>
        </p:nvGrpSpPr>
        <p:grpSpPr bwMode="auto">
          <a:xfrm>
            <a:off x="457308" y="375444"/>
            <a:ext cx="1371600" cy="817563"/>
            <a:chOff x="2236558" y="663091"/>
            <a:chExt cx="1371564" cy="818147"/>
          </a:xfrm>
        </p:grpSpPr>
        <p:sp>
          <p:nvSpPr>
            <p:cNvPr id="36" name="Flowchart: Alternate Process 3"/>
            <p:cNvSpPr/>
            <p:nvPr/>
          </p:nvSpPr>
          <p:spPr>
            <a:xfrm>
              <a:off x="2436578" y="705985"/>
              <a:ext cx="949300" cy="630687"/>
            </a:xfrm>
            <a:prstGeom prst="rect">
              <a:avLst/>
            </a:prstGeom>
            <a:solidFill>
              <a:srgbClr val="0F1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760">
                <a:solidFill>
                  <a:prstClr val="white"/>
                </a:solidFill>
              </a:endParaRPr>
            </a:p>
          </p:txBody>
        </p:sp>
        <p:sp>
          <p:nvSpPr>
            <p:cNvPr id="40" name="Rectangle 4"/>
            <p:cNvSpPr txBox="1">
              <a:spLocks noChangeArrowheads="1"/>
            </p:cNvSpPr>
            <p:nvPr/>
          </p:nvSpPr>
          <p:spPr bwMode="auto">
            <a:xfrm>
              <a:off x="2328631" y="734580"/>
              <a:ext cx="1187419" cy="74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kern="0" spc="225" dirty="0">
                  <a:latin typeface="Aharoni" panose="02010803020104030203" pitchFamily="2" charset="-79"/>
                  <a:ea typeface="幼圆" panose="02010509060101010101" pitchFamily="49" charset="-122"/>
                  <a:cs typeface="Aharoni" panose="02010803020104030203" pitchFamily="2" charset="-79"/>
                </a:rPr>
                <a:t>MENU</a:t>
              </a:r>
            </a:p>
          </p:txBody>
        </p:sp>
        <p:sp>
          <p:nvSpPr>
            <p:cNvPr id="39" name="Rectangle 4"/>
            <p:cNvSpPr txBox="1">
              <a:spLocks noChangeArrowheads="1"/>
            </p:cNvSpPr>
            <p:nvPr/>
          </p:nvSpPr>
          <p:spPr bwMode="auto">
            <a:xfrm>
              <a:off x="2236558" y="663091"/>
              <a:ext cx="1371564" cy="492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kern="0" spc="225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目录</a:t>
              </a:r>
              <a:endParaRPr lang="en-US" altLang="zh-CN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Flowchart: Alternate Process 3"/>
          <p:cNvSpPr/>
          <p:nvPr/>
        </p:nvSpPr>
        <p:spPr>
          <a:xfrm>
            <a:off x="-15875" y="4460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2301875" y="1594011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项目背景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项目背景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8040" y="2613456"/>
            <a:ext cx="50818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BACKGROUD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653" name="文本框 23"/>
          <p:cNvSpPr txBox="1">
            <a:spLocks noChangeArrowheads="1"/>
          </p:cNvSpPr>
          <p:nvPr/>
        </p:nvSpPr>
        <p:spPr bwMode="auto">
          <a:xfrm>
            <a:off x="963613" y="-755650"/>
            <a:ext cx="1604962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 dirty="0">
                <a:solidFill>
                  <a:srgbClr val="89C01A"/>
                </a:solidFill>
                <a:latin typeface="Berlin Sans FB Demi" panose="020E0802020502020306" pitchFamily="34" charset="0"/>
              </a:rPr>
              <a:t>1</a:t>
            </a:r>
            <a:endParaRPr lang="zh-CN" altLang="en-US" sz="1100" dirty="0">
              <a:solidFill>
                <a:srgbClr val="89C01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Flowchart: Alternate Process 3"/>
          <p:cNvSpPr/>
          <p:nvPr/>
        </p:nvSpPr>
        <p:spPr>
          <a:xfrm>
            <a:off x="7761288" y="4033838"/>
            <a:ext cx="1066800" cy="617537"/>
          </a:xfrm>
          <a:prstGeom prst="ellipse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" name="Freeform 460"/>
          <p:cNvSpPr>
            <a:spLocks noEditPoints="1"/>
          </p:cNvSpPr>
          <p:nvPr/>
        </p:nvSpPr>
        <p:spPr bwMode="auto">
          <a:xfrm rot="604785">
            <a:off x="8081915" y="4169514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副标题 2"/>
          <p:cNvSpPr txBox="1">
            <a:spLocks/>
          </p:cNvSpPr>
          <p:nvPr/>
        </p:nvSpPr>
        <p:spPr bwMode="auto">
          <a:xfrm>
            <a:off x="2438456" y="2997435"/>
            <a:ext cx="4429125" cy="3000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当很忙时如何有礼貌地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自动回复？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19" name="矩形 35"/>
          <p:cNvSpPr>
            <a:spLocks noChangeArrowheads="1"/>
          </p:cNvSpPr>
          <p:nvPr/>
        </p:nvSpPr>
        <p:spPr bwMode="auto">
          <a:xfrm>
            <a:off x="1938338" y="2259013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89C0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还在为没人聊天而发愁吗？</a:t>
            </a:r>
          </a:p>
        </p:txBody>
      </p:sp>
      <p:sp>
        <p:nvSpPr>
          <p:cNvPr id="34820" name="矩形 36"/>
          <p:cNvSpPr>
            <a:spLocks noChangeArrowheads="1"/>
          </p:cNvSpPr>
          <p:nvPr/>
        </p:nvSpPr>
        <p:spPr bwMode="auto">
          <a:xfrm>
            <a:off x="2218886" y="3508537"/>
            <a:ext cx="5211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如何才能找到自己爱看的电影？</a:t>
            </a:r>
            <a:endParaRPr lang="en-US" altLang="zh-CN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矩形 37"/>
          <p:cNvSpPr>
            <a:spLocks noChangeArrowheads="1"/>
          </p:cNvSpPr>
          <p:nvPr/>
        </p:nvSpPr>
        <p:spPr bwMode="auto">
          <a:xfrm>
            <a:off x="2794873" y="4035347"/>
            <a:ext cx="4801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想和聊天机器人有更有趣的交流？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218886" y="1821760"/>
            <a:ext cx="4493539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确定的计划总是完不成怎么办？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38338" y="1314450"/>
            <a:ext cx="565785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如何判断一个人的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颜值？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24" name="矩形 41"/>
          <p:cNvSpPr>
            <a:spLocks noChangeArrowheads="1"/>
          </p:cNvSpPr>
          <p:nvPr/>
        </p:nvSpPr>
        <p:spPr bwMode="auto">
          <a:xfrm>
            <a:off x="4183062" y="4450182"/>
            <a:ext cx="77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3" name="Freeform 337"/>
          <p:cNvSpPr>
            <a:spLocks noEditPoints="1"/>
          </p:cNvSpPr>
          <p:nvPr/>
        </p:nvSpPr>
        <p:spPr bwMode="auto">
          <a:xfrm>
            <a:off x="685902" y="2142070"/>
            <a:ext cx="1005808" cy="1416047"/>
          </a:xfrm>
          <a:custGeom>
            <a:avLst/>
            <a:gdLst>
              <a:gd name="T0" fmla="*/ 19 w 25"/>
              <a:gd name="T1" fmla="*/ 19 h 35"/>
              <a:gd name="T2" fmla="*/ 16 w 25"/>
              <a:gd name="T3" fmla="*/ 23 h 35"/>
              <a:gd name="T4" fmla="*/ 15 w 25"/>
              <a:gd name="T5" fmla="*/ 24 h 35"/>
              <a:gd name="T6" fmla="*/ 9 w 25"/>
              <a:gd name="T7" fmla="*/ 24 h 35"/>
              <a:gd name="T8" fmla="*/ 8 w 25"/>
              <a:gd name="T9" fmla="*/ 23 h 35"/>
              <a:gd name="T10" fmla="*/ 8 w 25"/>
              <a:gd name="T11" fmla="*/ 22 h 35"/>
              <a:gd name="T12" fmla="*/ 13 w 25"/>
              <a:gd name="T13" fmla="*/ 15 h 35"/>
              <a:gd name="T14" fmla="*/ 16 w 25"/>
              <a:gd name="T15" fmla="*/ 11 h 35"/>
              <a:gd name="T16" fmla="*/ 12 w 25"/>
              <a:gd name="T17" fmla="*/ 8 h 35"/>
              <a:gd name="T18" fmla="*/ 9 w 25"/>
              <a:gd name="T19" fmla="*/ 9 h 35"/>
              <a:gd name="T20" fmla="*/ 6 w 25"/>
              <a:gd name="T21" fmla="*/ 12 h 35"/>
              <a:gd name="T22" fmla="*/ 6 w 25"/>
              <a:gd name="T23" fmla="*/ 12 h 35"/>
              <a:gd name="T24" fmla="*/ 5 w 25"/>
              <a:gd name="T25" fmla="*/ 12 h 35"/>
              <a:gd name="T26" fmla="*/ 0 w 25"/>
              <a:gd name="T27" fmla="*/ 9 h 35"/>
              <a:gd name="T28" fmla="*/ 0 w 25"/>
              <a:gd name="T29" fmla="*/ 7 h 35"/>
              <a:gd name="T30" fmla="*/ 13 w 25"/>
              <a:gd name="T31" fmla="*/ 0 h 35"/>
              <a:gd name="T32" fmla="*/ 25 w 25"/>
              <a:gd name="T33" fmla="*/ 11 h 35"/>
              <a:gd name="T34" fmla="*/ 19 w 25"/>
              <a:gd name="T35" fmla="*/ 19 h 35"/>
              <a:gd name="T36" fmla="*/ 16 w 25"/>
              <a:gd name="T37" fmla="*/ 34 h 35"/>
              <a:gd name="T38" fmla="*/ 15 w 25"/>
              <a:gd name="T39" fmla="*/ 35 h 35"/>
              <a:gd name="T40" fmla="*/ 9 w 25"/>
              <a:gd name="T41" fmla="*/ 35 h 35"/>
              <a:gd name="T42" fmla="*/ 8 w 25"/>
              <a:gd name="T43" fmla="*/ 34 h 35"/>
              <a:gd name="T44" fmla="*/ 8 w 25"/>
              <a:gd name="T45" fmla="*/ 27 h 35"/>
              <a:gd name="T46" fmla="*/ 9 w 25"/>
              <a:gd name="T47" fmla="*/ 26 h 35"/>
              <a:gd name="T48" fmla="*/ 15 w 25"/>
              <a:gd name="T49" fmla="*/ 26 h 35"/>
              <a:gd name="T50" fmla="*/ 16 w 25"/>
              <a:gd name="T51" fmla="*/ 27 h 35"/>
              <a:gd name="T52" fmla="*/ 16 w 25"/>
              <a:gd name="T53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/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sz="900">
              <a:cs typeface="Arial" panose="020B0604020202020204" pitchFamily="34" charset="0"/>
            </a:endParaRPr>
          </a:p>
        </p:txBody>
      </p:sp>
      <p:sp>
        <p:nvSpPr>
          <p:cNvPr id="12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4827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幼圆" panose="02010509060101010101" pitchFamily="49" charset="-122"/>
                <a:ea typeface="幼圆" panose="02010509060101010101" pitchFamily="49" charset="-122"/>
              </a:rPr>
              <a:t>项目背景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5113" y="1056023"/>
            <a:ext cx="2474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</a:rPr>
              <a:t>打发时间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文本框 20"/>
          <p:cNvSpPr txBox="1">
            <a:spLocks noChangeArrowheads="1"/>
          </p:cNvSpPr>
          <p:nvPr/>
        </p:nvSpPr>
        <p:spPr bwMode="auto">
          <a:xfrm>
            <a:off x="915874" y="4004252"/>
            <a:ext cx="198002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小冰是一个智能机器人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能与人聊天，互怼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Freeform 614"/>
          <p:cNvSpPr>
            <a:spLocks/>
          </p:cNvSpPr>
          <p:nvPr/>
        </p:nvSpPr>
        <p:spPr bwMode="auto">
          <a:xfrm>
            <a:off x="2008718" y="2921230"/>
            <a:ext cx="542925" cy="542925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900">
              <a:cs typeface="Arial" panose="020B0604020202020204" pitchFamily="34" charset="0"/>
            </a:endParaRPr>
          </a:p>
        </p:txBody>
      </p:sp>
      <p:grpSp>
        <p:nvGrpSpPr>
          <p:cNvPr id="31753" name="组合 33"/>
          <p:cNvGrpSpPr>
            <a:grpSpLocks/>
          </p:cNvGrpSpPr>
          <p:nvPr/>
        </p:nvGrpSpPr>
        <p:grpSpPr bwMode="auto">
          <a:xfrm>
            <a:off x="1130784" y="2943053"/>
            <a:ext cx="541337" cy="541338"/>
            <a:chOff x="6656892" y="2869800"/>
            <a:chExt cx="715717" cy="715717"/>
          </a:xfrm>
        </p:grpSpPr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6656892" y="2869800"/>
              <a:ext cx="715717" cy="715717"/>
            </a:xfrm>
            <a:custGeom>
              <a:avLst/>
              <a:gdLst>
                <a:gd name="T0" fmla="*/ 178 w 576"/>
                <a:gd name="T1" fmla="*/ 61 h 576"/>
                <a:gd name="T2" fmla="*/ 516 w 576"/>
                <a:gd name="T3" fmla="*/ 178 h 576"/>
                <a:gd name="T4" fmla="*/ 398 w 576"/>
                <a:gd name="T5" fmla="*/ 516 h 576"/>
                <a:gd name="T6" fmla="*/ 61 w 576"/>
                <a:gd name="T7" fmla="*/ 398 h 576"/>
                <a:gd name="T8" fmla="*/ 178 w 576"/>
                <a:gd name="T9" fmla="*/ 6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76">
                  <a:moveTo>
                    <a:pt x="178" y="61"/>
                  </a:moveTo>
                  <a:cubicBezTo>
                    <a:pt x="304" y="0"/>
                    <a:pt x="455" y="53"/>
                    <a:pt x="516" y="178"/>
                  </a:cubicBezTo>
                  <a:cubicBezTo>
                    <a:pt x="576" y="304"/>
                    <a:pt x="524" y="455"/>
                    <a:pt x="398" y="516"/>
                  </a:cubicBezTo>
                  <a:cubicBezTo>
                    <a:pt x="273" y="576"/>
                    <a:pt x="122" y="524"/>
                    <a:pt x="61" y="398"/>
                  </a:cubicBezTo>
                  <a:cubicBezTo>
                    <a:pt x="0" y="273"/>
                    <a:pt x="53" y="122"/>
                    <a:pt x="178" y="6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51435" tIns="25718" rIns="51435" bIns="25718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sz="1013">
                <a:cs typeface="Arial" panose="020B0604020202020204" pitchFamily="34" charset="0"/>
              </a:endParaRPr>
            </a:p>
          </p:txBody>
        </p:sp>
        <p:sp>
          <p:nvSpPr>
            <p:cNvPr id="36" name="Freeform 51"/>
            <p:cNvSpPr>
              <a:spLocks noEditPoints="1"/>
            </p:cNvSpPr>
            <p:nvPr/>
          </p:nvSpPr>
          <p:spPr bwMode="auto">
            <a:xfrm>
              <a:off x="6841593" y="3098578"/>
              <a:ext cx="344216" cy="260260"/>
            </a:xfrm>
            <a:custGeom>
              <a:avLst/>
              <a:gdLst>
                <a:gd name="T0" fmla="*/ 196 w 278"/>
                <a:gd name="T1" fmla="*/ 8 h 209"/>
                <a:gd name="T2" fmla="*/ 278 w 278"/>
                <a:gd name="T3" fmla="*/ 96 h 209"/>
                <a:gd name="T4" fmla="*/ 235 w 278"/>
                <a:gd name="T5" fmla="*/ 166 h 209"/>
                <a:gd name="T6" fmla="*/ 266 w 278"/>
                <a:gd name="T7" fmla="*/ 209 h 209"/>
                <a:gd name="T8" fmla="*/ 196 w 278"/>
                <a:gd name="T9" fmla="*/ 185 h 209"/>
                <a:gd name="T10" fmla="*/ 196 w 278"/>
                <a:gd name="T11" fmla="*/ 110 h 209"/>
                <a:gd name="T12" fmla="*/ 196 w 278"/>
                <a:gd name="T13" fmla="*/ 110 h 209"/>
                <a:gd name="T14" fmla="*/ 207 w 278"/>
                <a:gd name="T15" fmla="*/ 99 h 209"/>
                <a:gd name="T16" fmla="*/ 196 w 278"/>
                <a:gd name="T17" fmla="*/ 88 h 209"/>
                <a:gd name="T18" fmla="*/ 196 w 278"/>
                <a:gd name="T19" fmla="*/ 88 h 209"/>
                <a:gd name="T20" fmla="*/ 196 w 278"/>
                <a:gd name="T21" fmla="*/ 8 h 209"/>
                <a:gd name="T22" fmla="*/ 142 w 278"/>
                <a:gd name="T23" fmla="*/ 0 h 209"/>
                <a:gd name="T24" fmla="*/ 196 w 278"/>
                <a:gd name="T25" fmla="*/ 8 h 209"/>
                <a:gd name="T26" fmla="*/ 196 w 278"/>
                <a:gd name="T27" fmla="*/ 88 h 209"/>
                <a:gd name="T28" fmla="*/ 185 w 278"/>
                <a:gd name="T29" fmla="*/ 99 h 209"/>
                <a:gd name="T30" fmla="*/ 196 w 278"/>
                <a:gd name="T31" fmla="*/ 110 h 209"/>
                <a:gd name="T32" fmla="*/ 196 w 278"/>
                <a:gd name="T33" fmla="*/ 185 h 209"/>
                <a:gd name="T34" fmla="*/ 194 w 278"/>
                <a:gd name="T35" fmla="*/ 185 h 209"/>
                <a:gd name="T36" fmla="*/ 142 w 278"/>
                <a:gd name="T37" fmla="*/ 192 h 209"/>
                <a:gd name="T38" fmla="*/ 142 w 278"/>
                <a:gd name="T39" fmla="*/ 110 h 209"/>
                <a:gd name="T40" fmla="*/ 153 w 278"/>
                <a:gd name="T41" fmla="*/ 99 h 209"/>
                <a:gd name="T42" fmla="*/ 142 w 278"/>
                <a:gd name="T43" fmla="*/ 88 h 209"/>
                <a:gd name="T44" fmla="*/ 142 w 278"/>
                <a:gd name="T45" fmla="*/ 0 h 209"/>
                <a:gd name="T46" fmla="*/ 139 w 278"/>
                <a:gd name="T47" fmla="*/ 0 h 209"/>
                <a:gd name="T48" fmla="*/ 142 w 278"/>
                <a:gd name="T49" fmla="*/ 0 h 209"/>
                <a:gd name="T50" fmla="*/ 142 w 278"/>
                <a:gd name="T51" fmla="*/ 88 h 209"/>
                <a:gd name="T52" fmla="*/ 131 w 278"/>
                <a:gd name="T53" fmla="*/ 99 h 209"/>
                <a:gd name="T54" fmla="*/ 142 w 278"/>
                <a:gd name="T55" fmla="*/ 110 h 209"/>
                <a:gd name="T56" fmla="*/ 142 w 278"/>
                <a:gd name="T57" fmla="*/ 192 h 209"/>
                <a:gd name="T58" fmla="*/ 139 w 278"/>
                <a:gd name="T59" fmla="*/ 192 h 209"/>
                <a:gd name="T60" fmla="*/ 89 w 278"/>
                <a:gd name="T61" fmla="*/ 186 h 209"/>
                <a:gd name="T62" fmla="*/ 89 w 278"/>
                <a:gd name="T63" fmla="*/ 110 h 209"/>
                <a:gd name="T64" fmla="*/ 99 w 278"/>
                <a:gd name="T65" fmla="*/ 99 h 209"/>
                <a:gd name="T66" fmla="*/ 89 w 278"/>
                <a:gd name="T67" fmla="*/ 88 h 209"/>
                <a:gd name="T68" fmla="*/ 89 w 278"/>
                <a:gd name="T69" fmla="*/ 7 h 209"/>
                <a:gd name="T70" fmla="*/ 139 w 278"/>
                <a:gd name="T71" fmla="*/ 0 h 209"/>
                <a:gd name="T72" fmla="*/ 89 w 278"/>
                <a:gd name="T73" fmla="*/ 186 h 209"/>
                <a:gd name="T74" fmla="*/ 0 w 278"/>
                <a:gd name="T75" fmla="*/ 96 h 209"/>
                <a:gd name="T76" fmla="*/ 89 w 278"/>
                <a:gd name="T77" fmla="*/ 7 h 209"/>
                <a:gd name="T78" fmla="*/ 89 w 278"/>
                <a:gd name="T79" fmla="*/ 88 h 209"/>
                <a:gd name="T80" fmla="*/ 89 w 278"/>
                <a:gd name="T81" fmla="*/ 88 h 209"/>
                <a:gd name="T82" fmla="*/ 78 w 278"/>
                <a:gd name="T83" fmla="*/ 99 h 209"/>
                <a:gd name="T84" fmla="*/ 89 w 278"/>
                <a:gd name="T85" fmla="*/ 110 h 209"/>
                <a:gd name="T86" fmla="*/ 89 w 278"/>
                <a:gd name="T87" fmla="*/ 110 h 209"/>
                <a:gd name="T88" fmla="*/ 89 w 278"/>
                <a:gd name="T89" fmla="*/ 18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209">
                  <a:moveTo>
                    <a:pt x="196" y="8"/>
                  </a:moveTo>
                  <a:cubicBezTo>
                    <a:pt x="244" y="23"/>
                    <a:pt x="278" y="57"/>
                    <a:pt x="278" y="96"/>
                  </a:cubicBezTo>
                  <a:cubicBezTo>
                    <a:pt x="278" y="124"/>
                    <a:pt x="262" y="149"/>
                    <a:pt x="235" y="166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202" y="110"/>
                    <a:pt x="207" y="105"/>
                    <a:pt x="207" y="99"/>
                  </a:cubicBezTo>
                  <a:cubicBezTo>
                    <a:pt x="207" y="93"/>
                    <a:pt x="202" y="88"/>
                    <a:pt x="196" y="88"/>
                  </a:cubicBezTo>
                  <a:cubicBezTo>
                    <a:pt x="196" y="88"/>
                    <a:pt x="196" y="88"/>
                    <a:pt x="196" y="88"/>
                  </a:cubicBezTo>
                  <a:lnTo>
                    <a:pt x="196" y="8"/>
                  </a:lnTo>
                  <a:close/>
                  <a:moveTo>
                    <a:pt x="142" y="0"/>
                  </a:moveTo>
                  <a:cubicBezTo>
                    <a:pt x="161" y="0"/>
                    <a:pt x="179" y="3"/>
                    <a:pt x="196" y="8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90" y="88"/>
                    <a:pt x="185" y="93"/>
                    <a:pt x="185" y="99"/>
                  </a:cubicBezTo>
                  <a:cubicBezTo>
                    <a:pt x="185" y="105"/>
                    <a:pt x="190" y="110"/>
                    <a:pt x="196" y="110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78" y="189"/>
                    <a:pt x="161" y="192"/>
                    <a:pt x="142" y="192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8" y="110"/>
                    <a:pt x="153" y="105"/>
                    <a:pt x="153" y="99"/>
                  </a:cubicBezTo>
                  <a:cubicBezTo>
                    <a:pt x="153" y="93"/>
                    <a:pt x="148" y="88"/>
                    <a:pt x="142" y="88"/>
                  </a:cubicBezTo>
                  <a:lnTo>
                    <a:pt x="142" y="0"/>
                  </a:lnTo>
                  <a:close/>
                  <a:moveTo>
                    <a:pt x="139" y="0"/>
                  </a:moveTo>
                  <a:cubicBezTo>
                    <a:pt x="140" y="0"/>
                    <a:pt x="141" y="0"/>
                    <a:pt x="142" y="0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36" y="88"/>
                    <a:pt x="131" y="93"/>
                    <a:pt x="131" y="99"/>
                  </a:cubicBezTo>
                  <a:cubicBezTo>
                    <a:pt x="131" y="105"/>
                    <a:pt x="136" y="110"/>
                    <a:pt x="142" y="110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1" y="192"/>
                    <a:pt x="140" y="192"/>
                    <a:pt x="139" y="192"/>
                  </a:cubicBezTo>
                  <a:cubicBezTo>
                    <a:pt x="121" y="192"/>
                    <a:pt x="104" y="190"/>
                    <a:pt x="89" y="186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5" y="110"/>
                    <a:pt x="99" y="105"/>
                    <a:pt x="99" y="99"/>
                  </a:cubicBezTo>
                  <a:cubicBezTo>
                    <a:pt x="99" y="93"/>
                    <a:pt x="95" y="88"/>
                    <a:pt x="89" y="88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104" y="2"/>
                    <a:pt x="121" y="0"/>
                    <a:pt x="139" y="0"/>
                  </a:cubicBezTo>
                  <a:close/>
                  <a:moveTo>
                    <a:pt x="89" y="186"/>
                  </a:moveTo>
                  <a:cubicBezTo>
                    <a:pt x="37" y="172"/>
                    <a:pt x="0" y="137"/>
                    <a:pt x="0" y="96"/>
                  </a:cubicBezTo>
                  <a:cubicBezTo>
                    <a:pt x="0" y="55"/>
                    <a:pt x="37" y="21"/>
                    <a:pt x="89" y="7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3" y="88"/>
                    <a:pt x="78" y="93"/>
                    <a:pt x="78" y="99"/>
                  </a:cubicBezTo>
                  <a:cubicBezTo>
                    <a:pt x="78" y="105"/>
                    <a:pt x="83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lnTo>
                    <a:pt x="89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51435" tIns="25718" rIns="51435" bIns="25718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sz="1013"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0296" y="1744780"/>
            <a:ext cx="2301875" cy="717538"/>
            <a:chOff x="568325" y="1347789"/>
            <a:chExt cx="2301875" cy="717550"/>
          </a:xfrm>
        </p:grpSpPr>
        <p:sp>
          <p:nvSpPr>
            <p:cNvPr id="6" name="矩形 5"/>
            <p:cNvSpPr/>
            <p:nvPr/>
          </p:nvSpPr>
          <p:spPr>
            <a:xfrm>
              <a:off x="568325" y="1347789"/>
              <a:ext cx="2301875" cy="717550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 dirty="0"/>
            </a:p>
          </p:txBody>
        </p:sp>
        <p:sp>
          <p:nvSpPr>
            <p:cNvPr id="31755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和小冰聊天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71999" y="221921"/>
            <a:ext cx="703206" cy="3245941"/>
            <a:chOff x="4484737" y="221921"/>
            <a:chExt cx="703206" cy="3245941"/>
          </a:xfrm>
        </p:grpSpPr>
        <p:sp>
          <p:nvSpPr>
            <p:cNvPr id="50" name="Freeform 614"/>
            <p:cNvSpPr>
              <a:spLocks/>
            </p:cNvSpPr>
            <p:nvPr/>
          </p:nvSpPr>
          <p:spPr bwMode="auto">
            <a:xfrm>
              <a:off x="4645018" y="2924937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28" name="Freeform 169"/>
            <p:cNvSpPr>
              <a:spLocks noEditPoints="1"/>
            </p:cNvSpPr>
            <p:nvPr/>
          </p:nvSpPr>
          <p:spPr bwMode="auto">
            <a:xfrm>
              <a:off x="4484737" y="221921"/>
              <a:ext cx="180035" cy="307045"/>
            </a:xfrm>
            <a:custGeom>
              <a:avLst/>
              <a:gdLst>
                <a:gd name="T0" fmla="*/ 22 w 27"/>
                <a:gd name="T1" fmla="*/ 0 h 46"/>
                <a:gd name="T2" fmla="*/ 4 w 27"/>
                <a:gd name="T3" fmla="*/ 0 h 46"/>
                <a:gd name="T4" fmla="*/ 0 w 27"/>
                <a:gd name="T5" fmla="*/ 5 h 46"/>
                <a:gd name="T6" fmla="*/ 0 w 27"/>
                <a:gd name="T7" fmla="*/ 41 h 46"/>
                <a:gd name="T8" fmla="*/ 4 w 27"/>
                <a:gd name="T9" fmla="*/ 46 h 46"/>
                <a:gd name="T10" fmla="*/ 22 w 27"/>
                <a:gd name="T11" fmla="*/ 46 h 46"/>
                <a:gd name="T12" fmla="*/ 27 w 27"/>
                <a:gd name="T13" fmla="*/ 41 h 46"/>
                <a:gd name="T14" fmla="*/ 27 w 27"/>
                <a:gd name="T15" fmla="*/ 5 h 46"/>
                <a:gd name="T16" fmla="*/ 22 w 27"/>
                <a:gd name="T17" fmla="*/ 0 h 46"/>
                <a:gd name="T18" fmla="*/ 13 w 27"/>
                <a:gd name="T19" fmla="*/ 44 h 46"/>
                <a:gd name="T20" fmla="*/ 10 w 27"/>
                <a:gd name="T21" fmla="*/ 42 h 46"/>
                <a:gd name="T22" fmla="*/ 13 w 27"/>
                <a:gd name="T23" fmla="*/ 40 h 46"/>
                <a:gd name="T24" fmla="*/ 17 w 27"/>
                <a:gd name="T25" fmla="*/ 42 h 46"/>
                <a:gd name="T26" fmla="*/ 13 w 27"/>
                <a:gd name="T27" fmla="*/ 44 h 46"/>
                <a:gd name="T28" fmla="*/ 23 w 27"/>
                <a:gd name="T29" fmla="*/ 37 h 46"/>
                <a:gd name="T30" fmla="*/ 3 w 27"/>
                <a:gd name="T31" fmla="*/ 37 h 46"/>
                <a:gd name="T32" fmla="*/ 3 w 27"/>
                <a:gd name="T33" fmla="*/ 6 h 46"/>
                <a:gd name="T34" fmla="*/ 23 w 27"/>
                <a:gd name="T35" fmla="*/ 6 h 46"/>
                <a:gd name="T36" fmla="*/ 23 w 27"/>
                <a:gd name="T3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46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6"/>
                    <a:pt x="27" y="44"/>
                    <a:pt x="27" y="4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3"/>
                    <a:pt x="10" y="42"/>
                  </a:cubicBezTo>
                  <a:cubicBezTo>
                    <a:pt x="10" y="41"/>
                    <a:pt x="11" y="40"/>
                    <a:pt x="13" y="40"/>
                  </a:cubicBezTo>
                  <a:cubicBezTo>
                    <a:pt x="15" y="40"/>
                    <a:pt x="17" y="41"/>
                    <a:pt x="17" y="42"/>
                  </a:cubicBezTo>
                  <a:cubicBezTo>
                    <a:pt x="17" y="43"/>
                    <a:pt x="15" y="44"/>
                    <a:pt x="13" y="44"/>
                  </a:cubicBezTo>
                  <a:close/>
                  <a:moveTo>
                    <a:pt x="2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900">
                <a:cs typeface="Arial" panose="020B0604020202020204" pitchFamily="34" charset="0"/>
              </a:endParaRPr>
            </a:p>
          </p:txBody>
        </p:sp>
      </p:grpSp>
      <p:sp>
        <p:nvSpPr>
          <p:cNvPr id="22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 dirty="0">
              <a:solidFill>
                <a:prstClr val="white"/>
              </a:solidFill>
            </a:endParaRPr>
          </a:p>
        </p:txBody>
      </p:sp>
      <p:sp>
        <p:nvSpPr>
          <p:cNvPr id="31762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幼圆" panose="02010509060101010101" pitchFamily="49" charset="-122"/>
                <a:ea typeface="幼圆" panose="02010509060101010101" pitchFamily="49" charset="-122"/>
              </a:rPr>
              <a:t>项目背景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0489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277260" y="1744780"/>
            <a:ext cx="2898771" cy="717540"/>
            <a:chOff x="280721" y="1360682"/>
            <a:chExt cx="2898771" cy="717540"/>
          </a:xfrm>
        </p:grpSpPr>
        <p:sp>
          <p:nvSpPr>
            <p:cNvPr id="39" name="矩形 38"/>
            <p:cNvSpPr/>
            <p:nvPr/>
          </p:nvSpPr>
          <p:spPr>
            <a:xfrm>
              <a:off x="280721" y="1360682"/>
              <a:ext cx="2589479" cy="717540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5" name="TextBox 30"/>
            <p:cNvSpPr txBox="1">
              <a:spLocks noChangeArrowheads="1"/>
            </p:cNvSpPr>
            <p:nvPr/>
          </p:nvSpPr>
          <p:spPr bwMode="auto">
            <a:xfrm>
              <a:off x="759771" y="1447436"/>
              <a:ext cx="241972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电影推荐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31828" y="1712214"/>
            <a:ext cx="2301875" cy="717525"/>
            <a:chOff x="568325" y="1243198"/>
            <a:chExt cx="2301875" cy="1119187"/>
          </a:xfrm>
        </p:grpSpPr>
        <p:sp>
          <p:nvSpPr>
            <p:cNvPr id="47" name="矩形 46"/>
            <p:cNvSpPr/>
            <p:nvPr/>
          </p:nvSpPr>
          <p:spPr>
            <a:xfrm>
              <a:off x="568325" y="124319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81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更多功能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58322" y="2939905"/>
            <a:ext cx="542925" cy="542925"/>
            <a:chOff x="3128429" y="2922671"/>
            <a:chExt cx="542925" cy="542925"/>
          </a:xfrm>
        </p:grpSpPr>
        <p:sp>
          <p:nvSpPr>
            <p:cNvPr id="49" name="Freeform 614"/>
            <p:cNvSpPr>
              <a:spLocks/>
            </p:cNvSpPr>
            <p:nvPr/>
          </p:nvSpPr>
          <p:spPr bwMode="auto">
            <a:xfrm>
              <a:off x="3128429" y="2922671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24" name="Freeform 460"/>
            <p:cNvSpPr>
              <a:spLocks noEditPoints="1"/>
            </p:cNvSpPr>
            <p:nvPr/>
          </p:nvSpPr>
          <p:spPr bwMode="auto">
            <a:xfrm>
              <a:off x="3258274" y="3074305"/>
              <a:ext cx="300178" cy="244196"/>
            </a:xfrm>
            <a:custGeom>
              <a:avLst/>
              <a:gdLst>
                <a:gd name="T0" fmla="*/ 37 w 55"/>
                <a:gd name="T1" fmla="*/ 13 h 45"/>
                <a:gd name="T2" fmla="*/ 21 w 55"/>
                <a:gd name="T3" fmla="*/ 29 h 45"/>
                <a:gd name="T4" fmla="*/ 21 w 55"/>
                <a:gd name="T5" fmla="*/ 33 h 45"/>
                <a:gd name="T6" fmla="*/ 20 w 55"/>
                <a:gd name="T7" fmla="*/ 33 h 45"/>
                <a:gd name="T8" fmla="*/ 13 w 55"/>
                <a:gd name="T9" fmla="*/ 32 h 45"/>
                <a:gd name="T10" fmla="*/ 6 w 55"/>
                <a:gd name="T11" fmla="*/ 35 h 45"/>
                <a:gd name="T12" fmla="*/ 8 w 55"/>
                <a:gd name="T13" fmla="*/ 30 h 45"/>
                <a:gd name="T14" fmla="*/ 0 w 55"/>
                <a:gd name="T15" fmla="*/ 16 h 45"/>
                <a:gd name="T16" fmla="*/ 20 w 55"/>
                <a:gd name="T17" fmla="*/ 0 h 45"/>
                <a:gd name="T18" fmla="*/ 39 w 55"/>
                <a:gd name="T19" fmla="*/ 14 h 45"/>
                <a:gd name="T20" fmla="*/ 37 w 55"/>
                <a:gd name="T21" fmla="*/ 13 h 45"/>
                <a:gd name="T22" fmla="*/ 13 w 55"/>
                <a:gd name="T23" fmla="*/ 8 h 45"/>
                <a:gd name="T24" fmla="*/ 10 w 55"/>
                <a:gd name="T25" fmla="*/ 11 h 45"/>
                <a:gd name="T26" fmla="*/ 13 w 55"/>
                <a:gd name="T27" fmla="*/ 13 h 45"/>
                <a:gd name="T28" fmla="*/ 16 w 55"/>
                <a:gd name="T29" fmla="*/ 11 h 45"/>
                <a:gd name="T30" fmla="*/ 13 w 55"/>
                <a:gd name="T31" fmla="*/ 8 h 45"/>
                <a:gd name="T32" fmla="*/ 48 w 55"/>
                <a:gd name="T33" fmla="*/ 40 h 45"/>
                <a:gd name="T34" fmla="*/ 50 w 55"/>
                <a:gd name="T35" fmla="*/ 45 h 45"/>
                <a:gd name="T36" fmla="*/ 44 w 55"/>
                <a:gd name="T37" fmla="*/ 42 h 45"/>
                <a:gd name="T38" fmla="*/ 38 w 55"/>
                <a:gd name="T39" fmla="*/ 43 h 45"/>
                <a:gd name="T40" fmla="*/ 22 w 55"/>
                <a:gd name="T41" fmla="*/ 29 h 45"/>
                <a:gd name="T42" fmla="*/ 38 w 55"/>
                <a:gd name="T43" fmla="*/ 14 h 45"/>
                <a:gd name="T44" fmla="*/ 55 w 55"/>
                <a:gd name="T45" fmla="*/ 29 h 45"/>
                <a:gd name="T46" fmla="*/ 48 w 55"/>
                <a:gd name="T47" fmla="*/ 40 h 45"/>
                <a:gd name="T48" fmla="*/ 27 w 55"/>
                <a:gd name="T49" fmla="*/ 8 h 45"/>
                <a:gd name="T50" fmla="*/ 24 w 55"/>
                <a:gd name="T51" fmla="*/ 11 h 45"/>
                <a:gd name="T52" fmla="*/ 27 w 55"/>
                <a:gd name="T53" fmla="*/ 13 h 45"/>
                <a:gd name="T54" fmla="*/ 29 w 55"/>
                <a:gd name="T55" fmla="*/ 11 h 45"/>
                <a:gd name="T56" fmla="*/ 27 w 55"/>
                <a:gd name="T57" fmla="*/ 8 h 45"/>
                <a:gd name="T58" fmla="*/ 33 w 55"/>
                <a:gd name="T59" fmla="*/ 22 h 45"/>
                <a:gd name="T60" fmla="*/ 31 w 55"/>
                <a:gd name="T61" fmla="*/ 24 h 45"/>
                <a:gd name="T62" fmla="*/ 33 w 55"/>
                <a:gd name="T63" fmla="*/ 26 h 45"/>
                <a:gd name="T64" fmla="*/ 36 w 55"/>
                <a:gd name="T65" fmla="*/ 24 h 45"/>
                <a:gd name="T66" fmla="*/ 33 w 55"/>
                <a:gd name="T67" fmla="*/ 22 h 45"/>
                <a:gd name="T68" fmla="*/ 44 w 55"/>
                <a:gd name="T69" fmla="*/ 22 h 45"/>
                <a:gd name="T70" fmla="*/ 42 w 55"/>
                <a:gd name="T71" fmla="*/ 24 h 45"/>
                <a:gd name="T72" fmla="*/ 44 w 55"/>
                <a:gd name="T73" fmla="*/ 26 h 45"/>
                <a:gd name="T74" fmla="*/ 46 w 55"/>
                <a:gd name="T75" fmla="*/ 24 h 45"/>
                <a:gd name="T76" fmla="*/ 44 w 55"/>
                <a:gd name="T7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45">
                  <a:moveTo>
                    <a:pt x="37" y="13"/>
                  </a:moveTo>
                  <a:cubicBezTo>
                    <a:pt x="28" y="13"/>
                    <a:pt x="21" y="20"/>
                    <a:pt x="21" y="29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17" y="33"/>
                    <a:pt x="15" y="32"/>
                    <a:pt x="13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26"/>
                    <a:pt x="0" y="22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cubicBezTo>
                    <a:pt x="29" y="0"/>
                    <a:pt x="37" y="6"/>
                    <a:pt x="39" y="14"/>
                  </a:cubicBezTo>
                  <a:cubicBezTo>
                    <a:pt x="39" y="13"/>
                    <a:pt x="38" y="13"/>
                    <a:pt x="37" y="13"/>
                  </a:cubicBezTo>
                  <a:close/>
                  <a:moveTo>
                    <a:pt x="13" y="8"/>
                  </a:moveTo>
                  <a:cubicBezTo>
                    <a:pt x="12" y="8"/>
                    <a:pt x="10" y="9"/>
                    <a:pt x="10" y="11"/>
                  </a:cubicBezTo>
                  <a:cubicBezTo>
                    <a:pt x="10" y="12"/>
                    <a:pt x="12" y="13"/>
                    <a:pt x="13" y="13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9"/>
                    <a:pt x="15" y="8"/>
                    <a:pt x="13" y="8"/>
                  </a:cubicBezTo>
                  <a:close/>
                  <a:moveTo>
                    <a:pt x="48" y="40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2"/>
                    <a:pt x="40" y="43"/>
                    <a:pt x="38" y="43"/>
                  </a:cubicBezTo>
                  <a:cubicBezTo>
                    <a:pt x="29" y="43"/>
                    <a:pt x="22" y="36"/>
                    <a:pt x="22" y="29"/>
                  </a:cubicBezTo>
                  <a:cubicBezTo>
                    <a:pt x="22" y="21"/>
                    <a:pt x="29" y="14"/>
                    <a:pt x="38" y="14"/>
                  </a:cubicBezTo>
                  <a:cubicBezTo>
                    <a:pt x="47" y="14"/>
                    <a:pt x="55" y="21"/>
                    <a:pt x="55" y="29"/>
                  </a:cubicBezTo>
                  <a:cubicBezTo>
                    <a:pt x="55" y="33"/>
                    <a:pt x="52" y="37"/>
                    <a:pt x="48" y="40"/>
                  </a:cubicBezTo>
                  <a:close/>
                  <a:moveTo>
                    <a:pt x="27" y="8"/>
                  </a:move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5" y="13"/>
                    <a:pt x="27" y="13"/>
                  </a:cubicBezTo>
                  <a:cubicBezTo>
                    <a:pt x="28" y="13"/>
                    <a:pt x="29" y="12"/>
                    <a:pt x="29" y="11"/>
                  </a:cubicBezTo>
                  <a:cubicBezTo>
                    <a:pt x="29" y="9"/>
                    <a:pt x="28" y="8"/>
                    <a:pt x="27" y="8"/>
                  </a:cubicBezTo>
                  <a:close/>
                  <a:moveTo>
                    <a:pt x="33" y="22"/>
                  </a:moveTo>
                  <a:cubicBezTo>
                    <a:pt x="32" y="22"/>
                    <a:pt x="31" y="23"/>
                    <a:pt x="31" y="24"/>
                  </a:cubicBezTo>
                  <a:cubicBezTo>
                    <a:pt x="31" y="25"/>
                    <a:pt x="32" y="26"/>
                    <a:pt x="33" y="26"/>
                  </a:cubicBezTo>
                  <a:cubicBezTo>
                    <a:pt x="35" y="26"/>
                    <a:pt x="36" y="25"/>
                    <a:pt x="36" y="24"/>
                  </a:cubicBezTo>
                  <a:cubicBezTo>
                    <a:pt x="36" y="23"/>
                    <a:pt x="35" y="22"/>
                    <a:pt x="33" y="22"/>
                  </a:cubicBezTo>
                  <a:close/>
                  <a:moveTo>
                    <a:pt x="44" y="22"/>
                  </a:moveTo>
                  <a:cubicBezTo>
                    <a:pt x="43" y="22"/>
                    <a:pt x="42" y="23"/>
                    <a:pt x="42" y="24"/>
                  </a:cubicBezTo>
                  <a:cubicBezTo>
                    <a:pt x="42" y="25"/>
                    <a:pt x="43" y="26"/>
                    <a:pt x="44" y="26"/>
                  </a:cubicBezTo>
                  <a:cubicBezTo>
                    <a:pt x="45" y="26"/>
                    <a:pt x="46" y="25"/>
                    <a:pt x="46" y="24"/>
                  </a:cubicBezTo>
                  <a:cubicBezTo>
                    <a:pt x="46" y="23"/>
                    <a:pt x="45" y="22"/>
                    <a:pt x="4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>
                <a:cs typeface="Arial" panose="020B0604020202020204" pitchFamily="34" charset="0"/>
              </a:endParaRPr>
            </a:p>
          </p:txBody>
        </p:sp>
      </p:grpSp>
      <p:sp>
        <p:nvSpPr>
          <p:cNvPr id="53" name="Freeform 614"/>
          <p:cNvSpPr>
            <a:spLocks/>
          </p:cNvSpPr>
          <p:nvPr/>
        </p:nvSpPr>
        <p:spPr bwMode="auto">
          <a:xfrm>
            <a:off x="6588044" y="2924936"/>
            <a:ext cx="542925" cy="542925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4" name="Freeform 614"/>
          <p:cNvSpPr>
            <a:spLocks/>
          </p:cNvSpPr>
          <p:nvPr/>
        </p:nvSpPr>
        <p:spPr bwMode="auto">
          <a:xfrm>
            <a:off x="7468014" y="2924935"/>
            <a:ext cx="542925" cy="542925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900">
              <a:cs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394305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1445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0"/>
          <p:cNvSpPr txBox="1">
            <a:spLocks noChangeArrowheads="1"/>
          </p:cNvSpPr>
          <p:nvPr/>
        </p:nvSpPr>
        <p:spPr bwMode="auto">
          <a:xfrm>
            <a:off x="3853980" y="4004252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基于你的兴趣爱好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推荐相应的电影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文本框 20"/>
          <p:cNvSpPr txBox="1">
            <a:spLocks noChangeArrowheads="1"/>
          </p:cNvSpPr>
          <p:nvPr/>
        </p:nvSpPr>
        <p:spPr bwMode="auto">
          <a:xfrm>
            <a:off x="6796348" y="4004252"/>
            <a:ext cx="1082348" cy="73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定时提醒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藏头诗生成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颜值测试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8F9A20-45F3-4E56-BD0F-318D87D61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65" y="2973191"/>
            <a:ext cx="439597" cy="4395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5D0668-69AD-4012-99DC-E236ABA698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61" y="3010411"/>
            <a:ext cx="364561" cy="3645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972E3C-F1A2-4436-B351-86C81D3C24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25" y="3014788"/>
            <a:ext cx="326762" cy="3267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22BD96-0361-4604-9EBD-BBD232450D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13" y="3039128"/>
            <a:ext cx="318984" cy="3189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438400" y="1544638"/>
            <a:ext cx="5187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项目演示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1444" name="文本框 23"/>
          <p:cNvSpPr txBox="1">
            <a:spLocks noChangeArrowheads="1"/>
          </p:cNvSpPr>
          <p:nvPr/>
        </p:nvSpPr>
        <p:spPr bwMode="auto">
          <a:xfrm>
            <a:off x="496888" y="-857250"/>
            <a:ext cx="246574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 dirty="0">
                <a:solidFill>
                  <a:srgbClr val="F0A941"/>
                </a:solidFill>
                <a:latin typeface="Berlin Sans FB Demi" panose="020E0802020502020306" pitchFamily="34" charset="0"/>
              </a:rPr>
              <a:t>2</a:t>
            </a:r>
            <a:endParaRPr lang="zh-CN" altLang="en-US" sz="1100" dirty="0">
              <a:solidFill>
                <a:srgbClr val="F0A94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8040" y="2613456"/>
            <a:ext cx="56493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PRESENTATION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7761288" y="4033838"/>
            <a:ext cx="1066800" cy="617537"/>
          </a:xfrm>
          <a:prstGeom prst="ellipse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" name="Freeform 460"/>
          <p:cNvSpPr>
            <a:spLocks noEditPoints="1"/>
          </p:cNvSpPr>
          <p:nvPr/>
        </p:nvSpPr>
        <p:spPr bwMode="auto">
          <a:xfrm rot="604785">
            <a:off x="8081915" y="4169514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文本框 2"/>
          <p:cNvSpPr txBox="1">
            <a:spLocks noChangeArrowheads="1"/>
          </p:cNvSpPr>
          <p:nvPr/>
        </p:nvSpPr>
        <p:spPr bwMode="auto">
          <a:xfrm>
            <a:off x="3989388" y="848587"/>
            <a:ext cx="35433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和小冰聊天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和小冰对骂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9" name="文本框 4"/>
          <p:cNvSpPr txBox="1">
            <a:spLocks noChangeArrowheads="1"/>
          </p:cNvSpPr>
          <p:nvPr/>
        </p:nvSpPr>
        <p:spPr bwMode="auto">
          <a:xfrm>
            <a:off x="4000033" y="1633417"/>
            <a:ext cx="3657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看小冰和图灵机器人聊天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看小冰与图灵机器人对骂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339"/>
          <p:cNvSpPr>
            <a:spLocks noEditPoints="1"/>
          </p:cNvSpPr>
          <p:nvPr/>
        </p:nvSpPr>
        <p:spPr bwMode="auto">
          <a:xfrm>
            <a:off x="3352832" y="899835"/>
            <a:ext cx="341313" cy="295275"/>
          </a:xfrm>
          <a:custGeom>
            <a:avLst/>
            <a:gdLst>
              <a:gd name="T0" fmla="*/ 20 w 44"/>
              <a:gd name="T1" fmla="*/ 33 h 38"/>
              <a:gd name="T2" fmla="*/ 15 w 44"/>
              <a:gd name="T3" fmla="*/ 38 h 38"/>
              <a:gd name="T4" fmla="*/ 5 w 44"/>
              <a:gd name="T5" fmla="*/ 38 h 38"/>
              <a:gd name="T6" fmla="*/ 0 w 44"/>
              <a:gd name="T7" fmla="*/ 33 h 38"/>
              <a:gd name="T8" fmla="*/ 0 w 44"/>
              <a:gd name="T9" fmla="*/ 14 h 38"/>
              <a:gd name="T10" fmla="*/ 14 w 44"/>
              <a:gd name="T11" fmla="*/ 0 h 38"/>
              <a:gd name="T12" fmla="*/ 15 w 44"/>
              <a:gd name="T13" fmla="*/ 0 h 38"/>
              <a:gd name="T14" fmla="*/ 17 w 44"/>
              <a:gd name="T15" fmla="*/ 2 h 38"/>
              <a:gd name="T16" fmla="*/ 17 w 44"/>
              <a:gd name="T17" fmla="*/ 5 h 38"/>
              <a:gd name="T18" fmla="*/ 15 w 44"/>
              <a:gd name="T19" fmla="*/ 7 h 38"/>
              <a:gd name="T20" fmla="*/ 14 w 44"/>
              <a:gd name="T21" fmla="*/ 7 h 38"/>
              <a:gd name="T22" fmla="*/ 7 w 44"/>
              <a:gd name="T23" fmla="*/ 14 h 38"/>
              <a:gd name="T24" fmla="*/ 7 w 44"/>
              <a:gd name="T25" fmla="*/ 15 h 38"/>
              <a:gd name="T26" fmla="*/ 9 w 44"/>
              <a:gd name="T27" fmla="*/ 17 h 38"/>
              <a:gd name="T28" fmla="*/ 15 w 44"/>
              <a:gd name="T29" fmla="*/ 17 h 38"/>
              <a:gd name="T30" fmla="*/ 20 w 44"/>
              <a:gd name="T31" fmla="*/ 22 h 38"/>
              <a:gd name="T32" fmla="*/ 20 w 44"/>
              <a:gd name="T33" fmla="*/ 33 h 38"/>
              <a:gd name="T34" fmla="*/ 44 w 44"/>
              <a:gd name="T35" fmla="*/ 33 h 38"/>
              <a:gd name="T36" fmla="*/ 39 w 44"/>
              <a:gd name="T37" fmla="*/ 38 h 38"/>
              <a:gd name="T38" fmla="*/ 29 w 44"/>
              <a:gd name="T39" fmla="*/ 38 h 38"/>
              <a:gd name="T40" fmla="*/ 24 w 44"/>
              <a:gd name="T41" fmla="*/ 33 h 38"/>
              <a:gd name="T42" fmla="*/ 24 w 44"/>
              <a:gd name="T43" fmla="*/ 14 h 38"/>
              <a:gd name="T44" fmla="*/ 38 w 44"/>
              <a:gd name="T45" fmla="*/ 0 h 38"/>
              <a:gd name="T46" fmla="*/ 39 w 44"/>
              <a:gd name="T47" fmla="*/ 0 h 38"/>
              <a:gd name="T48" fmla="*/ 41 w 44"/>
              <a:gd name="T49" fmla="*/ 2 h 38"/>
              <a:gd name="T50" fmla="*/ 41 w 44"/>
              <a:gd name="T51" fmla="*/ 5 h 38"/>
              <a:gd name="T52" fmla="*/ 39 w 44"/>
              <a:gd name="T53" fmla="*/ 7 h 38"/>
              <a:gd name="T54" fmla="*/ 38 w 44"/>
              <a:gd name="T55" fmla="*/ 7 h 38"/>
              <a:gd name="T56" fmla="*/ 31 w 44"/>
              <a:gd name="T57" fmla="*/ 14 h 38"/>
              <a:gd name="T58" fmla="*/ 31 w 44"/>
              <a:gd name="T59" fmla="*/ 15 h 38"/>
              <a:gd name="T60" fmla="*/ 33 w 44"/>
              <a:gd name="T61" fmla="*/ 17 h 38"/>
              <a:gd name="T62" fmla="*/ 39 w 44"/>
              <a:gd name="T63" fmla="*/ 17 h 38"/>
              <a:gd name="T64" fmla="*/ 44 w 44"/>
              <a:gd name="T65" fmla="*/ 22 h 38"/>
              <a:gd name="T66" fmla="*/ 44 w 44"/>
              <a:gd name="T67" fmla="*/ 3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38">
                <a:moveTo>
                  <a:pt x="20" y="33"/>
                </a:moveTo>
                <a:cubicBezTo>
                  <a:pt x="20" y="35"/>
                  <a:pt x="18" y="38"/>
                  <a:pt x="1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5"/>
                  <a:pt x="0" y="3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6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0" y="7"/>
                  <a:pt x="7" y="10"/>
                  <a:pt x="7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8" y="17"/>
                  <a:pt x="9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8" y="17"/>
                  <a:pt x="20" y="20"/>
                  <a:pt x="20" y="22"/>
                </a:cubicBezTo>
                <a:lnTo>
                  <a:pt x="20" y="33"/>
                </a:lnTo>
                <a:close/>
                <a:moveTo>
                  <a:pt x="44" y="33"/>
                </a:moveTo>
                <a:cubicBezTo>
                  <a:pt x="44" y="35"/>
                  <a:pt x="42" y="38"/>
                  <a:pt x="3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6" y="38"/>
                  <a:pt x="24" y="35"/>
                  <a:pt x="24" y="33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6"/>
                  <a:pt x="40" y="7"/>
                  <a:pt x="39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4" y="7"/>
                  <a:pt x="31" y="10"/>
                  <a:pt x="31" y="14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2" y="17"/>
                  <a:pt x="33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2" y="17"/>
                  <a:pt x="44" y="20"/>
                  <a:pt x="44" y="22"/>
                </a:cubicBezTo>
                <a:lnTo>
                  <a:pt x="44" y="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sz="900">
              <a:cs typeface="Arial" panose="020B0604020202020204" pitchFamily="34" charset="0"/>
            </a:endParaRPr>
          </a:p>
        </p:txBody>
      </p:sp>
      <p:sp>
        <p:nvSpPr>
          <p:cNvPr id="10" name="Freeform 340"/>
          <p:cNvSpPr>
            <a:spLocks noEditPoints="1"/>
          </p:cNvSpPr>
          <p:nvPr/>
        </p:nvSpPr>
        <p:spPr bwMode="auto">
          <a:xfrm>
            <a:off x="7848514" y="4629096"/>
            <a:ext cx="341313" cy="288925"/>
          </a:xfrm>
          <a:custGeom>
            <a:avLst/>
            <a:gdLst>
              <a:gd name="T0" fmla="*/ 20 w 44"/>
              <a:gd name="T1" fmla="*/ 24 h 37"/>
              <a:gd name="T2" fmla="*/ 7 w 44"/>
              <a:gd name="T3" fmla="*/ 37 h 37"/>
              <a:gd name="T4" fmla="*/ 5 w 44"/>
              <a:gd name="T5" fmla="*/ 37 h 37"/>
              <a:gd name="T6" fmla="*/ 3 w 44"/>
              <a:gd name="T7" fmla="*/ 36 h 37"/>
              <a:gd name="T8" fmla="*/ 3 w 44"/>
              <a:gd name="T9" fmla="*/ 32 h 37"/>
              <a:gd name="T10" fmla="*/ 5 w 44"/>
              <a:gd name="T11" fmla="*/ 31 h 37"/>
              <a:gd name="T12" fmla="*/ 7 w 44"/>
              <a:gd name="T13" fmla="*/ 31 h 37"/>
              <a:gd name="T14" fmla="*/ 14 w 44"/>
              <a:gd name="T15" fmla="*/ 24 h 37"/>
              <a:gd name="T16" fmla="*/ 14 w 44"/>
              <a:gd name="T17" fmla="*/ 23 h 37"/>
              <a:gd name="T18" fmla="*/ 11 w 44"/>
              <a:gd name="T19" fmla="*/ 20 h 37"/>
              <a:gd name="T20" fmla="*/ 5 w 44"/>
              <a:gd name="T21" fmla="*/ 20 h 37"/>
              <a:gd name="T22" fmla="*/ 0 w 44"/>
              <a:gd name="T23" fmla="*/ 15 h 37"/>
              <a:gd name="T24" fmla="*/ 0 w 44"/>
              <a:gd name="T25" fmla="*/ 5 h 37"/>
              <a:gd name="T26" fmla="*/ 5 w 44"/>
              <a:gd name="T27" fmla="*/ 0 h 37"/>
              <a:gd name="T28" fmla="*/ 15 w 44"/>
              <a:gd name="T29" fmla="*/ 0 h 37"/>
              <a:gd name="T30" fmla="*/ 20 w 44"/>
              <a:gd name="T31" fmla="*/ 5 h 37"/>
              <a:gd name="T32" fmla="*/ 20 w 44"/>
              <a:gd name="T33" fmla="*/ 24 h 37"/>
              <a:gd name="T34" fmla="*/ 44 w 44"/>
              <a:gd name="T35" fmla="*/ 24 h 37"/>
              <a:gd name="T36" fmla="*/ 31 w 44"/>
              <a:gd name="T37" fmla="*/ 37 h 37"/>
              <a:gd name="T38" fmla="*/ 29 w 44"/>
              <a:gd name="T39" fmla="*/ 37 h 37"/>
              <a:gd name="T40" fmla="*/ 27 w 44"/>
              <a:gd name="T41" fmla="*/ 36 h 37"/>
              <a:gd name="T42" fmla="*/ 27 w 44"/>
              <a:gd name="T43" fmla="*/ 32 h 37"/>
              <a:gd name="T44" fmla="*/ 29 w 44"/>
              <a:gd name="T45" fmla="*/ 31 h 37"/>
              <a:gd name="T46" fmla="*/ 31 w 44"/>
              <a:gd name="T47" fmla="*/ 31 h 37"/>
              <a:gd name="T48" fmla="*/ 38 w 44"/>
              <a:gd name="T49" fmla="*/ 24 h 37"/>
              <a:gd name="T50" fmla="*/ 38 w 44"/>
              <a:gd name="T51" fmla="*/ 23 h 37"/>
              <a:gd name="T52" fmla="*/ 35 w 44"/>
              <a:gd name="T53" fmla="*/ 20 h 37"/>
              <a:gd name="T54" fmla="*/ 29 w 44"/>
              <a:gd name="T55" fmla="*/ 20 h 37"/>
              <a:gd name="T56" fmla="*/ 24 w 44"/>
              <a:gd name="T57" fmla="*/ 15 h 37"/>
              <a:gd name="T58" fmla="*/ 24 w 44"/>
              <a:gd name="T59" fmla="*/ 5 h 37"/>
              <a:gd name="T60" fmla="*/ 29 w 44"/>
              <a:gd name="T61" fmla="*/ 0 h 37"/>
              <a:gd name="T62" fmla="*/ 39 w 44"/>
              <a:gd name="T63" fmla="*/ 0 h 37"/>
              <a:gd name="T64" fmla="*/ 44 w 44"/>
              <a:gd name="T65" fmla="*/ 5 h 37"/>
              <a:gd name="T66" fmla="*/ 44 w 44"/>
              <a:gd name="T67" fmla="*/ 2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37">
                <a:moveTo>
                  <a:pt x="20" y="24"/>
                </a:moveTo>
                <a:cubicBezTo>
                  <a:pt x="20" y="31"/>
                  <a:pt x="14" y="37"/>
                  <a:pt x="7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7"/>
                  <a:pt x="3" y="37"/>
                  <a:pt x="3" y="36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1"/>
                  <a:pt x="4" y="31"/>
                  <a:pt x="5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11" y="31"/>
                  <a:pt x="14" y="27"/>
                  <a:pt x="14" y="24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1"/>
                  <a:pt x="12" y="20"/>
                  <a:pt x="11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0" y="18"/>
                  <a:pt x="0" y="1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0" y="2"/>
                  <a:pt x="20" y="5"/>
                </a:cubicBezTo>
                <a:lnTo>
                  <a:pt x="20" y="24"/>
                </a:lnTo>
                <a:close/>
                <a:moveTo>
                  <a:pt x="44" y="24"/>
                </a:moveTo>
                <a:cubicBezTo>
                  <a:pt x="44" y="31"/>
                  <a:pt x="38" y="37"/>
                  <a:pt x="31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8" y="37"/>
                  <a:pt x="27" y="37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1"/>
                  <a:pt x="28" y="31"/>
                  <a:pt x="29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5" y="31"/>
                  <a:pt x="38" y="27"/>
                  <a:pt x="38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1"/>
                  <a:pt x="36" y="20"/>
                  <a:pt x="35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6" y="20"/>
                  <a:pt x="24" y="18"/>
                  <a:pt x="24" y="1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6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4" y="2"/>
                  <a:pt x="44" y="5"/>
                </a:cubicBezTo>
                <a:lnTo>
                  <a:pt x="44" y="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sz="900">
              <a:cs typeface="Arial" panose="020B0604020202020204" pitchFamily="34" charset="0"/>
            </a:endParaRPr>
          </a:p>
        </p:txBody>
      </p:sp>
      <p:sp>
        <p:nvSpPr>
          <p:cNvPr id="17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892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项目演示</a:t>
            </a:r>
          </a:p>
        </p:txBody>
      </p:sp>
      <p:sp>
        <p:nvSpPr>
          <p:cNvPr id="38924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717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调用接口部分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24BCF8-612C-44A8-8B61-16923EA1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6" y="1885968"/>
            <a:ext cx="3124239" cy="1874543"/>
          </a:xfrm>
          <a:prstGeom prst="rect">
            <a:avLst/>
          </a:prstGeom>
        </p:spPr>
      </p:pic>
      <p:sp>
        <p:nvSpPr>
          <p:cNvPr id="14" name="文本框 4">
            <a:extLst>
              <a:ext uri="{FF2B5EF4-FFF2-40B4-BE49-F238E27FC236}">
                <a16:creationId xmlns:a16="http://schemas.microsoft.com/office/drawing/2014/main" id="{1EF35832-BE9F-406A-9232-99B37EC7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33" y="2418247"/>
            <a:ext cx="3657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设置定时任务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进入记仇模式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0296E158-5023-4BF7-98EB-A27DF7A86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447" y="3197358"/>
            <a:ext cx="3657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颜值测试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欣赏一下自己的颜值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F82F0057-7454-45A3-8200-D26ECCB8E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447" y="3976469"/>
            <a:ext cx="3657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小冰诗人</a:t>
            </a:r>
            <a:endParaRPr lang="en-US" altLang="zh-CN" sz="18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冰为自己写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首诗 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693371" y="2217737"/>
            <a:ext cx="7757252" cy="13234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语音输入</a:t>
            </a:r>
            <a:endParaRPr lang="en-US" altLang="zh-CN" sz="40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</a:t>
            </a:r>
            <a:r>
              <a:rPr lang="zh-CN" altLang="en-US" sz="4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藏头诗</a:t>
            </a:r>
            <a:r>
              <a:rPr lang="zh-CN" altLang="en-US" sz="4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+定时任务设置与查询</a:t>
            </a:r>
            <a:endParaRPr lang="en-US" altLang="zh-CN" sz="4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项目演示</a:t>
            </a: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717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功能演示部分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5">
      <a:dk1>
        <a:srgbClr val="292929"/>
      </a:dk1>
      <a:lt1>
        <a:srgbClr val="FEFEFC"/>
      </a:lt1>
      <a:dk2>
        <a:srgbClr val="0F171B"/>
      </a:dk2>
      <a:lt2>
        <a:srgbClr val="FEFEFC"/>
      </a:lt2>
      <a:accent1>
        <a:srgbClr val="03ADAD"/>
      </a:accent1>
      <a:accent2>
        <a:srgbClr val="6BA87B"/>
      </a:accent2>
      <a:accent3>
        <a:srgbClr val="F0A941"/>
      </a:accent3>
      <a:accent4>
        <a:srgbClr val="E35B42"/>
      </a:accent4>
      <a:accent5>
        <a:srgbClr val="0F1C20"/>
      </a:accent5>
      <a:accent6>
        <a:srgbClr val="B9E8ED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单色系蓝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5678A"/>
      </a:accent4>
      <a:accent5>
        <a:srgbClr val="266476"/>
      </a:accent5>
      <a:accent6>
        <a:srgbClr val="093E5B"/>
      </a:accent6>
      <a:hlink>
        <a:srgbClr val="009999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Pages>0</Pages>
  <Words>467</Words>
  <Characters>0</Characters>
  <Application>Microsoft Office PowerPoint</Application>
  <DocSecurity>0</DocSecurity>
  <PresentationFormat>全屏显示(16:9)</PresentationFormat>
  <Lines>0</Lines>
  <Paragraphs>149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Aharoni</vt:lpstr>
      <vt:lpstr>FontAwesome</vt:lpstr>
      <vt:lpstr>黑体</vt:lpstr>
      <vt:lpstr>宋体</vt:lpstr>
      <vt:lpstr>宋体</vt:lpstr>
      <vt:lpstr>微软雅黑</vt:lpstr>
      <vt:lpstr>幼圆</vt:lpstr>
      <vt:lpstr>Arial</vt:lpstr>
      <vt:lpstr>Arial Black</vt:lpstr>
      <vt:lpstr>Berlin Sans FB Demi</vt:lpstr>
      <vt:lpstr>Calibri</vt:lpstr>
      <vt:lpstr>Calibri Light</vt:lpstr>
      <vt:lpstr>1_Office 主题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大目演示  Aboobee</dc:creator>
  <cp:keywords>www.51pptmoban.com</cp:keywords>
  <dc:description/>
  <cp:lastModifiedBy>祺哥</cp:lastModifiedBy>
  <cp:revision>2635</cp:revision>
  <dcterms:created xsi:type="dcterms:W3CDTF">2016-03-09T16:01:57Z</dcterms:created>
  <dcterms:modified xsi:type="dcterms:W3CDTF">2019-06-30T14:48:30Z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2052-10.1.0.5457</vt:lpwstr>
  </property>
</Properties>
</file>