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58" r:id="rId4"/>
    <p:sldId id="259" r:id="rId5"/>
    <p:sldId id="274"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8"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83AEB-C1D6-4A10-A69E-4F3C17C36F47}" type="datetimeFigureOut">
              <a:rPr lang="zh-TW" altLang="en-US" smtClean="0"/>
              <a:t>2022/12/20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D5511-0BF9-47C7-9FED-4BE71A6404D0}" type="slidenum">
              <a:rPr lang="zh-TW" altLang="en-US" smtClean="0"/>
              <a:t>‹#›</a:t>
            </a:fld>
            <a:endParaRPr lang="zh-TW" altLang="en-US"/>
          </a:p>
        </p:txBody>
      </p:sp>
    </p:spTree>
    <p:extLst>
      <p:ext uri="{BB962C8B-B14F-4D97-AF65-F5344CB8AC3E}">
        <p14:creationId xmlns:p14="http://schemas.microsoft.com/office/powerpoint/2010/main" val="111990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C4D5511-0BF9-47C7-9FED-4BE71A6404D0}" type="slidenum">
              <a:rPr lang="zh-TW" altLang="en-US" smtClean="0"/>
              <a:t>6</a:t>
            </a:fld>
            <a:endParaRPr lang="zh-TW" altLang="en-US"/>
          </a:p>
        </p:txBody>
      </p:sp>
    </p:spTree>
    <p:extLst>
      <p:ext uri="{BB962C8B-B14F-4D97-AF65-F5344CB8AC3E}">
        <p14:creationId xmlns:p14="http://schemas.microsoft.com/office/powerpoint/2010/main" val="36837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175549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40837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568C33-EAC4-43F1-B42C-6445747A350A}"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0562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1007247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568C33-EAC4-43F1-B42C-6445747A350A}"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4471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3189997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249674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221511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398824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301961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51804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421023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366476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33327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29985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AB08BC4-29D8-48D3-AB9E-0157CFB06DA0}" type="datetimeFigureOut">
              <a:rPr lang="zh-TW" altLang="en-US" smtClean="0"/>
              <a:t>2022/12/20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227147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B08BC4-29D8-48D3-AB9E-0157CFB06DA0}" type="datetimeFigureOut">
              <a:rPr lang="zh-TW" altLang="en-US" smtClean="0"/>
              <a:t>2022/12/20</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568C33-EAC4-43F1-B42C-6445747A350A}" type="slidenum">
              <a:rPr lang="zh-TW" altLang="en-US" smtClean="0"/>
              <a:t>‹#›</a:t>
            </a:fld>
            <a:endParaRPr lang="zh-TW" altLang="en-US"/>
          </a:p>
        </p:txBody>
      </p:sp>
    </p:spTree>
    <p:extLst>
      <p:ext uri="{BB962C8B-B14F-4D97-AF65-F5344CB8AC3E}">
        <p14:creationId xmlns:p14="http://schemas.microsoft.com/office/powerpoint/2010/main" val="198685668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System Programming</a:t>
            </a:r>
            <a:endParaRPr lang="zh-TW" altLang="en-US" dirty="0"/>
          </a:p>
        </p:txBody>
      </p:sp>
      <p:sp>
        <p:nvSpPr>
          <p:cNvPr id="3" name="副標題 2"/>
          <p:cNvSpPr>
            <a:spLocks noGrp="1"/>
          </p:cNvSpPr>
          <p:nvPr>
            <p:ph type="subTitle" idx="1"/>
          </p:nvPr>
        </p:nvSpPr>
        <p:spPr>
          <a:xfrm>
            <a:off x="1524000" y="4796589"/>
            <a:ext cx="9144000" cy="461210"/>
          </a:xfrm>
        </p:spPr>
        <p:txBody>
          <a:bodyPr/>
          <a:lstStyle/>
          <a:p>
            <a:pPr algn="r"/>
            <a:r>
              <a:rPr lang="en-US" altLang="zh-TW" dirty="0" smtClean="0"/>
              <a:t>410921313 </a:t>
            </a:r>
            <a:r>
              <a:rPr lang="zh-TW" altLang="en-US" dirty="0" smtClean="0"/>
              <a:t>陳京生 </a:t>
            </a:r>
            <a:r>
              <a:rPr lang="en-US" altLang="zh-TW" dirty="0" smtClean="0"/>
              <a:t>410921365</a:t>
            </a:r>
            <a:r>
              <a:rPr lang="zh-TW" altLang="en-US" dirty="0" smtClean="0"/>
              <a:t> 陳祁鎔</a:t>
            </a:r>
            <a:endParaRPr lang="zh-TW" altLang="en-US" dirty="0"/>
          </a:p>
        </p:txBody>
      </p:sp>
    </p:spTree>
    <p:extLst>
      <p:ext uri="{BB962C8B-B14F-4D97-AF65-F5344CB8AC3E}">
        <p14:creationId xmlns:p14="http://schemas.microsoft.com/office/powerpoint/2010/main" val="2754793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429053" y="0"/>
            <a:ext cx="4674124" cy="6858000"/>
          </a:xfrm>
          <a:prstGeom prst="rect">
            <a:avLst/>
          </a:prstGeom>
        </p:spPr>
      </p:pic>
      <p:pic>
        <p:nvPicPr>
          <p:cNvPr id="6" name="圖片 5"/>
          <p:cNvPicPr>
            <a:picLocks noChangeAspect="1"/>
          </p:cNvPicPr>
          <p:nvPr/>
        </p:nvPicPr>
        <p:blipFill>
          <a:blip r:embed="rId3"/>
          <a:stretch>
            <a:fillRect/>
          </a:stretch>
        </p:blipFill>
        <p:spPr>
          <a:xfrm>
            <a:off x="5729287" y="0"/>
            <a:ext cx="5801075" cy="6858000"/>
          </a:xfrm>
          <a:prstGeom prst="rect">
            <a:avLst/>
          </a:prstGeom>
        </p:spPr>
      </p:pic>
    </p:spTree>
    <p:extLst>
      <p:ext uri="{BB962C8B-B14F-4D97-AF65-F5344CB8AC3E}">
        <p14:creationId xmlns:p14="http://schemas.microsoft.com/office/powerpoint/2010/main" val="2950664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652240"/>
          </a:xfrm>
        </p:spPr>
        <p:txBody>
          <a:bodyPr/>
          <a:lstStyle/>
          <a:p>
            <a:r>
              <a:rPr lang="en-US" altLang="zh-TW" dirty="0" smtClean="0">
                <a:solidFill>
                  <a:srgbClr val="0070C0"/>
                </a:solidFill>
              </a:rPr>
              <a:t>Results screenshots: test1.obj</a:t>
            </a:r>
            <a:endParaRPr lang="zh-TW" altLang="en-US" dirty="0">
              <a:solidFill>
                <a:srgbClr val="0070C0"/>
              </a:solidFill>
            </a:endParaRPr>
          </a:p>
        </p:txBody>
      </p:sp>
      <p:pic>
        <p:nvPicPr>
          <p:cNvPr id="5" name="圖片 4"/>
          <p:cNvPicPr>
            <a:picLocks noChangeAspect="1"/>
          </p:cNvPicPr>
          <p:nvPr/>
        </p:nvPicPr>
        <p:blipFill>
          <a:blip r:embed="rId2"/>
          <a:stretch>
            <a:fillRect/>
          </a:stretch>
        </p:blipFill>
        <p:spPr>
          <a:xfrm>
            <a:off x="271463" y="1276350"/>
            <a:ext cx="2179446" cy="5481637"/>
          </a:xfrm>
          <a:prstGeom prst="rect">
            <a:avLst/>
          </a:prstGeom>
        </p:spPr>
      </p:pic>
      <p:pic>
        <p:nvPicPr>
          <p:cNvPr id="6" name="圖片 5"/>
          <p:cNvPicPr>
            <a:picLocks noChangeAspect="1"/>
          </p:cNvPicPr>
          <p:nvPr/>
        </p:nvPicPr>
        <p:blipFill>
          <a:blip r:embed="rId3"/>
          <a:stretch>
            <a:fillRect/>
          </a:stretch>
        </p:blipFill>
        <p:spPr>
          <a:xfrm>
            <a:off x="2592925" y="1276350"/>
            <a:ext cx="2189037" cy="5481637"/>
          </a:xfrm>
          <a:prstGeom prst="rect">
            <a:avLst/>
          </a:prstGeom>
        </p:spPr>
      </p:pic>
      <p:pic>
        <p:nvPicPr>
          <p:cNvPr id="7" name="圖片 6"/>
          <p:cNvPicPr>
            <a:picLocks noChangeAspect="1"/>
          </p:cNvPicPr>
          <p:nvPr/>
        </p:nvPicPr>
        <p:blipFill>
          <a:blip r:embed="rId4"/>
          <a:stretch>
            <a:fillRect/>
          </a:stretch>
        </p:blipFill>
        <p:spPr>
          <a:xfrm>
            <a:off x="4923978" y="1253168"/>
            <a:ext cx="2200722" cy="5504819"/>
          </a:xfrm>
          <a:prstGeom prst="rect">
            <a:avLst/>
          </a:prstGeom>
        </p:spPr>
      </p:pic>
      <p:pic>
        <p:nvPicPr>
          <p:cNvPr id="8" name="圖片 7"/>
          <p:cNvPicPr>
            <a:picLocks noChangeAspect="1"/>
          </p:cNvPicPr>
          <p:nvPr/>
        </p:nvPicPr>
        <p:blipFill>
          <a:blip r:embed="rId5"/>
          <a:stretch>
            <a:fillRect/>
          </a:stretch>
        </p:blipFill>
        <p:spPr>
          <a:xfrm>
            <a:off x="7266716" y="1253167"/>
            <a:ext cx="2241809" cy="5504819"/>
          </a:xfrm>
          <a:prstGeom prst="rect">
            <a:avLst/>
          </a:prstGeom>
        </p:spPr>
      </p:pic>
      <p:pic>
        <p:nvPicPr>
          <p:cNvPr id="9" name="圖片 8"/>
          <p:cNvPicPr>
            <a:picLocks noChangeAspect="1"/>
          </p:cNvPicPr>
          <p:nvPr/>
        </p:nvPicPr>
        <p:blipFill>
          <a:blip r:embed="rId6"/>
          <a:stretch>
            <a:fillRect/>
          </a:stretch>
        </p:blipFill>
        <p:spPr>
          <a:xfrm>
            <a:off x="9650541" y="1253167"/>
            <a:ext cx="2231638" cy="5500686"/>
          </a:xfrm>
          <a:prstGeom prst="rect">
            <a:avLst/>
          </a:prstGeom>
        </p:spPr>
      </p:pic>
    </p:spTree>
    <p:extLst>
      <p:ext uri="{BB962C8B-B14F-4D97-AF65-F5344CB8AC3E}">
        <p14:creationId xmlns:p14="http://schemas.microsoft.com/office/powerpoint/2010/main" val="3150678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252912" y="576262"/>
            <a:ext cx="3571875" cy="4352925"/>
          </a:xfrm>
          <a:prstGeom prst="rect">
            <a:avLst/>
          </a:prstGeom>
        </p:spPr>
      </p:pic>
      <p:pic>
        <p:nvPicPr>
          <p:cNvPr id="5" name="圖片 4"/>
          <p:cNvPicPr>
            <a:picLocks noChangeAspect="1"/>
          </p:cNvPicPr>
          <p:nvPr/>
        </p:nvPicPr>
        <p:blipFill>
          <a:blip r:embed="rId3"/>
          <a:stretch>
            <a:fillRect/>
          </a:stretch>
        </p:blipFill>
        <p:spPr>
          <a:xfrm>
            <a:off x="4252912" y="5291137"/>
            <a:ext cx="1647825" cy="962025"/>
          </a:xfrm>
          <a:prstGeom prst="rect">
            <a:avLst/>
          </a:prstGeom>
        </p:spPr>
      </p:pic>
      <p:pic>
        <p:nvPicPr>
          <p:cNvPr id="6" name="圖片 5"/>
          <p:cNvPicPr>
            <a:picLocks noChangeAspect="1"/>
          </p:cNvPicPr>
          <p:nvPr/>
        </p:nvPicPr>
        <p:blipFill>
          <a:blip r:embed="rId4"/>
          <a:stretch>
            <a:fillRect/>
          </a:stretch>
        </p:blipFill>
        <p:spPr>
          <a:xfrm>
            <a:off x="6038849" y="5291137"/>
            <a:ext cx="1628775" cy="409575"/>
          </a:xfrm>
          <a:prstGeom prst="rect">
            <a:avLst/>
          </a:prstGeom>
        </p:spPr>
      </p:pic>
      <p:pic>
        <p:nvPicPr>
          <p:cNvPr id="7" name="圖片 6"/>
          <p:cNvPicPr>
            <a:picLocks noChangeAspect="1"/>
          </p:cNvPicPr>
          <p:nvPr/>
        </p:nvPicPr>
        <p:blipFill>
          <a:blip r:embed="rId5"/>
          <a:stretch>
            <a:fillRect/>
          </a:stretch>
        </p:blipFill>
        <p:spPr>
          <a:xfrm>
            <a:off x="6043612" y="5706595"/>
            <a:ext cx="1624012" cy="356067"/>
          </a:xfrm>
          <a:prstGeom prst="rect">
            <a:avLst/>
          </a:prstGeom>
        </p:spPr>
      </p:pic>
    </p:spTree>
    <p:extLst>
      <p:ext uri="{BB962C8B-B14F-4D97-AF65-F5344CB8AC3E}">
        <p14:creationId xmlns:p14="http://schemas.microsoft.com/office/powerpoint/2010/main" val="4089707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0070C0"/>
                </a:solidFill>
              </a:rPr>
              <a:t>Results screenshots: </a:t>
            </a:r>
            <a:r>
              <a:rPr lang="en-US" altLang="zh-TW" dirty="0" smtClean="0">
                <a:solidFill>
                  <a:srgbClr val="0070C0"/>
                </a:solidFill>
              </a:rPr>
              <a:t>test2.obj</a:t>
            </a:r>
            <a:endParaRPr lang="zh-TW" altLang="en-US" dirty="0"/>
          </a:p>
        </p:txBody>
      </p:sp>
      <p:pic>
        <p:nvPicPr>
          <p:cNvPr id="4" name="圖片 3"/>
          <p:cNvPicPr>
            <a:picLocks noChangeAspect="1"/>
          </p:cNvPicPr>
          <p:nvPr/>
        </p:nvPicPr>
        <p:blipFill>
          <a:blip r:embed="rId2"/>
          <a:stretch>
            <a:fillRect/>
          </a:stretch>
        </p:blipFill>
        <p:spPr>
          <a:xfrm>
            <a:off x="2340512" y="1757362"/>
            <a:ext cx="7249900" cy="1204913"/>
          </a:xfrm>
          <a:prstGeom prst="rect">
            <a:avLst/>
          </a:prstGeom>
        </p:spPr>
      </p:pic>
      <p:pic>
        <p:nvPicPr>
          <p:cNvPr id="5" name="圖片 4"/>
          <p:cNvPicPr>
            <a:picLocks noChangeAspect="1"/>
          </p:cNvPicPr>
          <p:nvPr/>
        </p:nvPicPr>
        <p:blipFill>
          <a:blip r:embed="rId3"/>
          <a:stretch>
            <a:fillRect/>
          </a:stretch>
        </p:blipFill>
        <p:spPr>
          <a:xfrm>
            <a:off x="4349574" y="3324225"/>
            <a:ext cx="3231776" cy="1962150"/>
          </a:xfrm>
          <a:prstGeom prst="rect">
            <a:avLst/>
          </a:prstGeom>
        </p:spPr>
      </p:pic>
    </p:spTree>
    <p:extLst>
      <p:ext uri="{BB962C8B-B14F-4D97-AF65-F5344CB8AC3E}">
        <p14:creationId xmlns:p14="http://schemas.microsoft.com/office/powerpoint/2010/main" val="3605997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518890"/>
          </a:xfrm>
        </p:spPr>
        <p:txBody>
          <a:bodyPr>
            <a:normAutofit fontScale="90000"/>
          </a:bodyPr>
          <a:lstStyle/>
          <a:p>
            <a:r>
              <a:rPr lang="en-US" altLang="zh-TW" dirty="0" smtClean="0">
                <a:solidFill>
                  <a:srgbClr val="0070C0"/>
                </a:solidFill>
              </a:rPr>
              <a:t>Discussion</a:t>
            </a:r>
            <a:endParaRPr lang="zh-TW" altLang="en-US" dirty="0"/>
          </a:p>
        </p:txBody>
      </p:sp>
      <p:sp>
        <p:nvSpPr>
          <p:cNvPr id="3" name="內容版面配置區 2"/>
          <p:cNvSpPr>
            <a:spLocks noGrp="1"/>
          </p:cNvSpPr>
          <p:nvPr>
            <p:ph idx="1"/>
          </p:nvPr>
        </p:nvSpPr>
        <p:spPr>
          <a:xfrm>
            <a:off x="2589212" y="1143000"/>
            <a:ext cx="8915400" cy="4768222"/>
          </a:xfrm>
        </p:spPr>
        <p:txBody>
          <a:bodyPr>
            <a:normAutofit/>
          </a:bodyPr>
          <a:lstStyle/>
          <a:p>
            <a:pPr marL="0" indent="0">
              <a:buNone/>
            </a:pPr>
            <a:r>
              <a:rPr lang="en-US" altLang="zh-TW" sz="1600" dirty="0" smtClean="0"/>
              <a:t>	I am happy that we can learn how to implement a loader through this assignment. It is simple to complete since some functions are already provided. However, it is not quite easy to finish all functions because you need to realize how the loader works. It is my pleasure that I can learn more about system-programming and C language. I would suggest others to come to </a:t>
            </a:r>
            <a:r>
              <a:rPr lang="en-US" altLang="zh-TW" sz="1600" smtClean="0"/>
              <a:t>this class.</a:t>
            </a:r>
            <a:endParaRPr lang="zh-TW" altLang="en-US" sz="1600" dirty="0"/>
          </a:p>
        </p:txBody>
      </p:sp>
    </p:spTree>
    <p:extLst>
      <p:ext uri="{BB962C8B-B14F-4D97-AF65-F5344CB8AC3E}">
        <p14:creationId xmlns:p14="http://schemas.microsoft.com/office/powerpoint/2010/main" val="1567969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68336" y="479732"/>
            <a:ext cx="2668885" cy="611132"/>
          </a:xfrm>
        </p:spPr>
        <p:txBody>
          <a:bodyPr>
            <a:noAutofit/>
          </a:bodyPr>
          <a:lstStyle/>
          <a:p>
            <a:r>
              <a:rPr lang="en-US" altLang="zh-TW" sz="6000" dirty="0" smtClean="0">
                <a:solidFill>
                  <a:srgbClr val="0070C0"/>
                </a:solidFill>
              </a:rPr>
              <a:t>INDEX</a:t>
            </a:r>
            <a:endParaRPr lang="zh-TW" altLang="en-US" sz="6000" dirty="0">
              <a:solidFill>
                <a:srgbClr val="0070C0"/>
              </a:solidFill>
            </a:endParaRPr>
          </a:p>
        </p:txBody>
      </p:sp>
      <p:sp>
        <p:nvSpPr>
          <p:cNvPr id="3" name="內容版面配置區 2"/>
          <p:cNvSpPr>
            <a:spLocks noGrp="1"/>
          </p:cNvSpPr>
          <p:nvPr>
            <p:ph idx="1"/>
          </p:nvPr>
        </p:nvSpPr>
        <p:spPr>
          <a:xfrm>
            <a:off x="2932757" y="2149641"/>
            <a:ext cx="7886282" cy="3400928"/>
          </a:xfrm>
        </p:spPr>
        <p:txBody>
          <a:bodyPr>
            <a:normAutofit fontScale="92500"/>
          </a:bodyPr>
          <a:lstStyle/>
          <a:p>
            <a:r>
              <a:rPr lang="en-US" altLang="zh-TW" sz="3600" dirty="0" smtClean="0"/>
              <a:t>(1) problem description</a:t>
            </a:r>
          </a:p>
          <a:p>
            <a:r>
              <a:rPr lang="en-US" altLang="zh-TW" sz="3600" dirty="0" smtClean="0"/>
              <a:t>(2) The way of writing the program</a:t>
            </a:r>
          </a:p>
          <a:p>
            <a:r>
              <a:rPr lang="en-US" altLang="zh-TW" sz="3600" dirty="0" smtClean="0"/>
              <a:t>(3) program listing</a:t>
            </a:r>
          </a:p>
          <a:p>
            <a:r>
              <a:rPr lang="en-US" altLang="zh-TW" sz="3600" dirty="0" smtClean="0"/>
              <a:t>(4) result screenshots</a:t>
            </a:r>
          </a:p>
          <a:p>
            <a:r>
              <a:rPr lang="en-US" altLang="zh-TW" sz="3600" dirty="0" smtClean="0"/>
              <a:t>(5) discussion</a:t>
            </a:r>
          </a:p>
          <a:p>
            <a:endParaRPr lang="zh-TW" altLang="en-US" dirty="0"/>
          </a:p>
        </p:txBody>
      </p:sp>
    </p:spTree>
    <p:extLst>
      <p:ext uri="{BB962C8B-B14F-4D97-AF65-F5344CB8AC3E}">
        <p14:creationId xmlns:p14="http://schemas.microsoft.com/office/powerpoint/2010/main" val="252313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671290"/>
          </a:xfrm>
        </p:spPr>
        <p:txBody>
          <a:bodyPr/>
          <a:lstStyle/>
          <a:p>
            <a:r>
              <a:rPr lang="en-US" altLang="zh-TW" dirty="0" smtClean="0">
                <a:solidFill>
                  <a:srgbClr val="0070C0"/>
                </a:solidFill>
              </a:rPr>
              <a:t>Problem description</a:t>
            </a:r>
            <a:endParaRPr lang="zh-TW" altLang="en-US" dirty="0">
              <a:solidFill>
                <a:srgbClr val="0070C0"/>
              </a:solidFill>
            </a:endParaRPr>
          </a:p>
        </p:txBody>
      </p:sp>
      <p:sp>
        <p:nvSpPr>
          <p:cNvPr id="3" name="內容版面配置區 2"/>
          <p:cNvSpPr>
            <a:spLocks noGrp="1"/>
          </p:cNvSpPr>
          <p:nvPr>
            <p:ph idx="1"/>
          </p:nvPr>
        </p:nvSpPr>
        <p:spPr>
          <a:xfrm>
            <a:off x="2589212" y="1504950"/>
            <a:ext cx="8915400" cy="4406272"/>
          </a:xfrm>
        </p:spPr>
        <p:txBody>
          <a:bodyPr/>
          <a:lstStyle/>
          <a:p>
            <a:r>
              <a:rPr lang="en-US" altLang="zh-TW" sz="2400" dirty="0" smtClean="0"/>
              <a:t>Assignment description</a:t>
            </a:r>
          </a:p>
          <a:p>
            <a:pPr marL="457200" lvl="1" indent="0">
              <a:buNone/>
            </a:pPr>
            <a:r>
              <a:rPr lang="en-US" altLang="zh-TW" dirty="0" smtClean="0"/>
              <a:t>Write a simple SIC simulator that reads a standard SIC object program into memory.</a:t>
            </a:r>
          </a:p>
          <a:p>
            <a:pPr marL="457200" lvl="1" indent="0">
              <a:buNone/>
            </a:pPr>
            <a:endParaRPr lang="en-US" altLang="zh-TW" dirty="0"/>
          </a:p>
          <a:p>
            <a:r>
              <a:rPr lang="en-US" altLang="zh-TW" sz="2400" dirty="0" smtClean="0"/>
              <a:t>Goal</a:t>
            </a:r>
            <a:endParaRPr lang="en-US" altLang="zh-TW" dirty="0"/>
          </a:p>
          <a:p>
            <a:pPr marL="0" indent="0">
              <a:buNone/>
            </a:pPr>
            <a:r>
              <a:rPr lang="en-US" altLang="zh-TW" sz="2400" dirty="0"/>
              <a:t>	</a:t>
            </a:r>
            <a:r>
              <a:rPr lang="en-US" altLang="zh-TW" sz="1600" dirty="0" smtClean="0"/>
              <a:t>(1) Get familiar with C programming language.</a:t>
            </a:r>
          </a:p>
          <a:p>
            <a:pPr marL="0" indent="0">
              <a:buNone/>
            </a:pPr>
            <a:r>
              <a:rPr lang="en-US" altLang="zh-TW" sz="1600" dirty="0"/>
              <a:t>	</a:t>
            </a:r>
            <a:r>
              <a:rPr lang="en-US" altLang="zh-TW" sz="1600" dirty="0" smtClean="0"/>
              <a:t>(2) Learn to use the I/O facilities and library functions provided by standard C.</a:t>
            </a:r>
          </a:p>
          <a:p>
            <a:pPr marL="0" indent="0">
              <a:buNone/>
            </a:pPr>
            <a:r>
              <a:rPr lang="en-US" altLang="zh-TW" sz="1600" dirty="0"/>
              <a:t>	</a:t>
            </a:r>
            <a:r>
              <a:rPr lang="en-US" altLang="zh-TW" sz="1600" dirty="0" smtClean="0"/>
              <a:t>(3) Get experience with the system-level programming.</a:t>
            </a:r>
          </a:p>
          <a:p>
            <a:pPr marL="0" indent="0">
              <a:buNone/>
            </a:pPr>
            <a:r>
              <a:rPr lang="en-US" altLang="zh-TW" sz="1600" dirty="0"/>
              <a:t>	</a:t>
            </a:r>
            <a:r>
              <a:rPr lang="en-US" altLang="zh-TW" sz="1600" dirty="0" smtClean="0"/>
              <a:t>(4) Get experience with separate compilation, make utility, and C debugger.</a:t>
            </a:r>
            <a:endParaRPr lang="en-US" altLang="zh-TW" sz="1600" dirty="0"/>
          </a:p>
        </p:txBody>
      </p:sp>
    </p:spTree>
    <p:extLst>
      <p:ext uri="{BB962C8B-B14F-4D97-AF65-F5344CB8AC3E}">
        <p14:creationId xmlns:p14="http://schemas.microsoft.com/office/powerpoint/2010/main" val="1869985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0070C0"/>
                </a:solidFill>
              </a:rPr>
              <a:t>The way of writing the program</a:t>
            </a:r>
            <a:endParaRPr lang="zh-TW" altLang="en-US" dirty="0">
              <a:solidFill>
                <a:srgbClr val="0070C0"/>
              </a:solidFill>
            </a:endParaRPr>
          </a:p>
        </p:txBody>
      </p:sp>
      <p:sp>
        <p:nvSpPr>
          <p:cNvPr id="3" name="內容版面配置區 2"/>
          <p:cNvSpPr>
            <a:spLocks noGrp="1"/>
          </p:cNvSpPr>
          <p:nvPr>
            <p:ph idx="1"/>
          </p:nvPr>
        </p:nvSpPr>
        <p:spPr/>
        <p:txBody>
          <a:bodyPr/>
          <a:lstStyle/>
          <a:p>
            <a:r>
              <a:rPr lang="en-US" altLang="zh-TW" dirty="0"/>
              <a:t>l</a:t>
            </a:r>
            <a:r>
              <a:rPr lang="en-US" altLang="zh-TW" dirty="0" smtClean="0"/>
              <a:t>oad: implement </a:t>
            </a:r>
            <a:r>
              <a:rPr lang="en-US" altLang="zh-TW" dirty="0" smtClean="0"/>
              <a:t>this algorithm with the </a:t>
            </a:r>
            <a:r>
              <a:rPr lang="en-US" altLang="zh-TW" dirty="0" smtClean="0"/>
              <a:t>functions provided by the professor.</a:t>
            </a:r>
            <a:endParaRPr lang="zh-TW" altLang="en-US" dirty="0"/>
          </a:p>
        </p:txBody>
      </p:sp>
      <p:pic>
        <p:nvPicPr>
          <p:cNvPr id="6" name="圖片 5"/>
          <p:cNvPicPr>
            <a:picLocks noChangeAspect="1"/>
          </p:cNvPicPr>
          <p:nvPr/>
        </p:nvPicPr>
        <p:blipFill>
          <a:blip r:embed="rId2"/>
          <a:stretch>
            <a:fillRect/>
          </a:stretch>
        </p:blipFill>
        <p:spPr>
          <a:xfrm>
            <a:off x="2589212" y="2533650"/>
            <a:ext cx="8290015" cy="3884534"/>
          </a:xfrm>
          <a:prstGeom prst="rect">
            <a:avLst/>
          </a:prstGeom>
        </p:spPr>
      </p:pic>
    </p:spTree>
    <p:extLst>
      <p:ext uri="{BB962C8B-B14F-4D97-AF65-F5344CB8AC3E}">
        <p14:creationId xmlns:p14="http://schemas.microsoft.com/office/powerpoint/2010/main" val="4028625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0070C0"/>
                </a:solidFill>
              </a:rPr>
              <a:t>Cont’d</a:t>
            </a:r>
            <a:endParaRPr lang="zh-TW" altLang="en-US" dirty="0">
              <a:solidFill>
                <a:srgbClr val="0070C0"/>
              </a:solidFill>
            </a:endParaRPr>
          </a:p>
        </p:txBody>
      </p:sp>
      <p:sp>
        <p:nvSpPr>
          <p:cNvPr id="3" name="內容版面配置區 2"/>
          <p:cNvSpPr>
            <a:spLocks noGrp="1"/>
          </p:cNvSpPr>
          <p:nvPr>
            <p:ph idx="1"/>
          </p:nvPr>
        </p:nvSpPr>
        <p:spPr/>
        <p:txBody>
          <a:bodyPr/>
          <a:lstStyle/>
          <a:p>
            <a:r>
              <a:rPr lang="en-US" altLang="zh-TW" dirty="0"/>
              <a:t>show: </a:t>
            </a:r>
          </a:p>
          <a:p>
            <a:pPr marL="914400" lvl="2" indent="0">
              <a:buNone/>
            </a:pPr>
            <a:r>
              <a:rPr lang="en-US" altLang="zh-TW" dirty="0" smtClean="0"/>
              <a:t>Output a file with the content </a:t>
            </a:r>
            <a:r>
              <a:rPr lang="en-US" altLang="zh-TW" dirty="0"/>
              <a:t>loaded in the </a:t>
            </a:r>
            <a:r>
              <a:rPr lang="en-US" altLang="zh-TW" dirty="0" smtClean="0"/>
              <a:t>memory.</a:t>
            </a:r>
          </a:p>
          <a:p>
            <a:r>
              <a:rPr lang="en-US" altLang="zh-TW" dirty="0" smtClean="0"/>
              <a:t>unload: </a:t>
            </a:r>
          </a:p>
          <a:p>
            <a:pPr marL="914400" lvl="2" indent="0">
              <a:buNone/>
            </a:pPr>
            <a:r>
              <a:rPr lang="en-US" altLang="zh-TW" dirty="0" smtClean="0"/>
              <a:t>Initialize every variable that is used to load and show.</a:t>
            </a:r>
          </a:p>
          <a:p>
            <a:r>
              <a:rPr lang="en-US" altLang="zh-TW" dirty="0" smtClean="0"/>
              <a:t>exit: </a:t>
            </a:r>
            <a:endParaRPr lang="en-US" altLang="zh-TW" dirty="0"/>
          </a:p>
          <a:p>
            <a:pPr marL="914400" lvl="2" indent="0">
              <a:buNone/>
            </a:pPr>
            <a:r>
              <a:rPr lang="en-US" altLang="zh-TW" dirty="0" smtClean="0"/>
              <a:t>Break the while loop in main function to exit the program.</a:t>
            </a:r>
          </a:p>
          <a:p>
            <a:r>
              <a:rPr lang="en-US" altLang="zh-TW" dirty="0" smtClean="0"/>
              <a:t>run: </a:t>
            </a:r>
            <a:endParaRPr lang="en-US" altLang="zh-TW" dirty="0"/>
          </a:p>
          <a:p>
            <a:pPr marL="914400" lvl="2" indent="0">
              <a:buNone/>
            </a:pPr>
            <a:r>
              <a:rPr lang="en-US" altLang="zh-TW" dirty="0" smtClean="0"/>
              <a:t>Use the provided function to get OP code, check which one it is and </a:t>
            </a:r>
            <a:r>
              <a:rPr lang="en-US" altLang="zh-TW" smtClean="0"/>
              <a:t>then implement it.</a:t>
            </a:r>
            <a:endParaRPr lang="en-US" altLang="zh-TW" dirty="0"/>
          </a:p>
        </p:txBody>
      </p:sp>
    </p:spTree>
    <p:extLst>
      <p:ext uri="{BB962C8B-B14F-4D97-AF65-F5344CB8AC3E}">
        <p14:creationId xmlns:p14="http://schemas.microsoft.com/office/powerpoint/2010/main" val="237193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1905000" y="1375994"/>
            <a:ext cx="8618746" cy="2695575"/>
          </a:xfrm>
          <a:prstGeom prst="rect">
            <a:avLst/>
          </a:prstGeom>
        </p:spPr>
      </p:pic>
      <p:sp>
        <p:nvSpPr>
          <p:cNvPr id="2" name="標題 1"/>
          <p:cNvSpPr>
            <a:spLocks noGrp="1"/>
          </p:cNvSpPr>
          <p:nvPr>
            <p:ph type="title"/>
          </p:nvPr>
        </p:nvSpPr>
        <p:spPr>
          <a:xfrm>
            <a:off x="2592925" y="624110"/>
            <a:ext cx="8911687" cy="709390"/>
          </a:xfrm>
        </p:spPr>
        <p:txBody>
          <a:bodyPr/>
          <a:lstStyle/>
          <a:p>
            <a:r>
              <a:rPr lang="en-US" altLang="zh-TW" dirty="0" smtClean="0">
                <a:solidFill>
                  <a:srgbClr val="0070C0"/>
                </a:solidFill>
              </a:rPr>
              <a:t>Program listing</a:t>
            </a:r>
            <a:endParaRPr lang="zh-TW" altLang="en-US" dirty="0">
              <a:solidFill>
                <a:srgbClr val="0070C0"/>
              </a:solidFill>
            </a:endParaRPr>
          </a:p>
        </p:txBody>
      </p:sp>
      <p:pic>
        <p:nvPicPr>
          <p:cNvPr id="4" name="內容版面配置區 3"/>
          <p:cNvPicPr>
            <a:picLocks noGrp="1" noChangeAspect="1"/>
          </p:cNvPicPr>
          <p:nvPr>
            <p:ph idx="1"/>
          </p:nvPr>
        </p:nvPicPr>
        <p:blipFill>
          <a:blip r:embed="rId4"/>
          <a:stretch>
            <a:fillRect/>
          </a:stretch>
        </p:blipFill>
        <p:spPr>
          <a:xfrm>
            <a:off x="735550" y="1375994"/>
            <a:ext cx="1169450" cy="5306162"/>
          </a:xfrm>
          <a:prstGeom prst="rect">
            <a:avLst/>
          </a:prstGeom>
        </p:spPr>
      </p:pic>
      <p:pic>
        <p:nvPicPr>
          <p:cNvPr id="6" name="圖片 5"/>
          <p:cNvPicPr>
            <a:picLocks noChangeAspect="1"/>
          </p:cNvPicPr>
          <p:nvPr/>
        </p:nvPicPr>
        <p:blipFill>
          <a:blip r:embed="rId5"/>
          <a:stretch>
            <a:fillRect/>
          </a:stretch>
        </p:blipFill>
        <p:spPr>
          <a:xfrm>
            <a:off x="4201557" y="3401162"/>
            <a:ext cx="2974841" cy="3181350"/>
          </a:xfrm>
          <a:prstGeom prst="rect">
            <a:avLst/>
          </a:prstGeom>
        </p:spPr>
      </p:pic>
      <p:pic>
        <p:nvPicPr>
          <p:cNvPr id="8" name="圖片 7"/>
          <p:cNvPicPr>
            <a:picLocks noChangeAspect="1"/>
          </p:cNvPicPr>
          <p:nvPr/>
        </p:nvPicPr>
        <p:blipFill>
          <a:blip r:embed="rId6"/>
          <a:stretch>
            <a:fillRect/>
          </a:stretch>
        </p:blipFill>
        <p:spPr>
          <a:xfrm>
            <a:off x="7176398" y="3401162"/>
            <a:ext cx="3651323" cy="3181350"/>
          </a:xfrm>
          <a:prstGeom prst="rect">
            <a:avLst/>
          </a:prstGeom>
        </p:spPr>
      </p:pic>
    </p:spTree>
    <p:extLst>
      <p:ext uri="{BB962C8B-B14F-4D97-AF65-F5344CB8AC3E}">
        <p14:creationId xmlns:p14="http://schemas.microsoft.com/office/powerpoint/2010/main" val="2726164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89719" y="1303337"/>
            <a:ext cx="4572000" cy="4552950"/>
          </a:xfrm>
          <a:prstGeom prst="rect">
            <a:avLst/>
          </a:prstGeom>
        </p:spPr>
      </p:pic>
      <p:pic>
        <p:nvPicPr>
          <p:cNvPr id="5" name="圖片 4"/>
          <p:cNvPicPr>
            <a:picLocks noChangeAspect="1"/>
          </p:cNvPicPr>
          <p:nvPr/>
        </p:nvPicPr>
        <p:blipFill>
          <a:blip r:embed="rId3"/>
          <a:stretch>
            <a:fillRect/>
          </a:stretch>
        </p:blipFill>
        <p:spPr>
          <a:xfrm>
            <a:off x="4861719" y="1303337"/>
            <a:ext cx="5467350" cy="4552950"/>
          </a:xfrm>
          <a:prstGeom prst="rect">
            <a:avLst/>
          </a:prstGeom>
        </p:spPr>
      </p:pic>
    </p:spTree>
    <p:extLst>
      <p:ext uri="{BB962C8B-B14F-4D97-AF65-F5344CB8AC3E}">
        <p14:creationId xmlns:p14="http://schemas.microsoft.com/office/powerpoint/2010/main" val="364899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56341" y="1295400"/>
            <a:ext cx="2779793" cy="3778250"/>
          </a:xfrm>
          <a:prstGeom prst="rect">
            <a:avLst/>
          </a:prstGeom>
        </p:spPr>
      </p:pic>
      <p:pic>
        <p:nvPicPr>
          <p:cNvPr id="6" name="圖片 5"/>
          <p:cNvPicPr>
            <a:picLocks noChangeAspect="1"/>
          </p:cNvPicPr>
          <p:nvPr/>
        </p:nvPicPr>
        <p:blipFill>
          <a:blip r:embed="rId3"/>
          <a:stretch>
            <a:fillRect/>
          </a:stretch>
        </p:blipFill>
        <p:spPr>
          <a:xfrm>
            <a:off x="3036134" y="219075"/>
            <a:ext cx="2774415" cy="6257925"/>
          </a:xfrm>
          <a:prstGeom prst="rect">
            <a:avLst/>
          </a:prstGeom>
        </p:spPr>
      </p:pic>
      <p:pic>
        <p:nvPicPr>
          <p:cNvPr id="7" name="圖片 6"/>
          <p:cNvPicPr>
            <a:picLocks noChangeAspect="1"/>
          </p:cNvPicPr>
          <p:nvPr/>
        </p:nvPicPr>
        <p:blipFill>
          <a:blip r:embed="rId4"/>
          <a:stretch>
            <a:fillRect/>
          </a:stretch>
        </p:blipFill>
        <p:spPr>
          <a:xfrm>
            <a:off x="5810549" y="219074"/>
            <a:ext cx="2680009" cy="6257925"/>
          </a:xfrm>
          <a:prstGeom prst="rect">
            <a:avLst/>
          </a:prstGeom>
        </p:spPr>
      </p:pic>
      <p:pic>
        <p:nvPicPr>
          <p:cNvPr id="8" name="圖片 7"/>
          <p:cNvPicPr>
            <a:picLocks noChangeAspect="1"/>
          </p:cNvPicPr>
          <p:nvPr/>
        </p:nvPicPr>
        <p:blipFill>
          <a:blip r:embed="rId5"/>
          <a:stretch>
            <a:fillRect/>
          </a:stretch>
        </p:blipFill>
        <p:spPr>
          <a:xfrm>
            <a:off x="8490558" y="219073"/>
            <a:ext cx="3488342" cy="1095373"/>
          </a:xfrm>
          <a:prstGeom prst="rect">
            <a:avLst/>
          </a:prstGeom>
        </p:spPr>
      </p:pic>
      <p:pic>
        <p:nvPicPr>
          <p:cNvPr id="9" name="圖片 8"/>
          <p:cNvPicPr>
            <a:picLocks noChangeAspect="1"/>
          </p:cNvPicPr>
          <p:nvPr/>
        </p:nvPicPr>
        <p:blipFill>
          <a:blip r:embed="rId6"/>
          <a:stretch>
            <a:fillRect/>
          </a:stretch>
        </p:blipFill>
        <p:spPr>
          <a:xfrm>
            <a:off x="8490558" y="3934534"/>
            <a:ext cx="3488342" cy="2542465"/>
          </a:xfrm>
          <a:prstGeom prst="rect">
            <a:avLst/>
          </a:prstGeom>
        </p:spPr>
      </p:pic>
    </p:spTree>
    <p:extLst>
      <p:ext uri="{BB962C8B-B14F-4D97-AF65-F5344CB8AC3E}">
        <p14:creationId xmlns:p14="http://schemas.microsoft.com/office/powerpoint/2010/main" val="658715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17486" y="0"/>
            <a:ext cx="3831748" cy="6858000"/>
          </a:xfrm>
          <a:prstGeom prst="rect">
            <a:avLst/>
          </a:prstGeom>
        </p:spPr>
      </p:pic>
      <p:pic>
        <p:nvPicPr>
          <p:cNvPr id="5" name="圖片 4"/>
          <p:cNvPicPr>
            <a:picLocks noChangeAspect="1"/>
          </p:cNvPicPr>
          <p:nvPr/>
        </p:nvPicPr>
        <p:blipFill>
          <a:blip r:embed="rId3"/>
          <a:stretch>
            <a:fillRect/>
          </a:stretch>
        </p:blipFill>
        <p:spPr>
          <a:xfrm>
            <a:off x="4311172" y="-9824"/>
            <a:ext cx="3780315" cy="6867824"/>
          </a:xfrm>
          <a:prstGeom prst="rect">
            <a:avLst/>
          </a:prstGeom>
        </p:spPr>
      </p:pic>
      <p:pic>
        <p:nvPicPr>
          <p:cNvPr id="6" name="圖片 5"/>
          <p:cNvPicPr>
            <a:picLocks noChangeAspect="1"/>
          </p:cNvPicPr>
          <p:nvPr/>
        </p:nvPicPr>
        <p:blipFill>
          <a:blip r:embed="rId4"/>
          <a:stretch>
            <a:fillRect/>
          </a:stretch>
        </p:blipFill>
        <p:spPr>
          <a:xfrm>
            <a:off x="8353425" y="0"/>
            <a:ext cx="3658745" cy="6900862"/>
          </a:xfrm>
          <a:prstGeom prst="rect">
            <a:avLst/>
          </a:prstGeom>
        </p:spPr>
      </p:pic>
    </p:spTree>
    <p:extLst>
      <p:ext uri="{BB962C8B-B14F-4D97-AF65-F5344CB8AC3E}">
        <p14:creationId xmlns:p14="http://schemas.microsoft.com/office/powerpoint/2010/main" val="3464124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494</TotalTime>
  <Words>150</Words>
  <Application>Microsoft Office PowerPoint</Application>
  <PresentationFormat>寬螢幕</PresentationFormat>
  <Paragraphs>34</Paragraphs>
  <Slides>14</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微軟正黑體</vt:lpstr>
      <vt:lpstr>新細明體</vt:lpstr>
      <vt:lpstr>Arial</vt:lpstr>
      <vt:lpstr>Calibri</vt:lpstr>
      <vt:lpstr>Century Gothic</vt:lpstr>
      <vt:lpstr>Wingdings 3</vt:lpstr>
      <vt:lpstr>絲縷</vt:lpstr>
      <vt:lpstr>System Programming</vt:lpstr>
      <vt:lpstr>INDEX</vt:lpstr>
      <vt:lpstr>Problem description</vt:lpstr>
      <vt:lpstr>The way of writing the program</vt:lpstr>
      <vt:lpstr>Cont’d</vt:lpstr>
      <vt:lpstr>Program listing</vt:lpstr>
      <vt:lpstr>PowerPoint 簡報</vt:lpstr>
      <vt:lpstr>PowerPoint 簡報</vt:lpstr>
      <vt:lpstr>PowerPoint 簡報</vt:lpstr>
      <vt:lpstr>PowerPoint 簡報</vt:lpstr>
      <vt:lpstr>Results screenshots: test1.obj</vt:lpstr>
      <vt:lpstr>PowerPoint 簡報</vt:lpstr>
      <vt:lpstr>Results screenshots: test2.obj</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dc:title>
  <dc:creator>user</dc:creator>
  <cp:lastModifiedBy>user</cp:lastModifiedBy>
  <cp:revision>54</cp:revision>
  <dcterms:created xsi:type="dcterms:W3CDTF">2022-12-19T04:47:16Z</dcterms:created>
  <dcterms:modified xsi:type="dcterms:W3CDTF">2022-12-20T07:33:36Z</dcterms:modified>
</cp:coreProperties>
</file>