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notesMasterIdLst>
    <p:notesMasterId r:id="rId8"/>
  </p:notesMasterIdLst>
  <p:sldIdLst>
    <p:sldId id="276" r:id="rId2"/>
    <p:sldId id="278" r:id="rId3"/>
    <p:sldId id="275" r:id="rId4"/>
    <p:sldId id="273" r:id="rId5"/>
    <p:sldId id="279" r:id="rId6"/>
    <p:sldId id="28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171"/>
    <a:srgbClr val="DD8452"/>
    <a:srgbClr val="4C72B0"/>
    <a:srgbClr val="D9D9D9"/>
    <a:srgbClr val="55A868"/>
    <a:srgbClr val="A6D2F2"/>
    <a:srgbClr val="6F5331"/>
    <a:srgbClr val="FFFFFF"/>
    <a:srgbClr val="85A8B4"/>
    <a:srgbClr val="806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12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151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CEFE3-F6FE-4C1F-93ED-174AA7084EC3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CEBF1-768F-45BF-B088-FD25601DC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674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CEBF1-768F-45BF-B088-FD25601DCBC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237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CEBF1-768F-45BF-B088-FD25601DCBC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701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CEBF1-768F-45BF-B088-FD25601DCBC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956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CEBF1-768F-45BF-B088-FD25601DCBC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148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CEBF1-768F-45BF-B088-FD25601DCBC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71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CEBF1-768F-45BF-B088-FD25601DCBC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339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EB20-3A8D-40C9-9E3C-B22CFB0A9EFF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15C5-A7D9-4D17-A332-8C89668A21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533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EB20-3A8D-40C9-9E3C-B22CFB0A9EFF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15C5-A7D9-4D17-A332-8C89668A21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370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EB20-3A8D-40C9-9E3C-B22CFB0A9EFF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15C5-A7D9-4D17-A332-8C89668A21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691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EB20-3A8D-40C9-9E3C-B22CFB0A9EFF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15C5-A7D9-4D17-A332-8C89668A21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562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EB20-3A8D-40C9-9E3C-B22CFB0A9EFF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15C5-A7D9-4D17-A332-8C89668A21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22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EB20-3A8D-40C9-9E3C-B22CFB0A9EFF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15C5-A7D9-4D17-A332-8C89668A21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624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EB20-3A8D-40C9-9E3C-B22CFB0A9EFF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15C5-A7D9-4D17-A332-8C89668A21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363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EB20-3A8D-40C9-9E3C-B22CFB0A9EFF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15C5-A7D9-4D17-A332-8C89668A21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54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EB20-3A8D-40C9-9E3C-B22CFB0A9EFF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15C5-A7D9-4D17-A332-8C89668A21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05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EB20-3A8D-40C9-9E3C-B22CFB0A9EFF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15C5-A7D9-4D17-A332-8C89668A21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272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EB20-3A8D-40C9-9E3C-B22CFB0A9EFF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E15C5-A7D9-4D17-A332-8C89668A21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02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8EB20-3A8D-40C9-9E3C-B22CFB0A9EFF}" type="datetimeFigureOut">
              <a:rPr lang="zh-CN" altLang="en-US" smtClean="0"/>
              <a:t>2025/3/13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E15C5-A7D9-4D17-A332-8C89668A21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49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C641622E-01F7-4DAB-9EC6-A3DE7039A587}"/>
              </a:ext>
            </a:extLst>
          </p:cNvPr>
          <p:cNvGrpSpPr/>
          <p:nvPr/>
        </p:nvGrpSpPr>
        <p:grpSpPr>
          <a:xfrm>
            <a:off x="1285924" y="784900"/>
            <a:ext cx="10033458" cy="4576622"/>
            <a:chOff x="1285924" y="784900"/>
            <a:chExt cx="10033458" cy="4576622"/>
          </a:xfrm>
        </p:grpSpPr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3A136DC5-0471-49B5-90BD-B5AD0121D641}"/>
                </a:ext>
              </a:extLst>
            </p:cNvPr>
            <p:cNvCxnSpPr>
              <a:cxnSpLocks/>
              <a:stCxn id="157" idx="3"/>
            </p:cNvCxnSpPr>
            <p:nvPr/>
          </p:nvCxnSpPr>
          <p:spPr>
            <a:xfrm flipV="1">
              <a:off x="2830085" y="2092255"/>
              <a:ext cx="2135683" cy="1795454"/>
            </a:xfrm>
            <a:prstGeom prst="straightConnector1">
              <a:avLst/>
            </a:prstGeom>
            <a:ln w="57150">
              <a:solidFill>
                <a:schemeClr val="accent3">
                  <a:lumMod val="60000"/>
                  <a:lumOff val="4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81F9DA7A-E8BA-4CBE-860D-B217F31C702A}"/>
                </a:ext>
              </a:extLst>
            </p:cNvPr>
            <p:cNvCxnSpPr>
              <a:cxnSpLocks/>
              <a:stCxn id="157" idx="3"/>
              <a:endCxn id="164" idx="1"/>
            </p:cNvCxnSpPr>
            <p:nvPr/>
          </p:nvCxnSpPr>
          <p:spPr>
            <a:xfrm>
              <a:off x="2830085" y="3887709"/>
              <a:ext cx="2147281" cy="375467"/>
            </a:xfrm>
            <a:prstGeom prst="straightConnector1">
              <a:avLst/>
            </a:prstGeom>
            <a:ln w="57150">
              <a:solidFill>
                <a:schemeClr val="accent3">
                  <a:lumMod val="60000"/>
                  <a:lumOff val="4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B6523E99-E80A-4612-9E68-5BE77E27CD50}"/>
                </a:ext>
              </a:extLst>
            </p:cNvPr>
            <p:cNvCxnSpPr>
              <a:cxnSpLocks/>
              <a:endCxn id="163" idx="1"/>
            </p:cNvCxnSpPr>
            <p:nvPr/>
          </p:nvCxnSpPr>
          <p:spPr>
            <a:xfrm flipV="1">
              <a:off x="2843333" y="1926584"/>
              <a:ext cx="2130083" cy="354140"/>
            </a:xfrm>
            <a:prstGeom prst="straightConnector1">
              <a:avLst/>
            </a:prstGeom>
            <a:ln w="57150">
              <a:solidFill>
                <a:schemeClr val="accent3">
                  <a:lumMod val="60000"/>
                  <a:lumOff val="4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A7A0A769-B889-4960-9427-45478708C425}"/>
                </a:ext>
              </a:extLst>
            </p:cNvPr>
            <p:cNvCxnSpPr>
              <a:cxnSpLocks/>
              <a:stCxn id="163" idx="3"/>
            </p:cNvCxnSpPr>
            <p:nvPr/>
          </p:nvCxnSpPr>
          <p:spPr>
            <a:xfrm>
              <a:off x="7070224" y="1926584"/>
              <a:ext cx="1693951" cy="1204927"/>
            </a:xfrm>
            <a:prstGeom prst="straightConnector1">
              <a:avLst/>
            </a:prstGeom>
            <a:ln w="57150">
              <a:solidFill>
                <a:schemeClr val="accent3">
                  <a:lumMod val="60000"/>
                  <a:lumOff val="4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32D5BAEB-3067-4CC1-963A-B6F1F0A483DF}"/>
                </a:ext>
              </a:extLst>
            </p:cNvPr>
            <p:cNvCxnSpPr>
              <a:cxnSpLocks/>
              <a:stCxn id="164" idx="3"/>
            </p:cNvCxnSpPr>
            <p:nvPr/>
          </p:nvCxnSpPr>
          <p:spPr>
            <a:xfrm flipV="1">
              <a:off x="7073165" y="3181964"/>
              <a:ext cx="1691009" cy="1081212"/>
            </a:xfrm>
            <a:prstGeom prst="straightConnector1">
              <a:avLst/>
            </a:prstGeom>
            <a:ln w="5715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9E923631-B9C5-4A55-91D3-438C802E54E7}"/>
                </a:ext>
              </a:extLst>
            </p:cNvPr>
            <p:cNvSpPr txBox="1"/>
            <p:nvPr/>
          </p:nvSpPr>
          <p:spPr>
            <a:xfrm>
              <a:off x="1299172" y="2025333"/>
              <a:ext cx="1544161" cy="646986"/>
            </a:xfrm>
            <a:prstGeom prst="roundRect">
              <a:avLst/>
            </a:prstGeom>
            <a:solidFill>
              <a:srgbClr val="55A868"/>
            </a:solidFill>
            <a:ln>
              <a:solidFill>
                <a:srgbClr val="55A868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altLang="zh-CN" sz="24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zh-CN" altLang="en-US" sz="24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B56DD2E8-588F-46FD-AFE9-B28F126B1355}"/>
                </a:ext>
              </a:extLst>
            </p:cNvPr>
            <p:cNvSpPr txBox="1"/>
            <p:nvPr/>
          </p:nvSpPr>
          <p:spPr>
            <a:xfrm>
              <a:off x="1285924" y="3563709"/>
              <a:ext cx="1544161" cy="648000"/>
            </a:xfrm>
            <a:prstGeom prst="roundRect">
              <a:avLst/>
            </a:prstGeom>
            <a:solidFill>
              <a:srgbClr val="CCB974"/>
            </a:solidFill>
            <a:ln>
              <a:solidFill>
                <a:srgbClr val="FBD76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24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64DCC19E-6704-4736-9E83-28DE849C8724}"/>
                </a:ext>
              </a:extLst>
            </p:cNvPr>
            <p:cNvSpPr txBox="1"/>
            <p:nvPr/>
          </p:nvSpPr>
          <p:spPr>
            <a:xfrm>
              <a:off x="4973416" y="1602584"/>
              <a:ext cx="2096808" cy="648000"/>
            </a:xfrm>
            <a:prstGeom prst="roundRect">
              <a:avLst/>
            </a:prstGeom>
            <a:solidFill>
              <a:srgbClr val="4C72B0"/>
            </a:solidFill>
            <a:ln>
              <a:solidFill>
                <a:srgbClr val="4C72B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" name="文本框 163">
              <a:extLst>
                <a:ext uri="{FF2B5EF4-FFF2-40B4-BE49-F238E27FC236}">
                  <a16:creationId xmlns:a16="http://schemas.microsoft.com/office/drawing/2014/main" id="{825E223D-B64A-4271-B060-9AC1906AA86C}"/>
                </a:ext>
              </a:extLst>
            </p:cNvPr>
            <p:cNvSpPr txBox="1"/>
            <p:nvPr/>
          </p:nvSpPr>
          <p:spPr>
            <a:xfrm>
              <a:off x="4977366" y="3939176"/>
              <a:ext cx="2095800" cy="648000"/>
            </a:xfrm>
            <a:prstGeom prst="roundRect">
              <a:avLst/>
            </a:prstGeom>
            <a:solidFill>
              <a:srgbClr val="DD8452"/>
            </a:solidFill>
            <a:ln>
              <a:solidFill>
                <a:srgbClr val="DD845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6" name="文本框 165">
              <a:extLst>
                <a:ext uri="{FF2B5EF4-FFF2-40B4-BE49-F238E27FC236}">
                  <a16:creationId xmlns:a16="http://schemas.microsoft.com/office/drawing/2014/main" id="{B79F91CE-4EB9-46BF-AD2E-00141895DB3C}"/>
                </a:ext>
              </a:extLst>
            </p:cNvPr>
            <p:cNvSpPr txBox="1"/>
            <p:nvPr/>
          </p:nvSpPr>
          <p:spPr>
            <a:xfrm>
              <a:off x="8764174" y="2711602"/>
              <a:ext cx="2555208" cy="9360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Establishment</a:t>
              </a:r>
            </a:p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probability</a:t>
              </a:r>
            </a:p>
            <a:p>
              <a:pPr algn="ctr"/>
              <a:endPara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1660A314-EE30-4D97-8FCB-D567561BE7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47619" y="933070"/>
              <a:ext cx="8038800" cy="3619"/>
            </a:xfrm>
            <a:prstGeom prst="line">
              <a:avLst/>
            </a:prstGeom>
            <a:ln w="57150">
              <a:solidFill>
                <a:schemeClr val="accent3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94D1A2F0-D833-45EF-A0A3-B29FC935D4CF}"/>
                </a:ext>
              </a:extLst>
            </p:cNvPr>
            <p:cNvCxnSpPr>
              <a:cxnSpLocks/>
              <a:endCxn id="166" idx="0"/>
            </p:cNvCxnSpPr>
            <p:nvPr/>
          </p:nvCxnSpPr>
          <p:spPr>
            <a:xfrm flipH="1">
              <a:off x="10041778" y="918292"/>
              <a:ext cx="20264" cy="1793310"/>
            </a:xfrm>
            <a:prstGeom prst="straightConnector1">
              <a:avLst/>
            </a:prstGeom>
            <a:ln w="57150">
              <a:solidFill>
                <a:schemeClr val="accent3">
                  <a:lumMod val="60000"/>
                  <a:lumOff val="4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5747E50C-03ED-404A-B84A-973696F245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45313" y="5309389"/>
              <a:ext cx="8020801" cy="28598"/>
            </a:xfrm>
            <a:prstGeom prst="line">
              <a:avLst/>
            </a:prstGeom>
            <a:ln w="571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9F7CA635-32EC-43A0-9353-50AA60A7734D}"/>
                </a:ext>
              </a:extLst>
            </p:cNvPr>
            <p:cNvCxnSpPr>
              <a:cxnSpLocks/>
              <a:endCxn id="166" idx="2"/>
            </p:cNvCxnSpPr>
            <p:nvPr/>
          </p:nvCxnSpPr>
          <p:spPr>
            <a:xfrm flipV="1">
              <a:off x="10039701" y="3647602"/>
              <a:ext cx="2077" cy="1713920"/>
            </a:xfrm>
            <a:prstGeom prst="straightConnector1">
              <a:avLst/>
            </a:prstGeom>
            <a:ln w="5715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C895FC3F-62B8-43FB-9A1B-EA0CA53E02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71253" y="4214808"/>
              <a:ext cx="0" cy="1116000"/>
            </a:xfrm>
            <a:prstGeom prst="line">
              <a:avLst/>
            </a:prstGeom>
            <a:ln w="571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531CA315-C72F-4506-8D94-BA64412251D4}"/>
                </a:ext>
              </a:extLst>
            </p:cNvPr>
            <p:cNvCxnSpPr>
              <a:cxnSpLocks/>
              <a:stCxn id="163" idx="2"/>
              <a:endCxn id="164" idx="0"/>
            </p:cNvCxnSpPr>
            <p:nvPr/>
          </p:nvCxnSpPr>
          <p:spPr>
            <a:xfrm>
              <a:off x="6021820" y="2250584"/>
              <a:ext cx="3446" cy="1688592"/>
            </a:xfrm>
            <a:prstGeom prst="straightConnector1">
              <a:avLst/>
            </a:prstGeom>
            <a:ln w="57150">
              <a:solidFill>
                <a:schemeClr val="accent3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2189D253-2657-4758-BD5B-951B1B7799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67074" y="912705"/>
              <a:ext cx="8356" cy="1105200"/>
            </a:xfrm>
            <a:prstGeom prst="line">
              <a:avLst/>
            </a:prstGeom>
            <a:ln w="571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5B91811-EF56-42E1-9E76-192E05C10E43}"/>
                </a:ext>
              </a:extLst>
            </p:cNvPr>
            <p:cNvSpPr txBox="1"/>
            <p:nvPr/>
          </p:nvSpPr>
          <p:spPr>
            <a:xfrm>
              <a:off x="1758174" y="2106486"/>
              <a:ext cx="648000" cy="46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PD</a:t>
              </a:r>
              <a:endParaRPr lang="zh-CN" altLang="en-US" sz="24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zh-CN" altLang="en-US" sz="2400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CAE7477-D096-4982-80BB-D19A17D97402}"/>
                </a:ext>
              </a:extLst>
            </p:cNvPr>
            <p:cNvSpPr txBox="1"/>
            <p:nvPr/>
          </p:nvSpPr>
          <p:spPr>
            <a:xfrm>
              <a:off x="1758174" y="3654901"/>
              <a:ext cx="612000" cy="43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FD</a:t>
              </a:r>
              <a:endParaRPr lang="zh-CN" altLang="en-US" sz="24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zh-CN" altLang="en-US" sz="2400" dirty="0"/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867A8C47-1E6F-41AA-9E21-0EF51ADBE92E}"/>
                </a:ext>
              </a:extLst>
            </p:cNvPr>
            <p:cNvCxnSpPr>
              <a:cxnSpLocks/>
            </p:cNvCxnSpPr>
            <p:nvPr/>
          </p:nvCxnSpPr>
          <p:spPr>
            <a:xfrm>
              <a:off x="2071252" y="2680399"/>
              <a:ext cx="1" cy="888324"/>
            </a:xfrm>
            <a:prstGeom prst="straightConnector1">
              <a:avLst/>
            </a:prstGeom>
            <a:ln w="57150">
              <a:solidFill>
                <a:schemeClr val="accent3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1C638D75-FB21-4040-B86A-718C00A308BE}"/>
                </a:ext>
              </a:extLst>
            </p:cNvPr>
            <p:cNvSpPr txBox="1"/>
            <p:nvPr/>
          </p:nvSpPr>
          <p:spPr>
            <a:xfrm>
              <a:off x="1305932" y="784900"/>
              <a:ext cx="5302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97DBA843-F70C-4D7D-BA31-1339ACBA6BB5}"/>
                </a:ext>
              </a:extLst>
            </p:cNvPr>
            <p:cNvSpPr txBox="1"/>
            <p:nvPr/>
          </p:nvSpPr>
          <p:spPr>
            <a:xfrm>
              <a:off x="5706574" y="1702068"/>
              <a:ext cx="648000" cy="43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ND</a:t>
              </a:r>
              <a:endParaRPr lang="zh-CN" altLang="en-US" sz="24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zh-CN" altLang="en-US" sz="2400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F6563902-7558-4A18-A4AE-4FDC23DB9F07}"/>
                </a:ext>
              </a:extLst>
            </p:cNvPr>
            <p:cNvSpPr txBox="1"/>
            <p:nvPr/>
          </p:nvSpPr>
          <p:spPr>
            <a:xfrm>
              <a:off x="5666454" y="4016439"/>
              <a:ext cx="828000" cy="46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RFD</a:t>
              </a:r>
              <a:endParaRPr lang="zh-CN" altLang="en-US" sz="24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zh-CN" altLang="en-US" sz="2400" dirty="0"/>
            </a:p>
          </p:txBody>
        </p: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5E4F8D7C-FF8D-4DEC-8B8B-ED25E6C61C5D}"/>
                </a:ext>
              </a:extLst>
            </p:cNvPr>
            <p:cNvCxnSpPr>
              <a:cxnSpLocks/>
            </p:cNvCxnSpPr>
            <p:nvPr/>
          </p:nvCxnSpPr>
          <p:spPr>
            <a:xfrm>
              <a:off x="2832165" y="2302980"/>
              <a:ext cx="2141249" cy="1842897"/>
            </a:xfrm>
            <a:prstGeom prst="straightConnector1">
              <a:avLst/>
            </a:prstGeom>
            <a:ln w="57150">
              <a:solidFill>
                <a:schemeClr val="accent3">
                  <a:lumMod val="60000"/>
                  <a:lumOff val="4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197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BAA586A-2FD8-40FB-A128-ED8C0B7A268D}"/>
              </a:ext>
            </a:extLst>
          </p:cNvPr>
          <p:cNvGrpSpPr/>
          <p:nvPr/>
        </p:nvGrpSpPr>
        <p:grpSpPr>
          <a:xfrm>
            <a:off x="1285924" y="784900"/>
            <a:ext cx="10033458" cy="4576623"/>
            <a:chOff x="1285924" y="784900"/>
            <a:chExt cx="10033458" cy="4576623"/>
          </a:xfrm>
        </p:grpSpPr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3A136DC5-0471-49B5-90BD-B5AD0121D641}"/>
                </a:ext>
              </a:extLst>
            </p:cNvPr>
            <p:cNvCxnSpPr>
              <a:cxnSpLocks/>
              <a:stCxn id="157" idx="3"/>
            </p:cNvCxnSpPr>
            <p:nvPr/>
          </p:nvCxnSpPr>
          <p:spPr>
            <a:xfrm flipV="1">
              <a:off x="2830085" y="2092255"/>
              <a:ext cx="2135683" cy="1795454"/>
            </a:xfrm>
            <a:prstGeom prst="straightConnector1">
              <a:avLst/>
            </a:prstGeom>
            <a:ln w="57150">
              <a:solidFill>
                <a:schemeClr val="accent3">
                  <a:lumMod val="60000"/>
                  <a:lumOff val="4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81F9DA7A-E8BA-4CBE-860D-B217F31C702A}"/>
                </a:ext>
              </a:extLst>
            </p:cNvPr>
            <p:cNvCxnSpPr>
              <a:cxnSpLocks/>
              <a:stCxn id="157" idx="3"/>
              <a:endCxn id="164" idx="1"/>
            </p:cNvCxnSpPr>
            <p:nvPr/>
          </p:nvCxnSpPr>
          <p:spPr>
            <a:xfrm>
              <a:off x="2830085" y="3887709"/>
              <a:ext cx="2147281" cy="375467"/>
            </a:xfrm>
            <a:prstGeom prst="straightConnector1">
              <a:avLst/>
            </a:prstGeom>
            <a:ln w="57150">
              <a:solidFill>
                <a:schemeClr val="accent3">
                  <a:lumMod val="60000"/>
                  <a:lumOff val="4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B6523E99-E80A-4612-9E68-5BE77E27CD50}"/>
                </a:ext>
              </a:extLst>
            </p:cNvPr>
            <p:cNvCxnSpPr>
              <a:cxnSpLocks/>
              <a:endCxn id="163" idx="1"/>
            </p:cNvCxnSpPr>
            <p:nvPr/>
          </p:nvCxnSpPr>
          <p:spPr>
            <a:xfrm flipV="1">
              <a:off x="2843333" y="1926584"/>
              <a:ext cx="2130083" cy="354140"/>
            </a:xfrm>
            <a:prstGeom prst="straightConnector1">
              <a:avLst/>
            </a:prstGeom>
            <a:ln w="57150">
              <a:solidFill>
                <a:schemeClr val="accent3">
                  <a:lumMod val="60000"/>
                  <a:lumOff val="4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A7A0A769-B889-4960-9427-45478708C425}"/>
                </a:ext>
              </a:extLst>
            </p:cNvPr>
            <p:cNvCxnSpPr>
              <a:cxnSpLocks/>
              <a:stCxn id="163" idx="3"/>
            </p:cNvCxnSpPr>
            <p:nvPr/>
          </p:nvCxnSpPr>
          <p:spPr>
            <a:xfrm>
              <a:off x="7070224" y="1926584"/>
              <a:ext cx="1693951" cy="1204927"/>
            </a:xfrm>
            <a:prstGeom prst="straightConnector1">
              <a:avLst/>
            </a:prstGeom>
            <a:ln w="57150">
              <a:solidFill>
                <a:schemeClr val="accent3">
                  <a:lumMod val="60000"/>
                  <a:lumOff val="4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32D5BAEB-3067-4CC1-963A-B6F1F0A483DF}"/>
                </a:ext>
              </a:extLst>
            </p:cNvPr>
            <p:cNvCxnSpPr>
              <a:cxnSpLocks/>
              <a:stCxn id="164" idx="3"/>
            </p:cNvCxnSpPr>
            <p:nvPr/>
          </p:nvCxnSpPr>
          <p:spPr>
            <a:xfrm flipV="1">
              <a:off x="7073165" y="3181964"/>
              <a:ext cx="1691009" cy="1081212"/>
            </a:xfrm>
            <a:prstGeom prst="straightConnector1">
              <a:avLst/>
            </a:prstGeom>
            <a:ln w="5715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9E923631-B9C5-4A55-91D3-438C802E54E7}"/>
                </a:ext>
              </a:extLst>
            </p:cNvPr>
            <p:cNvSpPr txBox="1"/>
            <p:nvPr/>
          </p:nvSpPr>
          <p:spPr>
            <a:xfrm>
              <a:off x="1299172" y="2025333"/>
              <a:ext cx="1544161" cy="646986"/>
            </a:xfrm>
            <a:prstGeom prst="roundRect">
              <a:avLst/>
            </a:prstGeom>
            <a:solidFill>
              <a:srgbClr val="55A868"/>
            </a:solidFill>
            <a:ln>
              <a:solidFill>
                <a:srgbClr val="55A868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altLang="zh-CN" sz="24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zh-CN" altLang="en-US" sz="24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B56DD2E8-588F-46FD-AFE9-B28F126B1355}"/>
                </a:ext>
              </a:extLst>
            </p:cNvPr>
            <p:cNvSpPr txBox="1"/>
            <p:nvPr/>
          </p:nvSpPr>
          <p:spPr>
            <a:xfrm>
              <a:off x="1285924" y="3563709"/>
              <a:ext cx="1544161" cy="648000"/>
            </a:xfrm>
            <a:prstGeom prst="roundRect">
              <a:avLst/>
            </a:prstGeom>
            <a:solidFill>
              <a:srgbClr val="CCB974"/>
            </a:solidFill>
            <a:ln>
              <a:solidFill>
                <a:srgbClr val="FBD76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24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64DCC19E-6704-4736-9E83-28DE849C8724}"/>
                </a:ext>
              </a:extLst>
            </p:cNvPr>
            <p:cNvSpPr txBox="1"/>
            <p:nvPr/>
          </p:nvSpPr>
          <p:spPr>
            <a:xfrm>
              <a:off x="4973416" y="1602584"/>
              <a:ext cx="2096808" cy="648000"/>
            </a:xfrm>
            <a:prstGeom prst="roundRect">
              <a:avLst/>
            </a:prstGeom>
            <a:solidFill>
              <a:srgbClr val="4C72B0"/>
            </a:solidFill>
            <a:ln>
              <a:solidFill>
                <a:srgbClr val="4C72B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4" name="文本框 163">
              <a:extLst>
                <a:ext uri="{FF2B5EF4-FFF2-40B4-BE49-F238E27FC236}">
                  <a16:creationId xmlns:a16="http://schemas.microsoft.com/office/drawing/2014/main" id="{825E223D-B64A-4271-B060-9AC1906AA86C}"/>
                </a:ext>
              </a:extLst>
            </p:cNvPr>
            <p:cNvSpPr txBox="1"/>
            <p:nvPr/>
          </p:nvSpPr>
          <p:spPr>
            <a:xfrm>
              <a:off x="4977366" y="3939176"/>
              <a:ext cx="2095800" cy="648000"/>
            </a:xfrm>
            <a:prstGeom prst="roundRect">
              <a:avLst/>
            </a:prstGeom>
            <a:solidFill>
              <a:srgbClr val="DD8452"/>
            </a:solidFill>
            <a:ln>
              <a:solidFill>
                <a:srgbClr val="DD845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6" name="文本框 165">
              <a:extLst>
                <a:ext uri="{FF2B5EF4-FFF2-40B4-BE49-F238E27FC236}">
                  <a16:creationId xmlns:a16="http://schemas.microsoft.com/office/drawing/2014/main" id="{B79F91CE-4EB9-46BF-AD2E-00141895DB3C}"/>
                </a:ext>
              </a:extLst>
            </p:cNvPr>
            <p:cNvSpPr txBox="1"/>
            <p:nvPr/>
          </p:nvSpPr>
          <p:spPr>
            <a:xfrm>
              <a:off x="8764174" y="2711602"/>
              <a:ext cx="2555208" cy="9360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Dominance</a:t>
              </a:r>
            </a:p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probability</a:t>
              </a:r>
            </a:p>
            <a:p>
              <a:pPr algn="ctr"/>
              <a:endParaRPr lang="zh-CN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1660A314-EE30-4D97-8FCB-D567561BE7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47619" y="933070"/>
              <a:ext cx="8038800" cy="3619"/>
            </a:xfrm>
            <a:prstGeom prst="line">
              <a:avLst/>
            </a:prstGeom>
            <a:ln w="57150">
              <a:solidFill>
                <a:schemeClr val="accent3">
                  <a:lumMod val="60000"/>
                  <a:lumOff val="4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94D1A2F0-D833-45EF-A0A3-B29FC935D4CF}"/>
                </a:ext>
              </a:extLst>
            </p:cNvPr>
            <p:cNvCxnSpPr>
              <a:cxnSpLocks/>
              <a:endCxn id="166" idx="0"/>
            </p:cNvCxnSpPr>
            <p:nvPr/>
          </p:nvCxnSpPr>
          <p:spPr>
            <a:xfrm flipH="1">
              <a:off x="10041778" y="918292"/>
              <a:ext cx="20264" cy="1793310"/>
            </a:xfrm>
            <a:prstGeom prst="straightConnector1">
              <a:avLst/>
            </a:prstGeom>
            <a:ln w="57150">
              <a:solidFill>
                <a:schemeClr val="accent3">
                  <a:lumMod val="60000"/>
                  <a:lumOff val="4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5747E50C-03ED-404A-B84A-973696F245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45313" y="5309389"/>
              <a:ext cx="8020801" cy="28598"/>
            </a:xfrm>
            <a:prstGeom prst="line">
              <a:avLst/>
            </a:prstGeom>
            <a:ln w="571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9F7CA635-32EC-43A0-9353-50AA60A7734D}"/>
                </a:ext>
              </a:extLst>
            </p:cNvPr>
            <p:cNvCxnSpPr>
              <a:cxnSpLocks/>
              <a:endCxn id="166" idx="2"/>
            </p:cNvCxnSpPr>
            <p:nvPr/>
          </p:nvCxnSpPr>
          <p:spPr>
            <a:xfrm flipV="1">
              <a:off x="10039701" y="3647602"/>
              <a:ext cx="2077" cy="1713921"/>
            </a:xfrm>
            <a:prstGeom prst="straightConnector1">
              <a:avLst/>
            </a:prstGeom>
            <a:ln w="5715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C895FC3F-62B8-43FB-9A1B-EA0CA53E02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71253" y="4214808"/>
              <a:ext cx="0" cy="1116000"/>
            </a:xfrm>
            <a:prstGeom prst="line">
              <a:avLst/>
            </a:prstGeom>
            <a:ln w="571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531CA315-C72F-4506-8D94-BA64412251D4}"/>
                </a:ext>
              </a:extLst>
            </p:cNvPr>
            <p:cNvCxnSpPr>
              <a:cxnSpLocks/>
              <a:stCxn id="163" idx="2"/>
              <a:endCxn id="164" idx="0"/>
            </p:cNvCxnSpPr>
            <p:nvPr/>
          </p:nvCxnSpPr>
          <p:spPr>
            <a:xfrm>
              <a:off x="6021820" y="2250584"/>
              <a:ext cx="3446" cy="1688592"/>
            </a:xfrm>
            <a:prstGeom prst="straightConnector1">
              <a:avLst/>
            </a:prstGeom>
            <a:ln w="57150">
              <a:solidFill>
                <a:schemeClr val="accent3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2189D253-2657-4758-BD5B-951B1B7799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67074" y="912705"/>
              <a:ext cx="8356" cy="1105200"/>
            </a:xfrm>
            <a:prstGeom prst="line">
              <a:avLst/>
            </a:prstGeom>
            <a:ln w="571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5B91811-EF56-42E1-9E76-192E05C10E43}"/>
                </a:ext>
              </a:extLst>
            </p:cNvPr>
            <p:cNvSpPr txBox="1"/>
            <p:nvPr/>
          </p:nvSpPr>
          <p:spPr>
            <a:xfrm>
              <a:off x="1758174" y="2106486"/>
              <a:ext cx="648000" cy="46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PD</a:t>
              </a:r>
              <a:endParaRPr lang="zh-CN" altLang="en-US" sz="24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zh-CN" altLang="en-US" sz="2400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CAE7477-D096-4982-80BB-D19A17D97402}"/>
                </a:ext>
              </a:extLst>
            </p:cNvPr>
            <p:cNvSpPr txBox="1"/>
            <p:nvPr/>
          </p:nvSpPr>
          <p:spPr>
            <a:xfrm>
              <a:off x="1758174" y="3654901"/>
              <a:ext cx="612000" cy="43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FD</a:t>
              </a:r>
              <a:endParaRPr lang="zh-CN" altLang="en-US" sz="24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zh-CN" altLang="en-US" sz="2400" dirty="0"/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867A8C47-1E6F-41AA-9E21-0EF51ADBE92E}"/>
                </a:ext>
              </a:extLst>
            </p:cNvPr>
            <p:cNvCxnSpPr>
              <a:cxnSpLocks/>
            </p:cNvCxnSpPr>
            <p:nvPr/>
          </p:nvCxnSpPr>
          <p:spPr>
            <a:xfrm>
              <a:off x="2071252" y="2680399"/>
              <a:ext cx="1" cy="888324"/>
            </a:xfrm>
            <a:prstGeom prst="straightConnector1">
              <a:avLst/>
            </a:prstGeom>
            <a:ln w="57150">
              <a:solidFill>
                <a:schemeClr val="accent3">
                  <a:lumMod val="60000"/>
                  <a:lumOff val="4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1C638D75-FB21-4040-B86A-718C00A308BE}"/>
                </a:ext>
              </a:extLst>
            </p:cNvPr>
            <p:cNvSpPr txBox="1"/>
            <p:nvPr/>
          </p:nvSpPr>
          <p:spPr>
            <a:xfrm>
              <a:off x="1305932" y="784900"/>
              <a:ext cx="5302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97DBA843-F70C-4D7D-BA31-1339ACBA6BB5}"/>
                </a:ext>
              </a:extLst>
            </p:cNvPr>
            <p:cNvSpPr txBox="1"/>
            <p:nvPr/>
          </p:nvSpPr>
          <p:spPr>
            <a:xfrm>
              <a:off x="5706574" y="1702068"/>
              <a:ext cx="648000" cy="43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ND</a:t>
              </a:r>
              <a:endParaRPr lang="zh-CN" altLang="en-US" sz="24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zh-CN" altLang="en-US" sz="2400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F6563902-7558-4A18-A4AE-4FDC23DB9F07}"/>
                </a:ext>
              </a:extLst>
            </p:cNvPr>
            <p:cNvSpPr txBox="1"/>
            <p:nvPr/>
          </p:nvSpPr>
          <p:spPr>
            <a:xfrm>
              <a:off x="5666454" y="4016439"/>
              <a:ext cx="828000" cy="46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RFD</a:t>
              </a:r>
              <a:endParaRPr lang="zh-CN" altLang="en-US" sz="24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zh-CN" altLang="en-US" sz="2400" dirty="0"/>
            </a:p>
          </p:txBody>
        </p: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5E4F8D7C-FF8D-4DEC-8B8B-ED25E6C61C5D}"/>
                </a:ext>
              </a:extLst>
            </p:cNvPr>
            <p:cNvCxnSpPr>
              <a:cxnSpLocks/>
            </p:cNvCxnSpPr>
            <p:nvPr/>
          </p:nvCxnSpPr>
          <p:spPr>
            <a:xfrm>
              <a:off x="2832165" y="2302980"/>
              <a:ext cx="2141249" cy="1842897"/>
            </a:xfrm>
            <a:prstGeom prst="straightConnector1">
              <a:avLst/>
            </a:prstGeom>
            <a:ln w="57150">
              <a:solidFill>
                <a:schemeClr val="accent3">
                  <a:lumMod val="60000"/>
                  <a:lumOff val="4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7161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E0736D4-D3F6-4569-80AE-AED33F6046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48" y="13313"/>
            <a:ext cx="3838137" cy="785647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400DFC10-0646-43A9-850B-9041C58E6160}"/>
              </a:ext>
            </a:extLst>
          </p:cNvPr>
          <p:cNvGrpSpPr/>
          <p:nvPr/>
        </p:nvGrpSpPr>
        <p:grpSpPr>
          <a:xfrm>
            <a:off x="1285924" y="666387"/>
            <a:ext cx="10033461" cy="5285531"/>
            <a:chOff x="1285924" y="666387"/>
            <a:chExt cx="10033461" cy="5285531"/>
          </a:xfrm>
        </p:grpSpPr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A5C26A84-AC9E-4169-8899-53E9880D2C3C}"/>
                </a:ext>
              </a:extLst>
            </p:cNvPr>
            <p:cNvGrpSpPr/>
            <p:nvPr/>
          </p:nvGrpSpPr>
          <p:grpSpPr>
            <a:xfrm>
              <a:off x="1285924" y="666387"/>
              <a:ext cx="10033461" cy="5285531"/>
              <a:chOff x="2555797" y="1027723"/>
              <a:chExt cx="8888823" cy="5285531"/>
            </a:xfrm>
          </p:grpSpPr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3A136DC5-0471-49B5-90BD-B5AD0121D641}"/>
                  </a:ext>
                </a:extLst>
              </p:cNvPr>
              <p:cNvCxnSpPr>
                <a:cxnSpLocks/>
                <a:stCxn id="157" idx="3"/>
              </p:cNvCxnSpPr>
              <p:nvPr/>
            </p:nvCxnSpPr>
            <p:spPr>
              <a:xfrm flipV="1">
                <a:off x="3923797" y="2540332"/>
                <a:ext cx="1898814" cy="1708713"/>
              </a:xfrm>
              <a:prstGeom prst="straightConnector1">
                <a:avLst/>
              </a:prstGeom>
              <a:ln w="38100">
                <a:solidFill>
                  <a:srgbClr val="4C72B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>
                <a:extLst>
                  <a:ext uri="{FF2B5EF4-FFF2-40B4-BE49-F238E27FC236}">
                    <a16:creationId xmlns:a16="http://schemas.microsoft.com/office/drawing/2014/main" id="{81F9DA7A-E8BA-4CBE-860D-B217F31C702A}"/>
                  </a:ext>
                </a:extLst>
              </p:cNvPr>
              <p:cNvCxnSpPr>
                <a:cxnSpLocks/>
                <a:stCxn id="157" idx="3"/>
                <a:endCxn id="164" idx="1"/>
              </p:cNvCxnSpPr>
              <p:nvPr/>
            </p:nvCxnSpPr>
            <p:spPr>
              <a:xfrm>
                <a:off x="3923797" y="4249045"/>
                <a:ext cx="1899262" cy="324002"/>
              </a:xfrm>
              <a:prstGeom prst="straightConnector1">
                <a:avLst/>
              </a:prstGeom>
              <a:ln w="38100">
                <a:solidFill>
                  <a:srgbClr val="4C72B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B6523E99-E80A-4612-9E68-5BE77E27CD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5534" y="2423621"/>
                <a:ext cx="1887078" cy="218438"/>
              </a:xfrm>
              <a:prstGeom prst="straightConnector1">
                <a:avLst/>
              </a:prstGeom>
              <a:ln w="38100">
                <a:solidFill>
                  <a:srgbClr val="4C72B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箭头连接符 65">
                <a:extLst>
                  <a:ext uri="{FF2B5EF4-FFF2-40B4-BE49-F238E27FC236}">
                    <a16:creationId xmlns:a16="http://schemas.microsoft.com/office/drawing/2014/main" id="{A7A0A769-B889-4960-9427-45478708C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0211" y="2423621"/>
                <a:ext cx="1500703" cy="1069226"/>
              </a:xfrm>
              <a:prstGeom prst="straightConnector1">
                <a:avLst/>
              </a:prstGeom>
              <a:ln w="57150">
                <a:solidFill>
                  <a:srgbClr val="DD8452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箭头连接符 67">
                <a:extLst>
                  <a:ext uri="{FF2B5EF4-FFF2-40B4-BE49-F238E27FC236}">
                    <a16:creationId xmlns:a16="http://schemas.microsoft.com/office/drawing/2014/main" id="{32D5BAEB-3067-4CC1-963A-B6F1F0A483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04630" y="3543299"/>
                <a:ext cx="1876285" cy="1111261"/>
              </a:xfrm>
              <a:prstGeom prst="straightConnector1">
                <a:avLst/>
              </a:prstGeom>
              <a:ln w="57150">
                <a:solidFill>
                  <a:srgbClr val="DD845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72EC8258-F715-4AA5-A30E-4D31B58F075E}"/>
                  </a:ext>
                </a:extLst>
              </p:cNvPr>
              <p:cNvSpPr txBox="1"/>
              <p:nvPr/>
            </p:nvSpPr>
            <p:spPr>
              <a:xfrm rot="2182471">
                <a:off x="8026844" y="2664388"/>
                <a:ext cx="701647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DD845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0.14</a:t>
                </a:r>
                <a:endParaRPr lang="zh-CN" altLang="en-US" sz="2400" dirty="0">
                  <a:solidFill>
                    <a:srgbClr val="DD845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BD51D1C0-8FEC-435A-ADF4-7A8414F44572}"/>
                  </a:ext>
                </a:extLst>
              </p:cNvPr>
              <p:cNvSpPr txBox="1"/>
              <p:nvPr/>
            </p:nvSpPr>
            <p:spPr>
              <a:xfrm rot="19629719">
                <a:off x="7973835" y="3785405"/>
                <a:ext cx="701647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DD845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0.20</a:t>
                </a:r>
                <a:endParaRPr lang="zh-CN" altLang="en-US" sz="2400" dirty="0">
                  <a:solidFill>
                    <a:srgbClr val="DD845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9E923631-B9C5-4A55-91D3-438C802E54E7}"/>
                  </a:ext>
                </a:extLst>
              </p:cNvPr>
              <p:cNvSpPr txBox="1"/>
              <p:nvPr/>
            </p:nvSpPr>
            <p:spPr>
              <a:xfrm>
                <a:off x="2567534" y="2386669"/>
                <a:ext cx="1368000" cy="646986"/>
              </a:xfrm>
              <a:prstGeom prst="roundRect">
                <a:avLst/>
              </a:prstGeom>
              <a:solidFill>
                <a:srgbClr val="55A868"/>
              </a:solidFill>
              <a:ln>
                <a:solidFill>
                  <a:srgbClr val="55A868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zh-CN" sz="24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zh-CN" altLang="en-US" sz="24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B56DD2E8-588F-46FD-AFE9-B28F126B1355}"/>
                  </a:ext>
                </a:extLst>
              </p:cNvPr>
              <p:cNvSpPr txBox="1"/>
              <p:nvPr/>
            </p:nvSpPr>
            <p:spPr>
              <a:xfrm>
                <a:off x="2555797" y="3925045"/>
                <a:ext cx="1368000" cy="648000"/>
              </a:xfrm>
              <a:prstGeom prst="roundRect">
                <a:avLst/>
              </a:prstGeom>
              <a:solidFill>
                <a:srgbClr val="CCB974"/>
              </a:solidFill>
              <a:ln>
                <a:solidFill>
                  <a:srgbClr val="FBD76C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zh-CN" altLang="en-US" sz="24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文本框 162">
                    <a:extLst>
                      <a:ext uri="{FF2B5EF4-FFF2-40B4-BE49-F238E27FC236}">
                        <a16:creationId xmlns:a16="http://schemas.microsoft.com/office/drawing/2014/main" id="{64DCC19E-6704-4736-9E83-28DE849C8724}"/>
                      </a:ext>
                    </a:extLst>
                  </p:cNvPr>
                  <p:cNvSpPr txBox="1"/>
                  <p:nvPr/>
                </p:nvSpPr>
                <p:spPr>
                  <a:xfrm>
                    <a:off x="5822612" y="1963920"/>
                    <a:ext cx="1857600" cy="919401"/>
                  </a:xfrm>
                  <a:prstGeom prst="roundRect">
                    <a:avLst/>
                  </a:prstGeom>
                  <a:solidFill>
                    <a:srgbClr val="4C72B0"/>
                  </a:solidFill>
                  <a:ln>
                    <a:solidFill>
                      <a:srgbClr val="4C72B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400" dirty="0" err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ND</a:t>
                    </a:r>
                    <a:r>
                      <a:rPr lang="en-US" altLang="zh-CN" sz="2400" baseline="-25000" dirty="0" err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ab</a:t>
                    </a:r>
                    <a:endParaRPr lang="en-US" altLang="zh-CN" sz="2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  <a:p>
                    <a:pPr algn="ctr"/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c</m:t>
                            </m:r>
                          </m:sub>
                          <m:sup>
                            <m:r>
                              <a:rPr lang="en-US" altLang="zh-C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bSup>
                      </m:oMath>
                    </a14:m>
                    <a:r>
                      <a:rPr lang="en-US" altLang="zh-CN" sz="2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= 0.16</a:t>
                    </a:r>
                    <a:endParaRPr lang="zh-CN" altLang="en-US" sz="2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3" name="文本框 162">
                    <a:extLst>
                      <a:ext uri="{FF2B5EF4-FFF2-40B4-BE49-F238E27FC236}">
                        <a16:creationId xmlns:a16="http://schemas.microsoft.com/office/drawing/2014/main" id="{64DCC19E-6704-4736-9E83-28DE849C87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22612" y="1963920"/>
                    <a:ext cx="1857600" cy="919401"/>
                  </a:xfrm>
                  <a:prstGeom prst="roundRect">
                    <a:avLst/>
                  </a:prstGeom>
                  <a:blipFill>
                    <a:blip r:embed="rId4"/>
                    <a:stretch>
                      <a:fillRect b="-9150"/>
                    </a:stretch>
                  </a:blipFill>
                  <a:ln>
                    <a:solidFill>
                      <a:srgbClr val="4C72B0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文本框 163">
                    <a:extLst>
                      <a:ext uri="{FF2B5EF4-FFF2-40B4-BE49-F238E27FC236}">
                        <a16:creationId xmlns:a16="http://schemas.microsoft.com/office/drawing/2014/main" id="{825E223D-B64A-4271-B060-9AC1906AA86C}"/>
                      </a:ext>
                    </a:extLst>
                  </p:cNvPr>
                  <p:cNvSpPr txBox="1"/>
                  <p:nvPr/>
                </p:nvSpPr>
                <p:spPr>
                  <a:xfrm>
                    <a:off x="5823059" y="4113346"/>
                    <a:ext cx="1856707" cy="919401"/>
                  </a:xfrm>
                  <a:prstGeom prst="roundRect">
                    <a:avLst/>
                  </a:prstGeom>
                  <a:solidFill>
                    <a:srgbClr val="DD8452"/>
                  </a:solidFill>
                  <a:ln>
                    <a:solidFill>
                      <a:srgbClr val="DD8452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400" dirty="0" err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RFD</a:t>
                    </a:r>
                    <a:r>
                      <a:rPr lang="en-US" altLang="zh-CN" sz="2400" baseline="-25000" dirty="0" err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ab</a:t>
                    </a:r>
                    <a:endParaRPr lang="en-US" altLang="zh-CN" sz="2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  <a:p>
                    <a:pPr algn="ctr"/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c</m:t>
                            </m:r>
                          </m:sub>
                          <m:sup>
                            <m:r>
                              <a:rPr lang="en-US" altLang="zh-C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bSup>
                      </m:oMath>
                    </a14:m>
                    <a:r>
                      <a:rPr lang="en-US" altLang="zh-CN" sz="2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= 0.42</a:t>
                    </a:r>
                    <a:endParaRPr lang="zh-CN" altLang="en-US" sz="2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4" name="文本框 163">
                    <a:extLst>
                      <a:ext uri="{FF2B5EF4-FFF2-40B4-BE49-F238E27FC236}">
                        <a16:creationId xmlns:a16="http://schemas.microsoft.com/office/drawing/2014/main" id="{825E223D-B64A-4271-B060-9AC1906AA8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23059" y="4113346"/>
                    <a:ext cx="1856707" cy="919401"/>
                  </a:xfrm>
                  <a:prstGeom prst="roundRect">
                    <a:avLst/>
                  </a:prstGeom>
                  <a:blipFill>
                    <a:blip r:embed="rId5"/>
                    <a:stretch>
                      <a:fillRect b="-9804"/>
                    </a:stretch>
                  </a:blipFill>
                  <a:ln>
                    <a:solidFill>
                      <a:srgbClr val="DD8452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6" name="文本框 165">
                    <a:extLst>
                      <a:ext uri="{FF2B5EF4-FFF2-40B4-BE49-F238E27FC236}">
                        <a16:creationId xmlns:a16="http://schemas.microsoft.com/office/drawing/2014/main" id="{B79F91CE-4EB9-46BF-AD2E-00141895DB3C}"/>
                      </a:ext>
                    </a:extLst>
                  </p:cNvPr>
                  <p:cNvSpPr txBox="1"/>
                  <p:nvPr/>
                </p:nvSpPr>
                <p:spPr>
                  <a:xfrm>
                    <a:off x="9180915" y="2828835"/>
                    <a:ext cx="2263705" cy="1328023"/>
                  </a:xfrm>
                  <a:prstGeom prst="roundRect">
                    <a:avLst/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Establishment</a:t>
                    </a:r>
                  </a:p>
                  <a:p>
                    <a:pPr algn="ctr"/>
                    <a:r>
                      <a:rPr lang="en-US" altLang="zh-CN" sz="2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probability</a:t>
                    </a:r>
                  </a:p>
                  <a:p>
                    <a:pPr algn="ctr"/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c</m:t>
                            </m:r>
                          </m:sub>
                          <m:sup>
                            <m:r>
                              <a:rPr lang="en-US" altLang="zh-CN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bSup>
                      </m:oMath>
                    </a14:m>
                    <a:r>
                      <a:rPr lang="en-US" altLang="zh-CN" sz="2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= 0.26</a:t>
                    </a:r>
                    <a:endParaRPr lang="zh-CN" altLang="en-US" sz="2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6" name="文本框 165">
                    <a:extLst>
                      <a:ext uri="{FF2B5EF4-FFF2-40B4-BE49-F238E27FC236}">
                        <a16:creationId xmlns:a16="http://schemas.microsoft.com/office/drawing/2014/main" id="{B79F91CE-4EB9-46BF-AD2E-00141895DB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80915" y="2828835"/>
                    <a:ext cx="2263705" cy="1328023"/>
                  </a:xfrm>
                  <a:prstGeom prst="roundRect">
                    <a:avLst/>
                  </a:prstGeom>
                  <a:blipFill>
                    <a:blip r:embed="rId6"/>
                    <a:stretch>
                      <a:fillRect b="-504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C1F4CD8B-4E04-4366-93B8-6EB3F1EDDC14}"/>
                  </a:ext>
                </a:extLst>
              </p:cNvPr>
              <p:cNvSpPr txBox="1"/>
              <p:nvPr/>
            </p:nvSpPr>
            <p:spPr>
              <a:xfrm rot="21233953">
                <a:off x="4458095" y="2267012"/>
                <a:ext cx="802200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4C72B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-0.03</a:t>
                </a:r>
                <a:endParaRPr lang="zh-CN" altLang="en-US" sz="2400" dirty="0">
                  <a:solidFill>
                    <a:srgbClr val="4C72B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4E561091-3420-494D-A309-839C51D6EF04}"/>
                  </a:ext>
                </a:extLst>
              </p:cNvPr>
              <p:cNvSpPr txBox="1"/>
              <p:nvPr/>
            </p:nvSpPr>
            <p:spPr>
              <a:xfrm rot="19143682">
                <a:off x="4398590" y="3176484"/>
                <a:ext cx="797326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4C72B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-0.03</a:t>
                </a:r>
                <a:endParaRPr lang="zh-CN" altLang="en-US" sz="2400" dirty="0">
                  <a:solidFill>
                    <a:srgbClr val="4C72B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1660A314-EE30-4D97-8FCB-D567561BE7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219106" y="1294406"/>
                <a:ext cx="7140853" cy="3619"/>
              </a:xfrm>
              <a:prstGeom prst="line">
                <a:avLst/>
              </a:prstGeom>
              <a:ln w="76200">
                <a:solidFill>
                  <a:srgbClr val="4C72B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>
                <a:extLst>
                  <a:ext uri="{FF2B5EF4-FFF2-40B4-BE49-F238E27FC236}">
                    <a16:creationId xmlns:a16="http://schemas.microsoft.com/office/drawing/2014/main" id="{94D1A2F0-D833-45EF-A0A3-B29FC935D4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12768" y="1279628"/>
                <a:ext cx="17949" cy="1549207"/>
              </a:xfrm>
              <a:prstGeom prst="straightConnector1">
                <a:avLst/>
              </a:prstGeom>
              <a:ln w="76200">
                <a:solidFill>
                  <a:srgbClr val="4C72B0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id="{5747E50C-03ED-404A-B84A-973696F245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228553" y="5670725"/>
                <a:ext cx="7105771" cy="28598"/>
              </a:xfrm>
              <a:prstGeom prst="line">
                <a:avLst/>
              </a:prstGeom>
              <a:ln w="57150">
                <a:solidFill>
                  <a:srgbClr val="4C72B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箭头连接符 77">
                <a:extLst>
                  <a:ext uri="{FF2B5EF4-FFF2-40B4-BE49-F238E27FC236}">
                    <a16:creationId xmlns:a16="http://schemas.microsoft.com/office/drawing/2014/main" id="{9F7CA635-32EC-43A0-9353-50AA60A773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10925" y="4156858"/>
                <a:ext cx="1843" cy="1566000"/>
              </a:xfrm>
              <a:prstGeom prst="straightConnector1">
                <a:avLst/>
              </a:prstGeom>
              <a:ln w="57150">
                <a:solidFill>
                  <a:srgbClr val="4C72B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C895FC3F-62B8-43FB-9A1B-EA0CA53E02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51534" y="4576144"/>
                <a:ext cx="0" cy="1116000"/>
              </a:xfrm>
              <a:prstGeom prst="line">
                <a:avLst/>
              </a:prstGeom>
              <a:ln w="57150">
                <a:solidFill>
                  <a:srgbClr val="4C72B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9A6E00FA-B305-48F0-AE80-945B37A59D1F}"/>
                  </a:ext>
                </a:extLst>
              </p:cNvPr>
              <p:cNvSpPr txBox="1"/>
              <p:nvPr/>
            </p:nvSpPr>
            <p:spPr>
              <a:xfrm>
                <a:off x="6339274" y="5428171"/>
                <a:ext cx="797326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4C72B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-0.22</a:t>
                </a:r>
                <a:endParaRPr lang="zh-CN" altLang="en-US" sz="2400" dirty="0">
                  <a:solidFill>
                    <a:srgbClr val="4C72B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3BD185D9-7DC3-477D-B8F0-355F899E79DA}"/>
                  </a:ext>
                </a:extLst>
              </p:cNvPr>
              <p:cNvSpPr txBox="1"/>
              <p:nvPr/>
            </p:nvSpPr>
            <p:spPr>
              <a:xfrm>
                <a:off x="6283301" y="1027723"/>
                <a:ext cx="797326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4C72B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-0.35</a:t>
                </a:r>
                <a:endParaRPr lang="zh-CN" altLang="en-US" sz="2400" dirty="0">
                  <a:solidFill>
                    <a:srgbClr val="4C72B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4" name="直接箭头连接符 93">
                <a:extLst>
                  <a:ext uri="{FF2B5EF4-FFF2-40B4-BE49-F238E27FC236}">
                    <a16:creationId xmlns:a16="http://schemas.microsoft.com/office/drawing/2014/main" id="{531CA315-C72F-4506-8D94-BA64412251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51411" y="2883321"/>
                <a:ext cx="1" cy="1230025"/>
              </a:xfrm>
              <a:prstGeom prst="straightConnector1">
                <a:avLst/>
              </a:prstGeom>
              <a:ln w="38100">
                <a:solidFill>
                  <a:srgbClr val="DD8452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文本框 117">
                <a:extLst>
                  <a:ext uri="{FF2B5EF4-FFF2-40B4-BE49-F238E27FC236}">
                    <a16:creationId xmlns:a16="http://schemas.microsoft.com/office/drawing/2014/main" id="{07858B86-16E5-4C23-9A3B-DBE77CF35F50}"/>
                  </a:ext>
                </a:extLst>
              </p:cNvPr>
              <p:cNvSpPr txBox="1"/>
              <p:nvPr/>
            </p:nvSpPr>
            <p:spPr>
              <a:xfrm>
                <a:off x="6408344" y="3236493"/>
                <a:ext cx="701647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DD845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0.08</a:t>
                </a:r>
                <a:endParaRPr lang="zh-CN" altLang="en-US" sz="2400" dirty="0">
                  <a:solidFill>
                    <a:srgbClr val="DD845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075EEA8E-C209-4665-AA9D-26E6955C764A}"/>
                  </a:ext>
                </a:extLst>
              </p:cNvPr>
              <p:cNvSpPr txBox="1"/>
              <p:nvPr/>
            </p:nvSpPr>
            <p:spPr>
              <a:xfrm>
                <a:off x="3808010" y="5851589"/>
                <a:ext cx="67746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Fisher’s C = 0.691, </a:t>
                </a:r>
                <a:r>
                  <a:rPr lang="en-US" altLang="zh-CN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= 0.708, AIC = 48019.836</a:t>
                </a:r>
                <a:endPara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id="{2189D253-2657-4758-BD5B-951B1B7799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47832" y="1274041"/>
                <a:ext cx="7403" cy="1126800"/>
              </a:xfrm>
              <a:prstGeom prst="line">
                <a:avLst/>
              </a:prstGeom>
              <a:ln w="76200">
                <a:solidFill>
                  <a:srgbClr val="4C72B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C5E70690-47AE-4432-8740-A3E047755540}"/>
                  </a:ext>
                </a:extLst>
              </p:cNvPr>
              <p:cNvSpPr txBox="1"/>
              <p:nvPr/>
            </p:nvSpPr>
            <p:spPr>
              <a:xfrm rot="646298">
                <a:off x="4452545" y="4146943"/>
                <a:ext cx="779548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4C72B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-0.07</a:t>
                </a:r>
                <a:endParaRPr lang="zh-CN" altLang="en-US" sz="2400" dirty="0">
                  <a:solidFill>
                    <a:srgbClr val="4C72B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5B91811-EF56-42E1-9E76-192E05C10E43}"/>
                </a:ext>
              </a:extLst>
            </p:cNvPr>
            <p:cNvSpPr txBox="1"/>
            <p:nvPr/>
          </p:nvSpPr>
          <p:spPr>
            <a:xfrm>
              <a:off x="1570639" y="2099650"/>
              <a:ext cx="1121914" cy="46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MPD</a:t>
              </a:r>
              <a:r>
                <a:rPr lang="en-US" altLang="zh-CN" sz="2400" baseline="-25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ab</a:t>
              </a:r>
              <a:endParaRPr lang="zh-CN" altLang="en-US" sz="24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zh-CN" altLang="en-US" sz="2400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CAE7477-D096-4982-80BB-D19A17D97402}"/>
                </a:ext>
              </a:extLst>
            </p:cNvPr>
            <p:cNvSpPr txBox="1"/>
            <p:nvPr/>
          </p:nvSpPr>
          <p:spPr>
            <a:xfrm>
              <a:off x="1536160" y="3647248"/>
              <a:ext cx="1121914" cy="46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MFD</a:t>
              </a:r>
              <a:r>
                <a:rPr lang="en-US" altLang="zh-CN" sz="2400" baseline="-250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ab</a:t>
              </a:r>
              <a:endParaRPr lang="zh-CN" altLang="en-US" sz="24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28727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AA41EC4A-4B9F-4588-8A15-F908F61F77C8}"/>
              </a:ext>
            </a:extLst>
          </p:cNvPr>
          <p:cNvGrpSpPr/>
          <p:nvPr/>
        </p:nvGrpSpPr>
        <p:grpSpPr>
          <a:xfrm>
            <a:off x="1285924" y="847371"/>
            <a:ext cx="10033461" cy="5085497"/>
            <a:chOff x="1285924" y="847371"/>
            <a:chExt cx="10033461" cy="5085497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C5D068AF-B17C-485E-A283-378745CA6484}"/>
                </a:ext>
              </a:extLst>
            </p:cNvPr>
            <p:cNvGrpSpPr/>
            <p:nvPr/>
          </p:nvGrpSpPr>
          <p:grpSpPr>
            <a:xfrm>
              <a:off x="1285924" y="887170"/>
              <a:ext cx="10033461" cy="5045698"/>
              <a:chOff x="1285924" y="906220"/>
              <a:chExt cx="10033461" cy="5045698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951E42A3-2B2F-48CD-A82A-ADCD52B3A699}"/>
                  </a:ext>
                </a:extLst>
              </p:cNvPr>
              <p:cNvGrpSpPr/>
              <p:nvPr/>
            </p:nvGrpSpPr>
            <p:grpSpPr>
              <a:xfrm>
                <a:off x="1285924" y="906220"/>
                <a:ext cx="10033461" cy="5045698"/>
                <a:chOff x="1285924" y="906220"/>
                <a:chExt cx="10033461" cy="5045698"/>
              </a:xfrm>
            </p:grpSpPr>
            <p:grpSp>
              <p:nvGrpSpPr>
                <p:cNvPr id="86" name="组合 85">
                  <a:extLst>
                    <a:ext uri="{FF2B5EF4-FFF2-40B4-BE49-F238E27FC236}">
                      <a16:creationId xmlns:a16="http://schemas.microsoft.com/office/drawing/2014/main" id="{A5C26A84-AC9E-4169-8899-53E9880D2C3C}"/>
                    </a:ext>
                  </a:extLst>
                </p:cNvPr>
                <p:cNvGrpSpPr/>
                <p:nvPr/>
              </p:nvGrpSpPr>
              <p:grpSpPr>
                <a:xfrm>
                  <a:off x="1285924" y="906220"/>
                  <a:ext cx="10033461" cy="5045698"/>
                  <a:chOff x="2555797" y="1267556"/>
                  <a:chExt cx="8888823" cy="5045698"/>
                </a:xfrm>
              </p:grpSpPr>
              <p:cxnSp>
                <p:nvCxnSpPr>
                  <p:cNvPr id="41" name="直接箭头连接符 40">
                    <a:extLst>
                      <a:ext uri="{FF2B5EF4-FFF2-40B4-BE49-F238E27FC236}">
                        <a16:creationId xmlns:a16="http://schemas.microsoft.com/office/drawing/2014/main" id="{3A136DC5-0471-49B5-90BD-B5AD0121D641}"/>
                      </a:ext>
                    </a:extLst>
                  </p:cNvPr>
                  <p:cNvCxnSpPr>
                    <a:cxnSpLocks/>
                    <a:stCxn id="153" idx="3"/>
                    <a:endCxn id="163" idx="1"/>
                  </p:cNvCxnSpPr>
                  <p:nvPr/>
                </p:nvCxnSpPr>
                <p:spPr>
                  <a:xfrm flipV="1">
                    <a:off x="3935534" y="2423621"/>
                    <a:ext cx="1887079" cy="286541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85000"/>
                      </a:schemeClr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直接箭头连接符 34">
                    <a:extLst>
                      <a:ext uri="{FF2B5EF4-FFF2-40B4-BE49-F238E27FC236}">
                        <a16:creationId xmlns:a16="http://schemas.microsoft.com/office/drawing/2014/main" id="{81F9DA7A-E8BA-4CBE-860D-B217F31C702A}"/>
                      </a:ext>
                    </a:extLst>
                  </p:cNvPr>
                  <p:cNvCxnSpPr>
                    <a:cxnSpLocks/>
                    <a:stCxn id="157" idx="3"/>
                    <a:endCxn id="164" idx="1"/>
                  </p:cNvCxnSpPr>
                  <p:nvPr/>
                </p:nvCxnSpPr>
                <p:spPr>
                  <a:xfrm>
                    <a:off x="3923797" y="4249045"/>
                    <a:ext cx="1899262" cy="324002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85000"/>
                      </a:schemeClr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直接箭头连接符 31">
                    <a:extLst>
                      <a:ext uri="{FF2B5EF4-FFF2-40B4-BE49-F238E27FC236}">
                        <a16:creationId xmlns:a16="http://schemas.microsoft.com/office/drawing/2014/main" id="{B6523E99-E80A-4612-9E68-5BE77E27CD50}"/>
                      </a:ext>
                    </a:extLst>
                  </p:cNvPr>
                  <p:cNvCxnSpPr>
                    <a:cxnSpLocks/>
                    <a:stCxn id="157" idx="3"/>
                  </p:cNvCxnSpPr>
                  <p:nvPr/>
                </p:nvCxnSpPr>
                <p:spPr>
                  <a:xfrm flipV="1">
                    <a:off x="3923797" y="2568413"/>
                    <a:ext cx="1898815" cy="1680632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85000"/>
                      </a:schemeClr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直接箭头连接符 67">
                    <a:extLst>
                      <a:ext uri="{FF2B5EF4-FFF2-40B4-BE49-F238E27FC236}">
                        <a16:creationId xmlns:a16="http://schemas.microsoft.com/office/drawing/2014/main" id="{32D5BAEB-3067-4CC1-963A-B6F1F0A483DF}"/>
                      </a:ext>
                    </a:extLst>
                  </p:cNvPr>
                  <p:cNvCxnSpPr>
                    <a:cxnSpLocks/>
                    <a:stCxn id="164" idx="3"/>
                  </p:cNvCxnSpPr>
                  <p:nvPr/>
                </p:nvCxnSpPr>
                <p:spPr>
                  <a:xfrm flipV="1">
                    <a:off x="7679766" y="3618395"/>
                    <a:ext cx="1499307" cy="954652"/>
                  </a:xfrm>
                  <a:prstGeom prst="straightConnector1">
                    <a:avLst/>
                  </a:prstGeom>
                  <a:ln w="57150">
                    <a:solidFill>
                      <a:srgbClr val="DD8452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3" name="文本框 72">
                    <a:extLst>
                      <a:ext uri="{FF2B5EF4-FFF2-40B4-BE49-F238E27FC236}">
                        <a16:creationId xmlns:a16="http://schemas.microsoft.com/office/drawing/2014/main" id="{BD51D1C0-8FEC-435A-ADF4-7A8414F44572}"/>
                      </a:ext>
                    </a:extLst>
                  </p:cNvPr>
                  <p:cNvSpPr txBox="1"/>
                  <p:nvPr/>
                </p:nvSpPr>
                <p:spPr>
                  <a:xfrm rot="19840597">
                    <a:off x="8017123" y="3888933"/>
                    <a:ext cx="701647" cy="46166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dirty="0">
                        <a:solidFill>
                          <a:srgbClr val="DD845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0.07</a:t>
                    </a:r>
                    <a:endParaRPr lang="zh-CN" altLang="en-US" sz="2400" dirty="0">
                      <a:solidFill>
                        <a:srgbClr val="DD845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3" name="文本框 152">
                    <a:extLst>
                      <a:ext uri="{FF2B5EF4-FFF2-40B4-BE49-F238E27FC236}">
                        <a16:creationId xmlns:a16="http://schemas.microsoft.com/office/drawing/2014/main" id="{9E923631-B9C5-4A55-91D3-438C802E54E7}"/>
                      </a:ext>
                    </a:extLst>
                  </p:cNvPr>
                  <p:cNvSpPr txBox="1"/>
                  <p:nvPr/>
                </p:nvSpPr>
                <p:spPr>
                  <a:xfrm>
                    <a:off x="2567534" y="2386669"/>
                    <a:ext cx="1368000" cy="646986"/>
                  </a:xfrm>
                  <a:prstGeom prst="roundRect">
                    <a:avLst/>
                  </a:prstGeom>
                  <a:solidFill>
                    <a:srgbClr val="55A868"/>
                  </a:solidFill>
                  <a:ln>
                    <a:solidFill>
                      <a:srgbClr val="80DEFB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altLang="zh-CN" sz="2400" baseline="-25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  <a:p>
                    <a:pPr algn="ctr"/>
                    <a:endParaRPr lang="zh-CN" altLang="en-US" sz="2400" baseline="-25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7" name="文本框 156">
                    <a:extLst>
                      <a:ext uri="{FF2B5EF4-FFF2-40B4-BE49-F238E27FC236}">
                        <a16:creationId xmlns:a16="http://schemas.microsoft.com/office/drawing/2014/main" id="{B56DD2E8-588F-46FD-AFE9-B28F126B1355}"/>
                      </a:ext>
                    </a:extLst>
                  </p:cNvPr>
                  <p:cNvSpPr txBox="1"/>
                  <p:nvPr/>
                </p:nvSpPr>
                <p:spPr>
                  <a:xfrm>
                    <a:off x="2555797" y="3925045"/>
                    <a:ext cx="1368000" cy="648000"/>
                  </a:xfrm>
                  <a:prstGeom prst="roundRect">
                    <a:avLst/>
                  </a:prstGeom>
                  <a:solidFill>
                    <a:srgbClr val="CCB974"/>
                  </a:solidFill>
                  <a:ln>
                    <a:solidFill>
                      <a:srgbClr val="FBD76C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zh-CN" altLang="en-US" sz="2400" baseline="-250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3" name="文本框 162">
                        <a:extLst>
                          <a:ext uri="{FF2B5EF4-FFF2-40B4-BE49-F238E27FC236}">
                            <a16:creationId xmlns:a16="http://schemas.microsoft.com/office/drawing/2014/main" id="{64DCC19E-6704-4736-9E83-28DE849C872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822612" y="1963920"/>
                        <a:ext cx="1857600" cy="919401"/>
                      </a:xfrm>
                      <a:prstGeom prst="roundRect">
                        <a:avLst/>
                      </a:prstGeom>
                      <a:solidFill>
                        <a:srgbClr val="4C72B0"/>
                      </a:solidFill>
                      <a:ln>
                        <a:solidFill>
                          <a:srgbClr val="4C72B0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2400" dirty="0" err="1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ND</a:t>
                        </a:r>
                        <a:r>
                          <a:rPr lang="en-US" altLang="zh-CN" sz="2400" baseline="-25000" dirty="0" err="1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ab</a:t>
                        </a:r>
                        <a:endParaRPr lang="en-US" altLang="zh-CN" sz="2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  <a:p>
                        <a:pPr algn="ctr"/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c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r>
                          <a:rPr lang="en-US" altLang="zh-CN" sz="24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 = 0.07</a:t>
                        </a:r>
                        <a:endParaRPr lang="zh-CN" altLang="en-US" sz="2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63" name="文本框 162">
                        <a:extLst>
                          <a:ext uri="{FF2B5EF4-FFF2-40B4-BE49-F238E27FC236}">
                            <a16:creationId xmlns:a16="http://schemas.microsoft.com/office/drawing/2014/main" id="{64DCC19E-6704-4736-9E83-28DE849C872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22612" y="1963920"/>
                        <a:ext cx="1857600" cy="919401"/>
                      </a:xfrm>
                      <a:prstGeom prst="roundRect">
                        <a:avLst/>
                      </a:prstGeom>
                      <a:blipFill>
                        <a:blip r:embed="rId3"/>
                        <a:stretch>
                          <a:fillRect b="-9150"/>
                        </a:stretch>
                      </a:blipFill>
                      <a:ln>
                        <a:solidFill>
                          <a:srgbClr val="4C72B0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4" name="文本框 163">
                        <a:extLst>
                          <a:ext uri="{FF2B5EF4-FFF2-40B4-BE49-F238E27FC236}">
                            <a16:creationId xmlns:a16="http://schemas.microsoft.com/office/drawing/2014/main" id="{825E223D-B64A-4271-B060-9AC1906AA86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823059" y="4113346"/>
                        <a:ext cx="1856707" cy="919401"/>
                      </a:xfrm>
                      <a:prstGeom prst="roundRect">
                        <a:avLst/>
                      </a:prstGeom>
                      <a:solidFill>
                        <a:srgbClr val="DD8452"/>
                      </a:solidFill>
                      <a:ln>
                        <a:solidFill>
                          <a:srgbClr val="DD8452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2400" dirty="0" err="1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RFD</a:t>
                        </a:r>
                        <a:r>
                          <a:rPr lang="en-US" altLang="zh-CN" sz="2400" baseline="-25000" dirty="0" err="1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ab</a:t>
                        </a:r>
                        <a:endParaRPr lang="en-US" altLang="zh-CN" sz="2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  <a:p>
                        <a:pPr algn="ctr"/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c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r>
                          <a:rPr lang="en-US" altLang="zh-CN" sz="24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 = 0.11</a:t>
                        </a:r>
                        <a:endParaRPr lang="zh-CN" altLang="en-US" sz="2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64" name="文本框 163">
                        <a:extLst>
                          <a:ext uri="{FF2B5EF4-FFF2-40B4-BE49-F238E27FC236}">
                            <a16:creationId xmlns:a16="http://schemas.microsoft.com/office/drawing/2014/main" id="{825E223D-B64A-4271-B060-9AC1906AA86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23059" y="4113346"/>
                        <a:ext cx="1856707" cy="919401"/>
                      </a:xfrm>
                      <a:prstGeom prst="roundRect">
                        <a:avLst/>
                      </a:prstGeom>
                      <a:blipFill>
                        <a:blip r:embed="rId4"/>
                        <a:stretch>
                          <a:fillRect b="-9804"/>
                        </a:stretch>
                      </a:blipFill>
                      <a:ln>
                        <a:solidFill>
                          <a:srgbClr val="DD8452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6" name="文本框 165">
                        <a:extLst>
                          <a:ext uri="{FF2B5EF4-FFF2-40B4-BE49-F238E27FC236}">
                            <a16:creationId xmlns:a16="http://schemas.microsoft.com/office/drawing/2014/main" id="{B79F91CE-4EB9-46BF-AD2E-00141895DB3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180915" y="2828835"/>
                        <a:ext cx="2263705" cy="1328023"/>
                      </a:xfrm>
                      <a:prstGeom prst="roundRect">
                        <a:avLst/>
                      </a:prstGeom>
                      <a:solidFill>
                        <a:schemeClr val="bg2">
                          <a:lumMod val="50000"/>
                        </a:schemeClr>
                      </a:solidFill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24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Dominance</a:t>
                        </a:r>
                      </a:p>
                      <a:p>
                        <a:pPr algn="ctr"/>
                        <a:r>
                          <a:rPr lang="en-US" altLang="zh-CN" sz="24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probability</a:t>
                        </a:r>
                      </a:p>
                      <a:p>
                        <a:pPr algn="ctr"/>
                        <a14:m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altLang="zh-C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c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a14:m>
                        <a:r>
                          <a:rPr lang="en-US" altLang="zh-CN" sz="2400" dirty="0">
                            <a:solidFill>
                              <a:schemeClr val="bg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 = 0.08</a:t>
                        </a:r>
                        <a:endParaRPr lang="zh-CN" altLang="en-US" sz="2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66" name="文本框 165">
                        <a:extLst>
                          <a:ext uri="{FF2B5EF4-FFF2-40B4-BE49-F238E27FC236}">
                            <a16:creationId xmlns:a16="http://schemas.microsoft.com/office/drawing/2014/main" id="{B79F91CE-4EB9-46BF-AD2E-00141895DB3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180915" y="2828835"/>
                        <a:ext cx="2263705" cy="1328023"/>
                      </a:xfrm>
                      <a:prstGeom prst="roundRect">
                        <a:avLst/>
                      </a:prstGeom>
                      <a:blipFill>
                        <a:blip r:embed="rId5"/>
                        <a:stretch>
                          <a:fillRect b="-5046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5" name="直接连接符 64">
                    <a:extLst>
                      <a:ext uri="{FF2B5EF4-FFF2-40B4-BE49-F238E27FC236}">
                        <a16:creationId xmlns:a16="http://schemas.microsoft.com/office/drawing/2014/main" id="{1660A314-EE30-4D97-8FCB-D567561BE71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247832" y="1294406"/>
                    <a:ext cx="7080256" cy="3619"/>
                  </a:xfrm>
                  <a:prstGeom prst="line">
                    <a:avLst/>
                  </a:prstGeom>
                  <a:ln w="28575">
                    <a:solidFill>
                      <a:schemeClr val="bg1">
                        <a:lumMod val="75000"/>
                      </a:schemeClr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直接箭头连接符 46">
                    <a:extLst>
                      <a:ext uri="{FF2B5EF4-FFF2-40B4-BE49-F238E27FC236}">
                        <a16:creationId xmlns:a16="http://schemas.microsoft.com/office/drawing/2014/main" id="{94D1A2F0-D833-45EF-A0A3-B29FC935D4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0312768" y="1279628"/>
                    <a:ext cx="17949" cy="1549207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75000"/>
                      </a:schemeClr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直接连接符 76">
                    <a:extLst>
                      <a:ext uri="{FF2B5EF4-FFF2-40B4-BE49-F238E27FC236}">
                        <a16:creationId xmlns:a16="http://schemas.microsoft.com/office/drawing/2014/main" id="{5747E50C-03ED-404A-B84A-973696F245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251536" y="5670725"/>
                    <a:ext cx="7061232" cy="28598"/>
                  </a:xfrm>
                  <a:prstGeom prst="line">
                    <a:avLst/>
                  </a:prstGeom>
                  <a:ln w="285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直接箭头连接符 77">
                    <a:extLst>
                      <a:ext uri="{FF2B5EF4-FFF2-40B4-BE49-F238E27FC236}">
                        <a16:creationId xmlns:a16="http://schemas.microsoft.com/office/drawing/2014/main" id="{9F7CA635-32EC-43A0-9353-50AA60A773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310925" y="4156858"/>
                    <a:ext cx="1843" cy="1576800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85000"/>
                      </a:schemeClr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直接连接符 78">
                    <a:extLst>
                      <a:ext uri="{FF2B5EF4-FFF2-40B4-BE49-F238E27FC236}">
                        <a16:creationId xmlns:a16="http://schemas.microsoft.com/office/drawing/2014/main" id="{C895FC3F-62B8-43FB-9A1B-EA0CA53E02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51534" y="4576144"/>
                    <a:ext cx="0" cy="1123200"/>
                  </a:xfrm>
                  <a:prstGeom prst="line">
                    <a:avLst/>
                  </a:prstGeom>
                  <a:ln w="285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直接箭头连接符 93">
                    <a:extLst>
                      <a:ext uri="{FF2B5EF4-FFF2-40B4-BE49-F238E27FC236}">
                        <a16:creationId xmlns:a16="http://schemas.microsoft.com/office/drawing/2014/main" id="{531CA315-C72F-4506-8D94-BA64412251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51411" y="2883321"/>
                    <a:ext cx="1" cy="1230025"/>
                  </a:xfrm>
                  <a:prstGeom prst="straightConnector1">
                    <a:avLst/>
                  </a:prstGeom>
                  <a:ln w="76200">
                    <a:solidFill>
                      <a:srgbClr val="DD8452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8" name="文本框 117">
                    <a:extLst>
                      <a:ext uri="{FF2B5EF4-FFF2-40B4-BE49-F238E27FC236}">
                        <a16:creationId xmlns:a16="http://schemas.microsoft.com/office/drawing/2014/main" id="{07858B86-16E5-4C23-9A3B-DBE77CF35F50}"/>
                      </a:ext>
                    </a:extLst>
                  </p:cNvPr>
                  <p:cNvSpPr txBox="1"/>
                  <p:nvPr/>
                </p:nvSpPr>
                <p:spPr>
                  <a:xfrm>
                    <a:off x="6382838" y="3223042"/>
                    <a:ext cx="919055" cy="46166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dirty="0">
                        <a:solidFill>
                          <a:srgbClr val="DD845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0.30</a:t>
                    </a:r>
                    <a:endParaRPr lang="zh-CN" altLang="en-US" sz="2400" dirty="0">
                      <a:solidFill>
                        <a:srgbClr val="DD8452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5" name="文本框 124">
                    <a:extLst>
                      <a:ext uri="{FF2B5EF4-FFF2-40B4-BE49-F238E27FC236}">
                        <a16:creationId xmlns:a16="http://schemas.microsoft.com/office/drawing/2014/main" id="{075EEA8E-C209-4665-AA9D-26E6955C764A}"/>
                      </a:ext>
                    </a:extLst>
                  </p:cNvPr>
                  <p:cNvSpPr txBox="1"/>
                  <p:nvPr/>
                </p:nvSpPr>
                <p:spPr>
                  <a:xfrm>
                    <a:off x="3808010" y="5851589"/>
                    <a:ext cx="677462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Fisher’s C = 1.883, </a:t>
                    </a:r>
                    <a:r>
                      <a:rPr lang="en-US" altLang="zh-CN" sz="2400" i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P</a:t>
                    </a:r>
                    <a:r>
                      <a:rPr lang="en-US" altLang="zh-CN" sz="2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= 0.39, AIC = 10734.053</a:t>
                    </a:r>
                    <a:endParaRPr lang="zh-CN" altLang="en-US" sz="2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74" name="直接连接符 73">
                    <a:extLst>
                      <a:ext uri="{FF2B5EF4-FFF2-40B4-BE49-F238E27FC236}">
                        <a16:creationId xmlns:a16="http://schemas.microsoft.com/office/drawing/2014/main" id="{2189D253-2657-4758-BD5B-951B1B7799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247832" y="1267556"/>
                    <a:ext cx="7403" cy="1116000"/>
                  </a:xfrm>
                  <a:prstGeom prst="line">
                    <a:avLst/>
                  </a:prstGeom>
                  <a:ln w="28575">
                    <a:solidFill>
                      <a:schemeClr val="bg1">
                        <a:lumMod val="75000"/>
                      </a:schemeClr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95B91811-EF56-42E1-9E76-192E05C10E43}"/>
                    </a:ext>
                  </a:extLst>
                </p:cNvPr>
                <p:cNvSpPr txBox="1"/>
                <p:nvPr/>
              </p:nvSpPr>
              <p:spPr>
                <a:xfrm>
                  <a:off x="1570639" y="2099650"/>
                  <a:ext cx="1121914" cy="468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 err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MPD</a:t>
                  </a:r>
                  <a:r>
                    <a:rPr lang="en-US" altLang="zh-CN" sz="2400" baseline="-25000" dirty="0" err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ab</a:t>
                  </a:r>
                  <a:endParaRPr lang="zh-CN" altLang="en-US" sz="2400" baseline="-25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zh-CN" altLang="en-US" sz="2400" dirty="0"/>
                </a:p>
              </p:txBody>
            </p:sp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DCAE7477-D096-4982-80BB-D19A17D97402}"/>
                    </a:ext>
                  </a:extLst>
                </p:cNvPr>
                <p:cNvSpPr txBox="1"/>
                <p:nvPr/>
              </p:nvSpPr>
              <p:spPr>
                <a:xfrm>
                  <a:off x="1536160" y="3647248"/>
                  <a:ext cx="1121914" cy="468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dirty="0" err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MFD</a:t>
                  </a:r>
                  <a:r>
                    <a:rPr lang="en-US" altLang="zh-CN" sz="2400" baseline="-25000" dirty="0" err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ab</a:t>
                  </a:r>
                  <a:endParaRPr lang="zh-CN" altLang="en-US" sz="2400" baseline="-25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zh-CN" altLang="en-US" sz="2400" dirty="0"/>
                </a:p>
              </p:txBody>
            </p:sp>
          </p:grpSp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705FC042-0A44-40B7-809A-E536D4C1F6DF}"/>
                  </a:ext>
                </a:extLst>
              </p:cNvPr>
              <p:cNvCxnSpPr>
                <a:cxnSpLocks/>
                <a:stCxn id="163" idx="3"/>
                <a:endCxn id="166" idx="1"/>
              </p:cNvCxnSpPr>
              <p:nvPr/>
            </p:nvCxnSpPr>
            <p:spPr>
              <a:xfrm>
                <a:off x="7070224" y="2062285"/>
                <a:ext cx="1693953" cy="1069226"/>
              </a:xfrm>
              <a:prstGeom prst="straightConnector1">
                <a:avLst/>
              </a:prstGeom>
              <a:ln w="57150">
                <a:solidFill>
                  <a:srgbClr val="DD845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C541DC47-262C-4BD1-8672-21DE234A1A58}"/>
                  </a:ext>
                </a:extLst>
              </p:cNvPr>
              <p:cNvSpPr txBox="1"/>
              <p:nvPr/>
            </p:nvSpPr>
            <p:spPr>
              <a:xfrm rot="2020873">
                <a:off x="7452060" y="2312173"/>
                <a:ext cx="792000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DD845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0.09</a:t>
                </a:r>
                <a:endParaRPr lang="zh-CN" altLang="en-US" sz="2400" dirty="0">
                  <a:solidFill>
                    <a:srgbClr val="DD845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084AEE9-575D-4DA6-9B83-9D9C1FF1796C}"/>
                </a:ext>
              </a:extLst>
            </p:cNvPr>
            <p:cNvSpPr txBox="1"/>
            <p:nvPr/>
          </p:nvSpPr>
          <p:spPr>
            <a:xfrm>
              <a:off x="5518514" y="4902493"/>
              <a:ext cx="9028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D9D9D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-0.05</a:t>
              </a:r>
              <a:endParaRPr lang="zh-CN" altLang="en-US" sz="2400" dirty="0">
                <a:solidFill>
                  <a:srgbClr val="D9D9D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C79B0E1E-E815-41EC-BFA0-71CB2C23DFB3}"/>
                </a:ext>
              </a:extLst>
            </p:cNvPr>
            <p:cNvSpPr txBox="1"/>
            <p:nvPr/>
          </p:nvSpPr>
          <p:spPr>
            <a:xfrm>
              <a:off x="5518514" y="847371"/>
              <a:ext cx="9028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D9D9D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-0.09</a:t>
              </a:r>
              <a:endParaRPr lang="zh-CN" altLang="en-US" sz="2400" dirty="0">
                <a:solidFill>
                  <a:srgbClr val="D9D9D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6923D65A-1F37-409E-A939-55453964A466}"/>
                </a:ext>
              </a:extLst>
            </p:cNvPr>
            <p:cNvSpPr txBox="1"/>
            <p:nvPr/>
          </p:nvSpPr>
          <p:spPr>
            <a:xfrm rot="21112126">
              <a:off x="3290084" y="1799994"/>
              <a:ext cx="9028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D9D9D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-0.01</a:t>
              </a:r>
              <a:endParaRPr lang="zh-CN" altLang="en-US" sz="2400" dirty="0">
                <a:solidFill>
                  <a:srgbClr val="D9D9D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30DD332F-C9FB-41DA-A48B-037FC05BB4FD}"/>
                </a:ext>
              </a:extLst>
            </p:cNvPr>
            <p:cNvSpPr txBox="1"/>
            <p:nvPr/>
          </p:nvSpPr>
          <p:spPr>
            <a:xfrm rot="526490">
              <a:off x="3718530" y="3652145"/>
              <a:ext cx="9028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D9D9D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0.06</a:t>
              </a:r>
              <a:endParaRPr lang="zh-CN" altLang="en-US" sz="2400" dirty="0">
                <a:solidFill>
                  <a:srgbClr val="D9D9D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FB0E6282-9FF7-4EF4-A126-7E88BF49129D}"/>
                </a:ext>
              </a:extLst>
            </p:cNvPr>
            <p:cNvSpPr txBox="1"/>
            <p:nvPr/>
          </p:nvSpPr>
          <p:spPr>
            <a:xfrm rot="19163882">
              <a:off x="3442113" y="2586076"/>
              <a:ext cx="9028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D9D9D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0.02</a:t>
              </a:r>
              <a:endParaRPr lang="zh-CN" altLang="en-US" sz="2400" dirty="0">
                <a:solidFill>
                  <a:srgbClr val="D9D9D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7548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组合 90">
            <a:extLst>
              <a:ext uri="{FF2B5EF4-FFF2-40B4-BE49-F238E27FC236}">
                <a16:creationId xmlns:a16="http://schemas.microsoft.com/office/drawing/2014/main" id="{33C6A64C-E866-4C7A-98D7-2892BAEEC1C0}"/>
              </a:ext>
            </a:extLst>
          </p:cNvPr>
          <p:cNvGrpSpPr/>
          <p:nvPr/>
        </p:nvGrpSpPr>
        <p:grpSpPr>
          <a:xfrm>
            <a:off x="1274655" y="642847"/>
            <a:ext cx="10047018" cy="4750615"/>
            <a:chOff x="1274655" y="642847"/>
            <a:chExt cx="10047018" cy="4750615"/>
          </a:xfrm>
        </p:grpSpPr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3A136DC5-0471-49B5-90BD-B5AD0121D641}"/>
                </a:ext>
              </a:extLst>
            </p:cNvPr>
            <p:cNvCxnSpPr>
              <a:cxnSpLocks/>
              <a:stCxn id="157" idx="3"/>
            </p:cNvCxnSpPr>
            <p:nvPr/>
          </p:nvCxnSpPr>
          <p:spPr>
            <a:xfrm flipV="1">
              <a:off x="2845920" y="2139365"/>
              <a:ext cx="2114874" cy="1225347"/>
            </a:xfrm>
            <a:prstGeom prst="straightConnector1">
              <a:avLst/>
            </a:prstGeom>
            <a:ln w="38100">
              <a:solidFill>
                <a:srgbClr val="4C72B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81F9DA7A-E8BA-4CBE-860D-B217F31C702A}"/>
                </a:ext>
              </a:extLst>
            </p:cNvPr>
            <p:cNvCxnSpPr>
              <a:cxnSpLocks/>
              <a:stCxn id="157" idx="3"/>
              <a:endCxn id="164" idx="1"/>
            </p:cNvCxnSpPr>
            <p:nvPr/>
          </p:nvCxnSpPr>
          <p:spPr>
            <a:xfrm>
              <a:off x="2845920" y="3364712"/>
              <a:ext cx="2131229" cy="456222"/>
            </a:xfrm>
            <a:prstGeom prst="straightConnector1">
              <a:avLst/>
            </a:prstGeom>
            <a:ln w="38100">
              <a:solidFill>
                <a:srgbClr val="4C72B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B6523E99-E80A-4612-9E68-5BE77E27CD50}"/>
                </a:ext>
              </a:extLst>
            </p:cNvPr>
            <p:cNvCxnSpPr>
              <a:cxnSpLocks/>
              <a:stCxn id="153" idx="3"/>
              <a:endCxn id="163" idx="1"/>
            </p:cNvCxnSpPr>
            <p:nvPr/>
          </p:nvCxnSpPr>
          <p:spPr>
            <a:xfrm flipV="1">
              <a:off x="2818816" y="1890435"/>
              <a:ext cx="2152426" cy="431753"/>
            </a:xfrm>
            <a:prstGeom prst="straightConnector1">
              <a:avLst/>
            </a:prstGeom>
            <a:ln w="38100">
              <a:solidFill>
                <a:srgbClr val="4C72B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A7A0A769-B889-4960-9427-45478708C425}"/>
                </a:ext>
              </a:extLst>
            </p:cNvPr>
            <p:cNvCxnSpPr>
              <a:cxnSpLocks/>
              <a:stCxn id="163" idx="3"/>
              <a:endCxn id="166" idx="1"/>
            </p:cNvCxnSpPr>
            <p:nvPr/>
          </p:nvCxnSpPr>
          <p:spPr>
            <a:xfrm>
              <a:off x="7068050" y="1890435"/>
              <a:ext cx="1698415" cy="973520"/>
            </a:xfrm>
            <a:prstGeom prst="straightConnector1">
              <a:avLst/>
            </a:prstGeom>
            <a:ln w="57150">
              <a:solidFill>
                <a:srgbClr val="DD845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32D5BAEB-3067-4CC1-963A-B6F1F0A483DF}"/>
                </a:ext>
              </a:extLst>
            </p:cNvPr>
            <p:cNvCxnSpPr>
              <a:cxnSpLocks/>
              <a:stCxn id="164" idx="3"/>
            </p:cNvCxnSpPr>
            <p:nvPr/>
          </p:nvCxnSpPr>
          <p:spPr>
            <a:xfrm flipV="1">
              <a:off x="7072949" y="2974811"/>
              <a:ext cx="1698415" cy="846123"/>
            </a:xfrm>
            <a:prstGeom prst="straightConnector1">
              <a:avLst/>
            </a:prstGeom>
            <a:ln w="57150">
              <a:solidFill>
                <a:srgbClr val="DD845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72EC8258-F715-4AA5-A30E-4D31B58F075E}"/>
                </a:ext>
              </a:extLst>
            </p:cNvPr>
            <p:cNvSpPr txBox="1"/>
            <p:nvPr/>
          </p:nvSpPr>
          <p:spPr>
            <a:xfrm rot="1877931">
              <a:off x="7495086" y="2137966"/>
              <a:ext cx="75600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rgbClr val="DD845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0.14</a:t>
              </a:r>
              <a:endParaRPr lang="zh-CN" altLang="en-US" sz="2200" dirty="0">
                <a:solidFill>
                  <a:srgbClr val="DD845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BD51D1C0-8FEC-435A-ADF4-7A8414F44572}"/>
                </a:ext>
              </a:extLst>
            </p:cNvPr>
            <p:cNvSpPr txBox="1"/>
            <p:nvPr/>
          </p:nvSpPr>
          <p:spPr>
            <a:xfrm rot="19937771">
              <a:off x="7443511" y="3215147"/>
              <a:ext cx="75600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rgbClr val="DD845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0.20</a:t>
              </a:r>
              <a:endParaRPr lang="zh-CN" altLang="en-US" sz="2200" dirty="0">
                <a:solidFill>
                  <a:srgbClr val="DD845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64DCC19E-6704-4736-9E83-28DE849C8724}"/>
                    </a:ext>
                  </a:extLst>
                </p:cNvPr>
                <p:cNvSpPr txBox="1"/>
                <p:nvPr/>
              </p:nvSpPr>
              <p:spPr>
                <a:xfrm>
                  <a:off x="4971242" y="1464786"/>
                  <a:ext cx="2096808" cy="851297"/>
                </a:xfrm>
                <a:prstGeom prst="roundRect">
                  <a:avLst/>
                </a:prstGeom>
                <a:solidFill>
                  <a:srgbClr val="4C72B0"/>
                </a:solidFill>
                <a:ln>
                  <a:solidFill>
                    <a:srgbClr val="4C72B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200" dirty="0" err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ND</a:t>
                  </a:r>
                  <a:r>
                    <a:rPr lang="en-US" altLang="zh-CN" sz="2200" baseline="-25000" dirty="0" err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ab</a:t>
                  </a:r>
                  <a:endParaRPr lang="en-US" altLang="zh-CN" sz="2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c</m:t>
                          </m:r>
                        </m:sub>
                        <m:sup>
                          <m: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en-US" altLang="zh-CN" sz="2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= 0.16</a:t>
                  </a:r>
                  <a:endParaRPr lang="zh-CN" altLang="en-US" sz="2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64DCC19E-6704-4736-9E83-28DE849C87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1242" y="1464786"/>
                  <a:ext cx="2096808" cy="851297"/>
                </a:xfrm>
                <a:prstGeom prst="roundRect">
                  <a:avLst/>
                </a:prstGeom>
                <a:blipFill>
                  <a:blip r:embed="rId3"/>
                  <a:stretch>
                    <a:fillRect b="-9155"/>
                  </a:stretch>
                </a:blipFill>
                <a:ln>
                  <a:solidFill>
                    <a:srgbClr val="4C72B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4" name="文本框 163">
                  <a:extLst>
                    <a:ext uri="{FF2B5EF4-FFF2-40B4-BE49-F238E27FC236}">
                      <a16:creationId xmlns:a16="http://schemas.microsoft.com/office/drawing/2014/main" id="{825E223D-B64A-4271-B060-9AC1906AA86C}"/>
                    </a:ext>
                  </a:extLst>
                </p:cNvPr>
                <p:cNvSpPr txBox="1"/>
                <p:nvPr/>
              </p:nvSpPr>
              <p:spPr>
                <a:xfrm>
                  <a:off x="4977149" y="3395285"/>
                  <a:ext cx="2095800" cy="851297"/>
                </a:xfrm>
                <a:prstGeom prst="roundRect">
                  <a:avLst/>
                </a:prstGeom>
                <a:solidFill>
                  <a:srgbClr val="DD8452"/>
                </a:solidFill>
                <a:ln>
                  <a:solidFill>
                    <a:srgbClr val="DD8452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200" dirty="0" err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RFD</a:t>
                  </a:r>
                  <a:r>
                    <a:rPr lang="en-US" altLang="zh-CN" sz="2200" baseline="-25000" dirty="0" err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ab</a:t>
                  </a:r>
                  <a:endParaRPr lang="en-US" altLang="zh-CN" sz="2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c</m:t>
                          </m:r>
                        </m:sub>
                        <m:sup>
                          <m: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en-US" altLang="zh-CN" sz="2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= 0.42</a:t>
                  </a:r>
                  <a:endParaRPr lang="zh-CN" altLang="en-US" sz="2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64" name="文本框 163">
                  <a:extLst>
                    <a:ext uri="{FF2B5EF4-FFF2-40B4-BE49-F238E27FC236}">
                      <a16:creationId xmlns:a16="http://schemas.microsoft.com/office/drawing/2014/main" id="{825E223D-B64A-4271-B060-9AC1906AA8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7149" y="3395285"/>
                  <a:ext cx="2095800" cy="851297"/>
                </a:xfrm>
                <a:prstGeom prst="roundRect">
                  <a:avLst/>
                </a:prstGeom>
                <a:blipFill>
                  <a:blip r:embed="rId4"/>
                  <a:stretch>
                    <a:fillRect b="-8451"/>
                  </a:stretch>
                </a:blipFill>
                <a:ln>
                  <a:solidFill>
                    <a:srgbClr val="DD845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B79F91CE-4EB9-46BF-AD2E-00141895DB3C}"/>
                    </a:ext>
                  </a:extLst>
                </p:cNvPr>
                <p:cNvSpPr txBox="1"/>
                <p:nvPr/>
              </p:nvSpPr>
              <p:spPr>
                <a:xfrm>
                  <a:off x="8766465" y="2251021"/>
                  <a:ext cx="2555208" cy="1225868"/>
                </a:xfrm>
                <a:prstGeom prst="round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Establishment</a:t>
                  </a:r>
                </a:p>
                <a:p>
                  <a:pPr algn="ctr"/>
                  <a:r>
                    <a:rPr lang="en-US" altLang="zh-CN" sz="2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probability</a:t>
                  </a:r>
                </a:p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c</m:t>
                          </m:r>
                        </m:sub>
                        <m:sup>
                          <m: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en-US" altLang="zh-CN" sz="2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= 0.26</a:t>
                  </a:r>
                  <a:endParaRPr lang="zh-CN" altLang="en-US" sz="2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B79F91CE-4EB9-46BF-AD2E-00141895DB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6465" y="2251021"/>
                  <a:ext cx="2555208" cy="1225868"/>
                </a:xfrm>
                <a:prstGeom prst="roundRect">
                  <a:avLst/>
                </a:prstGeom>
                <a:blipFill>
                  <a:blip r:embed="rId5"/>
                  <a:stretch>
                    <a:fillRect b="-547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4" name="文本框 193">
              <a:extLst>
                <a:ext uri="{FF2B5EF4-FFF2-40B4-BE49-F238E27FC236}">
                  <a16:creationId xmlns:a16="http://schemas.microsoft.com/office/drawing/2014/main" id="{C1F4CD8B-4E04-4366-93B8-6EB3F1EDDC14}"/>
                </a:ext>
              </a:extLst>
            </p:cNvPr>
            <p:cNvSpPr txBox="1"/>
            <p:nvPr/>
          </p:nvSpPr>
          <p:spPr>
            <a:xfrm rot="20945161">
              <a:off x="3309346" y="1887929"/>
              <a:ext cx="82800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rgbClr val="4C72B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-0.03</a:t>
              </a:r>
              <a:endParaRPr lang="zh-CN" altLang="en-US" sz="2200" dirty="0">
                <a:solidFill>
                  <a:srgbClr val="4C72B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4E561091-3420-494D-A309-839C51D6EF04}"/>
                </a:ext>
              </a:extLst>
            </p:cNvPr>
            <p:cNvSpPr txBox="1"/>
            <p:nvPr/>
          </p:nvSpPr>
          <p:spPr>
            <a:xfrm rot="19640603">
              <a:off x="3431034" y="2524998"/>
              <a:ext cx="82800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rgbClr val="4C72B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-0.03</a:t>
              </a:r>
              <a:endParaRPr lang="zh-CN" altLang="en-US" sz="2200" dirty="0">
                <a:solidFill>
                  <a:srgbClr val="4C72B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1660A314-EE30-4D97-8FCB-D567561BE7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36937" y="909530"/>
              <a:ext cx="8060400" cy="3619"/>
            </a:xfrm>
            <a:prstGeom prst="line">
              <a:avLst/>
            </a:prstGeom>
            <a:ln w="76200">
              <a:solidFill>
                <a:srgbClr val="4C72B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94D1A2F0-D833-45EF-A0A3-B29FC935D4CF}"/>
                </a:ext>
              </a:extLst>
            </p:cNvPr>
            <p:cNvCxnSpPr>
              <a:cxnSpLocks/>
              <a:endCxn id="166" idx="0"/>
            </p:cNvCxnSpPr>
            <p:nvPr/>
          </p:nvCxnSpPr>
          <p:spPr>
            <a:xfrm flipH="1">
              <a:off x="10044069" y="884923"/>
              <a:ext cx="13694" cy="1366098"/>
            </a:xfrm>
            <a:prstGeom prst="straightConnector1">
              <a:avLst/>
            </a:prstGeom>
            <a:ln w="76200">
              <a:solidFill>
                <a:srgbClr val="4C72B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5747E50C-03ED-404A-B84A-973696F245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47601" y="4805966"/>
              <a:ext cx="8020801" cy="28598"/>
            </a:xfrm>
            <a:prstGeom prst="line">
              <a:avLst/>
            </a:prstGeom>
            <a:ln w="57150">
              <a:solidFill>
                <a:srgbClr val="4C72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9F7CA635-32EC-43A0-9353-50AA60A7734D}"/>
                </a:ext>
              </a:extLst>
            </p:cNvPr>
            <p:cNvCxnSpPr>
              <a:cxnSpLocks/>
              <a:endCxn id="166" idx="2"/>
            </p:cNvCxnSpPr>
            <p:nvPr/>
          </p:nvCxnSpPr>
          <p:spPr>
            <a:xfrm flipV="1">
              <a:off x="10043029" y="3476889"/>
              <a:ext cx="1040" cy="1361516"/>
            </a:xfrm>
            <a:prstGeom prst="straightConnector1">
              <a:avLst/>
            </a:prstGeom>
            <a:ln w="57150">
              <a:solidFill>
                <a:srgbClr val="4C72B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C895FC3F-62B8-43FB-9A1B-EA0CA53E02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5484" y="3640815"/>
              <a:ext cx="0" cy="1195200"/>
            </a:xfrm>
            <a:prstGeom prst="line">
              <a:avLst/>
            </a:prstGeom>
            <a:ln w="57150">
              <a:solidFill>
                <a:srgbClr val="4C72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9A6E00FA-B305-48F0-AE80-945B37A59D1F}"/>
                </a:ext>
              </a:extLst>
            </p:cNvPr>
            <p:cNvSpPr txBox="1"/>
            <p:nvPr/>
          </p:nvSpPr>
          <p:spPr>
            <a:xfrm>
              <a:off x="5569646" y="4577928"/>
              <a:ext cx="90000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rgbClr val="4C72B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-0.22</a:t>
              </a:r>
              <a:endParaRPr lang="zh-CN" altLang="en-US" sz="2200" dirty="0">
                <a:solidFill>
                  <a:srgbClr val="4C72B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3BD185D9-7DC3-477D-B8F0-355F899E79DA}"/>
                </a:ext>
              </a:extLst>
            </p:cNvPr>
            <p:cNvSpPr txBox="1"/>
            <p:nvPr/>
          </p:nvSpPr>
          <p:spPr>
            <a:xfrm>
              <a:off x="5495717" y="642847"/>
              <a:ext cx="90000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rgbClr val="4C72B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-0.35</a:t>
              </a:r>
              <a:endParaRPr lang="zh-CN" altLang="en-US" sz="2200" dirty="0">
                <a:solidFill>
                  <a:srgbClr val="4C72B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531CA315-C72F-4506-8D94-BA64412251D4}"/>
                </a:ext>
              </a:extLst>
            </p:cNvPr>
            <p:cNvCxnSpPr>
              <a:cxnSpLocks/>
              <a:stCxn id="163" idx="2"/>
              <a:endCxn id="164" idx="0"/>
            </p:cNvCxnSpPr>
            <p:nvPr/>
          </p:nvCxnSpPr>
          <p:spPr>
            <a:xfrm>
              <a:off x="6019646" y="2316083"/>
              <a:ext cx="5403" cy="1079202"/>
            </a:xfrm>
            <a:prstGeom prst="straightConnector1">
              <a:avLst/>
            </a:prstGeom>
            <a:ln w="38100">
              <a:solidFill>
                <a:srgbClr val="DD845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07858B86-16E5-4C23-9A3B-DBE77CF35F50}"/>
                </a:ext>
              </a:extLst>
            </p:cNvPr>
            <p:cNvSpPr txBox="1"/>
            <p:nvPr/>
          </p:nvSpPr>
          <p:spPr>
            <a:xfrm>
              <a:off x="5658690" y="2657159"/>
              <a:ext cx="756000" cy="3960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rgbClr val="DD845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0.08</a:t>
              </a:r>
              <a:endParaRPr lang="zh-CN" altLang="en-US" sz="2200" dirty="0">
                <a:solidFill>
                  <a:srgbClr val="DD845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075EEA8E-C209-4665-AA9D-26E6955C764A}"/>
                </a:ext>
              </a:extLst>
            </p:cNvPr>
            <p:cNvSpPr txBox="1"/>
            <p:nvPr/>
          </p:nvSpPr>
          <p:spPr>
            <a:xfrm>
              <a:off x="2700697" y="4962575"/>
              <a:ext cx="6084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latin typeface="Arial" panose="020B0604020202020204" pitchFamily="34" charset="0"/>
                  <a:cs typeface="Arial" panose="020B0604020202020204" pitchFamily="34" charset="0"/>
                </a:rPr>
                <a:t>Fisher’s C = 0.691, </a:t>
              </a:r>
              <a:r>
                <a:rPr lang="en-US" altLang="zh-CN" sz="2200" i="1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altLang="zh-CN" sz="2200" dirty="0">
                  <a:latin typeface="Arial" panose="020B0604020202020204" pitchFamily="34" charset="0"/>
                  <a:cs typeface="Arial" panose="020B0604020202020204" pitchFamily="34" charset="0"/>
                </a:rPr>
                <a:t> = 0.708, AIC = 48019.836</a:t>
              </a:r>
              <a:endParaRPr lang="zh-CN" alt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2189D253-2657-4758-BD5B-951B1B7799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65484" y="873969"/>
              <a:ext cx="8356" cy="1152000"/>
            </a:xfrm>
            <a:prstGeom prst="line">
              <a:avLst/>
            </a:prstGeom>
            <a:ln w="76200">
              <a:solidFill>
                <a:srgbClr val="4C72B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C5E70690-47AE-4432-8740-A3E047755540}"/>
                </a:ext>
              </a:extLst>
            </p:cNvPr>
            <p:cNvSpPr txBox="1"/>
            <p:nvPr/>
          </p:nvSpPr>
          <p:spPr>
            <a:xfrm rot="814635">
              <a:off x="3489705" y="3350411"/>
              <a:ext cx="82800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rgbClr val="4C72B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-0.07</a:t>
              </a:r>
              <a:endParaRPr lang="zh-CN" altLang="en-US" sz="2200" dirty="0">
                <a:solidFill>
                  <a:srgbClr val="4C72B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A4157EB1-3751-45E8-A522-63B24EDFDB26}"/>
                </a:ext>
              </a:extLst>
            </p:cNvPr>
            <p:cNvGrpSpPr/>
            <p:nvPr/>
          </p:nvGrpSpPr>
          <p:grpSpPr>
            <a:xfrm>
              <a:off x="1274655" y="2021396"/>
              <a:ext cx="1544161" cy="601583"/>
              <a:chOff x="1299172" y="2025333"/>
              <a:chExt cx="1544161" cy="601583"/>
            </a:xfrm>
          </p:grpSpPr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9E923631-B9C5-4A55-91D3-438C802E54E7}"/>
                  </a:ext>
                </a:extLst>
              </p:cNvPr>
              <p:cNvSpPr txBox="1"/>
              <p:nvPr/>
            </p:nvSpPr>
            <p:spPr>
              <a:xfrm>
                <a:off x="1299172" y="2025333"/>
                <a:ext cx="1544161" cy="601583"/>
              </a:xfrm>
              <a:prstGeom prst="roundRect">
                <a:avLst/>
              </a:prstGeom>
              <a:solidFill>
                <a:srgbClr val="55A868"/>
              </a:solidFill>
              <a:ln>
                <a:solidFill>
                  <a:srgbClr val="55A868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zh-CN" sz="22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zh-CN" altLang="en-US" sz="22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5B91811-EF56-42E1-9E76-192E05C10E43}"/>
                  </a:ext>
                </a:extLst>
              </p:cNvPr>
              <p:cNvSpPr txBox="1"/>
              <p:nvPr/>
            </p:nvSpPr>
            <p:spPr>
              <a:xfrm>
                <a:off x="1570639" y="2099650"/>
                <a:ext cx="1044000" cy="432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2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MPD</a:t>
                </a:r>
                <a:r>
                  <a:rPr lang="en-US" altLang="zh-CN" sz="2200" baseline="-250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ab</a:t>
                </a:r>
                <a:endParaRPr lang="zh-CN" altLang="en-US" sz="22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zh-CN" altLang="en-US" sz="2200" dirty="0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88E6DB5E-B6F3-4048-AF4D-95EFF11D8F07}"/>
                </a:ext>
              </a:extLst>
            </p:cNvPr>
            <p:cNvGrpSpPr/>
            <p:nvPr/>
          </p:nvGrpSpPr>
          <p:grpSpPr>
            <a:xfrm>
              <a:off x="1301759" y="3064112"/>
              <a:ext cx="1544161" cy="601200"/>
              <a:chOff x="1285924" y="3369158"/>
              <a:chExt cx="1544161" cy="601200"/>
            </a:xfrm>
          </p:grpSpPr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B56DD2E8-588F-46FD-AFE9-B28F126B1355}"/>
                  </a:ext>
                </a:extLst>
              </p:cNvPr>
              <p:cNvSpPr txBox="1"/>
              <p:nvPr/>
            </p:nvSpPr>
            <p:spPr>
              <a:xfrm>
                <a:off x="1285924" y="3369158"/>
                <a:ext cx="1544161" cy="601200"/>
              </a:xfrm>
              <a:prstGeom prst="roundRect">
                <a:avLst/>
              </a:prstGeom>
              <a:solidFill>
                <a:srgbClr val="CCB974"/>
              </a:solidFill>
              <a:ln>
                <a:solidFill>
                  <a:srgbClr val="FBD76C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zh-CN" altLang="en-US" sz="22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CAE7477-D096-4982-80BB-D19A17D97402}"/>
                  </a:ext>
                </a:extLst>
              </p:cNvPr>
              <p:cNvSpPr txBox="1"/>
              <p:nvPr/>
            </p:nvSpPr>
            <p:spPr>
              <a:xfrm>
                <a:off x="1568977" y="3438901"/>
                <a:ext cx="1121914" cy="432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2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MFD</a:t>
                </a:r>
                <a:r>
                  <a:rPr lang="en-US" altLang="zh-CN" sz="2200" baseline="-250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ab</a:t>
                </a:r>
                <a:endParaRPr lang="zh-CN" altLang="en-US" sz="22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zh-CN" altLang="en-US" sz="2200" dirty="0"/>
              </a:p>
            </p:txBody>
          </p:sp>
        </p:grpSp>
      </p:grp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CD9263B-A38F-41C1-9803-8FF6EC37C33A}"/>
              </a:ext>
            </a:extLst>
          </p:cNvPr>
          <p:cNvCxnSpPr>
            <a:cxnSpLocks/>
          </p:cNvCxnSpPr>
          <p:nvPr/>
        </p:nvCxnSpPr>
        <p:spPr>
          <a:xfrm>
            <a:off x="482553" y="2660692"/>
            <a:ext cx="0" cy="10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6E069839-4754-4DA9-B439-C79D639AC031}"/>
              </a:ext>
            </a:extLst>
          </p:cNvPr>
          <p:cNvCxnSpPr/>
          <p:nvPr/>
        </p:nvCxnSpPr>
        <p:spPr>
          <a:xfrm>
            <a:off x="504663" y="1073734"/>
            <a:ext cx="0" cy="75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63DC1256-076F-4128-95E9-3E3D3DF6BC94}"/>
              </a:ext>
            </a:extLst>
          </p:cNvPr>
          <p:cNvCxnSpPr>
            <a:cxnSpLocks/>
          </p:cNvCxnSpPr>
          <p:nvPr/>
        </p:nvCxnSpPr>
        <p:spPr>
          <a:xfrm>
            <a:off x="783328" y="832220"/>
            <a:ext cx="0" cy="442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E3011826-C17D-47AF-A9DE-F5F5582CA18F}"/>
              </a:ext>
            </a:extLst>
          </p:cNvPr>
          <p:cNvCxnSpPr/>
          <p:nvPr/>
        </p:nvCxnSpPr>
        <p:spPr>
          <a:xfrm>
            <a:off x="564509" y="4252815"/>
            <a:ext cx="0" cy="75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304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>
            <a:extLst>
              <a:ext uri="{FF2B5EF4-FFF2-40B4-BE49-F238E27FC236}">
                <a16:creationId xmlns:a16="http://schemas.microsoft.com/office/drawing/2014/main" id="{367B890B-F811-4F87-9D82-1B38CC1B9C9B}"/>
              </a:ext>
            </a:extLst>
          </p:cNvPr>
          <p:cNvGrpSpPr/>
          <p:nvPr/>
        </p:nvGrpSpPr>
        <p:grpSpPr>
          <a:xfrm>
            <a:off x="1274655" y="667559"/>
            <a:ext cx="10047018" cy="4725903"/>
            <a:chOff x="1274655" y="667559"/>
            <a:chExt cx="10047018" cy="472590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65A9C4DE-B63A-444A-9B7C-9033A5FB0E47}"/>
                    </a:ext>
                  </a:extLst>
                </p:cNvPr>
                <p:cNvSpPr/>
                <p:nvPr/>
              </p:nvSpPr>
              <p:spPr>
                <a:xfrm>
                  <a:off x="3048000" y="2967335"/>
                  <a:ext cx="6096000" cy="923330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Dominance</a:t>
                  </a:r>
                </a:p>
                <a:p>
                  <a:pPr algn="ctr"/>
                  <a:r>
                    <a:rPr lang="en-US" altLang="zh-CN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probability</a:t>
                  </a:r>
                </a:p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c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en-US" altLang="zh-CN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= 0.08</a:t>
                  </a:r>
                  <a:endParaRPr lang="zh-CN" alt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65A9C4DE-B63A-444A-9B7C-9033A5FB0E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2967335"/>
                  <a:ext cx="6096000" cy="923330"/>
                </a:xfrm>
                <a:prstGeom prst="rect">
                  <a:avLst/>
                </a:prstGeom>
                <a:blipFill>
                  <a:blip r:embed="rId3"/>
                  <a:stretch>
                    <a:fillRect t="-3974" b="-993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105FA0BE-EFAF-4810-96E7-B01F94B2D058}"/>
                </a:ext>
              </a:extLst>
            </p:cNvPr>
            <p:cNvCxnSpPr>
              <a:cxnSpLocks/>
              <a:stCxn id="71" idx="3"/>
            </p:cNvCxnSpPr>
            <p:nvPr/>
          </p:nvCxnSpPr>
          <p:spPr>
            <a:xfrm flipV="1">
              <a:off x="2845920" y="2139365"/>
              <a:ext cx="2114874" cy="1225347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BF424285-0FDD-4307-B4C6-04AA5768EF7D}"/>
                </a:ext>
              </a:extLst>
            </p:cNvPr>
            <p:cNvCxnSpPr>
              <a:cxnSpLocks/>
              <a:stCxn id="71" idx="3"/>
              <a:endCxn id="51" idx="1"/>
            </p:cNvCxnSpPr>
            <p:nvPr/>
          </p:nvCxnSpPr>
          <p:spPr>
            <a:xfrm>
              <a:off x="2845920" y="3364712"/>
              <a:ext cx="2131229" cy="456222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8BA07501-119C-4AE7-8A6A-08533E8789D6}"/>
                </a:ext>
              </a:extLst>
            </p:cNvPr>
            <p:cNvCxnSpPr>
              <a:cxnSpLocks/>
              <a:stCxn id="75" idx="3"/>
              <a:endCxn id="50" idx="1"/>
            </p:cNvCxnSpPr>
            <p:nvPr/>
          </p:nvCxnSpPr>
          <p:spPr>
            <a:xfrm flipV="1">
              <a:off x="2818816" y="1890435"/>
              <a:ext cx="2152426" cy="431753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95FDFC51-3BE8-4C86-B7B1-575C47111EA2}"/>
                </a:ext>
              </a:extLst>
            </p:cNvPr>
            <p:cNvCxnSpPr>
              <a:cxnSpLocks/>
              <a:stCxn id="50" idx="3"/>
              <a:endCxn id="52" idx="1"/>
            </p:cNvCxnSpPr>
            <p:nvPr/>
          </p:nvCxnSpPr>
          <p:spPr>
            <a:xfrm>
              <a:off x="7068050" y="1890435"/>
              <a:ext cx="1698415" cy="973520"/>
            </a:xfrm>
            <a:prstGeom prst="straightConnector1">
              <a:avLst/>
            </a:prstGeom>
            <a:ln w="57150">
              <a:solidFill>
                <a:srgbClr val="DD8452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D2437DEF-6210-49C7-93C4-7597779C8B87}"/>
                </a:ext>
              </a:extLst>
            </p:cNvPr>
            <p:cNvCxnSpPr>
              <a:cxnSpLocks/>
              <a:stCxn id="51" idx="3"/>
            </p:cNvCxnSpPr>
            <p:nvPr/>
          </p:nvCxnSpPr>
          <p:spPr>
            <a:xfrm flipV="1">
              <a:off x="7072949" y="2974811"/>
              <a:ext cx="1698415" cy="846123"/>
            </a:xfrm>
            <a:prstGeom prst="straightConnector1">
              <a:avLst/>
            </a:prstGeom>
            <a:ln w="57150">
              <a:solidFill>
                <a:srgbClr val="DD845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3BF19D19-92B0-4CED-A3FD-A0ED807D1881}"/>
                </a:ext>
              </a:extLst>
            </p:cNvPr>
            <p:cNvSpPr txBox="1"/>
            <p:nvPr/>
          </p:nvSpPr>
          <p:spPr>
            <a:xfrm rot="1877931">
              <a:off x="7495086" y="2137966"/>
              <a:ext cx="75600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rgbClr val="DD845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0.09</a:t>
              </a:r>
              <a:endParaRPr lang="zh-CN" altLang="en-US" sz="2200" dirty="0">
                <a:solidFill>
                  <a:srgbClr val="DD845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8BDE8751-3AD9-491D-B19D-099B6A39AC04}"/>
                </a:ext>
              </a:extLst>
            </p:cNvPr>
            <p:cNvSpPr txBox="1"/>
            <p:nvPr/>
          </p:nvSpPr>
          <p:spPr>
            <a:xfrm rot="19937771">
              <a:off x="7443511" y="3215147"/>
              <a:ext cx="75600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rgbClr val="DD845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0.07</a:t>
              </a:r>
              <a:endParaRPr lang="zh-CN" altLang="en-US" sz="2200" dirty="0">
                <a:solidFill>
                  <a:srgbClr val="DD845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5968F7B4-3D40-43BF-945B-E383BB7A638F}"/>
                    </a:ext>
                  </a:extLst>
                </p:cNvPr>
                <p:cNvSpPr txBox="1"/>
                <p:nvPr/>
              </p:nvSpPr>
              <p:spPr>
                <a:xfrm>
                  <a:off x="4971242" y="1464786"/>
                  <a:ext cx="2096808" cy="851297"/>
                </a:xfrm>
                <a:prstGeom prst="roundRect">
                  <a:avLst/>
                </a:prstGeom>
                <a:solidFill>
                  <a:srgbClr val="4C72B0"/>
                </a:solidFill>
                <a:ln>
                  <a:solidFill>
                    <a:srgbClr val="4C72B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200" dirty="0" err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ND</a:t>
                  </a:r>
                  <a:r>
                    <a:rPr lang="en-US" altLang="zh-CN" sz="2200" baseline="-25000" dirty="0" err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ab</a:t>
                  </a:r>
                  <a:endParaRPr lang="en-US" altLang="zh-CN" sz="2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c</m:t>
                          </m:r>
                        </m:sub>
                        <m:sup>
                          <m: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en-US" altLang="zh-CN" sz="2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= 0.07</a:t>
                  </a:r>
                  <a:endParaRPr lang="zh-CN" altLang="en-US" sz="2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5968F7B4-3D40-43BF-945B-E383BB7A63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1242" y="1464786"/>
                  <a:ext cx="2096808" cy="851297"/>
                </a:xfrm>
                <a:prstGeom prst="roundRect">
                  <a:avLst/>
                </a:prstGeom>
                <a:blipFill>
                  <a:blip r:embed="rId4"/>
                  <a:stretch>
                    <a:fillRect b="-9155"/>
                  </a:stretch>
                </a:blipFill>
                <a:ln>
                  <a:solidFill>
                    <a:srgbClr val="4C72B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5551E6B2-5160-42C7-952A-103F808834AF}"/>
                    </a:ext>
                  </a:extLst>
                </p:cNvPr>
                <p:cNvSpPr txBox="1"/>
                <p:nvPr/>
              </p:nvSpPr>
              <p:spPr>
                <a:xfrm>
                  <a:off x="4977149" y="3395285"/>
                  <a:ext cx="2095800" cy="851297"/>
                </a:xfrm>
                <a:prstGeom prst="roundRect">
                  <a:avLst/>
                </a:prstGeom>
                <a:solidFill>
                  <a:srgbClr val="DD8452"/>
                </a:solidFill>
                <a:ln>
                  <a:solidFill>
                    <a:srgbClr val="DD8452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200" dirty="0" err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RFD</a:t>
                  </a:r>
                  <a:r>
                    <a:rPr lang="en-US" altLang="zh-CN" sz="2200" baseline="-25000" dirty="0" err="1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ab</a:t>
                  </a:r>
                  <a:endParaRPr lang="en-US" altLang="zh-CN" sz="2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c</m:t>
                          </m:r>
                        </m:sub>
                        <m:sup>
                          <m: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en-US" altLang="zh-CN" sz="2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= 0.11</a:t>
                  </a:r>
                  <a:endParaRPr lang="zh-CN" altLang="en-US" sz="2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5551E6B2-5160-42C7-952A-103F808834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7149" y="3395285"/>
                  <a:ext cx="2095800" cy="851297"/>
                </a:xfrm>
                <a:prstGeom prst="roundRect">
                  <a:avLst/>
                </a:prstGeom>
                <a:blipFill>
                  <a:blip r:embed="rId5"/>
                  <a:stretch>
                    <a:fillRect b="-8451"/>
                  </a:stretch>
                </a:blipFill>
                <a:ln>
                  <a:solidFill>
                    <a:srgbClr val="DD845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89ED0FF4-5D58-4856-86F4-E5F8319C54B5}"/>
                    </a:ext>
                  </a:extLst>
                </p:cNvPr>
                <p:cNvSpPr txBox="1"/>
                <p:nvPr/>
              </p:nvSpPr>
              <p:spPr>
                <a:xfrm>
                  <a:off x="8766465" y="2251021"/>
                  <a:ext cx="2555208" cy="1225868"/>
                </a:xfrm>
                <a:prstGeom prst="round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Dominance</a:t>
                  </a:r>
                </a:p>
                <a:p>
                  <a:pPr algn="ctr"/>
                  <a:r>
                    <a:rPr lang="en-US" altLang="zh-CN" sz="2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probability</a:t>
                  </a:r>
                </a:p>
                <a:p>
                  <a:pPr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c</m:t>
                          </m:r>
                        </m:sub>
                        <m:sup>
                          <m:r>
                            <a:rPr lang="en-US" altLang="zh-CN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en-US" altLang="zh-CN" sz="22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= 0.08</a:t>
                  </a:r>
                  <a:endParaRPr lang="zh-CN" altLang="en-US" sz="2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89ED0FF4-5D58-4856-86F4-E5F8319C54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6465" y="2251021"/>
                  <a:ext cx="2555208" cy="1225868"/>
                </a:xfrm>
                <a:prstGeom prst="roundRect">
                  <a:avLst/>
                </a:prstGeom>
                <a:blipFill>
                  <a:blip r:embed="rId6"/>
                  <a:stretch>
                    <a:fillRect b="-547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4F61B444-C790-4428-9BBE-F57E72C90D28}"/>
                </a:ext>
              </a:extLst>
            </p:cNvPr>
            <p:cNvSpPr txBox="1"/>
            <p:nvPr/>
          </p:nvSpPr>
          <p:spPr>
            <a:xfrm rot="20945161">
              <a:off x="3309346" y="1887929"/>
              <a:ext cx="82800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-0.01</a:t>
              </a:r>
              <a:endParaRPr lang="zh-CN" altLang="en-US" sz="2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213D16DB-4B92-49F4-84E4-1D9A9F125536}"/>
                </a:ext>
              </a:extLst>
            </p:cNvPr>
            <p:cNvSpPr txBox="1"/>
            <p:nvPr/>
          </p:nvSpPr>
          <p:spPr>
            <a:xfrm rot="19640603">
              <a:off x="3436724" y="2544424"/>
              <a:ext cx="75600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0.02</a:t>
              </a:r>
              <a:endParaRPr lang="zh-CN" altLang="en-US" sz="2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F28710CA-4B37-4E0E-873A-EA62DDB898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73033" y="909530"/>
              <a:ext cx="7992000" cy="3619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1CF8A3B0-449E-41C5-9ED2-B17312DCC3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44069" y="903457"/>
              <a:ext cx="13694" cy="133200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A0E49098-442C-4167-B7B4-B884EB19D1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59633" y="4805966"/>
              <a:ext cx="8002800" cy="28598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23B07597-581C-4100-A41F-A193FD37F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43029" y="3476889"/>
              <a:ext cx="1040" cy="1361516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DB36E67C-0AA6-4226-B1C2-DA051FB2AC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5484" y="3640815"/>
              <a:ext cx="0" cy="11808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1BD1DF55-E4F6-414F-B990-80870A351B68}"/>
                </a:ext>
              </a:extLst>
            </p:cNvPr>
            <p:cNvSpPr txBox="1"/>
            <p:nvPr/>
          </p:nvSpPr>
          <p:spPr>
            <a:xfrm>
              <a:off x="5569646" y="4584106"/>
              <a:ext cx="82800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-0.05</a:t>
              </a:r>
              <a:endParaRPr lang="zh-CN" altLang="en-US" sz="2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20371727-7FB1-461E-B006-9FA66A5E579F}"/>
                </a:ext>
              </a:extLst>
            </p:cNvPr>
            <p:cNvSpPr txBox="1"/>
            <p:nvPr/>
          </p:nvSpPr>
          <p:spPr>
            <a:xfrm>
              <a:off x="5495717" y="667559"/>
              <a:ext cx="82800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-0.09</a:t>
              </a:r>
              <a:endParaRPr lang="zh-CN" altLang="en-US" sz="2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22E7FC18-A89B-4C86-899F-05CCCA0C1B70}"/>
                </a:ext>
              </a:extLst>
            </p:cNvPr>
            <p:cNvCxnSpPr>
              <a:cxnSpLocks/>
              <a:stCxn id="50" idx="2"/>
              <a:endCxn id="51" idx="0"/>
            </p:cNvCxnSpPr>
            <p:nvPr/>
          </p:nvCxnSpPr>
          <p:spPr>
            <a:xfrm>
              <a:off x="6019646" y="2316083"/>
              <a:ext cx="5403" cy="1079202"/>
            </a:xfrm>
            <a:prstGeom prst="straightConnector1">
              <a:avLst/>
            </a:prstGeom>
            <a:ln w="76200">
              <a:solidFill>
                <a:srgbClr val="DD845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4A7E78F9-ECB1-471F-AA7C-640136C42720}"/>
                </a:ext>
              </a:extLst>
            </p:cNvPr>
            <p:cNvSpPr txBox="1"/>
            <p:nvPr/>
          </p:nvSpPr>
          <p:spPr>
            <a:xfrm>
              <a:off x="5658690" y="2657159"/>
              <a:ext cx="75600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rgbClr val="DD845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0.30</a:t>
              </a:r>
              <a:endParaRPr lang="zh-CN" altLang="en-US" sz="2200" dirty="0">
                <a:solidFill>
                  <a:srgbClr val="DD845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E35A1486-069D-4997-B431-768AD6801155}"/>
                </a:ext>
              </a:extLst>
            </p:cNvPr>
            <p:cNvSpPr txBox="1"/>
            <p:nvPr/>
          </p:nvSpPr>
          <p:spPr>
            <a:xfrm>
              <a:off x="2700697" y="4962575"/>
              <a:ext cx="6084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latin typeface="Arial" panose="020B0604020202020204" pitchFamily="34" charset="0"/>
                  <a:cs typeface="Arial" panose="020B0604020202020204" pitchFamily="34" charset="0"/>
                </a:rPr>
                <a:t>Fisher’s C = 0.691, </a:t>
              </a:r>
              <a:r>
                <a:rPr lang="en-US" altLang="zh-CN" sz="2200" i="1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altLang="zh-CN" sz="2200" dirty="0">
                  <a:latin typeface="Arial" panose="020B0604020202020204" pitchFamily="34" charset="0"/>
                  <a:cs typeface="Arial" panose="020B0604020202020204" pitchFamily="34" charset="0"/>
                </a:rPr>
                <a:t> = 0.708, AIC = 48019.836</a:t>
              </a:r>
              <a:endParaRPr lang="zh-CN" alt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51595256-47CA-4595-8AC7-347218C436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65484" y="898033"/>
              <a:ext cx="8356" cy="111600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DE741ED3-0D7B-4187-B00F-D42A499D0C5E}"/>
                </a:ext>
              </a:extLst>
            </p:cNvPr>
            <p:cNvSpPr txBox="1"/>
            <p:nvPr/>
          </p:nvSpPr>
          <p:spPr>
            <a:xfrm rot="814635">
              <a:off x="3490711" y="3341959"/>
              <a:ext cx="75600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2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0.06</a:t>
              </a:r>
              <a:endParaRPr lang="zh-CN" altLang="en-US" sz="2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39DC1828-7247-474D-9E10-060542F24BD9}"/>
                </a:ext>
              </a:extLst>
            </p:cNvPr>
            <p:cNvGrpSpPr/>
            <p:nvPr/>
          </p:nvGrpSpPr>
          <p:grpSpPr>
            <a:xfrm>
              <a:off x="1274655" y="2021396"/>
              <a:ext cx="1544161" cy="601583"/>
              <a:chOff x="1299172" y="2025333"/>
              <a:chExt cx="1544161" cy="601583"/>
            </a:xfrm>
          </p:grpSpPr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17EE2ADD-E4BF-411F-93D1-A168B700C2E1}"/>
                  </a:ext>
                </a:extLst>
              </p:cNvPr>
              <p:cNvSpPr txBox="1"/>
              <p:nvPr/>
            </p:nvSpPr>
            <p:spPr>
              <a:xfrm>
                <a:off x="1299172" y="2025333"/>
                <a:ext cx="1544161" cy="601583"/>
              </a:xfrm>
              <a:prstGeom prst="roundRect">
                <a:avLst/>
              </a:prstGeom>
              <a:solidFill>
                <a:srgbClr val="55A868"/>
              </a:solidFill>
              <a:ln>
                <a:solidFill>
                  <a:srgbClr val="55A868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zh-CN" sz="22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zh-CN" altLang="en-US" sz="22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3481A1B6-D1F8-4E7E-8910-CD6621CB88AE}"/>
                  </a:ext>
                </a:extLst>
              </p:cNvPr>
              <p:cNvSpPr txBox="1"/>
              <p:nvPr/>
            </p:nvSpPr>
            <p:spPr>
              <a:xfrm>
                <a:off x="1570639" y="2099650"/>
                <a:ext cx="1044000" cy="432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2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MPD</a:t>
                </a:r>
                <a:r>
                  <a:rPr lang="en-US" altLang="zh-CN" sz="2200" baseline="-250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ab</a:t>
                </a:r>
                <a:endParaRPr lang="zh-CN" altLang="en-US" sz="22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zh-CN" altLang="en-US" sz="2200" dirty="0"/>
              </a:p>
            </p:txBody>
          </p: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1C5ABB1F-9C5C-42A9-AAA9-40501192C35E}"/>
                </a:ext>
              </a:extLst>
            </p:cNvPr>
            <p:cNvGrpSpPr/>
            <p:nvPr/>
          </p:nvGrpSpPr>
          <p:grpSpPr>
            <a:xfrm>
              <a:off x="1301759" y="3064112"/>
              <a:ext cx="1544161" cy="601200"/>
              <a:chOff x="1285924" y="3369158"/>
              <a:chExt cx="1544161" cy="601200"/>
            </a:xfrm>
          </p:grpSpPr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E1DC35BB-0EC9-4E0A-87B1-44A91B5EDB68}"/>
                  </a:ext>
                </a:extLst>
              </p:cNvPr>
              <p:cNvSpPr txBox="1"/>
              <p:nvPr/>
            </p:nvSpPr>
            <p:spPr>
              <a:xfrm>
                <a:off x="1285924" y="3369158"/>
                <a:ext cx="1544161" cy="601200"/>
              </a:xfrm>
              <a:prstGeom prst="roundRect">
                <a:avLst/>
              </a:prstGeom>
              <a:solidFill>
                <a:srgbClr val="CCB974"/>
              </a:solidFill>
              <a:ln>
                <a:solidFill>
                  <a:srgbClr val="FBD76C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zh-CN" altLang="en-US" sz="22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D5DFFEA4-B97D-41DC-B537-12E26DF92C2F}"/>
                  </a:ext>
                </a:extLst>
              </p:cNvPr>
              <p:cNvSpPr txBox="1"/>
              <p:nvPr/>
            </p:nvSpPr>
            <p:spPr>
              <a:xfrm>
                <a:off x="1568977" y="3438901"/>
                <a:ext cx="1121914" cy="432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2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MFD</a:t>
                </a:r>
                <a:r>
                  <a:rPr lang="en-US" altLang="zh-CN" sz="2200" baseline="-25000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ab</a:t>
                </a:r>
                <a:endParaRPr lang="zh-CN" altLang="en-US" sz="2200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zh-CN" altLang="en-US" sz="2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6378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8816</TotalTime>
  <Words>181</Words>
  <Application>Microsoft Office PowerPoint</Application>
  <PresentationFormat>宽屏</PresentationFormat>
  <Paragraphs>95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 yao</dc:creator>
  <cp:lastModifiedBy>qi yao</cp:lastModifiedBy>
  <cp:revision>184</cp:revision>
  <dcterms:created xsi:type="dcterms:W3CDTF">2023-09-04T11:58:12Z</dcterms:created>
  <dcterms:modified xsi:type="dcterms:W3CDTF">2025-03-14T02:33:54Z</dcterms:modified>
</cp:coreProperties>
</file>