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507" r:id="rId2"/>
    <p:sldId id="472" r:id="rId3"/>
    <p:sldId id="473" r:id="rId4"/>
    <p:sldId id="514" r:id="rId5"/>
    <p:sldId id="520" r:id="rId6"/>
    <p:sldId id="515" r:id="rId7"/>
    <p:sldId id="474" r:id="rId8"/>
    <p:sldId id="475" r:id="rId9"/>
    <p:sldId id="476" r:id="rId10"/>
    <p:sldId id="510" r:id="rId11"/>
    <p:sldId id="477" r:id="rId12"/>
    <p:sldId id="513" r:id="rId13"/>
    <p:sldId id="478" r:id="rId14"/>
    <p:sldId id="491" r:id="rId15"/>
    <p:sldId id="516" r:id="rId16"/>
    <p:sldId id="517" r:id="rId17"/>
    <p:sldId id="518" r:id="rId18"/>
    <p:sldId id="519" r:id="rId19"/>
    <p:sldId id="492" r:id="rId20"/>
    <p:sldId id="493" r:id="rId21"/>
    <p:sldId id="494" r:id="rId22"/>
    <p:sldId id="495" r:id="rId23"/>
    <p:sldId id="496" r:id="rId24"/>
    <p:sldId id="497" r:id="rId25"/>
    <p:sldId id="498" r:id="rId26"/>
    <p:sldId id="499" r:id="rId27"/>
    <p:sldId id="500" r:id="rId28"/>
    <p:sldId id="501" r:id="rId29"/>
    <p:sldId id="502" r:id="rId30"/>
    <p:sldId id="503" r:id="rId31"/>
    <p:sldId id="512" r:id="rId32"/>
    <p:sldId id="506" r:id="rId33"/>
    <p:sldId id="522" r:id="rId34"/>
    <p:sldId id="521" r:id="rId35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3300"/>
    <a:srgbClr val="9966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2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3990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4" d="100"/>
        <a:sy n="64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03F2243-390C-4D37-AA86-80B35697C67C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B69A6AB-460A-4DEE-BC7D-4C2B4D0CED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38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C70C7FAF-C979-4AEE-A3D7-997B53674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31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60B1DE6-7EFB-49DD-AA96-56B307E5DB96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6BA44624-ECE0-47F3-ABF3-27E8149E2338}" type="slidenum">
              <a:rPr lang="en-US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1</a:t>
            </a:fld>
            <a:endParaRPr lang="en-US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68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1265238" y="3502025"/>
            <a:ext cx="7056437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60341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665E766-2059-4959-A07D-2E12BE2FD528}" type="slidenum">
              <a:rPr lang="en-GB" altLang="en-US"/>
              <a:pPr>
                <a:defRPr/>
              </a:pPr>
              <a:t>10</a:t>
            </a:fld>
            <a:endParaRPr lang="en-GB" altLang="en-US"/>
          </a:p>
        </p:txBody>
      </p:sp>
      <p:sp>
        <p:nvSpPr>
          <p:cNvPr id="471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2050" cy="27765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0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3358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87FDA20-C004-4705-9931-B115A8B7581A}" type="slidenum">
              <a:rPr lang="en-GB" altLang="en-US"/>
              <a:pPr>
                <a:defRPr/>
              </a:pPr>
              <a:t>11</a:t>
            </a:fld>
            <a:endParaRPr lang="en-GB" altLang="en-US"/>
          </a:p>
        </p:txBody>
      </p:sp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40C546BA-9225-4AF3-81B6-D611FE736356}" type="slidenum">
              <a:rPr lang="en-GB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11</a:t>
            </a:fld>
            <a:endParaRPr lang="en-GB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813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1315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3EBAA1E0-90AA-4845-A475-C6EA6A435D30}" type="slidenum">
              <a:rPr lang="en-GB" altLang="en-US"/>
              <a:pPr>
                <a:defRPr/>
              </a:pPr>
              <a:t>13</a:t>
            </a:fld>
            <a:endParaRPr lang="en-GB" altLang="en-US"/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2050" cy="27765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0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496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6F87BF9-3A63-4FC0-9EB1-30E38D978718}" type="slidenum">
              <a:rPr lang="en-GB" altLang="en-US"/>
              <a:pPr>
                <a:defRPr/>
              </a:pPr>
              <a:t>14</a:t>
            </a:fld>
            <a:endParaRPr lang="en-GB" altLang="en-US"/>
          </a:p>
        </p:txBody>
      </p:sp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39F9F010-F55C-4466-9FA1-D2DCDCBFD4A4}" type="slidenum">
              <a:rPr lang="en-GB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14</a:t>
            </a:fld>
            <a:endParaRPr lang="en-GB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3646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D4DB0CB-BF7D-4247-AB3A-8909164D1167}" type="slidenum">
              <a:rPr lang="en-GB" altLang="en-US"/>
              <a:pPr>
                <a:defRPr/>
              </a:pPr>
              <a:t>19</a:t>
            </a:fld>
            <a:endParaRPr lang="en-GB" altLang="en-US"/>
          </a:p>
        </p:txBody>
      </p:sp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4481E81C-6D94-4302-BCD5-B37713DBC46E}" type="slidenum">
              <a:rPr lang="en-GB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19</a:t>
            </a:fld>
            <a:endParaRPr lang="en-GB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634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1376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19DF20D-FDA4-4F89-AF9C-D48F5AC1A0BE}" type="slidenum">
              <a:rPr lang="en-GB" altLang="en-US"/>
              <a:pPr>
                <a:defRPr/>
              </a:pPr>
              <a:t>20</a:t>
            </a:fld>
            <a:endParaRPr lang="en-GB" altLang="en-US"/>
          </a:p>
        </p:txBody>
      </p:sp>
      <p:sp>
        <p:nvSpPr>
          <p:cNvPr id="645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2050" cy="27765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0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963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65867DC6-E13E-4B98-A633-EDA2B6BC3BEF}" type="slidenum">
              <a:rPr lang="en-GB" altLang="en-US"/>
              <a:pPr>
                <a:defRPr/>
              </a:pPr>
              <a:t>21</a:t>
            </a:fld>
            <a:endParaRPr lang="en-GB" altLang="en-US"/>
          </a:p>
        </p:txBody>
      </p:sp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42CE5B5C-1E20-4FD5-A79D-2865F189EE25}" type="slidenum">
              <a:rPr lang="en-GB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21</a:t>
            </a:fld>
            <a:endParaRPr lang="en-GB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6554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3757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4998B4A-0029-4EFF-B913-BEFEAB4FD64D}" type="slidenum">
              <a:rPr lang="en-GB" altLang="en-US"/>
              <a:pPr>
                <a:defRPr/>
              </a:pPr>
              <a:t>22</a:t>
            </a:fld>
            <a:endParaRPr lang="en-GB" altLang="en-US"/>
          </a:p>
        </p:txBody>
      </p:sp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10F324BB-4ACB-49FA-A0A2-36210568E65C}" type="slidenum">
              <a:rPr lang="en-GB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22</a:t>
            </a:fld>
            <a:endParaRPr lang="en-GB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6656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735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6224697-50A3-4842-9538-7CDCFBD5CB9A}" type="slidenum">
              <a:rPr lang="en-GB" altLang="en-US"/>
              <a:pPr>
                <a:defRPr/>
              </a:pPr>
              <a:t>23</a:t>
            </a:fld>
            <a:endParaRPr lang="en-GB" altLang="en-US"/>
          </a:p>
        </p:txBody>
      </p:sp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CE11797D-3540-4C85-A291-32B179D98458}" type="slidenum">
              <a:rPr lang="en-GB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23</a:t>
            </a:fld>
            <a:endParaRPr lang="en-GB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6758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56029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6BE211F2-2FCB-4AF5-BDAE-1A3F68E046E6}" type="slidenum">
              <a:rPr lang="en-GB" altLang="en-US"/>
              <a:pPr>
                <a:defRPr/>
              </a:pPr>
              <a:t>24</a:t>
            </a:fld>
            <a:endParaRPr lang="en-GB" altLang="en-US"/>
          </a:p>
        </p:txBody>
      </p:sp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04F62662-4B96-420E-914D-D7E465E5AD8F}" type="slidenum">
              <a:rPr lang="en-GB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24</a:t>
            </a:fld>
            <a:endParaRPr lang="en-GB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6861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827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5A66C21-D849-4316-9F3A-623106951769}" type="slidenum">
              <a:rPr lang="en-GB" altLang="en-US"/>
              <a:pPr>
                <a:defRPr/>
              </a:pPr>
              <a:t>2</a:t>
            </a:fld>
            <a:endParaRPr lang="en-GB" altLang="en-US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2C80EA49-A257-44C6-9FAA-10DB461E56E6}" type="slidenum">
              <a:rPr lang="en-GB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2</a:t>
            </a:fld>
            <a:endParaRPr lang="en-GB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301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4427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DDB361A-B803-48A1-B36E-B5A468965921}" type="slidenum">
              <a:rPr lang="en-GB" altLang="en-US"/>
              <a:pPr>
                <a:defRPr/>
              </a:pPr>
              <a:t>25</a:t>
            </a:fld>
            <a:endParaRPr lang="en-GB" altLang="en-US"/>
          </a:p>
        </p:txBody>
      </p:sp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4D807643-332B-4AF2-8916-6F2315835384}" type="slidenum">
              <a:rPr lang="en-GB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25</a:t>
            </a:fld>
            <a:endParaRPr lang="en-GB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6963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08878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16E3916-A47D-47C4-99F9-FCDB15E8BE6A}" type="slidenum">
              <a:rPr lang="en-GB" altLang="en-US"/>
              <a:pPr>
                <a:defRPr/>
              </a:pPr>
              <a:t>26</a:t>
            </a:fld>
            <a:endParaRPr lang="en-GB" altLang="en-US"/>
          </a:p>
        </p:txBody>
      </p:sp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F196DF04-9F1B-41D5-9CB0-A82CA6FC57B4}" type="slidenum">
              <a:rPr lang="en-GB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26</a:t>
            </a:fld>
            <a:endParaRPr lang="en-GB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7066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9809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ED08AFF-18E9-4EE7-B40B-55CA687A2C32}" type="slidenum">
              <a:rPr lang="en-GB" altLang="en-US"/>
              <a:pPr>
                <a:defRPr/>
              </a:pPr>
              <a:t>27</a:t>
            </a:fld>
            <a:endParaRPr lang="en-GB" altLang="en-US"/>
          </a:p>
        </p:txBody>
      </p:sp>
      <p:sp>
        <p:nvSpPr>
          <p:cNvPr id="716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2050" cy="27765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0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0209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5F93C34-41D8-4C76-9F5C-52AD4882E1EF}" type="slidenum">
              <a:rPr lang="en-GB" altLang="en-US"/>
              <a:pPr>
                <a:defRPr/>
              </a:pPr>
              <a:t>28</a:t>
            </a:fld>
            <a:endParaRPr lang="en-GB" altLang="en-US"/>
          </a:p>
        </p:txBody>
      </p:sp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4820004F-C6BE-4954-AF78-38917966C499}" type="slidenum">
              <a:rPr lang="en-GB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28</a:t>
            </a:fld>
            <a:endParaRPr lang="en-GB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7270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4915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8C2ACC6-B59B-4871-955C-1AB663F048CB}" type="slidenum">
              <a:rPr lang="en-GB" altLang="en-US"/>
              <a:pPr>
                <a:defRPr/>
              </a:pPr>
              <a:t>29</a:t>
            </a:fld>
            <a:endParaRPr lang="en-GB" altLang="en-US"/>
          </a:p>
        </p:txBody>
      </p:sp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EBEABDFF-AF68-464E-9C4C-94A8F753FB0A}" type="slidenum">
              <a:rPr lang="en-GB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29</a:t>
            </a:fld>
            <a:endParaRPr lang="en-GB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7373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0249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302C2EE-8D7D-4E85-8AB4-5CA7508A0925}" type="slidenum">
              <a:rPr lang="en-GB" altLang="en-US"/>
              <a:pPr>
                <a:defRPr/>
              </a:pPr>
              <a:t>30</a:t>
            </a:fld>
            <a:endParaRPr lang="en-GB" altLang="en-US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00F1413B-31C6-4588-98A3-00D7F84D8BB0}" type="slidenum">
              <a:rPr lang="en-GB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30</a:t>
            </a:fld>
            <a:endParaRPr lang="en-GB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7475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9627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EE7E482-56B7-4C5A-8B16-F4863DFF4ADD}" type="slidenum">
              <a:rPr lang="en-GB" altLang="en-US"/>
              <a:pPr>
                <a:defRPr/>
              </a:pPr>
              <a:t>32</a:t>
            </a:fld>
            <a:endParaRPr lang="en-GB" altLang="en-US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7912D587-AC6D-4139-83F6-DDD4D67C010B}" type="slidenum">
              <a:rPr lang="en-GB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32</a:t>
            </a:fld>
            <a:endParaRPr lang="en-GB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7885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7573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EE7E482-56B7-4C5A-8B16-F4863DFF4ADD}" type="slidenum">
              <a:rPr lang="en-GB" altLang="en-US"/>
              <a:pPr>
                <a:defRPr/>
              </a:pPr>
              <a:t>33</a:t>
            </a:fld>
            <a:endParaRPr lang="en-GB" altLang="en-US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7912D587-AC6D-4139-83F6-DDD4D67C010B}" type="slidenum">
              <a:rPr lang="en-GB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33</a:t>
            </a:fld>
            <a:endParaRPr lang="en-GB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7885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400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EE7E482-56B7-4C5A-8B16-F4863DFF4ADD}" type="slidenum">
              <a:rPr lang="en-GB" altLang="en-US"/>
              <a:pPr>
                <a:defRPr/>
              </a:pPr>
              <a:t>34</a:t>
            </a:fld>
            <a:endParaRPr lang="en-GB" altLang="en-US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7912D587-AC6D-4139-83F6-DDD4D67C010B}" type="slidenum">
              <a:rPr lang="en-GB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34</a:t>
            </a:fld>
            <a:endParaRPr lang="en-GB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7885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8026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E3A2A477-D4F7-46C5-98DF-8FEF2112474D}" type="slidenum">
              <a:rPr lang="en-GB" altLang="en-US"/>
              <a:pPr>
                <a:defRPr/>
              </a:pPr>
              <a:t>3</a:t>
            </a:fld>
            <a:endParaRPr lang="en-GB" altLang="en-US"/>
          </a:p>
        </p:txBody>
      </p:sp>
      <p:sp>
        <p:nvSpPr>
          <p:cNvPr id="440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2050" cy="27765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0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1161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6224697-50A3-4842-9538-7CDCFBD5CB9A}" type="slidenum">
              <a:rPr lang="en-GB" altLang="en-US"/>
              <a:pPr>
                <a:defRPr/>
              </a:pPr>
              <a:t>4</a:t>
            </a:fld>
            <a:endParaRPr lang="en-GB" altLang="en-US"/>
          </a:p>
        </p:txBody>
      </p:sp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CE11797D-3540-4C85-A291-32B179D98458}" type="slidenum">
              <a:rPr lang="en-GB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4</a:t>
            </a:fld>
            <a:endParaRPr lang="en-GB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6758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5315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6224697-50A3-4842-9538-7CDCFBD5CB9A}" type="slidenum">
              <a:rPr lang="en-GB" altLang="en-US"/>
              <a:pPr>
                <a:defRPr/>
              </a:pPr>
              <a:t>5</a:t>
            </a:fld>
            <a:endParaRPr lang="en-GB" altLang="en-US"/>
          </a:p>
        </p:txBody>
      </p:sp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CE11797D-3540-4C85-A291-32B179D98458}" type="slidenum">
              <a:rPr lang="en-GB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5</a:t>
            </a:fld>
            <a:endParaRPr lang="en-GB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6758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4239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6224697-50A3-4842-9538-7CDCFBD5CB9A}" type="slidenum">
              <a:rPr lang="en-GB" altLang="en-US"/>
              <a:pPr>
                <a:defRPr/>
              </a:pPr>
              <a:t>6</a:t>
            </a:fld>
            <a:endParaRPr lang="en-GB" altLang="en-US"/>
          </a:p>
        </p:txBody>
      </p:sp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CE11797D-3540-4C85-A291-32B179D98458}" type="slidenum">
              <a:rPr lang="en-GB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6</a:t>
            </a:fld>
            <a:endParaRPr lang="en-GB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6758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714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DC40AA1-D5E5-42FF-A81C-850E71B0B47E}" type="slidenum">
              <a:rPr lang="en-GB" altLang="en-US"/>
              <a:pPr>
                <a:defRPr/>
              </a:pPr>
              <a:t>7</a:t>
            </a:fld>
            <a:endParaRPr lang="en-GB" altLang="en-US"/>
          </a:p>
        </p:txBody>
      </p:sp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6F73635F-E476-4253-8A02-22809AF3F2CB}" type="slidenum">
              <a:rPr lang="en-GB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7</a:t>
            </a:fld>
            <a:endParaRPr lang="en-GB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506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143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C5D9D89-92ED-4F68-8217-C7B5DACE7E3A}" type="slidenum">
              <a:rPr lang="en-GB" altLang="en-US"/>
              <a:pPr>
                <a:defRPr/>
              </a:pPr>
              <a:t>8</a:t>
            </a:fld>
            <a:endParaRPr lang="en-GB" altLang="en-US"/>
          </a:p>
        </p:txBody>
      </p:sp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AE5A8DA3-1F85-404C-8E8E-6F49E1420163}" type="slidenum">
              <a:rPr lang="en-GB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8</a:t>
            </a:fld>
            <a:endParaRPr lang="en-GB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608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02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665E766-2059-4959-A07D-2E12BE2FD528}" type="slidenum">
              <a:rPr lang="en-GB" altLang="en-US"/>
              <a:pPr>
                <a:defRPr/>
              </a:pPr>
              <a:t>9</a:t>
            </a:fld>
            <a:endParaRPr lang="en-GB" altLang="en-US"/>
          </a:p>
        </p:txBody>
      </p:sp>
      <p:sp>
        <p:nvSpPr>
          <p:cNvPr id="471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2050" cy="27765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07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98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5181600" cy="205740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10000"/>
            <a:ext cx="5181600" cy="15240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3943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Advanced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6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Advanced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4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Advanced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7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Advanced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9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Advanced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25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Advanced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9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Advanced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Advanced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3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Advanced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0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Advanced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7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248400"/>
            <a:ext cx="579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CSI2372: Advanced Programming Concepts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32" r:id="rId6"/>
    <p:sldLayoutId id="2147483933" r:id="rId7"/>
    <p:sldLayoutId id="2147483934" r:id="rId8"/>
    <p:sldLayoutId id="2147483940" r:id="rId9"/>
    <p:sldLayoutId id="2147483941" r:id="rId10"/>
    <p:sldLayoutId id="2147483942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rgbClr val="66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ngw.org/" TargetMode="External"/><Relationship Id="rId3" Type="http://schemas.openxmlformats.org/officeDocument/2006/relationships/hyperlink" Target="http://developer.apple.com/tools/macosxtools.html" TargetMode="External"/><Relationship Id="rId7" Type="http://schemas.openxmlformats.org/officeDocument/2006/relationships/hyperlink" Target="http://www.eclipse.org/callisto/c-dev.php" TargetMode="External"/><Relationship Id="rId12" Type="http://schemas.openxmlformats.org/officeDocument/2006/relationships/hyperlink" Target="http://developers.sun.com/sunstudio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ygwin.com/" TargetMode="External"/><Relationship Id="rId11" Type="http://schemas.openxmlformats.org/officeDocument/2006/relationships/hyperlink" Target="http://www.microsoft.com/express/downloads/" TargetMode="External"/><Relationship Id="rId5" Type="http://schemas.openxmlformats.org/officeDocument/2006/relationships/hyperlink" Target="http://www.codeblocks.org/" TargetMode="External"/><Relationship Id="rId10" Type="http://schemas.openxmlformats.org/officeDocument/2006/relationships/hyperlink" Target="http://llvm.org/" TargetMode="External"/><Relationship Id="rId4" Type="http://schemas.openxmlformats.org/officeDocument/2006/relationships/hyperlink" Target="http://www.bloodshed.net/devcpp.html" TargetMode="External"/><Relationship Id="rId9" Type="http://schemas.openxmlformats.org/officeDocument/2006/relationships/hyperlink" Target="http://gcc.gnu.org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fml-dev.org/" TargetMode="External"/><Relationship Id="rId3" Type="http://schemas.openxmlformats.org/officeDocument/2006/relationships/hyperlink" Target="http://www.boost.org/" TargetMode="External"/><Relationship Id="rId7" Type="http://schemas.openxmlformats.org/officeDocument/2006/relationships/hyperlink" Target="http://qt-project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65dtx4a4.aspx" TargetMode="External"/><Relationship Id="rId5" Type="http://schemas.openxmlformats.org/officeDocument/2006/relationships/hyperlink" Target="http://msdn.microsoft.com/en-us/library/c191tb28.aspx" TargetMode="External"/><Relationship Id="rId4" Type="http://schemas.openxmlformats.org/officeDocument/2006/relationships/hyperlink" Target="http://msdn.microsoft.com/en-us/library/d06h2x6e%28v=VS.100%29.aspx" TargetMode="External"/><Relationship Id="rId9" Type="http://schemas.openxmlformats.org/officeDocument/2006/relationships/hyperlink" Target="http://wxwidgets.org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5562600" cy="2057400"/>
          </a:xfrm>
        </p:spPr>
        <p:txBody>
          <a:bodyPr/>
          <a:lstStyle/>
          <a:p>
            <a:r>
              <a:rPr lang="en-US" altLang="en-US" b="1" dirty="0">
                <a:latin typeface="Arial" charset="0"/>
              </a:rPr>
              <a:t>Advanced Programming</a:t>
            </a:r>
            <a:br>
              <a:rPr lang="en-US" altLang="en-US" b="1" dirty="0">
                <a:latin typeface="Arial" charset="0"/>
              </a:rPr>
            </a:br>
            <a:r>
              <a:rPr lang="en-US" altLang="en-US" b="1" dirty="0">
                <a:latin typeface="Arial" charset="0"/>
              </a:rPr>
              <a:t>Concepts with C++</a:t>
            </a:r>
            <a:br>
              <a:rPr lang="en-US" altLang="en-US" b="1" dirty="0">
                <a:latin typeface="Arial" charset="0"/>
              </a:rPr>
            </a:br>
            <a:r>
              <a:rPr lang="en-US" altLang="en-US" b="1" dirty="0">
                <a:latin typeface="Arial" charset="0"/>
              </a:rPr>
              <a:t>CSI2372 – Fall 2019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81400"/>
            <a:ext cx="5181600" cy="1524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dirty="0">
                <a:latin typeface="Arial" charset="0"/>
              </a:rPr>
              <a:t>Jochen Lang &amp;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dirty="0">
                <a:latin typeface="Arial" charset="0"/>
              </a:rPr>
              <a:t>Mohamed Taleb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dirty="0">
                <a:latin typeface="Arial" charset="0"/>
              </a:rPr>
              <a:t>EECS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94827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Popularity of Programming Languages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r>
              <a:rPr lang="en-CA" altLang="en-US" dirty="0"/>
              <a:t>“The 2018 Top Programming Languages”</a:t>
            </a:r>
            <a:r>
              <a:rPr lang="en-US" altLang="en-US" dirty="0"/>
              <a:t> IEEE Spectrum ranking [accessed Sep. 1, 2018]. Based on web searches, specific web pages, IEEE digital library etc.</a:t>
            </a:r>
          </a:p>
          <a:p>
            <a:pPr lvl="1"/>
            <a:endParaRPr lang="en-US" altLang="en-US" dirty="0"/>
          </a:p>
          <a:p>
            <a:endParaRPr lang="en-CA" dirty="0"/>
          </a:p>
        </p:txBody>
      </p:sp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076325" y="-14288"/>
            <a:ext cx="6856413" cy="1384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lnSpc>
                <a:spcPct val="129000"/>
              </a:lnSpc>
              <a:buClrTx/>
              <a:buFontTx/>
              <a:buNone/>
              <a:defRPr/>
            </a:pPr>
            <a:endParaRPr lang="en-US" altLang="en-US" sz="3300" b="1" dirty="0"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68275" y="-211138"/>
            <a:ext cx="304800" cy="3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Advanced Programming Concepts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143000"/>
            <a:ext cx="5715000" cy="344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86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076325" y="234950"/>
            <a:ext cx="6858000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lnSpc>
                <a:spcPct val="104000"/>
              </a:lnSpc>
              <a:buClrTx/>
              <a:buFontTx/>
              <a:buNone/>
              <a:defRPr/>
            </a:pPr>
            <a:endParaRPr lang="en-GB" altLang="en-US" sz="3300" b="1" dirty="0"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04800" y="1612900"/>
            <a:ext cx="872172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 marL="457200" indent="-342900"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 marL="854075" indent="-284163"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  <a:defRPr/>
            </a:pPr>
            <a:endParaRPr lang="en-GB" altLang="en-US" sz="2000" b="1" i="1" dirty="0">
              <a:solidFill>
                <a:srgbClr val="FEC52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454025" y="5838825"/>
            <a:ext cx="7821613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2590800"/>
            <a:ext cx="6542087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Use of Programming Languages at the Beginning of the Century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François Labelle, Programming Language Usage Graph </a:t>
            </a:r>
          </a:p>
          <a:p>
            <a:pPr lvl="2"/>
            <a:r>
              <a:rPr lang="en-GB" altLang="en-US" dirty="0"/>
              <a:t>https://wismuth.com/lang/languages.html</a:t>
            </a:r>
          </a:p>
          <a:p>
            <a:pPr lvl="1"/>
            <a:r>
              <a:rPr lang="en-GB" altLang="en-US" dirty="0"/>
              <a:t>Statistics based on open source projects at </a:t>
            </a:r>
            <a:r>
              <a:rPr lang="en-GB" altLang="en-US" dirty="0" err="1"/>
              <a:t>SourceForge</a:t>
            </a:r>
            <a:endParaRPr lang="en-GB" altLang="en-US" dirty="0"/>
          </a:p>
          <a:p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Advanced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198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C++ in decline?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Bjarne </a:t>
            </a:r>
            <a:r>
              <a:rPr lang="en-CA" dirty="0" err="1"/>
              <a:t>Stroustrup</a:t>
            </a:r>
            <a:r>
              <a:rPr lang="en-CA" dirty="0"/>
              <a:t>: </a:t>
            </a:r>
          </a:p>
          <a:p>
            <a:pPr lvl="1"/>
            <a:r>
              <a:rPr lang="en-US" dirty="0"/>
              <a:t>“</a:t>
            </a:r>
            <a:r>
              <a:rPr lang="en-US" i="1" dirty="0"/>
              <a:t>No, I don't think so. C++ use appears to be declining in some areas and to be on an upswing in others. If I had to guess, I'd suspect a net decrease sometime during 2002-2004 and a net increase in 2005-2007 and again in 2010-2011, but I doubt anyone really knows. Most of the popular measures basically measures noise and ought to report their findings in decibel rather than "popularity." A professional survey in 2015 estimated the number of C++ programmers to be 4.4 million</a:t>
            </a:r>
            <a:r>
              <a:rPr lang="en-US" dirty="0"/>
              <a:t>.” </a:t>
            </a:r>
          </a:p>
          <a:p>
            <a:pPr lvl="1"/>
            <a:r>
              <a:rPr lang="en-US" dirty="0"/>
              <a:t>See the </a:t>
            </a:r>
            <a:r>
              <a:rPr lang="en-US" dirty="0" err="1"/>
              <a:t>Tiobe</a:t>
            </a:r>
            <a:r>
              <a:rPr lang="en-US" dirty="0"/>
              <a:t> index at </a:t>
            </a:r>
            <a:r>
              <a:rPr lang="en-US" dirty="0">
                <a:hlinkClick r:id="rId2"/>
              </a:rPr>
              <a:t>https://www.tiobe.com/tiobe-index/</a:t>
            </a:r>
            <a:r>
              <a:rPr lang="en-US" dirty="0"/>
              <a:t> – a very popular measure</a:t>
            </a:r>
          </a:p>
          <a:p>
            <a:pPr lvl="1"/>
            <a:r>
              <a:rPr lang="en-US" i="1" dirty="0"/>
              <a:t>"There are more useful systems developed in languages deemed awful than in languages praised for being beautiful--many more“ </a:t>
            </a:r>
          </a:p>
          <a:p>
            <a:pPr marL="457200" lvl="1" indent="0" algn="ctr">
              <a:buNone/>
            </a:pPr>
            <a:r>
              <a:rPr lang="en-US" sz="1200" dirty="0"/>
              <a:t>Bjarne </a:t>
            </a:r>
            <a:r>
              <a:rPr lang="en-US" sz="1200" dirty="0" err="1"/>
              <a:t>Stroustrup's</a:t>
            </a:r>
            <a:r>
              <a:rPr lang="en-US" sz="1200" dirty="0"/>
              <a:t> FAQ: Did you really say that?. Retrieved on 2017-09-03.</a:t>
            </a:r>
            <a:endParaRPr lang="en-CA" sz="12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Advanced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Benefits of Learning C++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altLang="en-US" dirty="0"/>
              <a:t>Low-level control over many features including memory management, and, the breadth of C++</a:t>
            </a:r>
          </a:p>
          <a:p>
            <a:pPr lvl="2"/>
            <a:r>
              <a:rPr lang="en-CA" altLang="en-US" dirty="0"/>
              <a:t>Improves understanding of software design</a:t>
            </a:r>
          </a:p>
          <a:p>
            <a:pPr lvl="2"/>
            <a:r>
              <a:rPr lang="en-CA" altLang="en-US" dirty="0"/>
              <a:t>Helps to make informed choices about design</a:t>
            </a:r>
          </a:p>
          <a:p>
            <a:pPr lvl="2"/>
            <a:r>
              <a:rPr lang="en-CA" dirty="0"/>
              <a:t>Bjarne </a:t>
            </a:r>
            <a:r>
              <a:rPr lang="en-CA" dirty="0" err="1"/>
              <a:t>Stroustrup</a:t>
            </a:r>
            <a:r>
              <a:rPr lang="en-CA" dirty="0"/>
              <a:t>: </a:t>
            </a:r>
            <a:r>
              <a:rPr lang="en-US" i="1" dirty="0"/>
              <a:t>"To use C++ well, you have to understand design and programming technique" </a:t>
            </a:r>
            <a:r>
              <a:rPr lang="en-US" sz="1200" dirty="0"/>
              <a:t>Bjarne </a:t>
            </a:r>
            <a:r>
              <a:rPr lang="en-US" sz="1200" dirty="0" err="1"/>
              <a:t>Stroustrup's</a:t>
            </a:r>
            <a:r>
              <a:rPr lang="en-US" sz="1200" dirty="0"/>
              <a:t> FAQ: Did you really say that?. Retrieved on 2017-09-03.</a:t>
            </a:r>
            <a:endParaRPr lang="en-CA" altLang="en-US" dirty="0"/>
          </a:p>
          <a:p>
            <a:pPr lvl="1"/>
            <a:r>
              <a:rPr lang="en-CA" altLang="en-US" dirty="0"/>
              <a:t>Wide use and popularity of C/C++ </a:t>
            </a:r>
          </a:p>
          <a:p>
            <a:pPr lvl="2"/>
            <a:r>
              <a:rPr lang="en-CA" altLang="en-US" dirty="0"/>
              <a:t>Increases employment prospects</a:t>
            </a:r>
          </a:p>
          <a:p>
            <a:pPr lvl="2"/>
            <a:r>
              <a:rPr lang="en-CA" altLang="en-US" dirty="0"/>
              <a:t>Helps to communicate with expert developers</a:t>
            </a:r>
          </a:p>
          <a:p>
            <a:pPr lvl="2"/>
            <a:r>
              <a:rPr lang="en-CA" altLang="en-US" dirty="0"/>
              <a:t>Helps to evaluate and adapt projects by others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Advanced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89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2858"/>
            <a:ext cx="7772400" cy="450542"/>
          </a:xfrm>
        </p:spPr>
        <p:txBody>
          <a:bodyPr/>
          <a:lstStyle/>
          <a:p>
            <a:r>
              <a:rPr lang="en-GB" altLang="en-US" dirty="0"/>
              <a:t>A First Look at C/C++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278" y="546717"/>
            <a:ext cx="5401322" cy="2348883"/>
          </a:xfrm>
        </p:spPr>
        <p:txBody>
          <a:bodyPr/>
          <a:lstStyle/>
          <a:p>
            <a:r>
              <a:rPr lang="en-GB" altLang="en-US" sz="1800" dirty="0"/>
              <a:t>Java syntax is based on C</a:t>
            </a:r>
          </a:p>
          <a:p>
            <a:r>
              <a:rPr lang="en-GB" altLang="en-US" sz="1800" dirty="0"/>
              <a:t>Execution of C/C++ starts with main</a:t>
            </a:r>
          </a:p>
          <a:p>
            <a:r>
              <a:rPr lang="en-GB" altLang="en-US" sz="1800" dirty="0"/>
              <a:t>System functions are not grouped in a class</a:t>
            </a:r>
          </a:p>
          <a:p>
            <a:r>
              <a:rPr lang="en-GB" altLang="en-US" sz="1800" dirty="0"/>
              <a:t>C++ has the concept of a </a:t>
            </a:r>
            <a:r>
              <a:rPr lang="en-GB" altLang="en-US" sz="1800" dirty="0">
                <a:solidFill>
                  <a:srgbClr val="0000FF"/>
                </a:solidFill>
              </a:rPr>
              <a:t>namespace</a:t>
            </a:r>
          </a:p>
          <a:p>
            <a:endParaRPr lang="en-GB" altLang="en-US" sz="1800" dirty="0"/>
          </a:p>
          <a:p>
            <a:r>
              <a:rPr lang="en-GB" altLang="en-US" sz="1800" dirty="0"/>
              <a:t>Example</a:t>
            </a:r>
          </a:p>
          <a:p>
            <a:pPr lvl="1"/>
            <a:r>
              <a:rPr lang="en-GB" altLang="en-US" sz="1800" dirty="0"/>
              <a:t>Hello World in Java and C</a:t>
            </a:r>
          </a:p>
          <a:p>
            <a:pPr lvl="1"/>
            <a:endParaRPr lang="en-GB" altLang="en-US" sz="1800" dirty="0"/>
          </a:p>
          <a:p>
            <a:endParaRPr lang="en-CA" sz="1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Advanced Programming Concepts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1A52B5-23EC-4E18-93F1-4DE51965B842}"/>
              </a:ext>
            </a:extLst>
          </p:cNvPr>
          <p:cNvSpPr/>
          <p:nvPr/>
        </p:nvSpPr>
        <p:spPr bwMode="auto">
          <a:xfrm>
            <a:off x="122069" y="3102266"/>
            <a:ext cx="4724400" cy="270857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/>
              <a:t>- </a:t>
            </a:r>
            <a:r>
              <a:rPr lang="en-US" sz="1400" dirty="0">
                <a:solidFill>
                  <a:srgbClr val="0000FF"/>
                </a:solidFill>
              </a:rPr>
              <a:t>Namespaces</a:t>
            </a:r>
            <a:r>
              <a:rPr lang="en-US" sz="1400" dirty="0"/>
              <a:t> defined:</a:t>
            </a:r>
          </a:p>
          <a:p>
            <a:r>
              <a:rPr lang="en-US" sz="1400" dirty="0"/>
              <a:t>        * Collection of name definitions</a:t>
            </a:r>
          </a:p>
          <a:p>
            <a:r>
              <a:rPr lang="en-US" sz="1400" dirty="0"/>
              <a:t>- For now: interested in namespace "std"</a:t>
            </a:r>
          </a:p>
          <a:p>
            <a:r>
              <a:rPr lang="en-US" sz="1400" dirty="0"/>
              <a:t>       * Has all standard library definitions we need</a:t>
            </a:r>
          </a:p>
          <a:p>
            <a:r>
              <a:rPr lang="en-US" sz="1400" dirty="0"/>
              <a:t>- </a:t>
            </a:r>
            <a:r>
              <a:rPr lang="en-US" sz="1400" b="1" dirty="0">
                <a:solidFill>
                  <a:srgbClr val="00B0F0"/>
                </a:solidFill>
              </a:rPr>
              <a:t>Examples:</a:t>
            </a:r>
            <a:endParaRPr lang="en-US" sz="1400" dirty="0">
              <a:solidFill>
                <a:srgbClr val="00B0F0"/>
              </a:solidFill>
            </a:endParaRPr>
          </a:p>
          <a:p>
            <a:r>
              <a:rPr lang="en-US" sz="1400" b="1" dirty="0"/>
              <a:t>     #include &lt;</a:t>
            </a:r>
            <a:r>
              <a:rPr lang="en-US" sz="1400" b="1" dirty="0">
                <a:solidFill>
                  <a:srgbClr val="FF0000"/>
                </a:solidFill>
              </a:rPr>
              <a:t>iostream</a:t>
            </a:r>
            <a:r>
              <a:rPr lang="en-US" sz="1400" b="1" dirty="0"/>
              <a:t>&gt;</a:t>
            </a:r>
          </a:p>
          <a:p>
            <a:r>
              <a:rPr lang="en-US" sz="1400" b="1" dirty="0"/>
              <a:t>     </a:t>
            </a:r>
            <a:r>
              <a:rPr lang="en-US" sz="1400" b="1" dirty="0">
                <a:solidFill>
                  <a:srgbClr val="0000FF"/>
                </a:solidFill>
              </a:rPr>
              <a:t>using namespace std;</a:t>
            </a:r>
            <a:r>
              <a:rPr lang="en-US" sz="1400" dirty="0"/>
              <a:t>	</a:t>
            </a:r>
          </a:p>
          <a:p>
            <a:r>
              <a:rPr lang="en-US" sz="1400" dirty="0"/>
              <a:t>         * Includes entire standard library of name definitions</a:t>
            </a:r>
          </a:p>
          <a:p>
            <a:r>
              <a:rPr lang="en-US" sz="1400" b="1" dirty="0"/>
              <a:t>-    #include &lt;</a:t>
            </a:r>
            <a:r>
              <a:rPr lang="en-US" sz="1400" b="1" dirty="0">
                <a:solidFill>
                  <a:srgbClr val="FF0000"/>
                </a:solidFill>
              </a:rPr>
              <a:t>iostream</a:t>
            </a:r>
            <a:r>
              <a:rPr lang="en-US" sz="1400" b="1" dirty="0"/>
              <a:t>&gt;</a:t>
            </a:r>
          </a:p>
          <a:p>
            <a:r>
              <a:rPr lang="en-US" sz="1400" b="1" dirty="0"/>
              <a:t>     </a:t>
            </a:r>
            <a:r>
              <a:rPr lang="en-US" sz="1400" b="1" dirty="0">
                <a:solidFill>
                  <a:srgbClr val="0000FF"/>
                </a:solidFill>
              </a:rPr>
              <a:t>using std::</a:t>
            </a:r>
            <a:r>
              <a:rPr lang="en-US" sz="1400" b="1" dirty="0" err="1">
                <a:solidFill>
                  <a:srgbClr val="0000FF"/>
                </a:solidFill>
              </a:rPr>
              <a:t>cin</a:t>
            </a:r>
            <a:r>
              <a:rPr lang="en-US" sz="1400" b="1" dirty="0">
                <a:solidFill>
                  <a:srgbClr val="0000FF"/>
                </a:solidFill>
              </a:rPr>
              <a:t>;</a:t>
            </a:r>
            <a:r>
              <a:rPr lang="en-US" sz="1400" b="1" dirty="0"/>
              <a:t>	</a:t>
            </a:r>
          </a:p>
          <a:p>
            <a:r>
              <a:rPr lang="en-US" sz="1400" b="1" dirty="0"/>
              <a:t>     </a:t>
            </a:r>
            <a:r>
              <a:rPr lang="en-US" sz="1400" b="1" dirty="0">
                <a:solidFill>
                  <a:srgbClr val="0000FF"/>
                </a:solidFill>
              </a:rPr>
              <a:t>using std::</a:t>
            </a:r>
            <a:r>
              <a:rPr lang="en-US" sz="1400" b="1" dirty="0" err="1">
                <a:solidFill>
                  <a:srgbClr val="0000FF"/>
                </a:solidFill>
              </a:rPr>
              <a:t>cout</a:t>
            </a:r>
            <a:r>
              <a:rPr lang="en-US" sz="1400" b="1" dirty="0">
                <a:solidFill>
                  <a:srgbClr val="0000FF"/>
                </a:solidFill>
              </a:rPr>
              <a:t>;</a:t>
            </a:r>
          </a:p>
          <a:p>
            <a:r>
              <a:rPr lang="en-US" sz="1400" dirty="0"/>
              <a:t>          * Can specify just the objects we want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1A2EC6-ABB8-4B24-BAB7-7151B091B25A}"/>
              </a:ext>
            </a:extLst>
          </p:cNvPr>
          <p:cNvSpPr/>
          <p:nvPr/>
        </p:nvSpPr>
        <p:spPr bwMode="auto">
          <a:xfrm>
            <a:off x="4852387" y="3213717"/>
            <a:ext cx="4182122" cy="26536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- Used to resolve name clashes</a:t>
            </a:r>
          </a:p>
          <a:p>
            <a:r>
              <a:rPr lang="en-US" sz="1800" dirty="0"/>
              <a:t>- Programs use many classes, functions</a:t>
            </a:r>
          </a:p>
          <a:p>
            <a:r>
              <a:rPr lang="en-US" sz="1800" dirty="0"/>
              <a:t>      * Commonly have same names</a:t>
            </a:r>
          </a:p>
          <a:p>
            <a:r>
              <a:rPr lang="en-US" sz="1800" dirty="0"/>
              <a:t>      * Namespaces deal with this</a:t>
            </a:r>
          </a:p>
          <a:p>
            <a:r>
              <a:rPr lang="en-US" sz="1800" dirty="0"/>
              <a:t>      * Can be "on" or "off"</a:t>
            </a:r>
          </a:p>
          <a:p>
            <a:r>
              <a:rPr lang="en-US" sz="1800" dirty="0"/>
              <a:t>            ** </a:t>
            </a:r>
            <a:r>
              <a:rPr lang="en-US" sz="1600" dirty="0"/>
              <a:t>If names might conflict à turn off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901996A-F24E-42B4-A9B1-D8129B498818}"/>
              </a:ext>
            </a:extLst>
          </p:cNvPr>
          <p:cNvSpPr/>
          <p:nvPr/>
        </p:nvSpPr>
        <p:spPr bwMode="auto">
          <a:xfrm rot="19064576">
            <a:off x="5227060" y="1559994"/>
            <a:ext cx="228600" cy="187222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0557B1E-65F2-4164-9C82-03D38450C31C}"/>
              </a:ext>
            </a:extLst>
          </p:cNvPr>
          <p:cNvSpPr/>
          <p:nvPr/>
        </p:nvSpPr>
        <p:spPr bwMode="auto">
          <a:xfrm rot="2045511">
            <a:off x="3902947" y="1758472"/>
            <a:ext cx="228600" cy="144190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70FCF795-BEFF-4BD3-B879-19BB2B882862}"/>
              </a:ext>
            </a:extLst>
          </p:cNvPr>
          <p:cNvSpPr/>
          <p:nvPr/>
        </p:nvSpPr>
        <p:spPr bwMode="auto">
          <a:xfrm>
            <a:off x="5723878" y="304800"/>
            <a:ext cx="3267722" cy="1905000"/>
          </a:xfrm>
          <a:prstGeom prst="borderCallout1">
            <a:avLst>
              <a:gd name="adj1" fmla="val 63954"/>
              <a:gd name="adj2" fmla="val 361"/>
              <a:gd name="adj3" fmla="val 70558"/>
              <a:gd name="adj4" fmla="val -35888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1800" dirty="0">
                <a:solidFill>
                  <a:srgbClr val="0000FF"/>
                </a:solidFill>
              </a:rPr>
              <a:t>Namespaces</a:t>
            </a:r>
            <a:r>
              <a:rPr lang="en-US" sz="1800" dirty="0"/>
              <a:t> allow to group entities like classes, objects and functions under a name. This way the global scope can be divided in "sub-scopes", each one with its own name.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07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5B572-A06A-4F47-BA32-04751064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47" y="76200"/>
            <a:ext cx="7772400" cy="457200"/>
          </a:xfrm>
        </p:spPr>
        <p:txBody>
          <a:bodyPr/>
          <a:lstStyle/>
          <a:p>
            <a:r>
              <a:rPr lang="en-US" dirty="0"/>
              <a:t>Example #1 :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F7315-83CC-4187-AB70-624ED1021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47" y="566691"/>
            <a:ext cx="3301753" cy="530071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// namespaces</a:t>
            </a:r>
          </a:p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>
                <a:solidFill>
                  <a:srgbClr val="FF0000"/>
                </a:solidFill>
              </a:rPr>
              <a:t>iostream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using namespace std;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</a:rPr>
              <a:t>namespace</a:t>
            </a:r>
            <a:r>
              <a:rPr lang="en-US" sz="1600" dirty="0"/>
              <a:t> NS1</a:t>
            </a:r>
          </a:p>
          <a:p>
            <a:pPr marL="0" indent="0">
              <a:buNone/>
            </a:pPr>
            <a:r>
              <a:rPr lang="fr-CA" sz="1600" dirty="0"/>
              <a:t>{</a:t>
            </a:r>
            <a:endParaRPr lang="en-US" sz="1600" dirty="0"/>
          </a:p>
          <a:p>
            <a:pPr marL="0" indent="0">
              <a:buNone/>
            </a:pPr>
            <a:r>
              <a:rPr lang="fr-CA" sz="1600" dirty="0"/>
              <a:t>     </a:t>
            </a:r>
            <a:r>
              <a:rPr lang="fr-CA" sz="1600" dirty="0" err="1">
                <a:solidFill>
                  <a:srgbClr val="0000FF"/>
                </a:solidFill>
              </a:rPr>
              <a:t>int</a:t>
            </a:r>
            <a:r>
              <a:rPr lang="fr-CA" sz="1600" dirty="0"/>
              <a:t> x = 5;</a:t>
            </a:r>
            <a:endParaRPr lang="en-US" sz="1600" dirty="0"/>
          </a:p>
          <a:p>
            <a:pPr marL="0" indent="0">
              <a:buNone/>
            </a:pPr>
            <a:r>
              <a:rPr lang="fr-CA" sz="1600" dirty="0"/>
              <a:t>}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 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 err="1">
                <a:solidFill>
                  <a:srgbClr val="0000FF"/>
                </a:solidFill>
              </a:rPr>
              <a:t>namespace</a:t>
            </a:r>
            <a:r>
              <a:rPr lang="fr-CA" sz="1600" dirty="0"/>
              <a:t> NS2</a:t>
            </a:r>
            <a:endParaRPr lang="en-US" sz="1600" dirty="0"/>
          </a:p>
          <a:p>
            <a:pPr marL="0" indent="0">
              <a:buNone/>
            </a:pPr>
            <a:r>
              <a:rPr lang="fr-CA" sz="1600" dirty="0"/>
              <a:t>{</a:t>
            </a:r>
            <a:endParaRPr lang="en-US" sz="1600" dirty="0"/>
          </a:p>
          <a:p>
            <a:pPr marL="0" indent="0">
              <a:buNone/>
            </a:pPr>
            <a:r>
              <a:rPr lang="fr-CA" sz="1600" dirty="0"/>
              <a:t>    </a:t>
            </a:r>
            <a:r>
              <a:rPr lang="fr-CA" sz="1600" dirty="0">
                <a:solidFill>
                  <a:srgbClr val="0000FF"/>
                </a:solidFill>
              </a:rPr>
              <a:t>double</a:t>
            </a:r>
            <a:r>
              <a:rPr lang="fr-CA" sz="1600" dirty="0"/>
              <a:t> x = 3.1416;</a:t>
            </a:r>
            <a:endParaRPr lang="en-US" sz="1600" dirty="0"/>
          </a:p>
          <a:p>
            <a:pPr marL="0" indent="0">
              <a:buNone/>
            </a:pPr>
            <a:r>
              <a:rPr lang="fr-CA" sz="1600" dirty="0"/>
              <a:t>}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fr-CA" sz="1600" dirty="0"/>
              <a:t> </a:t>
            </a:r>
            <a:endParaRPr lang="en-US" sz="1600" dirty="0"/>
          </a:p>
          <a:p>
            <a:pPr marL="0" indent="0">
              <a:buNone/>
            </a:pPr>
            <a:r>
              <a:rPr lang="fr-CA" sz="1600" dirty="0" err="1">
                <a:solidFill>
                  <a:srgbClr val="0000FF"/>
                </a:solidFill>
              </a:rPr>
              <a:t>int</a:t>
            </a:r>
            <a:r>
              <a:rPr lang="fr-CA" sz="1600" dirty="0"/>
              <a:t> main () {</a:t>
            </a:r>
            <a:endParaRPr lang="en-US" sz="1600" dirty="0"/>
          </a:p>
          <a:p>
            <a:pPr marL="0" indent="0">
              <a:buNone/>
            </a:pPr>
            <a:r>
              <a:rPr lang="fr-CA" sz="1600" dirty="0"/>
              <a:t>  cout &lt;&lt; NS1::x &lt;&lt; </a:t>
            </a:r>
            <a:r>
              <a:rPr lang="fr-CA" sz="1600" dirty="0" err="1"/>
              <a:t>endl</a:t>
            </a:r>
            <a:r>
              <a:rPr lang="fr-CA" sz="1600" dirty="0"/>
              <a:t>;</a:t>
            </a:r>
            <a:endParaRPr lang="en-US" sz="1600" dirty="0"/>
          </a:p>
          <a:p>
            <a:pPr marL="0" indent="0">
              <a:buNone/>
            </a:pPr>
            <a:r>
              <a:rPr lang="fr-CA" sz="1600" dirty="0"/>
              <a:t>  </a:t>
            </a:r>
            <a:r>
              <a:rPr lang="en-US" sz="1600" dirty="0" err="1"/>
              <a:t>cout</a:t>
            </a:r>
            <a:r>
              <a:rPr lang="en-US" sz="1600" dirty="0"/>
              <a:t> &lt;&lt; NS2::x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 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/>
              <a:t> 0;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A5E52-4E80-419E-962E-9E241EC21D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Advanced Programming Concepts</a:t>
            </a:r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DBFF336-872F-40B8-A6CC-EA037C27A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724400"/>
            <a:ext cx="879475" cy="679290"/>
          </a:xfrm>
          <a:prstGeom prst="rect">
            <a:avLst/>
          </a:prstGeom>
          <a:solidFill>
            <a:srgbClr val="114FFB"/>
          </a:solidFill>
          <a:ln w="76320" cap="sq">
            <a:solidFill>
              <a:srgbClr val="FE9B0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900" dirty="0">
                <a:solidFill>
                  <a:srgbClr val="FFFFFF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900" dirty="0">
                <a:solidFill>
                  <a:srgbClr val="FFFFFF"/>
                </a:solidFill>
              </a:rPr>
              <a:t>3.1416</a:t>
            </a:r>
          </a:p>
        </p:txBody>
      </p:sp>
    </p:spTree>
    <p:extLst>
      <p:ext uri="{BB962C8B-B14F-4D97-AF65-F5344CB8AC3E}">
        <p14:creationId xmlns:p14="http://schemas.microsoft.com/office/powerpoint/2010/main" val="758958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5B572-A06A-4F47-BA32-04751064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47" y="76200"/>
            <a:ext cx="7772400" cy="457200"/>
          </a:xfrm>
        </p:spPr>
        <p:txBody>
          <a:bodyPr/>
          <a:lstStyle/>
          <a:p>
            <a:r>
              <a:rPr lang="en-US" dirty="0"/>
              <a:t>Example #2 :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F7315-83CC-4187-AB70-624ED1021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69" y="566691"/>
            <a:ext cx="3301753" cy="530071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namespaces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NS1</a:t>
            </a:r>
          </a:p>
          <a:p>
            <a:pPr marL="0" indent="0">
              <a:buNone/>
            </a:pP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CA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5;</a:t>
            </a:r>
          </a:p>
          <a:p>
            <a:pPr marL="0" indent="0">
              <a:buNone/>
            </a:pP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CA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= 10;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NS2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CA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3.1416;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CA" altLang="en-US" sz="1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fr-CA" alt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A" alt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= 2.7183;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CA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 () {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CA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NS1::x;</a:t>
            </a:r>
          </a:p>
          <a:p>
            <a:pPr marL="0" indent="0">
              <a:buNone/>
            </a:pP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CA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NS2::y;</a:t>
            </a:r>
          </a:p>
          <a:p>
            <a:pPr marL="0" indent="0">
              <a:buNone/>
            </a:pP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x &lt;&lt; </a:t>
            </a:r>
            <a:r>
              <a:rPr lang="fr-CA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y &lt;&lt;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NS1::y &lt;&lt; </a:t>
            </a:r>
            <a:r>
              <a:rPr lang="fr-CA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NS2::x &lt;&lt;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A5E52-4E80-419E-962E-9E241EC21D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CSI2372: Advanced Programming Concepts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DBFF336-872F-40B8-A6CC-EA037C27A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196508"/>
            <a:ext cx="879475" cy="1264065"/>
          </a:xfrm>
          <a:prstGeom prst="rect">
            <a:avLst/>
          </a:prstGeom>
          <a:solidFill>
            <a:srgbClr val="114FFB"/>
          </a:solidFill>
          <a:ln w="76320" cap="sq">
            <a:solidFill>
              <a:srgbClr val="FE9B0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900" dirty="0">
                <a:solidFill>
                  <a:srgbClr val="FFFFFF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900" dirty="0">
                <a:solidFill>
                  <a:srgbClr val="FFFFFF"/>
                </a:solidFill>
              </a:rPr>
              <a:t>2.7183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900" dirty="0">
                <a:solidFill>
                  <a:srgbClr val="FFFFFF"/>
                </a:solidFill>
              </a:rPr>
              <a:t>10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900" dirty="0">
                <a:solidFill>
                  <a:srgbClr val="FFFFFF"/>
                </a:solidFill>
              </a:rPr>
              <a:t>3.1416</a:t>
            </a:r>
          </a:p>
        </p:txBody>
      </p:sp>
    </p:spTree>
    <p:extLst>
      <p:ext uri="{BB962C8B-B14F-4D97-AF65-F5344CB8AC3E}">
        <p14:creationId xmlns:p14="http://schemas.microsoft.com/office/powerpoint/2010/main" val="1442197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5B572-A06A-4F47-BA32-04751064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47" y="76200"/>
            <a:ext cx="7772400" cy="457200"/>
          </a:xfrm>
        </p:spPr>
        <p:txBody>
          <a:bodyPr/>
          <a:lstStyle/>
          <a:p>
            <a:r>
              <a:rPr lang="en-US" dirty="0"/>
              <a:t>Example #3 :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F7315-83CC-4187-AB70-624ED1021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69" y="566691"/>
            <a:ext cx="3301753" cy="530071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Using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NS1</a:t>
            </a:r>
          </a:p>
          <a:p>
            <a:pPr marL="0" indent="0">
              <a:buNone/>
            </a:pP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CA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5;</a:t>
            </a:r>
          </a:p>
          <a:p>
            <a:pPr marL="0" indent="0">
              <a:buNone/>
            </a:pP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CA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= 10;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NS2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CA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3.1416;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CA" altLang="en-US" sz="1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fr-CA" alt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A" alt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= 2.7183;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CA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 () {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CA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fr-CA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NS1::x;</a:t>
            </a:r>
          </a:p>
          <a:p>
            <a:pPr marL="0" indent="0">
              <a:buNone/>
            </a:pP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cout &lt;&lt; x &lt;&lt; </a:t>
            </a:r>
            <a:r>
              <a:rPr lang="fr-CA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y &lt;&lt;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NS2::x &lt;&lt; </a:t>
            </a:r>
            <a:r>
              <a:rPr lang="fr-CA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NS2::y &lt;&lt;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A5E52-4E80-419E-962E-9E241EC21D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CSI2372: Advanced Programming Concepts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DBFF336-872F-40B8-A6CC-EA037C27A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196508"/>
            <a:ext cx="879475" cy="1264065"/>
          </a:xfrm>
          <a:prstGeom prst="rect">
            <a:avLst/>
          </a:prstGeom>
          <a:solidFill>
            <a:srgbClr val="114FFB"/>
          </a:solidFill>
          <a:ln w="76320" cap="sq">
            <a:solidFill>
              <a:srgbClr val="FE9B0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900" dirty="0">
                <a:solidFill>
                  <a:srgbClr val="FFFFFF"/>
                </a:solidFill>
              </a:rPr>
              <a:t>5</a:t>
            </a:r>
          </a:p>
          <a:p>
            <a:pPr eaLnBrk="1" hangingPunct="1"/>
            <a:r>
              <a:rPr lang="en-US" altLang="en-US" sz="1900" dirty="0">
                <a:solidFill>
                  <a:srgbClr val="FFFFFF"/>
                </a:solidFill>
              </a:rPr>
              <a:t>10</a:t>
            </a:r>
          </a:p>
          <a:p>
            <a:pPr eaLnBrk="1" hangingPunct="1"/>
            <a:r>
              <a:rPr lang="en-US" altLang="en-US" sz="1900" dirty="0">
                <a:solidFill>
                  <a:srgbClr val="FFFFFF"/>
                </a:solidFill>
              </a:rPr>
              <a:t>3.1416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900" dirty="0">
                <a:solidFill>
                  <a:srgbClr val="FFFFFF"/>
                </a:solidFill>
              </a:rPr>
              <a:t>2.7183</a:t>
            </a:r>
          </a:p>
        </p:txBody>
      </p:sp>
    </p:spTree>
    <p:extLst>
      <p:ext uri="{BB962C8B-B14F-4D97-AF65-F5344CB8AC3E}">
        <p14:creationId xmlns:p14="http://schemas.microsoft.com/office/powerpoint/2010/main" val="2045739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5B572-A06A-4F47-BA32-04751064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47" y="76200"/>
            <a:ext cx="7772400" cy="457200"/>
          </a:xfrm>
        </p:spPr>
        <p:txBody>
          <a:bodyPr/>
          <a:lstStyle/>
          <a:p>
            <a:r>
              <a:rPr lang="en-US" dirty="0"/>
              <a:t>Example #4 :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F7315-83CC-4187-AB70-624ED1021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69" y="566691"/>
            <a:ext cx="3301753" cy="530071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Using namespace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NS1</a:t>
            </a:r>
          </a:p>
          <a:p>
            <a:pPr marL="0" indent="0">
              <a:buNone/>
            </a:pP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CA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5;</a:t>
            </a:r>
          </a:p>
          <a:p>
            <a:pPr marL="0" indent="0">
              <a:buNone/>
            </a:pP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NS2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CA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3.1416;</a:t>
            </a:r>
          </a:p>
          <a:p>
            <a:pPr marL="0" indent="0">
              <a:buNone/>
            </a:pP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CA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 () {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marL="0" indent="0">
              <a:buNone/>
            </a:pPr>
            <a:r>
              <a:rPr lang="fr-CA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fr-CA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fr-CA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NS1;</a:t>
            </a:r>
          </a:p>
          <a:p>
            <a:pPr marL="0" indent="0">
              <a:buNone/>
            </a:pP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cout &lt;&lt; x &lt;&lt; </a:t>
            </a:r>
            <a:r>
              <a:rPr lang="fr-CA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 marL="0" indent="0">
              <a:buNone/>
            </a:pP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</a:p>
          <a:p>
            <a:pPr marL="0" indent="0">
              <a:buNone/>
            </a:pP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fr-CA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fr-CA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NS2;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x &lt;&lt;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A5E52-4E80-419E-962E-9E241EC21D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CSI2372: Advanced Programming Concepts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DBFF336-872F-40B8-A6CC-EA037C27A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196508"/>
            <a:ext cx="879475" cy="679290"/>
          </a:xfrm>
          <a:prstGeom prst="rect">
            <a:avLst/>
          </a:prstGeom>
          <a:solidFill>
            <a:srgbClr val="114FFB"/>
          </a:solidFill>
          <a:ln w="76320" cap="sq">
            <a:solidFill>
              <a:srgbClr val="FE9B0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1900" dirty="0">
                <a:solidFill>
                  <a:srgbClr val="FFFFFF"/>
                </a:solidFill>
              </a:rPr>
              <a:t>5</a:t>
            </a:r>
          </a:p>
          <a:p>
            <a:pPr eaLnBrk="1" hangingPunct="1"/>
            <a:r>
              <a:rPr lang="en-US" altLang="en-US" sz="1900" dirty="0">
                <a:solidFill>
                  <a:srgbClr val="FFFFFF"/>
                </a:solidFill>
              </a:rPr>
              <a:t>3.1416</a:t>
            </a:r>
          </a:p>
        </p:txBody>
      </p:sp>
    </p:spTree>
    <p:extLst>
      <p:ext uri="{BB962C8B-B14F-4D97-AF65-F5344CB8AC3E}">
        <p14:creationId xmlns:p14="http://schemas.microsoft.com/office/powerpoint/2010/main" val="2726755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Hello World</a:t>
            </a:r>
            <a:endParaRPr lang="en-CA" dirty="0"/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18319" y="3811588"/>
            <a:ext cx="8107362" cy="2014537"/>
          </a:xfrm>
          <a:prstGeom prst="rect">
            <a:avLst/>
          </a:prstGeom>
          <a:solidFill>
            <a:srgbClr val="FFFFFF"/>
          </a:solidFill>
          <a:ln w="76320" cap="sq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#include &lt;iostream&gt;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en-GB" alt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/* Hello World in C++ */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int main() { 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  std::cout &lt;&lt; "Hello World!" &lt;&lt; std::endl; 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  return 0; 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518319" y="1295400"/>
            <a:ext cx="8107362" cy="2289175"/>
          </a:xfrm>
          <a:prstGeom prst="rect">
            <a:avLst/>
          </a:prstGeom>
          <a:solidFill>
            <a:srgbClr val="FFFFFF"/>
          </a:solidFill>
          <a:ln w="76320" cap="sq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/* Hello World in Java */ 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public class HelloWorld {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en-GB" alt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  static public void main( String args[] ) {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    System.out.println( "Hello World!"); 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    return;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Advanced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293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155236"/>
            <a:ext cx="7772400" cy="762000"/>
          </a:xfrm>
        </p:spPr>
        <p:txBody>
          <a:bodyPr/>
          <a:lstStyle/>
          <a:p>
            <a:r>
              <a:rPr lang="en-GB" altLang="en-US" dirty="0"/>
              <a:t>C++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142999"/>
            <a:ext cx="7772400" cy="4589463"/>
          </a:xfrm>
        </p:spPr>
        <p:txBody>
          <a:bodyPr/>
          <a:lstStyle/>
          <a:p>
            <a:r>
              <a:rPr lang="en-GB" altLang="en-US" dirty="0"/>
              <a:t>Object-oriented programming language</a:t>
            </a:r>
          </a:p>
          <a:p>
            <a:pPr lvl="1"/>
            <a:r>
              <a:rPr lang="en-GB" altLang="en-US" dirty="0"/>
              <a:t>Data abstraction (class concepts)</a:t>
            </a:r>
          </a:p>
          <a:p>
            <a:pPr lvl="1"/>
            <a:r>
              <a:rPr lang="en-GB" altLang="en-US" dirty="0"/>
              <a:t>Operator overloading</a:t>
            </a:r>
          </a:p>
          <a:p>
            <a:r>
              <a:rPr lang="en-GB" altLang="en-US" dirty="0"/>
              <a:t>C/C++ (and Objective C) together are (still) the de-facto standard (except for web centric applications)</a:t>
            </a:r>
          </a:p>
          <a:p>
            <a:r>
              <a:rPr lang="en-GB" altLang="en-US" dirty="0"/>
              <a:t>Combines a high-level language with low-level features</a:t>
            </a:r>
          </a:p>
          <a:p>
            <a:pPr lvl="1"/>
            <a:r>
              <a:rPr lang="en-GB" altLang="en-US" dirty="0"/>
              <a:t>C++ is a </a:t>
            </a:r>
            <a:r>
              <a:rPr lang="en-GB" altLang="en-US" i="1" dirty="0"/>
              <a:t>superset</a:t>
            </a:r>
            <a:r>
              <a:rPr lang="en-GB" altLang="en-US" dirty="0"/>
              <a:t> of C </a:t>
            </a:r>
          </a:p>
          <a:p>
            <a:pPr lvl="1"/>
            <a:r>
              <a:rPr lang="en-GB" altLang="en-US" dirty="0"/>
              <a:t>C is a functional programming language</a:t>
            </a:r>
          </a:p>
          <a:p>
            <a:r>
              <a:rPr lang="en-CA" dirty="0"/>
              <a:t>Goals:</a:t>
            </a:r>
          </a:p>
          <a:p>
            <a:pPr lvl="1"/>
            <a:r>
              <a:rPr lang="en-US" altLang="en-US" dirty="0">
                <a:latin typeface="Arial(Body)"/>
              </a:rPr>
              <a:t>Augment C with the notion of classes and inheritance</a:t>
            </a:r>
          </a:p>
          <a:p>
            <a:pPr lvl="1"/>
            <a:r>
              <a:rPr lang="en-US" altLang="en-US" dirty="0">
                <a:latin typeface="Arial(Body)"/>
              </a:rPr>
              <a:t>Keep the same performance as C</a:t>
            </a:r>
          </a:p>
          <a:p>
            <a:pPr lvl="1"/>
            <a:r>
              <a:rPr lang="en-CA" altLang="en-US" dirty="0">
                <a:latin typeface="Arial(Body)"/>
              </a:rPr>
              <a:t>Keep same applicability as C</a:t>
            </a:r>
            <a:endParaRPr lang="en-CA" dirty="0">
              <a:latin typeface="Arial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CSI2372: Advanced Programming Concepts</a:t>
            </a:r>
          </a:p>
        </p:txBody>
      </p:sp>
    </p:spTree>
    <p:extLst>
      <p:ext uri="{BB962C8B-B14F-4D97-AF65-F5344CB8AC3E}">
        <p14:creationId xmlns:p14="http://schemas.microsoft.com/office/powerpoint/2010/main" val="3402365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Output stream </a:t>
            </a:r>
            <a:r>
              <a:rPr lang="en-US" altLang="en-US" dirty="0" err="1"/>
              <a:t>cout</a:t>
            </a:r>
            <a:endParaRPr lang="en-US" altLang="en-US" dirty="0"/>
          </a:p>
          <a:p>
            <a:pPr lvl="1"/>
            <a:r>
              <a:rPr lang="en-US" altLang="en-US" dirty="0"/>
              <a:t>Object-oriented printing to console</a:t>
            </a:r>
          </a:p>
          <a:p>
            <a:pPr lvl="1"/>
            <a:r>
              <a:rPr lang="en-US" altLang="en-US" dirty="0"/>
              <a:t>Built-in types can be printed using the left-shift operator</a:t>
            </a:r>
          </a:p>
          <a:p>
            <a:pPr lvl="1"/>
            <a:r>
              <a:rPr lang="en-US" altLang="en-US" dirty="0"/>
              <a:t>Similar than </a:t>
            </a:r>
            <a:r>
              <a:rPr lang="en-US" altLang="en-US" dirty="0" err="1"/>
              <a:t>System.out.print</a:t>
            </a:r>
            <a:r>
              <a:rPr lang="en-US" altLang="en-US" dirty="0"/>
              <a:t> in Java but more flexible (stream modifiers; more later)</a:t>
            </a:r>
          </a:p>
          <a:p>
            <a:r>
              <a:rPr lang="en-US" altLang="en-US" dirty="0"/>
              <a:t>Input stream </a:t>
            </a:r>
            <a:r>
              <a:rPr lang="en-US" altLang="en-US" dirty="0" err="1"/>
              <a:t>cin</a:t>
            </a:r>
            <a:endParaRPr lang="en-US" altLang="en-US" dirty="0"/>
          </a:p>
          <a:p>
            <a:pPr lvl="1"/>
            <a:r>
              <a:rPr lang="en-US" altLang="en-US" dirty="0"/>
              <a:t>Object-oriented input from console</a:t>
            </a:r>
          </a:p>
          <a:p>
            <a:pPr lvl="1"/>
            <a:r>
              <a:rPr lang="en-US" altLang="en-US" dirty="0"/>
              <a:t>Built-in types can be converted and assigned with the right-shift operator </a:t>
            </a:r>
          </a:p>
          <a:p>
            <a:endParaRPr lang="en-CA" dirty="0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5501640" y="1444625"/>
            <a:ext cx="3173412" cy="368300"/>
          </a:xfrm>
          <a:prstGeom prst="rect">
            <a:avLst/>
          </a:prstGeom>
          <a:solidFill>
            <a:srgbClr val="FFFFFF"/>
          </a:solidFill>
          <a:ln w="76320" cap="sq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std::cout &lt;&lt; myVar;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513070" y="3124200"/>
            <a:ext cx="3173412" cy="368300"/>
          </a:xfrm>
          <a:prstGeom prst="rect">
            <a:avLst/>
          </a:prstGeom>
          <a:solidFill>
            <a:srgbClr val="FFFFFF"/>
          </a:solidFill>
          <a:ln w="76320" cap="sq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std::cin &gt;&gt; myVar;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Standard Input and Output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Advanced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890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err="1"/>
              <a:t>iostream</a:t>
            </a:r>
            <a:r>
              <a:rPr lang="en-GB" altLang="en-US" dirty="0"/>
              <a:t> library necessary for console input and output.</a:t>
            </a:r>
          </a:p>
          <a:p>
            <a:r>
              <a:rPr lang="en-GB" altLang="en-US" dirty="0"/>
              <a:t>Declarations are in the namespace </a:t>
            </a:r>
            <a:r>
              <a:rPr lang="en-GB" altLang="en-US" dirty="0" err="1"/>
              <a:t>std</a:t>
            </a:r>
            <a:r>
              <a:rPr lang="en-GB" altLang="en-US" dirty="0"/>
              <a:t> (standard).</a:t>
            </a:r>
          </a:p>
          <a:p>
            <a:pPr lvl="1"/>
            <a:r>
              <a:rPr lang="en-GB" altLang="en-US" dirty="0"/>
              <a:t>Using a single declaration:</a:t>
            </a:r>
          </a:p>
          <a:p>
            <a:pPr lvl="2"/>
            <a:r>
              <a:rPr lang="en-GB" altLang="en-US" dirty="0"/>
              <a:t>just once</a:t>
            </a:r>
          </a:p>
          <a:p>
            <a:pPr lvl="2"/>
            <a:endParaRPr lang="en-GB" altLang="en-US" dirty="0"/>
          </a:p>
          <a:p>
            <a:pPr lvl="2"/>
            <a:r>
              <a:rPr lang="en-GB" altLang="en-US" dirty="0"/>
              <a:t>in the whole scope</a:t>
            </a:r>
          </a:p>
          <a:p>
            <a:pPr lvl="1"/>
            <a:r>
              <a:rPr lang="en-GB" altLang="en-US" dirty="0"/>
              <a:t>Using all the declaration within a namespace in a scope (avoid!)</a:t>
            </a:r>
          </a:p>
          <a:p>
            <a:endParaRPr lang="en-GB" altLang="en-US" dirty="0"/>
          </a:p>
          <a:p>
            <a:endParaRPr lang="en-CA" dirty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932363" y="2559050"/>
            <a:ext cx="2665412" cy="368300"/>
          </a:xfrm>
          <a:prstGeom prst="rect">
            <a:avLst/>
          </a:prstGeom>
          <a:solidFill>
            <a:srgbClr val="FFFFFF"/>
          </a:solidFill>
          <a:ln w="76320" cap="sq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std::cout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4932363" y="3135313"/>
            <a:ext cx="2663825" cy="368300"/>
          </a:xfrm>
          <a:prstGeom prst="rect">
            <a:avLst/>
          </a:prstGeom>
          <a:solidFill>
            <a:srgbClr val="FFFFFF"/>
          </a:solidFill>
          <a:ln w="76320" cap="sq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using std::cout;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427538" y="3975100"/>
            <a:ext cx="3173412" cy="368300"/>
          </a:xfrm>
          <a:prstGeom prst="rect">
            <a:avLst/>
          </a:prstGeom>
          <a:solidFill>
            <a:srgbClr val="FFFFFF"/>
          </a:solidFill>
          <a:ln w="76320" cap="sq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using namespace std;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Using Definitions of the Standard Namespace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Advanced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833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C/C++ program entry point main which is of type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All source files in a project are allowed to define only one main function.</a:t>
            </a:r>
          </a:p>
          <a:p>
            <a:endParaRPr lang="en-GB" altLang="en-US" dirty="0"/>
          </a:p>
          <a:p>
            <a:pPr lvl="1"/>
            <a:r>
              <a:rPr lang="en-GB" altLang="en-US" dirty="0"/>
              <a:t>Note: Visual Studio defines additionally program entry points (other “main” functions). Standard compliant C++ code will only use the above.</a:t>
            </a:r>
          </a:p>
          <a:p>
            <a:endParaRPr lang="en-CA" dirty="0"/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1858169" y="1828800"/>
            <a:ext cx="5427662" cy="648512"/>
          </a:xfrm>
          <a:prstGeom prst="rect">
            <a:avLst/>
          </a:prstGeom>
          <a:solidFill>
            <a:srgbClr val="FFFFFF"/>
          </a:solidFill>
          <a:ln w="76320" cap="sq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main( void );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int main( int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argc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, char *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argv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[] 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Main Function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Advanced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806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Java and C++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Java</a:t>
            </a:r>
          </a:p>
          <a:p>
            <a:pPr lvl="1"/>
            <a:r>
              <a:rPr lang="en-GB" altLang="en-US" dirty="0"/>
              <a:t>Compiled to byte code</a:t>
            </a:r>
          </a:p>
          <a:p>
            <a:pPr lvl="1"/>
            <a:r>
              <a:rPr lang="en-GB" altLang="en-US" dirty="0"/>
              <a:t>Executed by virtual machine</a:t>
            </a:r>
          </a:p>
          <a:p>
            <a:pPr lvl="2"/>
            <a:r>
              <a:rPr lang="en-GB" altLang="en-US" dirty="0"/>
              <a:t>Object-oriented</a:t>
            </a:r>
          </a:p>
          <a:p>
            <a:pPr lvl="2"/>
            <a:r>
              <a:rPr lang="en-GB" altLang="en-US" dirty="0"/>
              <a:t>Platform-independent byte code</a:t>
            </a:r>
          </a:p>
          <a:p>
            <a:r>
              <a:rPr lang="en-GB" altLang="en-US" dirty="0"/>
              <a:t>C++</a:t>
            </a:r>
          </a:p>
          <a:p>
            <a:pPr lvl="1"/>
            <a:r>
              <a:rPr lang="en-GB" altLang="en-US" dirty="0" err="1"/>
              <a:t>Preprocessor</a:t>
            </a:r>
            <a:r>
              <a:rPr lang="en-GB" altLang="en-US" dirty="0"/>
              <a:t> </a:t>
            </a:r>
          </a:p>
          <a:p>
            <a:pPr lvl="1"/>
            <a:r>
              <a:rPr lang="en-GB" altLang="en-US" dirty="0"/>
              <a:t>Compiled to object code</a:t>
            </a:r>
          </a:p>
          <a:p>
            <a:pPr lvl="1"/>
            <a:r>
              <a:rPr lang="en-GB" altLang="en-US" dirty="0"/>
              <a:t>Linked to binary executable </a:t>
            </a:r>
          </a:p>
          <a:p>
            <a:pPr lvl="2"/>
            <a:r>
              <a:rPr lang="en-GB" altLang="en-US" dirty="0"/>
              <a:t>Object-oriented, generic and functional features</a:t>
            </a:r>
          </a:p>
          <a:p>
            <a:pPr lvl="2"/>
            <a:r>
              <a:rPr lang="en-GB" altLang="en-US" dirty="0"/>
              <a:t>Object code and executable are platform-specific</a:t>
            </a:r>
          </a:p>
          <a:p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Advanced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375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C++ Fundamentals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Fundamental and complex data types including classes and strings</a:t>
            </a:r>
          </a:p>
          <a:p>
            <a:r>
              <a:rPr lang="en-US" altLang="en-US" dirty="0"/>
              <a:t>Operators for fundamental types</a:t>
            </a:r>
          </a:p>
          <a:p>
            <a:r>
              <a:rPr lang="en-US" altLang="en-US" dirty="0"/>
              <a:t>Control and decision statements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Advanced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5410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5351463" y="1657350"/>
            <a:ext cx="3792537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  <a:defRPr/>
            </a:pPr>
            <a:endParaRPr lang="en-GB" altLang="en-US" sz="2700" b="1" i="1" dirty="0">
              <a:solidFill>
                <a:srgbClr val="FEC52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68300" y="1219200"/>
            <a:ext cx="4965700" cy="4665662"/>
          </a:xfrm>
          <a:prstGeom prst="rect">
            <a:avLst/>
          </a:prstGeom>
          <a:solidFill>
            <a:srgbClr val="FAFD00"/>
          </a:solidFill>
          <a:ln w="76320" cap="sq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1pPr>
            <a:lvl2pPr marL="446088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identifier :</a:t>
            </a:r>
          </a:p>
          <a:p>
            <a:pPr lvl="1" indent="0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underscore</a:t>
            </a:r>
          </a:p>
          <a:p>
            <a:pPr lvl="1" indent="0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letter</a:t>
            </a:r>
          </a:p>
          <a:p>
            <a:pPr lvl="1" indent="0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identifier following-character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en-GB" alt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en-GB" alt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following-character :</a:t>
            </a:r>
          </a:p>
          <a:p>
            <a:pPr lvl="1" indent="0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letter</a:t>
            </a:r>
          </a:p>
          <a:p>
            <a:pPr lvl="1" indent="0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underscore</a:t>
            </a:r>
          </a:p>
          <a:p>
            <a:pPr lvl="1" indent="0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digit</a:t>
            </a:r>
          </a:p>
          <a:p>
            <a:pPr lvl="1" indent="0" eaLnBrk="1" hangingPunct="1">
              <a:lnSpc>
                <a:spcPct val="100000"/>
              </a:lnSpc>
              <a:buClrTx/>
              <a:buFontTx/>
              <a:buNone/>
            </a:pPr>
            <a:endParaRPr lang="en-GB" alt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letter : one of</a:t>
            </a:r>
          </a:p>
          <a:p>
            <a:pPr lvl="1" indent="0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A B </a:t>
            </a:r>
            <a:r>
              <a:rPr lang="en-GB" altLang="en-US" dirty="0">
                <a:solidFill>
                  <a:srgbClr val="000000"/>
                </a:solidFill>
              </a:rPr>
              <a:t>…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Z a b </a:t>
            </a:r>
            <a:r>
              <a:rPr lang="en-GB" altLang="en-US" dirty="0">
                <a:solidFill>
                  <a:srgbClr val="000000"/>
                </a:solidFill>
              </a:rPr>
              <a:t>…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z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digit : one of</a:t>
            </a:r>
          </a:p>
          <a:p>
            <a:pPr lvl="1" indent="0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0 1 2 </a:t>
            </a:r>
            <a:r>
              <a:rPr lang="en-GB" altLang="en-US" dirty="0">
                <a:solidFill>
                  <a:srgbClr val="000000"/>
                </a:solidFill>
              </a:rPr>
              <a:t>…</a:t>
            </a:r>
            <a:r>
              <a:rPr lang="en-GB" altLang="en-US" dirty="0">
                <a:solidFill>
                  <a:srgbClr val="FFFFFF"/>
                </a:solidFill>
              </a:rPr>
              <a:t> 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9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underscore : _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Variable and Function Names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371600"/>
            <a:ext cx="3505200" cy="4267200"/>
          </a:xfrm>
        </p:spPr>
        <p:txBody>
          <a:bodyPr/>
          <a:lstStyle/>
          <a:p>
            <a:pPr marL="0" indent="0">
              <a:buNone/>
            </a:pPr>
            <a:r>
              <a:rPr lang="en-GB" altLang="en-US" sz="2400" dirty="0"/>
              <a:t>Exactly like in Java</a:t>
            </a:r>
          </a:p>
          <a:p>
            <a:pPr marL="0" indent="0">
              <a:buNone/>
            </a:pPr>
            <a:r>
              <a:rPr lang="en-GB" altLang="en-US" sz="2400" dirty="0"/>
              <a:t>Case sensitive!</a:t>
            </a:r>
          </a:p>
          <a:p>
            <a:pPr marL="0" indent="0">
              <a:buNone/>
            </a:pPr>
            <a:r>
              <a:rPr lang="en-GB" altLang="en-US" sz="2400" dirty="0"/>
              <a:t>Examples:</a:t>
            </a:r>
          </a:p>
          <a:p>
            <a:pPr marL="0" indent="0">
              <a:buNone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i5</a:t>
            </a:r>
          </a:p>
          <a:p>
            <a:pPr marL="0" indent="0">
              <a:buNone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do_not_use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None/>
            </a:pP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butUseThis</a:t>
            </a: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myFavoriteVariable</a:t>
            </a: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Advanced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835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Declarations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Declarations introduce names into a program. Declarations may occur in different places in a program. </a:t>
            </a:r>
          </a:p>
          <a:p>
            <a:r>
              <a:rPr lang="en-GB" altLang="en-US" dirty="0"/>
              <a:t>What to declare?</a:t>
            </a:r>
          </a:p>
          <a:p>
            <a:pPr lvl="1"/>
            <a:r>
              <a:rPr lang="en-GB" altLang="en-US" dirty="0"/>
              <a:t>variables</a:t>
            </a:r>
          </a:p>
          <a:p>
            <a:pPr lvl="1"/>
            <a:r>
              <a:rPr lang="en-GB" altLang="en-US" dirty="0"/>
              <a:t>functions</a:t>
            </a:r>
          </a:p>
          <a:p>
            <a:pPr lvl="1"/>
            <a:r>
              <a:rPr lang="en-GB" altLang="en-US" dirty="0"/>
              <a:t>classes, structures and union components</a:t>
            </a:r>
          </a:p>
          <a:p>
            <a:pPr lvl="1"/>
            <a:r>
              <a:rPr lang="en-GB" altLang="en-US" dirty="0"/>
              <a:t>types</a:t>
            </a:r>
          </a:p>
          <a:p>
            <a:pPr lvl="1"/>
            <a:r>
              <a:rPr lang="en-GB" altLang="en-US" dirty="0"/>
              <a:t>type tags</a:t>
            </a:r>
          </a:p>
          <a:p>
            <a:pPr lvl="1"/>
            <a:r>
              <a:rPr lang="en-GB" altLang="en-US" dirty="0"/>
              <a:t>enumeration constants</a:t>
            </a:r>
          </a:p>
          <a:p>
            <a:pPr lvl="1"/>
            <a:r>
              <a:rPr lang="en-GB" altLang="en-US" dirty="0"/>
              <a:t>namespace</a:t>
            </a:r>
          </a:p>
          <a:p>
            <a:pPr lvl="1"/>
            <a:r>
              <a:rPr lang="en-GB" altLang="en-US" dirty="0"/>
              <a:t>statement labels</a:t>
            </a:r>
          </a:p>
          <a:p>
            <a:pPr lvl="1"/>
            <a:r>
              <a:rPr lang="en-GB" altLang="en-US" dirty="0" err="1"/>
              <a:t>preprocessor</a:t>
            </a:r>
            <a:r>
              <a:rPr lang="en-GB" altLang="en-US" dirty="0"/>
              <a:t> macros</a:t>
            </a:r>
          </a:p>
          <a:p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Advanced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2326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 vs. Declaration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Java and C++ provide definitions in one file and use it in many files</a:t>
            </a:r>
          </a:p>
          <a:p>
            <a:r>
              <a:rPr lang="en-US" altLang="en-US"/>
              <a:t>Java </a:t>
            </a:r>
          </a:p>
          <a:p>
            <a:pPr lvl="1"/>
            <a:r>
              <a:rPr lang="en-US" altLang="en-US"/>
              <a:t> Name is imported into another file.</a:t>
            </a:r>
          </a:p>
          <a:p>
            <a:r>
              <a:rPr lang="en-US" altLang="en-US"/>
              <a:t>C++ (Each file is compiled separately – if not #include’d)</a:t>
            </a:r>
          </a:p>
          <a:p>
            <a:pPr lvl="1"/>
            <a:r>
              <a:rPr lang="en-US" altLang="en-US"/>
              <a:t>Linker ensures that name (according to scoping rules) refers to the same entity everywhere.</a:t>
            </a:r>
          </a:p>
          <a:p>
            <a:pPr lvl="2"/>
            <a:r>
              <a:rPr lang="en-US" altLang="en-US"/>
              <a:t>Definition allocates a variable.</a:t>
            </a:r>
          </a:p>
          <a:p>
            <a:pPr lvl="2"/>
            <a:r>
              <a:rPr lang="en-US" altLang="en-US"/>
              <a:t>Declaration introduces only the name.</a:t>
            </a:r>
          </a:p>
          <a:p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Advanced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59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Fundamental Data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Three categories integral, floating and void.</a:t>
            </a:r>
          </a:p>
          <a:p>
            <a:r>
              <a:rPr lang="en-GB" altLang="en-US" dirty="0"/>
              <a:t>integral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bool, char, short,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long, long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dirty="0"/>
              <a:t>(in C++11)</a:t>
            </a:r>
          </a:p>
          <a:p>
            <a:pPr lvl="2"/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intN_t</a:t>
            </a:r>
            <a:r>
              <a:rPr lang="en-GB" altLang="en-US" dirty="0"/>
              <a:t> with N = 8,16,32 or 64 (only C99); </a:t>
            </a:r>
          </a:p>
          <a:p>
            <a:pPr lvl="2"/>
            <a:r>
              <a:rPr lang="en-GB" altLang="en-US" dirty="0"/>
              <a:t>MSVC: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intN</a:t>
            </a:r>
            <a:r>
              <a:rPr lang="en-GB" altLang="en-US" dirty="0"/>
              <a:t> with N = 8,16,32 or 64</a:t>
            </a:r>
          </a:p>
          <a:p>
            <a:r>
              <a:rPr lang="en-GB" altLang="en-US" dirty="0"/>
              <a:t>floating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float, double, long double</a:t>
            </a:r>
          </a:p>
          <a:p>
            <a:r>
              <a:rPr lang="en-GB" altLang="en-US" dirty="0"/>
              <a:t>void</a:t>
            </a:r>
          </a:p>
          <a:p>
            <a:pPr marL="0" indent="0" algn="ctr">
              <a:buNone/>
            </a:pPr>
            <a:r>
              <a:rPr lang="en-GB" altLang="en-US" dirty="0"/>
              <a:t>… close to Java</a:t>
            </a:r>
          </a:p>
          <a:p>
            <a:pPr marL="0" indent="0" algn="ctr">
              <a:buNone/>
            </a:pPr>
            <a:r>
              <a:rPr lang="en-GB" altLang="en-US" dirty="0"/>
              <a:t>BUT size may vary with C++ compiler/OS</a:t>
            </a:r>
          </a:p>
          <a:p>
            <a:pPr marL="0" indent="0" algn="ctr">
              <a:buNone/>
            </a:pPr>
            <a:r>
              <a:rPr lang="en-GB" altLang="en-US" dirty="0"/>
              <a:t>Standard defines minimum sizes</a:t>
            </a:r>
          </a:p>
          <a:p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Advanced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4084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835696" y="1484784"/>
            <a:ext cx="8566150" cy="491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 marL="457200" indent="-342900"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  <a:defRPr/>
            </a:pPr>
            <a:endParaRPr lang="en-GB" altLang="en-US" sz="22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Type Modifiers and Size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altLang="en-US" dirty="0"/>
              <a:t>Modifiers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unsigned, signed, short, long</a:t>
            </a:r>
          </a:p>
          <a:p>
            <a:r>
              <a:rPr lang="en-GB" altLang="en-US" dirty="0"/>
              <a:t>Sizes in MSVC++</a:t>
            </a:r>
          </a:p>
          <a:p>
            <a:pPr lvl="1"/>
            <a:r>
              <a:rPr lang="en-GB" altLang="en-US" dirty="0"/>
              <a:t>1 byte</a:t>
            </a:r>
          </a:p>
          <a:p>
            <a:pPr marL="914400" lvl="2" indent="0"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bool, char, unsigned char, signed char </a:t>
            </a:r>
          </a:p>
          <a:p>
            <a:pPr lvl="1"/>
            <a:r>
              <a:rPr lang="en-GB" altLang="en-US" dirty="0"/>
              <a:t>2 bytes</a:t>
            </a:r>
          </a:p>
          <a:p>
            <a:pPr marL="914400" lvl="2" indent="0"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short, unsigned short</a:t>
            </a:r>
          </a:p>
          <a:p>
            <a:pPr lvl="1"/>
            <a:r>
              <a:rPr lang="en-GB" altLang="en-US" dirty="0"/>
              <a:t>4 bytes</a:t>
            </a:r>
          </a:p>
          <a:p>
            <a:pPr marL="914400" lvl="2" indent="0">
              <a:buNone/>
            </a:pP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unsigned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long, unsigned long, float </a:t>
            </a:r>
          </a:p>
          <a:p>
            <a:pPr lvl="1"/>
            <a:r>
              <a:rPr lang="en-GB" altLang="en-US" dirty="0"/>
              <a:t>8 bytes</a:t>
            </a:r>
          </a:p>
          <a:p>
            <a:pPr marL="914400" lvl="2" indent="0"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double, long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altLang="en-US" dirty="0"/>
              <a:t>18 bytes</a:t>
            </a:r>
          </a:p>
          <a:p>
            <a:pPr marL="914400" lvl="2" indent="0"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Advanced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7863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897158"/>
              </p:ext>
            </p:extLst>
          </p:nvPr>
        </p:nvGraphicFramePr>
        <p:xfrm>
          <a:off x="495300" y="1143000"/>
          <a:ext cx="8153400" cy="4240795"/>
        </p:xfrm>
        <a:graphic>
          <a:graphicData uri="http://schemas.openxmlformats.org/drawingml/2006/table">
            <a:tbl>
              <a:tblPr/>
              <a:tblGrid>
                <a:gridCol w="147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646">
                <a:tc>
                  <a:txBody>
                    <a:bodyPr/>
                    <a:lstStyle>
                      <a:lvl1pPr marL="342900" indent="-341313" eaLnBrk="0" hangingPunct="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700" b="1" i="1">
                          <a:solidFill>
                            <a:srgbClr val="FEC524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eaLnBrk="0" hangingPunct="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eaLnBrk="0" hangingPunct="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 i="1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eaLnBrk="0" hangingPunct="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eaLnBrk="0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eaLnBrk="0" fontAlgn="base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eaLnBrk="0" fontAlgn="base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eaLnBrk="0" fontAlgn="base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eaLnBrk="0" fontAlgn="base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342900" marR="0" lvl="0" indent="-341313" algn="l" defTabSz="457200" rtl="0" eaLnBrk="1" fontAlgn="base" latinLnBrk="0" hangingPunct="1">
                        <a:lnSpc>
                          <a:spcPct val="7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1967-1980</a:t>
                      </a:r>
                    </a:p>
                  </a:txBody>
                  <a:tcPr marL="90000" marR="90000" marT="111589" marB="3599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1313" eaLnBrk="0" hangingPunct="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700" b="1" i="1">
                          <a:solidFill>
                            <a:srgbClr val="FEC524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eaLnBrk="0" hangingPunct="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eaLnBrk="0" hangingPunct="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 i="1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eaLnBrk="0" hangingPunct="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eaLnBrk="0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eaLnBrk="0" fontAlgn="base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eaLnBrk="0" fontAlgn="base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eaLnBrk="0" fontAlgn="base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eaLnBrk="0" fontAlgn="base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7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Development of Unix by Ken Thompson, Denis Ritchie and others at Bell Labs</a:t>
                      </a:r>
                    </a:p>
                  </a:txBody>
                  <a:tcPr marL="90000" marR="90000" marT="111589" marB="3599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135">
                <a:tc>
                  <a:txBody>
                    <a:bodyPr/>
                    <a:lstStyle>
                      <a:lvl1pPr marL="342900" indent="-341313" eaLnBrk="0" hangingPunct="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700" b="1" i="1">
                          <a:solidFill>
                            <a:srgbClr val="FEC524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eaLnBrk="0" hangingPunct="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eaLnBrk="0" hangingPunct="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 i="1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eaLnBrk="0" hangingPunct="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eaLnBrk="0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eaLnBrk="0" fontAlgn="base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eaLnBrk="0" fontAlgn="base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eaLnBrk="0" fontAlgn="base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eaLnBrk="0" fontAlgn="base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342900" marR="0" lvl="0" indent="-341313" algn="l" defTabSz="457200" rtl="0" eaLnBrk="1" fontAlgn="base" latinLnBrk="0" hangingPunct="1">
                        <a:lnSpc>
                          <a:spcPct val="7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1969-1973</a:t>
                      </a:r>
                    </a:p>
                  </a:txBody>
                  <a:tcPr marL="90000" marR="90000" marT="111589" marB="3599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1313" eaLnBrk="0" hangingPunct="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700" b="1" i="1">
                          <a:solidFill>
                            <a:srgbClr val="FEC524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eaLnBrk="0" hangingPunct="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eaLnBrk="0" hangingPunct="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 i="1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eaLnBrk="0" hangingPunct="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eaLnBrk="0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eaLnBrk="0" fontAlgn="base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eaLnBrk="0" fontAlgn="base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eaLnBrk="0" fontAlgn="base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eaLnBrk="0" fontAlgn="base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C by Denis Ritchie, Bell Labs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Based on B written by Ken Thompson, most of Unix written in C</a:t>
                      </a:r>
                    </a:p>
                  </a:txBody>
                  <a:tcPr marL="90000" marR="90000" marT="60186" marB="3599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>
                      <a:lvl1pPr marL="342900" indent="-341313" eaLnBrk="0" hangingPunct="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700" b="1" i="1">
                          <a:solidFill>
                            <a:srgbClr val="FEC524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eaLnBrk="0" hangingPunct="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eaLnBrk="0" hangingPunct="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 i="1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eaLnBrk="0" hangingPunct="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eaLnBrk="0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eaLnBrk="0" fontAlgn="base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eaLnBrk="0" fontAlgn="base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eaLnBrk="0" fontAlgn="base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eaLnBrk="0" fontAlgn="base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342900" marR="0" lvl="0" indent="-3413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1984</a:t>
                      </a:r>
                    </a:p>
                  </a:txBody>
                  <a:tcPr marL="90000" marR="90000" marT="60186" marB="3599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1313" eaLnBrk="0" hangingPunct="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700" b="1" i="1">
                          <a:solidFill>
                            <a:srgbClr val="FEC524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eaLnBrk="0" hangingPunct="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eaLnBrk="0" hangingPunct="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 i="1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eaLnBrk="0" hangingPunct="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eaLnBrk="0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eaLnBrk="0" fontAlgn="base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eaLnBrk="0" fontAlgn="base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eaLnBrk="0" fontAlgn="base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eaLnBrk="0" fontAlgn="base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342900" marR="0" lvl="0" indent="-341313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C++ by Bjarne </a:t>
                      </a:r>
                      <a:r>
                        <a:rPr kumimoji="0" lang="en-GB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Stroustroup</a:t>
                      </a: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, Bell Labs</a:t>
                      </a:r>
                    </a:p>
                    <a:p>
                      <a:pPr marL="342900" marR="0" lvl="0" indent="-341313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Object oriented programming constructs were added to C</a:t>
                      </a:r>
                    </a:p>
                  </a:txBody>
                  <a:tcPr marL="90000" marR="90000" marT="60186" marB="3599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>
                      <a:lvl1pPr marL="342900" indent="-341313" eaLnBrk="0" hangingPunct="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700" b="1" i="1">
                          <a:solidFill>
                            <a:srgbClr val="FEC524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eaLnBrk="0" hangingPunct="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eaLnBrk="0" hangingPunct="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 i="1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eaLnBrk="0" hangingPunct="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eaLnBrk="0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eaLnBrk="0" fontAlgn="base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eaLnBrk="0" fontAlgn="base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eaLnBrk="0" fontAlgn="base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eaLnBrk="0" fontAlgn="base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342900" marR="0" lvl="0" indent="-341313" algn="l" defTabSz="457200" rtl="0" eaLnBrk="1" fontAlgn="base" latinLnBrk="0" hangingPunct="1">
                        <a:lnSpc>
                          <a:spcPct val="7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1998</a:t>
                      </a:r>
                    </a:p>
                  </a:txBody>
                  <a:tcPr marL="90000" marR="90000" marT="111589" marB="3599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1313" eaLnBrk="0" hangingPunct="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700" b="1" i="1">
                          <a:solidFill>
                            <a:srgbClr val="FEC524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eaLnBrk="0" hangingPunct="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eaLnBrk="0" hangingPunct="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 i="1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eaLnBrk="0" hangingPunct="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eaLnBrk="0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eaLnBrk="0" fontAlgn="base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eaLnBrk="0" fontAlgn="base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eaLnBrk="0" fontAlgn="base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eaLnBrk="0" fontAlgn="base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7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C++ Standard ISO/IEC 14882 and revised in 2003 as ISO/IEC 14882:2003</a:t>
                      </a:r>
                    </a:p>
                  </a:txBody>
                  <a:tcPr marL="90000" marR="90000" marT="111589" marB="3599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342900" indent="-341313" eaLnBrk="0" hangingPunct="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700" b="1" i="1">
                          <a:solidFill>
                            <a:srgbClr val="FEC524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eaLnBrk="0" hangingPunct="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eaLnBrk="0" hangingPunct="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 i="1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eaLnBrk="0" hangingPunct="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eaLnBrk="0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eaLnBrk="0" fontAlgn="base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eaLnBrk="0" fontAlgn="base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eaLnBrk="0" fontAlgn="base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eaLnBrk="0" fontAlgn="base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342900" marR="0" lvl="0" indent="-341313" algn="l" defTabSz="457200" rtl="0" eaLnBrk="1" fontAlgn="base" latinLnBrk="0" hangingPunct="1">
                        <a:lnSpc>
                          <a:spcPct val="7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2011</a:t>
                      </a:r>
                    </a:p>
                  </a:txBody>
                  <a:tcPr marL="90000" marR="90000" marT="111589" marB="3599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1313" eaLnBrk="0" hangingPunct="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700" b="1" i="1">
                          <a:solidFill>
                            <a:srgbClr val="FEC524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eaLnBrk="0" hangingPunct="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eaLnBrk="0" hangingPunct="0">
                        <a:lnSpc>
                          <a:spcPct val="99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 i="1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eaLnBrk="0" hangingPunct="0">
                        <a:lnSpc>
                          <a:spcPct val="8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eaLnBrk="0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eaLnBrk="0" fontAlgn="base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eaLnBrk="0" fontAlgn="base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eaLnBrk="0" fontAlgn="base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eaLnBrk="0" fontAlgn="base" hangingPunct="0">
                        <a:lnSpc>
                          <a:spcPct val="137000"/>
                        </a:lnSpc>
                        <a:spcBef>
                          <a:spcPts val="4800"/>
                        </a:spcBef>
                        <a:spcAft>
                          <a:spcPts val="48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 sz="2200">
                          <a:solidFill>
                            <a:srgbClr val="FFFFFF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1588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C++ Standard C++11 “C++0x”,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ISO/IEC 14882:2011</a:t>
                      </a:r>
                    </a:p>
                  </a:txBody>
                  <a:tcPr marL="90000" marR="90000" marT="60186" marB="3599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1313" algn="l" defTabSz="457200" rtl="0" eaLnBrk="1" fontAlgn="base" latinLnBrk="0" hangingPunct="1">
                        <a:lnSpc>
                          <a:spcPct val="7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2014</a:t>
                      </a:r>
                    </a:p>
                  </a:txBody>
                  <a:tcPr marL="90000" marR="90000" marT="111589" marB="3599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588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C++ Standard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ISO/IEC 14882:2014</a:t>
                      </a:r>
                    </a:p>
                  </a:txBody>
                  <a:tcPr marL="90000" marR="90000" marT="60186" marB="3599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1313" algn="l" defTabSz="457200" rtl="0" eaLnBrk="1" fontAlgn="base" latinLnBrk="0" hangingPunct="1">
                        <a:lnSpc>
                          <a:spcPct val="7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2017</a:t>
                      </a:r>
                    </a:p>
                  </a:txBody>
                  <a:tcPr marL="90000" marR="90000" marT="111589" marB="3599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588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  <a:defRPr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C++ Standard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ISO/IEC 14882:2017</a:t>
                      </a:r>
                    </a:p>
                  </a:txBody>
                  <a:tcPr marL="90000" marR="90000" marT="60186" marB="3599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358">
                <a:tc>
                  <a:txBody>
                    <a:bodyPr/>
                    <a:lstStyle/>
                    <a:p>
                      <a:pPr marL="342900" marR="0" lvl="0" indent="-341313" algn="l" defTabSz="457200" rtl="0" eaLnBrk="1" fontAlgn="base" latinLnBrk="0" hangingPunct="1">
                        <a:lnSpc>
                          <a:spcPct val="7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2020</a:t>
                      </a:r>
                    </a:p>
                  </a:txBody>
                  <a:tcPr marL="90000" marR="90000" marT="111589" marB="3599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588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800100" algn="l"/>
                          <a:tab pos="1257300" algn="l"/>
                          <a:tab pos="1714500" algn="l"/>
                          <a:tab pos="2171700" algn="l"/>
                          <a:tab pos="2628900" algn="l"/>
                          <a:tab pos="3086100" algn="l"/>
                          <a:tab pos="3543300" algn="l"/>
                          <a:tab pos="4000500" algn="l"/>
                          <a:tab pos="4457700" algn="l"/>
                          <a:tab pos="4914900" algn="l"/>
                          <a:tab pos="5372100" algn="l"/>
                          <a:tab pos="5829300" algn="l"/>
                          <a:tab pos="6286500" algn="l"/>
                          <a:tab pos="6743700" algn="l"/>
                          <a:tab pos="7200900" algn="l"/>
                          <a:tab pos="7658100" algn="l"/>
                          <a:tab pos="8115300" algn="l"/>
                          <a:tab pos="8572500" algn="l"/>
                          <a:tab pos="9029700" algn="l"/>
                          <a:tab pos="94869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Next scheduled release</a:t>
                      </a:r>
                    </a:p>
                  </a:txBody>
                  <a:tcPr marL="90000" marR="90000" marT="60186" marB="35996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Brief History of C/C++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CSI2372: Advanced Programming Concepts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369901-0BDF-4A8A-8CDB-09071C2B5FFD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3511117"/>
            <a:ext cx="1428750" cy="2209801"/>
            <a:chOff x="6324271" y="1700808"/>
            <a:chExt cx="2267254" cy="3153892"/>
          </a:xfrm>
        </p:grpSpPr>
        <p:pic>
          <p:nvPicPr>
            <p:cNvPr id="6" name="Picture 4" descr="C:\Users\paquet\Desktop\New folder (2)\Bjarne-Stroustrup.jpg">
              <a:extLst>
                <a:ext uri="{FF2B5EF4-FFF2-40B4-BE49-F238E27FC236}">
                  <a16:creationId xmlns:a16="http://schemas.microsoft.com/office/drawing/2014/main" id="{CA2FD5B6-9105-44DC-891A-BD78AEA1E9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/>
            </a:blip>
            <a:srcRect/>
            <a:stretch>
              <a:fillRect/>
            </a:stretch>
          </p:blipFill>
          <p:spPr bwMode="auto">
            <a:xfrm>
              <a:off x="6372200" y="1700808"/>
              <a:ext cx="2219325" cy="28575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A61A23-5ED8-443C-8CF6-3681940D6186}"/>
                </a:ext>
              </a:extLst>
            </p:cNvPr>
            <p:cNvSpPr txBox="1"/>
            <p:nvPr/>
          </p:nvSpPr>
          <p:spPr>
            <a:xfrm>
              <a:off x="6324271" y="4578516"/>
              <a:ext cx="1297161" cy="2761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1200" dirty="0" err="1">
                  <a:latin typeface="Calibri Light" panose="020F0302020204030204" pitchFamily="34" charset="0"/>
                  <a:cs typeface="+mn-cs"/>
                </a:rPr>
                <a:t>Bjarne</a:t>
              </a:r>
              <a:r>
                <a:rPr lang="en-CA" sz="1200" dirty="0">
                  <a:latin typeface="Calibri Light" panose="020F0302020204030204" pitchFamily="34" charset="0"/>
                  <a:cs typeface="+mn-cs"/>
                </a:rPr>
                <a:t> </a:t>
              </a:r>
              <a:r>
                <a:rPr lang="en-CA" sz="1200" dirty="0" err="1">
                  <a:latin typeface="Calibri Light" panose="020F0302020204030204" pitchFamily="34" charset="0"/>
                  <a:cs typeface="+mn-cs"/>
                </a:rPr>
                <a:t>Strousroup</a:t>
              </a:r>
              <a:endParaRPr lang="en-US" sz="1200" dirty="0">
                <a:latin typeface="Calibri Light" panose="020F0302020204030204" pitchFamily="34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85704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Directly derived data types</a:t>
            </a:r>
          </a:p>
          <a:p>
            <a:pPr lvl="1"/>
            <a:r>
              <a:rPr lang="en-GB" altLang="en-US" i="1" dirty="0"/>
              <a:t>Arrays, functions, pointers, object references, constants</a:t>
            </a:r>
          </a:p>
          <a:p>
            <a:pPr lvl="1"/>
            <a:endParaRPr lang="en-GB" altLang="en-US" dirty="0"/>
          </a:p>
          <a:p>
            <a:pPr marL="457200" lvl="1" indent="0">
              <a:buNone/>
            </a:pPr>
            <a:endParaRPr lang="en-GB" altLang="en-US" dirty="0"/>
          </a:p>
          <a:p>
            <a:r>
              <a:rPr lang="en-GB" altLang="en-US" dirty="0"/>
              <a:t>Composed derivative types</a:t>
            </a:r>
          </a:p>
          <a:p>
            <a:pPr lvl="1"/>
            <a:r>
              <a:rPr lang="en-GB" altLang="en-US" dirty="0"/>
              <a:t>classes, </a:t>
            </a:r>
            <a:r>
              <a:rPr lang="en-GB" altLang="en-US" i="1" dirty="0"/>
              <a:t>structures, unions, scoped enumerations</a:t>
            </a:r>
          </a:p>
          <a:p>
            <a:endParaRPr lang="en-CA" dirty="0"/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1562100" y="3753388"/>
            <a:ext cx="3317875" cy="1202510"/>
          </a:xfrm>
          <a:prstGeom prst="rect">
            <a:avLst/>
          </a:prstGeom>
          <a:solidFill>
            <a:srgbClr val="FFFFFF"/>
          </a:solidFill>
          <a:ln w="76320" cap="sq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class myClass 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	… 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80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5638800" y="2673646"/>
            <a:ext cx="309101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n-GB" altLang="en-US" b="1" i="1" dirty="0">
                <a:solidFill>
                  <a:schemeClr val="tx1"/>
                </a:solidFill>
                <a:latin typeface="Arial" charset="0"/>
              </a:rPr>
              <a:t>To be defined later 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Derived Data Types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Advanced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886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cs typeface="Courier New" panose="02070309020205020404" pitchFamily="49" charset="0"/>
              </a:rPr>
              <a:t>Automatic Typing with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auto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Most often initialization can be done better (less error prone) by using auto types.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Aside: Arithmetic literals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Advanced Programming Concepts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56494" y="2226490"/>
            <a:ext cx="4087812" cy="1202510"/>
          </a:xfrm>
          <a:prstGeom prst="rect">
            <a:avLst/>
          </a:prstGeom>
          <a:solidFill>
            <a:srgbClr val="FFFFFF"/>
          </a:solidFill>
          <a:ln w="76320" cap="sq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auto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iVal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=65;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auto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oiVal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iVal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auto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fVal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=3.0f;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auto 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ofVal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fVal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539673" y="3733800"/>
            <a:ext cx="4087812" cy="2033506"/>
          </a:xfrm>
          <a:prstGeom prst="rect">
            <a:avLst/>
          </a:prstGeom>
          <a:solidFill>
            <a:srgbClr val="FFFFFF"/>
          </a:solidFill>
          <a:ln w="76320" cap="sq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CA" altLang="en-US" sz="1800" dirty="0">
                <a:solidFill>
                  <a:srgbClr val="000000"/>
                </a:solidFill>
                <a:latin typeface="Courier New" pitchFamily="49" charset="0"/>
              </a:rPr>
              <a:t>1 is an </a:t>
            </a:r>
            <a:r>
              <a:rPr lang="en-CA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endParaRPr lang="en-CA" alt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CA" altLang="en-US" sz="1800" dirty="0">
                <a:solidFill>
                  <a:srgbClr val="000000"/>
                </a:solidFill>
                <a:latin typeface="Courier New" pitchFamily="49" charset="0"/>
              </a:rPr>
              <a:t>1U is an unsigned </a:t>
            </a:r>
            <a:r>
              <a:rPr lang="en-CA" altLang="en-US" sz="18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endParaRPr lang="en-CA" alt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CA" altLang="en-US" sz="1800" dirty="0">
                <a:solidFill>
                  <a:srgbClr val="000000"/>
                </a:solidFill>
                <a:latin typeface="Courier New" pitchFamily="49" charset="0"/>
              </a:rPr>
              <a:t>1L is a long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CA" altLang="en-US" sz="1800" dirty="0">
                <a:solidFill>
                  <a:srgbClr val="000000"/>
                </a:solidFill>
                <a:latin typeface="Courier New" pitchFamily="49" charset="0"/>
              </a:rPr>
              <a:t>1LL is a long </a:t>
            </a:r>
            <a:r>
              <a:rPr lang="en-CA" altLang="en-US" sz="1800" dirty="0" err="1">
                <a:solidFill>
                  <a:srgbClr val="000000"/>
                </a:solidFill>
                <a:latin typeface="Courier New" pitchFamily="49" charset="0"/>
              </a:rPr>
              <a:t>long</a:t>
            </a:r>
            <a:endParaRPr lang="en-CA" alt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CA" altLang="en-US" sz="1800" dirty="0">
                <a:solidFill>
                  <a:srgbClr val="000000"/>
                </a:solidFill>
                <a:latin typeface="Courier New" pitchFamily="49" charset="0"/>
              </a:rPr>
              <a:t>1.0f is a float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CA" altLang="en-US" sz="1800" dirty="0">
                <a:solidFill>
                  <a:srgbClr val="000000"/>
                </a:solidFill>
                <a:latin typeface="Courier New" pitchFamily="49" charset="0"/>
              </a:rPr>
              <a:t>1.0 is a double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CA" altLang="en-US" sz="1800" dirty="0">
                <a:solidFill>
                  <a:srgbClr val="000000"/>
                </a:solidFill>
                <a:latin typeface="Courier New" pitchFamily="49" charset="0"/>
              </a:rPr>
              <a:t>'\1' is a char.</a:t>
            </a:r>
            <a:endParaRPr lang="en-GB" altLang="en-US" sz="1800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404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Compilers and IDEs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772400" cy="4267200"/>
          </a:xfrm>
        </p:spPr>
        <p:txBody>
          <a:bodyPr/>
          <a:lstStyle/>
          <a:p>
            <a:pPr lvl="1"/>
            <a:r>
              <a:rPr lang="en-CA" altLang="en-US" dirty="0">
                <a:hlinkClick r:id="rId3"/>
              </a:rPr>
              <a:t>Apple </a:t>
            </a:r>
            <a:r>
              <a:rPr lang="en-CA" altLang="en-US" dirty="0" err="1">
                <a:hlinkClick r:id="rId3"/>
              </a:rPr>
              <a:t>Xcode</a:t>
            </a:r>
            <a:r>
              <a:rPr lang="en-CA" altLang="en-US" dirty="0">
                <a:hlinkClick r:id="rId3"/>
              </a:rPr>
              <a:t> C++</a:t>
            </a:r>
            <a:r>
              <a:rPr lang="en-CA" altLang="en-US" dirty="0"/>
              <a:t> </a:t>
            </a:r>
          </a:p>
          <a:p>
            <a:pPr lvl="1"/>
            <a:r>
              <a:rPr lang="en-CA" altLang="en-US" dirty="0">
                <a:hlinkClick r:id="rId4"/>
              </a:rPr>
              <a:t>Bloodshed Dev-C++</a:t>
            </a:r>
            <a:endParaRPr lang="en-CA" altLang="en-US" dirty="0"/>
          </a:p>
          <a:p>
            <a:pPr lvl="1"/>
            <a:r>
              <a:rPr lang="en-CA" altLang="en-US" dirty="0">
                <a:hlinkClick r:id="rId5"/>
              </a:rPr>
              <a:t>Code::Blocks</a:t>
            </a:r>
            <a:endParaRPr lang="en-CA" altLang="en-US" dirty="0"/>
          </a:p>
          <a:p>
            <a:pPr lvl="1"/>
            <a:r>
              <a:rPr lang="en-CA" altLang="en-US" dirty="0">
                <a:hlinkClick r:id="rId6"/>
              </a:rPr>
              <a:t>Cygwin </a:t>
            </a:r>
            <a:endParaRPr lang="en-CA" altLang="en-US" dirty="0"/>
          </a:p>
          <a:p>
            <a:pPr lvl="1"/>
            <a:r>
              <a:rPr lang="en-CA" altLang="en-US" dirty="0">
                <a:hlinkClick r:id="rId7"/>
              </a:rPr>
              <a:t>Eclipse for C++ </a:t>
            </a:r>
            <a:endParaRPr lang="en-CA" altLang="en-US" dirty="0"/>
          </a:p>
          <a:p>
            <a:pPr lvl="1"/>
            <a:r>
              <a:rPr lang="en-CA" altLang="en-US" dirty="0">
                <a:hlinkClick r:id="rId8"/>
              </a:rPr>
              <a:t>MINGW - "Minimalist GNU for Windows"</a:t>
            </a:r>
            <a:r>
              <a:rPr lang="en-CA" altLang="en-US" dirty="0"/>
              <a:t> </a:t>
            </a:r>
          </a:p>
          <a:p>
            <a:pPr lvl="1"/>
            <a:r>
              <a:rPr lang="en-CA" altLang="en-US" dirty="0">
                <a:hlinkClick r:id="rId9"/>
              </a:rPr>
              <a:t>GNU CC </a:t>
            </a:r>
            <a:endParaRPr lang="en-CA" altLang="en-US" dirty="0"/>
          </a:p>
          <a:p>
            <a:pPr lvl="1"/>
            <a:r>
              <a:rPr lang="en-CA" altLang="en-US" dirty="0">
                <a:hlinkClick r:id="rId10"/>
              </a:rPr>
              <a:t>The LLVM Compiler Infrastructure</a:t>
            </a:r>
            <a:endParaRPr lang="en-CA" altLang="en-US" dirty="0"/>
          </a:p>
          <a:p>
            <a:pPr lvl="1"/>
            <a:r>
              <a:rPr lang="en-CA" altLang="en-US" dirty="0">
                <a:hlinkClick r:id="rId11"/>
              </a:rPr>
              <a:t>Microsoft Visual C++ 2010</a:t>
            </a:r>
            <a:r>
              <a:rPr lang="en-CA" altLang="en-US" dirty="0"/>
              <a:t> </a:t>
            </a:r>
          </a:p>
          <a:p>
            <a:pPr lvl="1"/>
            <a:r>
              <a:rPr lang="en-CA" altLang="en-US" dirty="0">
                <a:hlinkClick r:id="rId12"/>
              </a:rPr>
              <a:t>Sun Studio NetBeans</a:t>
            </a:r>
            <a:endParaRPr lang="en-CA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Advanced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6281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Libraries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772400" cy="4267200"/>
          </a:xfrm>
        </p:spPr>
        <p:txBody>
          <a:bodyPr/>
          <a:lstStyle/>
          <a:p>
            <a:r>
              <a:rPr lang="en-US" altLang="en-US" dirty="0"/>
              <a:t>General</a:t>
            </a:r>
          </a:p>
          <a:p>
            <a:pPr lvl="1"/>
            <a:r>
              <a:rPr lang="en-US" altLang="en-US" dirty="0">
                <a:hlinkClick r:id="rId3"/>
              </a:rPr>
              <a:t>Boost</a:t>
            </a:r>
            <a:endParaRPr lang="en-US" altLang="en-US" dirty="0"/>
          </a:p>
          <a:p>
            <a:pPr lvl="1"/>
            <a:r>
              <a:rPr lang="en-US" altLang="en-US" dirty="0">
                <a:hlinkClick r:id="rId4"/>
              </a:rPr>
              <a:t>MFC: Microsoft Foundation classes</a:t>
            </a:r>
            <a:endParaRPr lang="en-US" altLang="en-US" dirty="0"/>
          </a:p>
          <a:p>
            <a:pPr lvl="1"/>
            <a:r>
              <a:rPr lang="en-US" altLang="en-US" dirty="0">
                <a:hlinkClick r:id="rId5"/>
              </a:rPr>
              <a:t>STL: Standard Template Library</a:t>
            </a:r>
            <a:endParaRPr lang="en-US" altLang="en-US" dirty="0"/>
          </a:p>
          <a:p>
            <a:r>
              <a:rPr lang="en-US" altLang="en-US" dirty="0"/>
              <a:t>GUI</a:t>
            </a:r>
          </a:p>
          <a:p>
            <a:pPr lvl="1"/>
            <a:r>
              <a:rPr lang="en-US" altLang="en-US" dirty="0">
                <a:hlinkClick r:id="rId6"/>
              </a:rPr>
              <a:t>MFC GUI</a:t>
            </a:r>
            <a:endParaRPr lang="en-US" altLang="en-US" dirty="0"/>
          </a:p>
          <a:p>
            <a:pPr lvl="1"/>
            <a:r>
              <a:rPr lang="en-US" altLang="en-US" dirty="0">
                <a:hlinkClick r:id="rId7"/>
              </a:rPr>
              <a:t>Qt</a:t>
            </a:r>
            <a:endParaRPr lang="en-US" altLang="en-US" dirty="0"/>
          </a:p>
          <a:p>
            <a:pPr lvl="1"/>
            <a:r>
              <a:rPr lang="en-US" altLang="en-US" dirty="0">
                <a:hlinkClick r:id="rId8"/>
              </a:rPr>
              <a:t>SFML</a:t>
            </a:r>
            <a:endParaRPr lang="en-US" altLang="en-US" dirty="0"/>
          </a:p>
          <a:p>
            <a:pPr lvl="1"/>
            <a:r>
              <a:rPr lang="en-US" altLang="en-US" dirty="0" err="1">
                <a:hlinkClick r:id="rId9"/>
              </a:rPr>
              <a:t>WxWidgets</a:t>
            </a:r>
            <a:endParaRPr lang="en-US" altLang="en-US" dirty="0"/>
          </a:p>
          <a:p>
            <a:pPr lvl="1"/>
            <a:endParaRPr lang="en-CA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Advanced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940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Next week: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en-US" b="0" dirty="0">
                <a:solidFill>
                  <a:srgbClr val="000000"/>
                </a:solidFill>
                <a:latin typeface="Comic Sans MS" panose="030F0702030302020204" pitchFamily="66" charset="0"/>
                <a:cs typeface="Arial" pitchFamily="34" charset="0"/>
              </a:rPr>
              <a:t>Java in C++</a:t>
            </a:r>
            <a:endParaRPr lang="en-US" altLang="en-US" dirty="0"/>
          </a:p>
          <a:p>
            <a:r>
              <a:rPr lang="en-US" altLang="en-US" dirty="0"/>
              <a:t>Basic Object-oriented C++ </a:t>
            </a:r>
          </a:p>
          <a:p>
            <a:pPr lvl="1"/>
            <a:r>
              <a:rPr lang="en-US" altLang="en-US" dirty="0"/>
              <a:t>Strongly-typed Enumerations</a:t>
            </a:r>
          </a:p>
          <a:p>
            <a:pPr lvl="1"/>
            <a:r>
              <a:rPr lang="en-US" altLang="en-US" dirty="0"/>
              <a:t>Operators, Ch. 4.1-4.9 </a:t>
            </a:r>
          </a:p>
          <a:p>
            <a:pPr lvl="1"/>
            <a:r>
              <a:rPr lang="en-US" altLang="en-US" dirty="0"/>
              <a:t>Selection and Iteration Statements, Ch. 1.4, 5.3-5.5</a:t>
            </a:r>
          </a:p>
          <a:p>
            <a:pPr lvl="1"/>
            <a:r>
              <a:rPr lang="en-US" altLang="en-US" dirty="0"/>
              <a:t>Static casts, Ch. 4.11.3-5.12.6</a:t>
            </a:r>
          </a:p>
          <a:p>
            <a:pPr lvl="1"/>
            <a:r>
              <a:rPr lang="en-US" altLang="en-US" dirty="0"/>
              <a:t>Overview of </a:t>
            </a:r>
            <a:r>
              <a:rPr lang="en-US" altLang="en-US" dirty="0" err="1"/>
              <a:t>std</a:t>
            </a:r>
            <a:r>
              <a:rPr lang="en-US" altLang="en-US" dirty="0"/>
              <a:t>::string</a:t>
            </a:r>
          </a:p>
          <a:p>
            <a:pPr lvl="1"/>
            <a:r>
              <a:rPr lang="en-US" altLang="en-US" dirty="0"/>
              <a:t>Introduction to </a:t>
            </a:r>
            <a:r>
              <a:rPr lang="en-US" altLang="en-US" dirty="0" err="1"/>
              <a:t>std</a:t>
            </a:r>
            <a:r>
              <a:rPr lang="en-US" altLang="en-US" dirty="0"/>
              <a:t>::array and </a:t>
            </a:r>
            <a:r>
              <a:rPr lang="en-US" altLang="en-US" dirty="0" err="1"/>
              <a:t>std</a:t>
            </a:r>
            <a:r>
              <a:rPr lang="en-US" altLang="en-US" dirty="0"/>
              <a:t>::vector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Advanced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657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772400" cy="533400"/>
          </a:xfrm>
        </p:spPr>
        <p:txBody>
          <a:bodyPr/>
          <a:lstStyle/>
          <a:p>
            <a:r>
              <a:rPr lang="en-GB" altLang="en-US" dirty="0"/>
              <a:t>C++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5257800"/>
          </a:xfrm>
        </p:spPr>
        <p:txBody>
          <a:bodyPr/>
          <a:lstStyle/>
          <a:p>
            <a:pPr lvl="0"/>
            <a:r>
              <a:rPr lang="en-US" sz="1800" b="0" dirty="0">
                <a:solidFill>
                  <a:schemeClr val="tx1"/>
                </a:solidFill>
              </a:rPr>
              <a:t>C++ has been derived from the well-known programming language C.</a:t>
            </a:r>
          </a:p>
          <a:p>
            <a:pPr lvl="0"/>
            <a:endParaRPr lang="en-US" sz="1800" b="0" dirty="0">
              <a:solidFill>
                <a:schemeClr val="tx1"/>
              </a:solidFill>
            </a:endParaRPr>
          </a:p>
          <a:p>
            <a:pPr lvl="0" algn="just">
              <a:spcBef>
                <a:spcPts val="1000"/>
              </a:spcBef>
            </a:pPr>
            <a:r>
              <a:rPr lang="en-US" sz="1800" b="0" dirty="0">
                <a:solidFill>
                  <a:schemeClr val="tx1"/>
                </a:solidFill>
              </a:rPr>
              <a:t>The name C++ is related to the expression C++, which we can write in a C program to increment a variable C.</a:t>
            </a:r>
          </a:p>
          <a:p>
            <a:pPr lvl="0" algn="just">
              <a:spcBef>
                <a:spcPts val="1000"/>
              </a:spcBef>
            </a:pPr>
            <a:endParaRPr lang="en-US" sz="1800" b="0" dirty="0">
              <a:solidFill>
                <a:schemeClr val="tx1"/>
              </a:solidFill>
            </a:endParaRPr>
          </a:p>
          <a:p>
            <a:pPr lvl="0" algn="just">
              <a:spcBef>
                <a:spcPts val="1000"/>
              </a:spcBef>
            </a:pPr>
            <a:r>
              <a:rPr lang="en-US" sz="1800" b="0" dirty="0">
                <a:solidFill>
                  <a:schemeClr val="tx1"/>
                </a:solidFill>
              </a:rPr>
              <a:t>C++ is a much younger language than C, its use is already widespread, and its popularity will no doubt increase considerably as a result of the excellent quality of popular compilers such as Turbo C++ from Borland.</a:t>
            </a:r>
          </a:p>
          <a:p>
            <a:pPr lvl="0" algn="just">
              <a:spcBef>
                <a:spcPts val="1000"/>
              </a:spcBef>
            </a:pPr>
            <a:endParaRPr lang="en-US" sz="1800" b="0" dirty="0">
              <a:solidFill>
                <a:schemeClr val="tx1"/>
              </a:solidFill>
            </a:endParaRPr>
          </a:p>
          <a:p>
            <a:pPr lvl="0" algn="just">
              <a:spcBef>
                <a:spcPts val="1000"/>
              </a:spcBef>
            </a:pPr>
            <a:r>
              <a:rPr lang="en-US" sz="1800" b="0" dirty="0">
                <a:solidFill>
                  <a:schemeClr val="tx1"/>
                </a:solidFill>
              </a:rPr>
              <a:t>One of the attractive aspects of C++ is that it offers good facilities from Object-Oriented Programming (OOP), but, as a hybrid language, it also permits the traditional programming style, so that programmers can shift to OOP id and when they feel the need to do so.</a:t>
            </a:r>
          </a:p>
          <a:p>
            <a:endParaRPr lang="en-CA" sz="15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Advanced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178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772400" cy="533400"/>
          </a:xfrm>
        </p:spPr>
        <p:txBody>
          <a:bodyPr/>
          <a:lstStyle/>
          <a:p>
            <a:r>
              <a:rPr lang="en-GB" altLang="en-US" dirty="0"/>
              <a:t>C++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5257800"/>
          </a:xfrm>
        </p:spPr>
        <p:txBody>
          <a:bodyPr/>
          <a:lstStyle/>
          <a:p>
            <a:pPr lvl="0" algn="just">
              <a:spcBef>
                <a:spcPts val="1000"/>
              </a:spcBef>
            </a:pPr>
            <a:r>
              <a:rPr lang="en-US" sz="1800" b="0" dirty="0">
                <a:solidFill>
                  <a:schemeClr val="tx1"/>
                </a:solidFill>
              </a:rPr>
              <a:t>In this regard, C++ differs from some ‘purely’ OO languages, such as: Smalltalk, Eiffel and Java.</a:t>
            </a:r>
          </a:p>
          <a:p>
            <a:pPr lvl="0" algn="just">
              <a:spcBef>
                <a:spcPts val="1000"/>
              </a:spcBef>
            </a:pPr>
            <a:endParaRPr lang="en-US" sz="1800" b="0" dirty="0">
              <a:solidFill>
                <a:schemeClr val="tx1"/>
              </a:solidFill>
            </a:endParaRPr>
          </a:p>
          <a:p>
            <a:pPr lvl="0" algn="just">
              <a:spcBef>
                <a:spcPts val="1000"/>
              </a:spcBef>
            </a:pPr>
            <a:r>
              <a:rPr lang="en-US" sz="1800" b="0" dirty="0">
                <a:solidFill>
                  <a:schemeClr val="tx1"/>
                </a:solidFill>
              </a:rPr>
              <a:t>Viewed from the angle of many C programmers, C++ is simply ‘a better C’.</a:t>
            </a:r>
          </a:p>
          <a:p>
            <a:pPr lvl="0" algn="just">
              <a:spcBef>
                <a:spcPts val="1000"/>
              </a:spcBef>
            </a:pPr>
            <a:endParaRPr lang="en-US" sz="1800" b="0" dirty="0">
              <a:solidFill>
                <a:schemeClr val="tx1"/>
              </a:solidFill>
            </a:endParaRPr>
          </a:p>
          <a:p>
            <a:pPr lvl="0" algn="just">
              <a:spcBef>
                <a:spcPts val="1000"/>
              </a:spcBef>
            </a:pPr>
            <a:r>
              <a:rPr lang="en-US" sz="1800" b="0" dirty="0">
                <a:solidFill>
                  <a:schemeClr val="tx1"/>
                </a:solidFill>
              </a:rPr>
              <a:t>Besides the important: </a:t>
            </a:r>
            <a:r>
              <a:rPr lang="en-US" sz="1800" b="0" i="1" u="sng" dirty="0">
                <a:solidFill>
                  <a:schemeClr val="tx1"/>
                </a:solidFill>
              </a:rPr>
              <a:t>class concept</a:t>
            </a:r>
            <a:r>
              <a:rPr lang="en-US" sz="1800" b="0" dirty="0">
                <a:solidFill>
                  <a:schemeClr val="tx1"/>
                </a:solidFill>
              </a:rPr>
              <a:t>, essential to OOP, there are many other points in C++ that are not available to C programmers. To mention just a few, related to functions: </a:t>
            </a:r>
            <a:r>
              <a:rPr lang="en-US" sz="1800" b="0" i="1" u="sng" dirty="0">
                <a:solidFill>
                  <a:schemeClr val="tx1"/>
                </a:solidFill>
              </a:rPr>
              <a:t>function overloading</a:t>
            </a:r>
            <a:r>
              <a:rPr lang="en-US" sz="1800" b="0" dirty="0">
                <a:solidFill>
                  <a:schemeClr val="tx1"/>
                </a:solidFill>
              </a:rPr>
              <a:t>, </a:t>
            </a:r>
            <a:r>
              <a:rPr lang="en-US" sz="1800" b="0" i="1" u="sng" dirty="0">
                <a:solidFill>
                  <a:schemeClr val="tx1"/>
                </a:solidFill>
              </a:rPr>
              <a:t>inline functions</a:t>
            </a:r>
            <a:r>
              <a:rPr lang="en-US" sz="1800" b="0" dirty="0">
                <a:solidFill>
                  <a:schemeClr val="tx1"/>
                </a:solidFill>
              </a:rPr>
              <a:t>, </a:t>
            </a:r>
            <a:r>
              <a:rPr lang="en-US" sz="1800" b="0" i="1" u="sng" dirty="0">
                <a:solidFill>
                  <a:schemeClr val="tx1"/>
                </a:solidFill>
              </a:rPr>
              <a:t>default arguments</a:t>
            </a:r>
            <a:r>
              <a:rPr lang="en-US" sz="1800" b="0" dirty="0">
                <a:solidFill>
                  <a:schemeClr val="tx1"/>
                </a:solidFill>
              </a:rPr>
              <a:t>, </a:t>
            </a:r>
            <a:r>
              <a:rPr lang="en-US" sz="1800" b="0" i="1" u="sng" dirty="0">
                <a:solidFill>
                  <a:schemeClr val="tx1"/>
                </a:solidFill>
              </a:rPr>
              <a:t>type-safe linkage</a:t>
            </a:r>
            <a:r>
              <a:rPr lang="en-US" sz="1800" b="0" dirty="0">
                <a:solidFill>
                  <a:schemeClr val="tx1"/>
                </a:solidFill>
              </a:rPr>
              <a:t>, and the very simple requirement that functions be declared before they are used. </a:t>
            </a:r>
          </a:p>
          <a:p>
            <a:pPr lvl="0" algn="just">
              <a:spcBef>
                <a:spcPts val="1000"/>
              </a:spcBef>
            </a:pPr>
            <a:endParaRPr lang="en-US" sz="1800" b="0" dirty="0">
              <a:solidFill>
                <a:schemeClr val="tx1"/>
              </a:solidFill>
            </a:endParaRPr>
          </a:p>
          <a:p>
            <a:pPr lvl="0" algn="just">
              <a:spcBef>
                <a:spcPts val="1000"/>
              </a:spcBef>
            </a:pPr>
            <a:r>
              <a:rPr lang="en-US" sz="1800" b="0" dirty="0">
                <a:solidFill>
                  <a:schemeClr val="tx1"/>
                </a:solidFill>
              </a:rPr>
              <a:t>In C, the old practice of using undeclared functions is still allowed in order to keep many existing C programs valid; in C++ it is not.</a:t>
            </a:r>
          </a:p>
          <a:p>
            <a:endParaRPr lang="en-CA" sz="15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Advanced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240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772400" cy="762000"/>
          </a:xfrm>
        </p:spPr>
        <p:txBody>
          <a:bodyPr/>
          <a:lstStyle/>
          <a:p>
            <a:r>
              <a:rPr lang="en-GB" altLang="en-US" dirty="0"/>
              <a:t>C++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7772400" cy="5105400"/>
          </a:xfrm>
        </p:spPr>
        <p:txBody>
          <a:bodyPr/>
          <a:lstStyle/>
          <a:p>
            <a:r>
              <a:rPr lang="en-GB" altLang="en-US" dirty="0"/>
              <a:t>Strengths</a:t>
            </a:r>
          </a:p>
          <a:p>
            <a:pPr lvl="1"/>
            <a:r>
              <a:rPr lang="en-US" dirty="0"/>
              <a:t>Low-level systems programming</a:t>
            </a:r>
            <a:endParaRPr lang="en-GB" altLang="en-US" dirty="0"/>
          </a:p>
          <a:p>
            <a:pPr lvl="1"/>
            <a:r>
              <a:rPr lang="en-US" dirty="0"/>
              <a:t>High-level systems programming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Embedded code</a:t>
            </a:r>
          </a:p>
          <a:p>
            <a:pPr lvl="1"/>
            <a:r>
              <a:rPr lang="en-US" dirty="0"/>
              <a:t>High performance programming</a:t>
            </a:r>
          </a:p>
          <a:p>
            <a:pPr lvl="1"/>
            <a:r>
              <a:rPr lang="en-US" dirty="0"/>
              <a:t>Numeric/scientific computation</a:t>
            </a:r>
          </a:p>
          <a:p>
            <a:pPr lvl="1"/>
            <a:r>
              <a:rPr lang="en-US" dirty="0"/>
              <a:t>Games programming</a:t>
            </a:r>
          </a:p>
          <a:p>
            <a:pPr lvl="1"/>
            <a:r>
              <a:rPr lang="en-US" dirty="0"/>
              <a:t>General application programming</a:t>
            </a:r>
            <a:endParaRPr lang="en-GB" altLang="en-US" dirty="0"/>
          </a:p>
          <a:p>
            <a:r>
              <a:rPr lang="en-GB" altLang="en-US" dirty="0"/>
              <a:t>Weaknesses</a:t>
            </a:r>
          </a:p>
          <a:p>
            <a:pPr lvl="1"/>
            <a:r>
              <a:rPr lang="en-US" dirty="0"/>
              <a:t>Legacy of C</a:t>
            </a:r>
            <a:r>
              <a:rPr lang="en-GB" altLang="en-US" dirty="0"/>
              <a:t> </a:t>
            </a:r>
          </a:p>
          <a:p>
            <a:pPr lvl="1"/>
            <a:r>
              <a:rPr lang="en-US" dirty="0"/>
              <a:t>Insecurities</a:t>
            </a:r>
            <a:endParaRPr lang="en-GB" altLang="en-US" dirty="0"/>
          </a:p>
          <a:p>
            <a:pPr lvl="1"/>
            <a:r>
              <a:rPr lang="en-US" dirty="0"/>
              <a:t>Complexity</a:t>
            </a:r>
          </a:p>
          <a:p>
            <a:pPr lvl="1"/>
            <a:r>
              <a:rPr lang="en-GB" altLang="en-US" dirty="0"/>
              <a:t> </a:t>
            </a:r>
            <a:r>
              <a:rPr lang="en-US" dirty="0"/>
              <a:t>No standard GUI library</a:t>
            </a:r>
            <a:endParaRPr lang="en-GB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Advanced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277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1076325" y="-14288"/>
            <a:ext cx="6856413" cy="1384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lnSpc>
                <a:spcPct val="129000"/>
              </a:lnSpc>
              <a:buClrTx/>
              <a:buFontTx/>
              <a:buNone/>
              <a:defRPr/>
            </a:pPr>
            <a:endParaRPr lang="en-GB" altLang="en-US" sz="3300" b="1" dirty="0"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0" y="6486525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283325" y="1524000"/>
            <a:ext cx="2555875" cy="686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  <a:defRPr/>
            </a:pPr>
            <a:r>
              <a:rPr lang="en-GB" altLang="en-US" sz="1800" b="1" i="1" dirty="0">
                <a:solidFill>
                  <a:schemeClr val="tx1"/>
                </a:solidFill>
                <a:latin typeface="Arial" charset="0"/>
              </a:rPr>
              <a:t>Source: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  <a:defRPr/>
            </a:pPr>
            <a:r>
              <a:rPr lang="en-GB" altLang="en-US" sz="1800" b="1" i="1" dirty="0">
                <a:solidFill>
                  <a:schemeClr val="tx1"/>
                </a:solidFill>
                <a:latin typeface="Arial" charset="0"/>
              </a:rPr>
              <a:t>http://www.tiobe.com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345238" y="3200400"/>
            <a:ext cx="2951162" cy="150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  <a:defRPr/>
            </a:pPr>
            <a:r>
              <a:rPr lang="en-GB" altLang="en-US" sz="1800" b="1" i="1" dirty="0">
                <a:solidFill>
                  <a:schemeClr val="tx1"/>
                </a:solidFill>
                <a:latin typeface="Arial" charset="0"/>
              </a:rPr>
              <a:t>Note: 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  <a:defRPr/>
            </a:pPr>
            <a:r>
              <a:rPr lang="en-GB" altLang="en-US" sz="1800" b="1" i="1" dirty="0">
                <a:solidFill>
                  <a:schemeClr val="tx1"/>
                </a:solidFill>
                <a:latin typeface="Arial" charset="0"/>
              </a:rPr>
              <a:t>Other sources, other statistics.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  <a:defRPr/>
            </a:pPr>
            <a:r>
              <a:rPr lang="en-GB" altLang="en-US" sz="1800" b="1" i="1" dirty="0">
                <a:solidFill>
                  <a:schemeClr val="tx1"/>
                </a:solidFill>
                <a:latin typeface="Arial" charset="0"/>
              </a:rPr>
              <a:t>Programming language popularity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Programming Languages Popularity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CSI2372: Advanced Programming Concepts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601534"/>
              </p:ext>
            </p:extLst>
          </p:nvPr>
        </p:nvGraphicFramePr>
        <p:xfrm>
          <a:off x="212726" y="1090613"/>
          <a:ext cx="5730874" cy="47767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1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3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66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5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Aug 2016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Aug 2015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Prog. Language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Ratings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Change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7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Java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19.010%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-0.26%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7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C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11.303%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-3.43%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C++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5.800%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-1.94%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7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C#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4.907%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+0.07%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7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Python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4.404%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+0.34%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7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PHP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3.173%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+0.44%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7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JavaScript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2.705%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+0.54%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3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8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8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Visual Basic .NET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2.518%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-0.19%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17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Perl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2.511%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+0.39%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3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Assembly language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2.364%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+0.60%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8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Delphi/Object Pascal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2.278%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+0.87%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7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Ruby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2.278%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+0.86%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17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Visual Basic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2.046%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+0.26%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17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Swift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1.983%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+0.80%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17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Objective-C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1.884%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-1.31%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17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37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Groovy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1.637%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+1.27%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17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20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1.605%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+0.60%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17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18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MATLAB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1.538%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+0.31%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17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SQL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1.349%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+0.21%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17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20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95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Go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1.270%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+1.19%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3768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8256"/>
            <a:ext cx="9144000" cy="4301487"/>
          </a:xfrm>
          <a:prstGeom prst="rect">
            <a:avLst/>
          </a:prstGeom>
        </p:spPr>
      </p:pic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1076325" y="-14288"/>
            <a:ext cx="6856413" cy="1384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lnSpc>
                <a:spcPct val="129000"/>
              </a:lnSpc>
              <a:buClrTx/>
              <a:buFontTx/>
              <a:buNone/>
              <a:defRPr/>
            </a:pPr>
            <a:endParaRPr lang="en-GB" altLang="en-US" sz="3300" b="1" dirty="0"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0" y="6486525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038850" y="1676400"/>
            <a:ext cx="29511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  <a:defRPr/>
            </a:pPr>
            <a:r>
              <a:rPr lang="en-GB" altLang="en-US" sz="1800" b="1" i="1" dirty="0">
                <a:solidFill>
                  <a:schemeClr val="tx1"/>
                </a:solidFill>
                <a:latin typeface="Arial" charset="0"/>
              </a:rPr>
              <a:t>Note: Other sources, other statistics.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Programming Languages Popularity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Advanced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528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Popularity of Programming Languages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/>
              <a:t>Normalized comparison of languages as published by langpop.com [accessed Aug. 29, 2014]. Based on web searches on language discussions, available code etc.</a:t>
            </a:r>
          </a:p>
          <a:p>
            <a:pPr lvl="1"/>
            <a:endParaRPr lang="en-US" altLang="en-US" dirty="0"/>
          </a:p>
          <a:p>
            <a:endParaRPr lang="en-CA" dirty="0"/>
          </a:p>
        </p:txBody>
      </p:sp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076325" y="-14288"/>
            <a:ext cx="6856413" cy="1384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lnSpc>
                <a:spcPct val="129000"/>
              </a:lnSpc>
              <a:buClrTx/>
              <a:buFontTx/>
              <a:buNone/>
              <a:defRPr/>
            </a:pPr>
            <a:endParaRPr lang="en-US" altLang="en-US" sz="3300" b="1" dirty="0"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68275" y="-211138"/>
            <a:ext cx="304800" cy="3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448050" y="3889375"/>
            <a:ext cx="374118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CA" altLang="en-US" sz="1200">
                <a:solidFill>
                  <a:schemeClr val="tx1"/>
                </a:solidFill>
              </a:rPr>
              <a:t>0.2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5824537" y="3886200"/>
            <a:ext cx="374118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CA" altLang="en-US" sz="1200" dirty="0">
                <a:solidFill>
                  <a:schemeClr val="tx1"/>
                </a:solidFill>
              </a:rPr>
              <a:t>0.4</a:t>
            </a: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8178800" y="3887788"/>
            <a:ext cx="374118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CA" altLang="en-US" sz="1200">
                <a:solidFill>
                  <a:schemeClr val="tx1"/>
                </a:solidFill>
              </a:rPr>
              <a:t>0.6</a:t>
            </a:r>
          </a:p>
        </p:txBody>
      </p:sp>
      <p:pic>
        <p:nvPicPr>
          <p:cNvPr id="3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45185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Advanced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84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Ottawa_Grey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7030A0"/>
      </a:hlink>
      <a:folHlink>
        <a:srgbClr val="7030A0"/>
      </a:folHlink>
    </a:clrScheme>
    <a:fontScheme name="uOttawa_Grey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uOttawa_Gre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ttawa_Grey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5082</TotalTime>
  <Words>2406</Words>
  <Application>Microsoft Office PowerPoint</Application>
  <PresentationFormat>On-screen Show (4:3)</PresentationFormat>
  <Paragraphs>637</Paragraphs>
  <Slides>34</Slides>
  <Notes>28</Notes>
  <HiddenSlides>3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Microsoft YaHei</vt:lpstr>
      <vt:lpstr>Arial</vt:lpstr>
      <vt:lpstr>Arial Black</vt:lpstr>
      <vt:lpstr>Arial(Body)</vt:lpstr>
      <vt:lpstr>Calibri</vt:lpstr>
      <vt:lpstr>Calibri Light</vt:lpstr>
      <vt:lpstr>Comic Sans MS</vt:lpstr>
      <vt:lpstr>Courier New</vt:lpstr>
      <vt:lpstr>Times</vt:lpstr>
      <vt:lpstr>Times New Roman</vt:lpstr>
      <vt:lpstr>WenQuanYi Zen Hei Sharp</vt:lpstr>
      <vt:lpstr>uOttawa_Grey</vt:lpstr>
      <vt:lpstr>Advanced Programming Concepts with C++ CSI2372 – Fall 2019</vt:lpstr>
      <vt:lpstr>C++</vt:lpstr>
      <vt:lpstr>Brief History of C/C++</vt:lpstr>
      <vt:lpstr>C++</vt:lpstr>
      <vt:lpstr>C++</vt:lpstr>
      <vt:lpstr>C++</vt:lpstr>
      <vt:lpstr>Programming Languages Popularity</vt:lpstr>
      <vt:lpstr>Programming Languages Popularity</vt:lpstr>
      <vt:lpstr>Popularity of Programming Languages</vt:lpstr>
      <vt:lpstr>Popularity of Programming Languages</vt:lpstr>
      <vt:lpstr>Use of Programming Languages at the Beginning of the Century</vt:lpstr>
      <vt:lpstr>Is C++ in decline?</vt:lpstr>
      <vt:lpstr>Benefits of Learning C++</vt:lpstr>
      <vt:lpstr>A First Look at C/C++</vt:lpstr>
      <vt:lpstr>Example #1 : namespace</vt:lpstr>
      <vt:lpstr>Example #2 : namespace</vt:lpstr>
      <vt:lpstr>Example #3 : namespace</vt:lpstr>
      <vt:lpstr>Example #4 : namespace</vt:lpstr>
      <vt:lpstr>Hello World</vt:lpstr>
      <vt:lpstr>Standard Input and Output</vt:lpstr>
      <vt:lpstr>Using Definitions of the Standard Namespace</vt:lpstr>
      <vt:lpstr>Main Function</vt:lpstr>
      <vt:lpstr>Java and C++</vt:lpstr>
      <vt:lpstr>C++ Fundamentals</vt:lpstr>
      <vt:lpstr>Variable and Function Names</vt:lpstr>
      <vt:lpstr>Declarations</vt:lpstr>
      <vt:lpstr>Definition vs. Declaration</vt:lpstr>
      <vt:lpstr>Fundamental Data Types</vt:lpstr>
      <vt:lpstr>Type Modifiers and Size</vt:lpstr>
      <vt:lpstr>Derived Data Types</vt:lpstr>
      <vt:lpstr>Automatic Typing with auto</vt:lpstr>
      <vt:lpstr>Compilers and IDEs</vt:lpstr>
      <vt:lpstr>Libraries</vt:lpstr>
      <vt:lpstr>Next week:</vt:lpstr>
    </vt:vector>
  </TitlesOfParts>
  <Company>University of Ottawa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Côté</dc:creator>
  <cp:lastModifiedBy>Mohamed Taleb</cp:lastModifiedBy>
  <cp:revision>818</cp:revision>
  <cp:lastPrinted>2015-09-04T23:14:09Z</cp:lastPrinted>
  <dcterms:created xsi:type="dcterms:W3CDTF">2004-10-15T15:05:39Z</dcterms:created>
  <dcterms:modified xsi:type="dcterms:W3CDTF">2019-09-10T19:06:40Z</dcterms:modified>
</cp:coreProperties>
</file>