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71" r:id="rId2"/>
    <p:sldId id="472" r:id="rId3"/>
    <p:sldId id="529" r:id="rId4"/>
    <p:sldId id="503" r:id="rId5"/>
    <p:sldId id="473" r:id="rId6"/>
    <p:sldId id="527" r:id="rId7"/>
    <p:sldId id="476" r:id="rId8"/>
    <p:sldId id="481" r:id="rId9"/>
    <p:sldId id="482" r:id="rId10"/>
    <p:sldId id="483" r:id="rId11"/>
    <p:sldId id="486" r:id="rId12"/>
    <p:sldId id="488" r:id="rId13"/>
    <p:sldId id="528" r:id="rId14"/>
    <p:sldId id="500" r:id="rId15"/>
    <p:sldId id="501" r:id="rId16"/>
    <p:sldId id="530" r:id="rId17"/>
    <p:sldId id="525" r:id="rId18"/>
    <p:sldId id="526" r:id="rId19"/>
    <p:sldId id="521" r:id="rId20"/>
    <p:sldId id="522" r:id="rId21"/>
    <p:sldId id="523" r:id="rId22"/>
    <p:sldId id="524" r:id="rId23"/>
    <p:sldId id="502" r:id="rId2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Taleb" initials="MT" lastIdx="1" clrIdx="0">
    <p:extLst>
      <p:ext uri="{19B8F6BF-5375-455C-9EA6-DF929625EA0E}">
        <p15:presenceInfo xmlns:p15="http://schemas.microsoft.com/office/powerpoint/2012/main" userId="S-1-5-21-585418559-2458834077-51064536-127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3300"/>
    <a:srgbClr val="99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60" autoAdjust="0"/>
  </p:normalViewPr>
  <p:slideViewPr>
    <p:cSldViewPr>
      <p:cViewPr varScale="1">
        <p:scale>
          <a:sx n="101" d="100"/>
          <a:sy n="101" d="100"/>
        </p:scale>
        <p:origin x="2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99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3F2243-390C-4D37-AA86-80B35697C67C}" type="datetimeFigureOut">
              <a:rPr lang="en-CA" smtClean="0"/>
              <a:pPr/>
              <a:t>22/09/2019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9A6AB-460A-4DEE-BC7D-4C2B4D0CED7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38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70C7FAF-C979-4AEE-A3D7-997B53674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60B1DE6-7EFB-49DD-AA96-56B307E5DB96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6BA44624-ECE0-47F3-ABF3-27E8149E2338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68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99850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ECBEB66-E7B6-493A-B817-F1063FE3AE30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3C9DA9D1-23FA-47D9-A97E-E09F4105147F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11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1601788" y="542925"/>
            <a:ext cx="6380162" cy="277812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58519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BC579E6-E1A6-4935-841B-1FC721B14ECA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73A91CC4-344C-4FD8-B9BD-F7DB652C8C4E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12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1601788" y="542925"/>
            <a:ext cx="6380162" cy="277812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13553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BC579E6-E1A6-4935-841B-1FC721B14ECA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73A91CC4-344C-4FD8-B9BD-F7DB652C8C4E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13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1601788" y="542925"/>
            <a:ext cx="6380162" cy="277812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9111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7045BAC-FBA4-4FE5-8347-F17EE96F7461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65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65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0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59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125B19B-ACF6-4C6D-A474-388AD7AD954D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65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0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4272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48FD981-590E-4233-A1C8-F999AA945DBC}" type="slidenum">
              <a:rPr lang="en-GB" altLang="en-US"/>
              <a:pPr>
                <a:defRPr/>
              </a:pPr>
              <a:t>17</a:t>
            </a:fld>
            <a:endParaRPr lang="en-GB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228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98DFBB3-FEB1-48F3-BC99-B3656B8DD2A1}" type="slidenum">
              <a:rPr lang="en-GB" altLang="en-US"/>
              <a:pPr>
                <a:defRPr/>
              </a:pPr>
              <a:t>18</a:t>
            </a:fld>
            <a:endParaRPr lang="en-GB" altLang="en-US"/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444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1B3F4F6-16A0-4FFE-99D1-D3B1FEE11DF1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07C8C450-4446-4967-BC2C-0765CFC57E64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23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8594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85D7B2C-BC8B-42C6-A09F-64F675766944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09B71425-4A5F-4ECE-AE5D-3CF0AD48B618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2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78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5248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0422C5A-8B9A-4BD0-953D-2C428EC57BF3}" type="slidenum">
              <a:rPr lang="en-GB" altLang="en-US"/>
              <a:pPr>
                <a:defRPr/>
              </a:pPr>
              <a:t>4</a:t>
            </a:fld>
            <a:endParaRPr lang="en-GB" altLang="en-US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651000" y="549275"/>
            <a:ext cx="6300788" cy="2743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52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5FE1BD0-2FD4-4600-AE29-4B9D0D10361C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DC1DA27C-00E7-4807-A345-8651E0870038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5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89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71222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398D6F2B-3138-432B-BF1F-FFE51CCC5366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C00165F1-8F60-4D28-9329-E2D8601D36A5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6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09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2776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F076D14-0F44-41C7-969C-0F752A716B8C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FC127CF3-D2AF-44C2-95E5-3BC8F27FC76B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7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19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489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99BB896-B55B-45F4-8F21-9A85E52E6F6F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259FE513-10C6-4F0E-83FA-D32FBEE4491D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8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71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99263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8AE0DD9-3CEA-4A6A-BB39-AB96C1ECB681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52849E03-A3C4-4B27-9FE4-349FD13F6100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9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81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32882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3C5704A-0ABF-4674-94A0-CC23B2AA1BA9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7EF28B1A-3FB9-45B2-A82B-9394A9DB4125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10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91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8759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5181600" cy="205740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5181600" cy="15240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4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6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5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0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579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32" r:id="rId6"/>
    <p:sldLayoutId id="2147483933" r:id="rId7"/>
    <p:sldLayoutId id="2147483934" r:id="rId8"/>
    <p:sldLayoutId id="2147483940" r:id="rId9"/>
    <p:sldLayoutId id="2147483941" r:id="rId10"/>
    <p:sldLayoutId id="214748394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5562600" cy="2057400"/>
          </a:xfrm>
        </p:spPr>
        <p:txBody>
          <a:bodyPr/>
          <a:lstStyle/>
          <a:p>
            <a:r>
              <a:rPr lang="en-US" altLang="en-US" b="1" dirty="0">
                <a:latin typeface="Arial" charset="0"/>
              </a:rPr>
              <a:t>Advanced Programming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Concepts with C++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CSI2372 – </a:t>
            </a:r>
            <a:r>
              <a:rPr lang="en-US" altLang="en-US" b="1">
                <a:latin typeface="Arial" charset="0"/>
              </a:rPr>
              <a:t>Fall 2019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Jochen Lang &amp;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Mohamed Taleb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EECS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741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 Precedence Examples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Note: Precedence defines grouping not order of evaluation</a:t>
            </a:r>
          </a:p>
          <a:p>
            <a:r>
              <a:rPr lang="en-US" altLang="en-US" dirty="0"/>
              <a:t>Rule of Thumbs: </a:t>
            </a:r>
          </a:p>
          <a:p>
            <a:pPr lvl="1"/>
            <a:r>
              <a:rPr lang="en-US" altLang="en-US" dirty="0"/>
              <a:t>If in doubt use parentheses.</a:t>
            </a:r>
          </a:p>
          <a:p>
            <a:pPr lvl="1"/>
            <a:r>
              <a:rPr lang="en-US" altLang="en-US" dirty="0"/>
              <a:t>Avoid relying on the order of evaluation.</a:t>
            </a:r>
          </a:p>
          <a:p>
            <a:endParaRPr lang="en-US" altLang="en-US" dirty="0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020763" y="1617663"/>
            <a:ext cx="6226175" cy="2014537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int iVal = 7, oiVal = 3, rVal = 13;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rVal += 2 + 3 * 8 / 4 + 2;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rVal = ++iVal / oiVal--;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rVal = iVal &lt;&lt; 2 &gt;&gt; 4 / 3;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rVal = (iVal &amp; 5 || oiVal-- &amp;&amp; 1) + 3;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rVal = iVal = oiVal = 0;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511925" y="2054225"/>
            <a:ext cx="661988" cy="1541463"/>
          </a:xfrm>
          <a:prstGeom prst="rect">
            <a:avLst/>
          </a:prstGeom>
          <a:solidFill>
            <a:srgbClr val="114FFB"/>
          </a:solidFill>
          <a:ln w="76320" cap="sq">
            <a:solidFill>
              <a:srgbClr val="FE9B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solidFill>
                  <a:srgbClr val="FFFFFF"/>
                </a:solidFill>
              </a:rPr>
              <a:t>23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solidFill>
                  <a:srgbClr val="FFFFFF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solidFill>
                  <a:srgbClr val="FFFFFF"/>
                </a:solidFill>
              </a:rPr>
              <a:t>16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solidFill>
                  <a:srgbClr val="FFFFFF"/>
                </a:solidFill>
              </a:rPr>
              <a:t>4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CSI2372: 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41345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Statements: Examples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3200399" cy="4267200"/>
          </a:xfrm>
        </p:spPr>
        <p:txBody>
          <a:bodyPr/>
          <a:lstStyle/>
          <a:p>
            <a:r>
              <a:rPr lang="en-US" altLang="en-US" dirty="0"/>
              <a:t>Decision statements</a:t>
            </a:r>
          </a:p>
          <a:p>
            <a:pPr lvl="1"/>
            <a:r>
              <a:rPr lang="en-US" altLang="en-US" dirty="0"/>
              <a:t>if else</a:t>
            </a:r>
          </a:p>
          <a:p>
            <a:pPr lvl="1"/>
            <a:r>
              <a:rPr lang="en-US" altLang="en-US" dirty="0"/>
              <a:t>switch</a:t>
            </a:r>
          </a:p>
          <a:p>
            <a:pPr lvl="1"/>
            <a:r>
              <a:rPr lang="en-US" altLang="en-US" dirty="0"/>
              <a:t>initializer allowed in selection statements with C++17</a:t>
            </a:r>
          </a:p>
          <a:p>
            <a:pPr lvl="1"/>
            <a:r>
              <a:rPr lang="en-US" altLang="en-US" dirty="0" err="1"/>
              <a:t>goto</a:t>
            </a:r>
            <a:endParaRPr lang="en-US" altLang="en-US" dirty="0"/>
          </a:p>
          <a:p>
            <a:endParaRPr lang="en-US" altLang="en-US" dirty="0"/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1524000" y="3733800"/>
            <a:ext cx="600075" cy="593725"/>
            <a:chOff x="561" y="1905"/>
            <a:chExt cx="378" cy="374"/>
          </a:xfrm>
        </p:grpSpPr>
        <p:sp>
          <p:nvSpPr>
            <p:cNvPr id="18438" name="Line 4"/>
            <p:cNvSpPr>
              <a:spLocks noChangeShapeType="1"/>
            </p:cNvSpPr>
            <p:nvPr/>
          </p:nvSpPr>
          <p:spPr bwMode="auto">
            <a:xfrm>
              <a:off x="570" y="1913"/>
              <a:ext cx="369" cy="353"/>
            </a:xfrm>
            <a:prstGeom prst="line">
              <a:avLst/>
            </a:prstGeom>
            <a:noFill/>
            <a:ln w="44280" cap="sq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439" name="Line 5"/>
            <p:cNvSpPr>
              <a:spLocks noChangeShapeType="1"/>
            </p:cNvSpPr>
            <p:nvPr/>
          </p:nvSpPr>
          <p:spPr bwMode="auto">
            <a:xfrm flipV="1">
              <a:off x="561" y="1904"/>
              <a:ext cx="351" cy="376"/>
            </a:xfrm>
            <a:prstGeom prst="line">
              <a:avLst/>
            </a:prstGeom>
            <a:noFill/>
            <a:ln w="44280" cap="sq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3886199" y="1295400"/>
            <a:ext cx="4430713" cy="4526497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marL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if (counter == 1) {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result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myFunction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 x );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counter++;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switch (auto k=1.51; counter) {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case 0: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x = 3.0*k;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y = 1.5;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break;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case 1: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x = 8.0*k;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y = 9.5;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break;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default: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x = -1.0; y=-1.0;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56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Iteration (Loops)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Control Statements</a:t>
            </a:r>
          </a:p>
          <a:p>
            <a:pPr lvl="1"/>
            <a:r>
              <a:rPr lang="en-US" altLang="en-US" dirty="0"/>
              <a:t>range-based for</a:t>
            </a:r>
          </a:p>
          <a:p>
            <a:pPr lvl="1"/>
            <a:r>
              <a:rPr lang="en-US" altLang="en-US" dirty="0"/>
              <a:t>for loop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219200" y="2765445"/>
            <a:ext cx="7239000" cy="2587504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marL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for (auto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val:elements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auto result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myFunction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resultSum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+= result;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for (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=0;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&lt;last;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auto result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myFunction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(elements[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]);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resultSum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+= result;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19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762000"/>
          </a:xfrm>
        </p:spPr>
        <p:txBody>
          <a:bodyPr/>
          <a:lstStyle/>
          <a:p>
            <a:r>
              <a:rPr lang="en-US" altLang="en-US" dirty="0"/>
              <a:t>Iteration (Loops)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3581400" cy="1524000"/>
          </a:xfrm>
        </p:spPr>
        <p:txBody>
          <a:bodyPr/>
          <a:lstStyle/>
          <a:p>
            <a:r>
              <a:rPr lang="en-US" altLang="en-US" dirty="0"/>
              <a:t>Control Statements</a:t>
            </a:r>
          </a:p>
          <a:p>
            <a:pPr lvl="1"/>
            <a:r>
              <a:rPr lang="en-US" altLang="en-US" dirty="0"/>
              <a:t>while loop</a:t>
            </a:r>
          </a:p>
          <a:p>
            <a:pPr lvl="1"/>
            <a:r>
              <a:rPr lang="en-US" altLang="en-US" dirty="0"/>
              <a:t>do while loop</a:t>
            </a:r>
          </a:p>
          <a:p>
            <a:pPr lvl="1"/>
            <a:r>
              <a:rPr lang="en-US" altLang="en-US" dirty="0"/>
              <a:t>break and continue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219200" y="2400300"/>
            <a:ext cx="6858000" cy="3390900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normAutofit fontScale="92500" lnSpcReduction="10000"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marL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do {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auto element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myClass.getNextElement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if ( element == -1 ) </a:t>
            </a: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break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; 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} while ( element !=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searchElement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);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auto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keepGoing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true;</a:t>
            </a: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while 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keepGoing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myClass.update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lvl="1" indent="0" eaLnBrk="1" hangingPunct="1">
              <a:lnSpc>
                <a:spcPct val="16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auto result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myClass.evaluate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lvl="1" indent="0" eaLnBrk="1" hangingPunct="1">
              <a:lnSpc>
                <a:spcPct val="16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if (result == -1) 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keepGoing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false;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2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762000"/>
          </a:xfrm>
        </p:spPr>
        <p:txBody>
          <a:bodyPr/>
          <a:lstStyle/>
          <a:p>
            <a:r>
              <a:rPr lang="en-US" altLang="en-US" dirty="0"/>
              <a:t>Implicit vs. Explicit Type Conversion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029200"/>
          </a:xfrm>
        </p:spPr>
        <p:txBody>
          <a:bodyPr/>
          <a:lstStyle/>
          <a:p>
            <a:r>
              <a:rPr lang="en-US" altLang="en-US" dirty="0"/>
              <a:t>Implicit type conversion </a:t>
            </a:r>
          </a:p>
          <a:p>
            <a:pPr lvl="1"/>
            <a:r>
              <a:rPr lang="en-US" altLang="en-US" dirty="0"/>
              <a:t>Applied by the compiler to built-in and class types</a:t>
            </a:r>
          </a:p>
          <a:p>
            <a:pPr lvl="1"/>
            <a:r>
              <a:rPr lang="en-US" altLang="en-US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Exp.: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sz="1200" b="1" dirty="0">
                <a:solidFill>
                  <a:srgbClr val="0000FF"/>
                </a:solidFill>
                <a:latin typeface="Arial(Body)"/>
                <a:cs typeface="Arial" panose="020B0604020202020204" pitchFamily="34" charset="0"/>
              </a:rPr>
              <a:t>signed char</a:t>
            </a:r>
            <a:r>
              <a:rPr lang="en-US" altLang="en-US" sz="1200" dirty="0">
                <a:latin typeface="Arial(Body)"/>
                <a:cs typeface="Arial" panose="020B0604020202020204" pitchFamily="34" charset="0"/>
              </a:rPr>
              <a:t> or </a:t>
            </a:r>
            <a:r>
              <a:rPr lang="en-US" altLang="en-US" sz="1200" b="1" dirty="0">
                <a:solidFill>
                  <a:srgbClr val="0000FF"/>
                </a:solidFill>
                <a:latin typeface="Arial(Body)"/>
                <a:cs typeface="Arial" panose="020B0604020202020204" pitchFamily="34" charset="0"/>
              </a:rPr>
              <a:t>signed short</a:t>
            </a:r>
            <a:r>
              <a:rPr lang="en-US" altLang="en-US" sz="1200" dirty="0">
                <a:latin typeface="Arial(Body)"/>
                <a:cs typeface="Arial" panose="020B0604020202020204" pitchFamily="34" charset="0"/>
              </a:rPr>
              <a:t> </a:t>
            </a:r>
            <a:r>
              <a:rPr lang="en-US" altLang="en-US" sz="1200" dirty="0" smtClean="0">
                <a:latin typeface="Arial(Body)"/>
                <a:cs typeface="Arial" panose="020B0604020202020204" pitchFamily="34" charset="0"/>
              </a:rPr>
              <a:t>can </a:t>
            </a:r>
            <a:r>
              <a:rPr lang="en-US" altLang="en-US" sz="1200" dirty="0">
                <a:latin typeface="Arial(Body)"/>
                <a:cs typeface="Arial" panose="020B0604020202020204" pitchFamily="34" charset="0"/>
              </a:rPr>
              <a:t>be converted to </a:t>
            </a:r>
            <a:r>
              <a:rPr lang="en-US" altLang="en-US" sz="1200" b="1" dirty="0">
                <a:solidFill>
                  <a:srgbClr val="0000FF"/>
                </a:solidFill>
                <a:latin typeface="Arial(Body)"/>
                <a:cs typeface="Arial" panose="020B0604020202020204" pitchFamily="34" charset="0"/>
              </a:rPr>
              <a:t>int</a:t>
            </a:r>
            <a:r>
              <a:rPr lang="en-US" altLang="en-US" sz="1200" dirty="0">
                <a:latin typeface="Arial(Body)"/>
                <a:cs typeface="Arial" panose="020B0604020202020204" pitchFamily="34" charset="0"/>
              </a:rPr>
              <a:t>;</a:t>
            </a:r>
          </a:p>
          <a:p>
            <a:pPr lvl="2"/>
            <a:r>
              <a:rPr lang="en-US" altLang="en-US" sz="1200" b="1" dirty="0">
                <a:solidFill>
                  <a:srgbClr val="0000FF"/>
                </a:solidFill>
              </a:rPr>
              <a:t>unsigned char</a:t>
            </a:r>
            <a:r>
              <a:rPr lang="en-US" altLang="en-US" sz="1200" dirty="0">
                <a:solidFill>
                  <a:srgbClr val="0000FF"/>
                </a:solidFill>
              </a:rPr>
              <a:t>, </a:t>
            </a:r>
            <a:r>
              <a:rPr lang="en-US" altLang="en-US" sz="1200" b="1" dirty="0">
                <a:solidFill>
                  <a:srgbClr val="0000FF"/>
                </a:solidFill>
              </a:rPr>
              <a:t>char8_t</a:t>
            </a:r>
            <a:r>
              <a:rPr lang="en-US" altLang="en-US" sz="1200" dirty="0">
                <a:solidFill>
                  <a:srgbClr val="0000FF"/>
                </a:solidFill>
              </a:rPr>
              <a:t> </a:t>
            </a:r>
            <a:r>
              <a:rPr lang="en-US" altLang="en-US" sz="1200" dirty="0"/>
              <a:t>(since C++20) or </a:t>
            </a:r>
            <a:r>
              <a:rPr lang="en-US" altLang="en-US" sz="1200" b="1" dirty="0">
                <a:solidFill>
                  <a:srgbClr val="0000FF"/>
                </a:solidFill>
              </a:rPr>
              <a:t>unsigned short</a:t>
            </a:r>
            <a:r>
              <a:rPr lang="en-US" altLang="en-US" sz="1200" dirty="0"/>
              <a:t> can be converted to </a:t>
            </a:r>
            <a:r>
              <a:rPr lang="en-US" altLang="en-US" sz="1200" b="1" dirty="0">
                <a:solidFill>
                  <a:srgbClr val="0000FF"/>
                </a:solidFill>
              </a:rPr>
              <a:t>int</a:t>
            </a:r>
            <a:r>
              <a:rPr lang="en-US" altLang="en-US" sz="1200" dirty="0"/>
              <a:t> if it can hold its entire value range, and </a:t>
            </a:r>
            <a:r>
              <a:rPr lang="en-US" altLang="en-US" sz="1200" b="1" dirty="0">
                <a:solidFill>
                  <a:srgbClr val="0000FF"/>
                </a:solidFill>
              </a:rPr>
              <a:t>unsigned int</a:t>
            </a:r>
            <a:r>
              <a:rPr lang="en-US" altLang="en-US" sz="1200" dirty="0"/>
              <a:t> otherwise;</a:t>
            </a:r>
            <a:endParaRPr lang="en-US" altLang="en-US" sz="1200" dirty="0">
              <a:latin typeface="Arial(Body)"/>
              <a:cs typeface="Arial" panose="020B0604020202020204" pitchFamily="34" charset="0"/>
            </a:endParaRPr>
          </a:p>
          <a:p>
            <a:pPr lvl="2"/>
            <a:r>
              <a:rPr lang="en-US" altLang="en-US" sz="1200" b="1" dirty="0">
                <a:solidFill>
                  <a:srgbClr val="0000FF"/>
                </a:solidFill>
                <a:latin typeface="Arial(Body)"/>
                <a:cs typeface="Arial" panose="020B0604020202020204" pitchFamily="34" charset="0"/>
              </a:rPr>
              <a:t>char</a:t>
            </a:r>
            <a:r>
              <a:rPr lang="en-US" altLang="en-US" sz="1200" dirty="0">
                <a:latin typeface="Arial(Body)"/>
                <a:cs typeface="Arial" panose="020B0604020202020204" pitchFamily="34" charset="0"/>
              </a:rPr>
              <a:t> can be converted to </a:t>
            </a:r>
            <a:r>
              <a:rPr lang="en-US" altLang="en-US" sz="1200" b="1" dirty="0">
                <a:solidFill>
                  <a:srgbClr val="0000FF"/>
                </a:solidFill>
                <a:latin typeface="Arial(Body)"/>
                <a:cs typeface="Arial" panose="020B0604020202020204" pitchFamily="34" charset="0"/>
              </a:rPr>
              <a:t>int</a:t>
            </a:r>
            <a:r>
              <a:rPr lang="en-US" altLang="en-US" sz="1200" dirty="0">
                <a:latin typeface="Arial(Body)"/>
                <a:cs typeface="Arial" panose="020B0604020202020204" pitchFamily="34" charset="0"/>
              </a:rPr>
              <a:t> or </a:t>
            </a:r>
            <a:r>
              <a:rPr lang="en-US" altLang="en-US" sz="1200" b="1" dirty="0">
                <a:solidFill>
                  <a:srgbClr val="0000FF"/>
                </a:solidFill>
                <a:latin typeface="Arial(Body)"/>
                <a:cs typeface="Arial" panose="020B0604020202020204" pitchFamily="34" charset="0"/>
              </a:rPr>
              <a:t>unsigned int</a:t>
            </a:r>
            <a:r>
              <a:rPr lang="en-US" sz="1200" dirty="0"/>
              <a:t> depending on the underlying type: signed char or unsigned char</a:t>
            </a:r>
            <a:endParaRPr lang="en-US" altLang="en-US" sz="1200" dirty="0">
              <a:latin typeface="Arial(Body)"/>
            </a:endParaRPr>
          </a:p>
          <a:p>
            <a:r>
              <a:rPr lang="en-US" altLang="en-US" dirty="0"/>
              <a:t>Occurs</a:t>
            </a:r>
          </a:p>
          <a:p>
            <a:pPr lvl="1"/>
            <a:r>
              <a:rPr lang="en-US" altLang="en-US" dirty="0"/>
              <a:t>Operands with mixed types</a:t>
            </a:r>
          </a:p>
          <a:p>
            <a:pPr lvl="1"/>
            <a:r>
              <a:rPr lang="en-US" altLang="en-US" dirty="0"/>
              <a:t>Conversion to bool</a:t>
            </a:r>
          </a:p>
          <a:p>
            <a:pPr lvl="1"/>
            <a:r>
              <a:rPr lang="en-US" altLang="en-US" dirty="0"/>
              <a:t>Assignment to variable</a:t>
            </a:r>
          </a:p>
          <a:p>
            <a:pPr lvl="1"/>
            <a:r>
              <a:rPr lang="en-US" altLang="en-US" dirty="0"/>
              <a:t>Function calls</a:t>
            </a:r>
          </a:p>
          <a:p>
            <a:pPr lvl="1"/>
            <a:r>
              <a:rPr lang="en-US" altLang="en-US" dirty="0" err="1"/>
              <a:t>Const</a:t>
            </a:r>
            <a:r>
              <a:rPr lang="en-US" altLang="en-US" dirty="0"/>
              <a:t> conversion, enumeration, conversion of library types</a:t>
            </a:r>
          </a:p>
          <a:p>
            <a:r>
              <a:rPr lang="en-US" altLang="en-US" dirty="0"/>
              <a:t>Explicit type conversion by Casting</a:t>
            </a:r>
          </a:p>
          <a:p>
            <a:r>
              <a:rPr lang="en-US" altLang="en-US" dirty="0"/>
              <a:t>Be aware: Conversions are a rich source of errors!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50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Cast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70391"/>
            <a:ext cx="7772400" cy="3860018"/>
          </a:xfrm>
        </p:spPr>
        <p:txBody>
          <a:bodyPr/>
          <a:lstStyle/>
          <a:p>
            <a:r>
              <a:rPr lang="en-US" altLang="en-US" dirty="0"/>
              <a:t>Old-style casts</a:t>
            </a:r>
          </a:p>
          <a:p>
            <a:pPr lvl="1"/>
            <a:r>
              <a:rPr lang="en-US" altLang="en-US" dirty="0"/>
              <a:t>Similar syntax than Java</a:t>
            </a:r>
          </a:p>
          <a:p>
            <a:pPr lvl="1"/>
            <a:r>
              <a:rPr lang="en-US" altLang="en-US" dirty="0"/>
              <a:t>Avoid: Use named cast operators instead! </a:t>
            </a:r>
          </a:p>
          <a:p>
            <a:r>
              <a:rPr lang="en-US" altLang="en-US" dirty="0"/>
              <a:t>Named Casts</a:t>
            </a:r>
          </a:p>
          <a:p>
            <a:pPr lvl="1"/>
            <a:r>
              <a:rPr lang="en-US" altLang="en-US" dirty="0" err="1"/>
              <a:t>static_cast</a:t>
            </a:r>
            <a:endParaRPr lang="en-US" altLang="en-US" dirty="0"/>
          </a:p>
          <a:p>
            <a:pPr lvl="2"/>
            <a:r>
              <a:rPr lang="en-US" altLang="en-US" dirty="0"/>
              <a:t>Used to signal intentional conversion</a:t>
            </a:r>
          </a:p>
          <a:p>
            <a:pPr lvl="2"/>
            <a:r>
              <a:rPr lang="en-US" altLang="en-US" dirty="0"/>
              <a:t>Avoid compiler warning for loss of precision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Other named casts: </a:t>
            </a:r>
          </a:p>
          <a:p>
            <a:pPr lvl="2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dirty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5410200" y="1066800"/>
            <a:ext cx="3382962" cy="911225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int iVal; double dVal;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iVal = (int) dVal;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iVal = int (dVal);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4056089" y="4013591"/>
            <a:ext cx="4824412" cy="638175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char cVal; double dVal;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cVal = static_cast&lt;char&gt;(dVal);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D5347DD0-D1C5-4AF8-8818-CADD02A76A18}"/>
              </a:ext>
            </a:extLst>
          </p:cNvPr>
          <p:cNvSpPr/>
          <p:nvPr/>
        </p:nvSpPr>
        <p:spPr bwMode="auto">
          <a:xfrm>
            <a:off x="3039295" y="282184"/>
            <a:ext cx="3285305" cy="58219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FFC000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err="1">
                <a:solidFill>
                  <a:srgbClr val="006CBC"/>
                </a:solidFill>
                <a:latin typeface="Segoe UI" panose="020B0502040204020203" pitchFamily="34" charset="0"/>
              </a:rPr>
              <a:t>static_cast</a:t>
            </a:r>
            <a:r>
              <a:rPr lang="en-US" sz="1600" b="1" dirty="0">
                <a:solidFill>
                  <a:srgbClr val="006CBC"/>
                </a:solidFill>
                <a:latin typeface="Segoe UI" panose="020B0502040204020203" pitchFamily="34" charset="0"/>
              </a:rPr>
              <a:t>&lt;Type&gt;(expression)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    * General-purpose type casting</a:t>
            </a:r>
            <a:endParaRPr lang="en-US" sz="1600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18F2F9B-E34B-4468-977C-12818AA4C19C}"/>
              </a:ext>
            </a:extLst>
          </p:cNvPr>
          <p:cNvSpPr/>
          <p:nvPr/>
        </p:nvSpPr>
        <p:spPr bwMode="auto">
          <a:xfrm>
            <a:off x="76200" y="5334000"/>
            <a:ext cx="28956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b="1" dirty="0" err="1">
                <a:solidFill>
                  <a:srgbClr val="006CBC"/>
                </a:solidFill>
                <a:latin typeface="Segoe UI" panose="020B0502040204020203" pitchFamily="34" charset="0"/>
              </a:rPr>
              <a:t>reinterpret_cast</a:t>
            </a:r>
            <a:r>
              <a:rPr lang="en-US" sz="1200" b="1" dirty="0">
                <a:solidFill>
                  <a:srgbClr val="006CBC"/>
                </a:solidFill>
                <a:latin typeface="Segoe UI" panose="020B0502040204020203" pitchFamily="34" charset="0"/>
              </a:rPr>
              <a:t>&lt;Type&gt;(expression)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     * Implementation-dependent casting</a:t>
            </a:r>
            <a:endParaRPr lang="en-US" sz="1200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18E167D-73F2-4536-B591-4B0BBF101643}"/>
              </a:ext>
            </a:extLst>
          </p:cNvPr>
          <p:cNvSpPr/>
          <p:nvPr/>
        </p:nvSpPr>
        <p:spPr bwMode="auto">
          <a:xfrm>
            <a:off x="5643066" y="5347102"/>
            <a:ext cx="3420295" cy="4810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200" b="1" dirty="0" err="1">
                <a:solidFill>
                  <a:srgbClr val="006CBC"/>
                </a:solidFill>
                <a:latin typeface="Segoe UI" panose="020B0502040204020203" pitchFamily="34" charset="0"/>
              </a:rPr>
              <a:t>dynamic_cast</a:t>
            </a:r>
            <a:r>
              <a:rPr lang="en-US" sz="1200" b="1" dirty="0">
                <a:solidFill>
                  <a:srgbClr val="006CBC"/>
                </a:solidFill>
                <a:latin typeface="Segoe UI" panose="020B0502040204020203" pitchFamily="34" charset="0"/>
              </a:rPr>
              <a:t>&lt;Type&gt;(expression)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   * 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</a:rPr>
              <a:t>Downcasting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 from a superclass to a subclass</a:t>
            </a:r>
            <a:endParaRPr lang="en-US" sz="1200" dirty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647CD14-C562-4A93-A82E-5816F97A421B}"/>
              </a:ext>
            </a:extLst>
          </p:cNvPr>
          <p:cNvSpPr/>
          <p:nvPr/>
        </p:nvSpPr>
        <p:spPr bwMode="auto">
          <a:xfrm>
            <a:off x="3039295" y="5347102"/>
            <a:ext cx="2403501" cy="4810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b="1" dirty="0" err="1">
                <a:solidFill>
                  <a:srgbClr val="006CBC"/>
                </a:solidFill>
                <a:latin typeface="Segoe UI" panose="020B0502040204020203" pitchFamily="34" charset="0"/>
              </a:rPr>
              <a:t>const_cast</a:t>
            </a:r>
            <a:r>
              <a:rPr lang="en-US" sz="1200" b="1" dirty="0">
                <a:solidFill>
                  <a:srgbClr val="006CBC"/>
                </a:solidFill>
                <a:latin typeface="Segoe UI" panose="020B0502040204020203" pitchFamily="34" charset="0"/>
              </a:rPr>
              <a:t>&lt;Type&gt;(expression)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    * Cast-out “</a:t>
            </a:r>
            <a:r>
              <a:rPr lang="en-US" sz="1200" dirty="0" err="1">
                <a:solidFill>
                  <a:srgbClr val="000000"/>
                </a:solidFill>
                <a:latin typeface="Segoe UI" panose="020B0502040204020203" pitchFamily="34" charset="0"/>
              </a:rPr>
              <a:t>constantness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0277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3EA38B-D868-49DD-ABFA-7A1282C1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6200"/>
            <a:ext cx="7772400" cy="381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A72D4C-3BC7-492C-9B81-F5263F7C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457200"/>
            <a:ext cx="8991600" cy="5486400"/>
          </a:xfrm>
        </p:spPr>
        <p:txBody>
          <a:bodyPr/>
          <a:lstStyle/>
          <a:p>
            <a:r>
              <a:rPr lang="en-US" altLang="en-US" sz="18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Arial Unicode MS"/>
              </a:rPr>
              <a:t> </a:t>
            </a:r>
            <a:r>
              <a:rPr lang="en-US" altLang="en-US" sz="1800" dirty="0" err="1">
                <a:latin typeface="Arial Unicode MS"/>
              </a:rPr>
              <a:t>i</a:t>
            </a:r>
            <a:r>
              <a:rPr lang="en-US" altLang="en-US" sz="1800" dirty="0">
                <a:latin typeface="Arial Unicode MS"/>
              </a:rPr>
              <a:t> = 5; </a:t>
            </a:r>
            <a:r>
              <a:rPr lang="en-US" altLang="en-US" dirty="0">
                <a:latin typeface="Arial Unicode MS"/>
              </a:rPr>
              <a:t>			</a:t>
            </a:r>
            <a:r>
              <a:rPr lang="en-US" altLang="en-US" sz="1400" dirty="0">
                <a:latin typeface="Arial Unicode MS"/>
              </a:rPr>
              <a:t>// </a:t>
            </a:r>
            <a:r>
              <a:rPr lang="en-US" altLang="en-US" sz="1400" dirty="0" err="1">
                <a:latin typeface="Arial Unicode MS"/>
              </a:rPr>
              <a:t>i</a:t>
            </a:r>
            <a:r>
              <a:rPr lang="en-US" altLang="en-US" sz="1400" dirty="0">
                <a:latin typeface="Arial Unicode MS"/>
              </a:rPr>
              <a:t> is not declared const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Arial Unicode MS"/>
              </a:rPr>
              <a:t>     </a:t>
            </a:r>
            <a:r>
              <a:rPr lang="en-US" altLang="en-US" sz="18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</a:t>
            </a:r>
            <a:r>
              <a:rPr lang="en-US" altLang="en-US" sz="1800" dirty="0">
                <a:solidFill>
                  <a:srgbClr val="FF0000"/>
                </a:solidFill>
                <a:latin typeface="Arial Unicode MS"/>
              </a:rPr>
              <a:t>&amp;</a:t>
            </a:r>
            <a:r>
              <a:rPr lang="en-US" altLang="en-US" sz="1800" dirty="0">
                <a:latin typeface="Arial Unicode MS"/>
              </a:rPr>
              <a:t> </a:t>
            </a:r>
            <a:r>
              <a:rPr lang="en-US" altLang="en-US" sz="1800" dirty="0" err="1">
                <a:latin typeface="Arial Unicode MS"/>
              </a:rPr>
              <a:t>refci</a:t>
            </a:r>
            <a:r>
              <a:rPr lang="en-US" altLang="en-US" sz="1800" dirty="0">
                <a:latin typeface="Arial Unicode MS"/>
              </a:rPr>
              <a:t> = </a:t>
            </a:r>
            <a:r>
              <a:rPr lang="en-US" altLang="en-US" sz="1800" dirty="0" err="1">
                <a:latin typeface="Arial Unicode MS"/>
              </a:rPr>
              <a:t>i</a:t>
            </a:r>
            <a:r>
              <a:rPr lang="en-US" altLang="en-US" sz="1800" dirty="0">
                <a:latin typeface="Arial Unicode M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Arial Unicode MS"/>
              </a:rPr>
              <a:t>     </a:t>
            </a:r>
            <a:r>
              <a:rPr lang="en-US" altLang="en-US" sz="1800" dirty="0" err="1">
                <a:solidFill>
                  <a:srgbClr val="0000FF"/>
                </a:solidFill>
                <a:latin typeface="Arial Unicode MS"/>
              </a:rPr>
              <a:t>const_cast</a:t>
            </a:r>
            <a:r>
              <a:rPr lang="en-US" altLang="en-US" sz="1800" dirty="0">
                <a:latin typeface="Arial Unicode MS"/>
              </a:rPr>
              <a:t> &lt;int</a:t>
            </a:r>
            <a:r>
              <a:rPr lang="en-US" altLang="en-US" sz="1800" dirty="0">
                <a:solidFill>
                  <a:srgbClr val="FF0000"/>
                </a:solidFill>
                <a:latin typeface="Arial Unicode MS"/>
              </a:rPr>
              <a:t>&amp;</a:t>
            </a:r>
            <a:r>
              <a:rPr lang="en-US" altLang="en-US" sz="1800" dirty="0">
                <a:latin typeface="Arial Unicode MS"/>
              </a:rPr>
              <a:t>&gt; (</a:t>
            </a:r>
            <a:r>
              <a:rPr lang="en-US" altLang="en-US" sz="1800" dirty="0" err="1">
                <a:latin typeface="Arial Unicode MS"/>
              </a:rPr>
              <a:t>refci</a:t>
            </a:r>
            <a:r>
              <a:rPr lang="en-US" altLang="en-US" sz="1800" dirty="0">
                <a:latin typeface="Arial Unicode MS"/>
              </a:rPr>
              <a:t>) = 6; 	</a:t>
            </a:r>
            <a:r>
              <a:rPr lang="en-US" altLang="en-US" sz="1400" dirty="0">
                <a:latin typeface="Arial Unicode MS"/>
              </a:rPr>
              <a:t>// OK: modifies </a:t>
            </a:r>
            <a:r>
              <a:rPr lang="en-US" altLang="en-US" sz="1400" dirty="0" err="1">
                <a:latin typeface="Arial Unicode MS"/>
              </a:rPr>
              <a:t>i</a:t>
            </a:r>
            <a:r>
              <a:rPr lang="en-US" altLang="en-US" sz="1400" dirty="0">
                <a:latin typeface="Arial Unicode MS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Arial Unicode MS"/>
              </a:rPr>
              <a:t>     </a:t>
            </a:r>
            <a:r>
              <a:rPr lang="en-US" altLang="en-US" sz="1800" b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Arial Unicode MS"/>
              </a:rPr>
              <a:t> &lt;&lt; "</a:t>
            </a:r>
            <a:r>
              <a:rPr lang="en-US" altLang="en-US" sz="1800" dirty="0" err="1">
                <a:latin typeface="Arial Unicode MS"/>
              </a:rPr>
              <a:t>i</a:t>
            </a:r>
            <a:r>
              <a:rPr lang="en-US" altLang="en-US" sz="1800" dirty="0">
                <a:latin typeface="Arial Unicode MS"/>
              </a:rPr>
              <a:t> = " &lt;&lt; </a:t>
            </a:r>
            <a:r>
              <a:rPr lang="en-US" altLang="en-US" sz="1800" dirty="0" err="1">
                <a:latin typeface="Arial Unicode MS"/>
              </a:rPr>
              <a:t>i</a:t>
            </a:r>
            <a:r>
              <a:rPr lang="en-US" altLang="en-US" sz="1800" dirty="0">
                <a:latin typeface="Arial Unicode MS"/>
              </a:rPr>
              <a:t> &lt;&lt; '\n’;	</a:t>
            </a:r>
            <a:r>
              <a:rPr lang="en-US" altLang="en-US" sz="1400" dirty="0">
                <a:latin typeface="Arial Unicode MS"/>
              </a:rPr>
              <a:t>// </a:t>
            </a:r>
            <a:r>
              <a:rPr lang="en-US" altLang="en-US" sz="1400" dirty="0" err="1">
                <a:latin typeface="Arial Unicode MS"/>
              </a:rPr>
              <a:t>i</a:t>
            </a:r>
            <a:r>
              <a:rPr lang="en-US" altLang="en-US" sz="1400" dirty="0">
                <a:latin typeface="Arial Unicode MS"/>
              </a:rPr>
              <a:t> = 6</a:t>
            </a:r>
          </a:p>
          <a:p>
            <a:pPr marL="0" indent="0">
              <a:buNone/>
            </a:pPr>
            <a:endParaRPr lang="en-US" altLang="en-US" sz="6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en-US" sz="18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dirty="0">
                <a:latin typeface="Arial Unicode MS"/>
              </a:rPr>
              <a:t> S1 : S { }; 		</a:t>
            </a:r>
            <a:r>
              <a:rPr lang="en-US" altLang="en-US" sz="1400" dirty="0">
                <a:latin typeface="Arial Unicode MS"/>
              </a:rPr>
              <a:t>// standard-layout</a:t>
            </a:r>
            <a:endParaRPr lang="en-US" altLang="en-US" sz="1800" dirty="0">
              <a:latin typeface="Arial Unicode MS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>
                <a:latin typeface="Arial Unicode MS"/>
              </a:rPr>
              <a:t>     S1 </a:t>
            </a:r>
            <a:r>
              <a:rPr lang="en-US" altLang="en-US" sz="1800" dirty="0" err="1">
                <a:latin typeface="Arial Unicode MS"/>
              </a:rPr>
              <a:t>s1</a:t>
            </a:r>
            <a:r>
              <a:rPr lang="en-US" altLang="en-US" sz="1800" dirty="0">
                <a:latin typeface="Arial Unicode MS"/>
              </a:rPr>
              <a:t> = { };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>
                <a:latin typeface="Arial Unicode MS"/>
              </a:rPr>
              <a:t>     </a:t>
            </a:r>
            <a:r>
              <a:rPr lang="en-US" altLang="en-US" sz="18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en-US" sz="1800" dirty="0">
                <a:latin typeface="Arial Unicode MS"/>
              </a:rPr>
              <a:t> p1 = </a:t>
            </a:r>
            <a:r>
              <a:rPr lang="en-US" altLang="en-US" sz="1800" dirty="0" err="1">
                <a:solidFill>
                  <a:srgbClr val="0000FF"/>
                </a:solidFill>
                <a:latin typeface="Arial Unicode MS"/>
              </a:rPr>
              <a:t>reinterpret_cast</a:t>
            </a:r>
            <a:r>
              <a:rPr lang="en-US" altLang="en-US" sz="1800" dirty="0">
                <a:latin typeface="Arial Unicode MS"/>
              </a:rPr>
              <a:t>&lt;S</a:t>
            </a:r>
            <a:r>
              <a:rPr lang="en-US" altLang="en-US" sz="1800" dirty="0">
                <a:solidFill>
                  <a:srgbClr val="FF0000"/>
                </a:solidFill>
                <a:latin typeface="Arial Unicode MS"/>
              </a:rPr>
              <a:t>*</a:t>
            </a:r>
            <a:r>
              <a:rPr lang="en-US" altLang="en-US" sz="1800" dirty="0">
                <a:latin typeface="Arial Unicode MS"/>
              </a:rPr>
              <a:t>&gt;(</a:t>
            </a:r>
            <a:r>
              <a:rPr lang="en-US" altLang="en-US" sz="1800" dirty="0">
                <a:solidFill>
                  <a:srgbClr val="FF0000"/>
                </a:solidFill>
                <a:latin typeface="Arial Unicode MS"/>
              </a:rPr>
              <a:t>&amp;</a:t>
            </a:r>
            <a:r>
              <a:rPr lang="en-US" altLang="en-US" sz="1800" dirty="0">
                <a:latin typeface="Arial Unicode MS"/>
              </a:rPr>
              <a:t>s1); </a:t>
            </a:r>
            <a:r>
              <a:rPr lang="en-US" altLang="en-US" sz="1450" dirty="0">
                <a:latin typeface="Arial Unicode MS"/>
              </a:rPr>
              <a:t>// value of p1 is "pointer to the S sub-object of s1"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>
                <a:latin typeface="Arial Unicode MS"/>
              </a:rPr>
              <a:t>     </a:t>
            </a:r>
            <a:r>
              <a:rPr lang="en-US" altLang="en-US" sz="18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en-US" sz="1800" dirty="0">
                <a:latin typeface="Arial Unicode MS"/>
              </a:rPr>
              <a:t> </a:t>
            </a:r>
            <a:r>
              <a:rPr lang="en-US" altLang="en-US" sz="1800" dirty="0" err="1">
                <a:latin typeface="Arial Unicode MS"/>
              </a:rPr>
              <a:t>i</a:t>
            </a:r>
            <a:r>
              <a:rPr lang="en-US" altLang="en-US" sz="1800" dirty="0">
                <a:latin typeface="Arial Unicode MS"/>
              </a:rPr>
              <a:t> = p1-&gt;x;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800" dirty="0">
                <a:latin typeface="Arial Unicode MS"/>
              </a:rPr>
              <a:t>     p1-&gt;x = 1;</a:t>
            </a:r>
            <a:r>
              <a:rPr lang="en-US" altLang="en-US" sz="1800" dirty="0"/>
              <a:t>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en-US" sz="1500" b="0" dirty="0">
                <a:solidFill>
                  <a:schemeClr val="tx1"/>
                </a:solidFill>
                <a:latin typeface="Arial Unicode MS"/>
              </a:rPr>
              <a:t>class Parent { virtual ~Parent() { } };</a:t>
            </a:r>
          </a:p>
          <a:p>
            <a:pPr marL="0" indent="0">
              <a:buNone/>
            </a:pPr>
            <a:r>
              <a:rPr lang="en-US" altLang="en-US" sz="1500" b="0" dirty="0">
                <a:solidFill>
                  <a:schemeClr val="tx1"/>
                </a:solidFill>
                <a:latin typeface="Arial Unicode MS"/>
              </a:rPr>
              <a:t>       class Child : Parent { virtual void name() { } };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500" b="0" dirty="0">
                <a:solidFill>
                  <a:srgbClr val="FF0000"/>
                </a:solidFill>
                <a:latin typeface="Arial Unicode MS"/>
              </a:rPr>
              <a:t> int main()</a:t>
            </a:r>
            <a:r>
              <a:rPr lang="en-US" altLang="en-US" sz="1500" b="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en-US" altLang="en-US" sz="1500" b="0" dirty="0">
                <a:solidFill>
                  <a:srgbClr val="FF0000"/>
                </a:solidFill>
                <a:latin typeface="Arial Unicode MS"/>
              </a:rPr>
              <a:t>{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500" b="0" dirty="0">
                <a:solidFill>
                  <a:schemeClr val="tx1"/>
                </a:solidFill>
                <a:latin typeface="Arial Unicode MS"/>
              </a:rPr>
              <a:t>       Parent</a:t>
            </a:r>
            <a:r>
              <a:rPr lang="en-US" altLang="en-US" sz="1500" b="0" dirty="0">
                <a:solidFill>
                  <a:srgbClr val="FF0000"/>
                </a:solidFill>
                <a:latin typeface="Arial Unicode MS"/>
              </a:rPr>
              <a:t>*</a:t>
            </a:r>
            <a:r>
              <a:rPr lang="en-US" altLang="en-US" sz="1500" b="0" dirty="0">
                <a:solidFill>
                  <a:schemeClr val="tx1"/>
                </a:solidFill>
                <a:latin typeface="Arial Unicode MS"/>
              </a:rPr>
              <a:t> p1 = new Parent;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500" b="0" dirty="0">
                <a:solidFill>
                  <a:schemeClr val="tx1"/>
                </a:solidFill>
                <a:latin typeface="Arial Unicode MS"/>
              </a:rPr>
              <a:t>       if(Child* c = </a:t>
            </a:r>
            <a:r>
              <a:rPr lang="en-US" altLang="en-US" sz="1800" dirty="0" err="1">
                <a:solidFill>
                  <a:srgbClr val="0000FF"/>
                </a:solidFill>
                <a:latin typeface="Arial Unicode MS"/>
              </a:rPr>
              <a:t>dynamic_cast</a:t>
            </a:r>
            <a:r>
              <a:rPr lang="en-US" altLang="en-US" sz="1500" b="0" dirty="0">
                <a:solidFill>
                  <a:schemeClr val="tx1"/>
                </a:solidFill>
                <a:latin typeface="Arial Unicode MS"/>
              </a:rPr>
              <a:t>&lt;Child*&gt;(p1)) {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500" b="0" dirty="0">
                <a:solidFill>
                  <a:schemeClr val="tx1"/>
                </a:solidFill>
                <a:latin typeface="Arial Unicode MS"/>
              </a:rPr>
              <a:t>            </a:t>
            </a:r>
            <a:r>
              <a:rPr lang="en-US" altLang="en-US" sz="1500" b="0" dirty="0" err="1">
                <a:solidFill>
                  <a:schemeClr val="tx1"/>
                </a:solidFill>
                <a:latin typeface="Arial Unicode MS"/>
              </a:rPr>
              <a:t>cout</a:t>
            </a:r>
            <a:r>
              <a:rPr lang="en-US" altLang="en-US" sz="1500" b="0" dirty="0">
                <a:solidFill>
                  <a:schemeClr val="tx1"/>
                </a:solidFill>
                <a:latin typeface="Arial Unicode MS"/>
              </a:rPr>
              <a:t> &lt;&lt; "downcast from p1 to c successful \n";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500" dirty="0">
                <a:latin typeface="Arial Unicode MS"/>
              </a:rPr>
              <a:t>            </a:t>
            </a:r>
            <a:r>
              <a:rPr lang="en-US" altLang="en-US" sz="1500" b="0" dirty="0">
                <a:solidFill>
                  <a:schemeClr val="tx1"/>
                </a:solidFill>
                <a:latin typeface="Arial Unicode MS"/>
              </a:rPr>
              <a:t>c-&gt;name(); }   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n-US" altLang="en-US" sz="1500" b="0" dirty="0">
                <a:solidFill>
                  <a:schemeClr val="tx1"/>
                </a:solidFill>
                <a:latin typeface="Arial Unicode MS"/>
              </a:rPr>
              <a:t>       Parent* p2 = new Child;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500" b="0" dirty="0">
                <a:solidFill>
                  <a:schemeClr val="tx1"/>
                </a:solidFill>
                <a:latin typeface="Arial Unicode MS"/>
              </a:rPr>
              <a:t>       if(Child* c = </a:t>
            </a:r>
            <a:r>
              <a:rPr lang="en-US" altLang="en-US" sz="1800" dirty="0" err="1">
                <a:solidFill>
                  <a:srgbClr val="0000FF"/>
                </a:solidFill>
                <a:latin typeface="Arial Unicode MS"/>
              </a:rPr>
              <a:t>dynamic_cast</a:t>
            </a:r>
            <a:r>
              <a:rPr lang="en-US" altLang="en-US" sz="1500" b="0" dirty="0">
                <a:solidFill>
                  <a:schemeClr val="tx1"/>
                </a:solidFill>
                <a:latin typeface="Arial Unicode MS"/>
              </a:rPr>
              <a:t>&lt;Child*&gt;(p2)) {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500" b="0" dirty="0">
                <a:solidFill>
                  <a:schemeClr val="tx1"/>
                </a:solidFill>
                <a:latin typeface="Arial Unicode MS"/>
              </a:rPr>
              <a:t>            </a:t>
            </a:r>
            <a:r>
              <a:rPr lang="en-US" altLang="en-US" sz="1500" b="0" dirty="0" err="1">
                <a:solidFill>
                  <a:schemeClr val="tx1"/>
                </a:solidFill>
                <a:latin typeface="Arial Unicode MS"/>
              </a:rPr>
              <a:t>cout</a:t>
            </a:r>
            <a:r>
              <a:rPr lang="en-US" altLang="en-US" sz="1500" b="0" dirty="0">
                <a:solidFill>
                  <a:schemeClr val="tx1"/>
                </a:solidFill>
                <a:latin typeface="Arial Unicode MS"/>
              </a:rPr>
              <a:t> &lt;&lt; "downcast from p2 to c successful \n";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500" dirty="0">
                <a:latin typeface="Arial Unicode MS"/>
              </a:rPr>
              <a:t>            </a:t>
            </a:r>
            <a:r>
              <a:rPr lang="en-US" altLang="en-US" sz="1500" b="0" dirty="0">
                <a:solidFill>
                  <a:schemeClr val="tx1"/>
                </a:solidFill>
                <a:latin typeface="Arial Unicode MS"/>
              </a:rPr>
              <a:t>c-&gt;name(); }   delete p1; delete p2   </a:t>
            </a:r>
            <a:r>
              <a:rPr lang="en-US" altLang="en-US" sz="1500" b="0" dirty="0">
                <a:solidFill>
                  <a:srgbClr val="FF0000"/>
                </a:solidFill>
                <a:latin typeface="Arial Unicode MS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7D4B90C-BCDA-467A-AF67-C5EA55C4F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15" name="Text Box 4">
            <a:extLst>
              <a:ext uri="{FF2B5EF4-FFF2-40B4-BE49-F238E27FC236}">
                <a16:creationId xmlns="" xmlns:a16="http://schemas.microsoft.com/office/drawing/2014/main" id="{35F430A4-4B0F-46BF-8E69-054C2CC1D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410200"/>
            <a:ext cx="2895600" cy="309958"/>
          </a:xfrm>
          <a:prstGeom prst="rect">
            <a:avLst/>
          </a:prstGeom>
          <a:solidFill>
            <a:srgbClr val="114FFB"/>
          </a:solidFill>
          <a:ln w="76320" cap="sq">
            <a:solidFill>
              <a:srgbClr val="FE9B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dirty="0">
                <a:latin typeface="Arial Unicode MS"/>
              </a:rPr>
              <a:t>downcast from p2 to c successful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925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Strings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C++ strings in namespace </a:t>
            </a:r>
            <a:r>
              <a:rPr lang="en-GB" altLang="en-US" dirty="0" err="1"/>
              <a:t>std</a:t>
            </a:r>
            <a:endParaRPr lang="en-GB" altLang="en-US" dirty="0"/>
          </a:p>
          <a:p>
            <a:pPr lvl="1"/>
            <a:r>
              <a:rPr lang="en-GB" altLang="en-US" dirty="0"/>
              <a:t>Class with similar use than in Java</a:t>
            </a:r>
          </a:p>
          <a:p>
            <a:pPr lvl="1"/>
            <a:r>
              <a:rPr lang="en-GB" altLang="en-US" dirty="0"/>
              <a:t>Dynamic memory management</a:t>
            </a:r>
          </a:p>
          <a:p>
            <a:pPr lvl="1"/>
            <a:r>
              <a:rPr lang="en-GB" altLang="en-US" dirty="0"/>
              <a:t>Methods to work with strings</a:t>
            </a:r>
          </a:p>
          <a:p>
            <a:pPr lvl="1"/>
            <a:r>
              <a:rPr lang="en-GB" altLang="en-US" dirty="0"/>
              <a:t>Operators for string manipulation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Use whenever possible over old style c-strings!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88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C++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altLang="en-US" dirty="0"/>
              <a:t> Class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2133600"/>
          </a:xfrm>
        </p:spPr>
        <p:txBody>
          <a:bodyPr/>
          <a:lstStyle/>
          <a:p>
            <a:r>
              <a:rPr lang="en-GB" altLang="en-US" dirty="0"/>
              <a:t>Defined in string</a:t>
            </a:r>
          </a:p>
          <a:p>
            <a:pPr lvl="1"/>
            <a:r>
              <a:rPr lang="en-GB" altLang="en-US" dirty="0"/>
              <a:t>Commonly used operators</a:t>
            </a:r>
          </a:p>
          <a:p>
            <a:pPr marL="914400" lvl="2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+  []  &gt;&gt;  &lt;&lt;  &gt;  &lt;  != </a:t>
            </a:r>
          </a:p>
          <a:p>
            <a:pPr lvl="1"/>
            <a:r>
              <a:rPr lang="en-GB" altLang="en-US" dirty="0"/>
              <a:t>Commonly used methods </a:t>
            </a:r>
          </a:p>
          <a:p>
            <a:pPr marL="914400" lvl="2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Find, compare, insert, length,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swap, replace, copy, assign, etc.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717550" y="3276600"/>
            <a:ext cx="7889875" cy="258241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#include &lt;string&gt;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using namespace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::string;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string s1 = "Not a sentence";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string s2("This is");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s2 += s1;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s2.insert(7,” ”);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s2.replace(8,1,”n”);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string s3{" in C++11"};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s2 &lt;&lt; s3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7C1EE874-FC40-4A8B-B007-12C952757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49" y="5257800"/>
            <a:ext cx="3076575" cy="371513"/>
          </a:xfrm>
          <a:prstGeom prst="rect">
            <a:avLst/>
          </a:prstGeom>
          <a:solidFill>
            <a:srgbClr val="114FFB"/>
          </a:solidFill>
          <a:ln w="76320" cap="sq">
            <a:solidFill>
              <a:srgbClr val="FE9B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FFFFFF"/>
                </a:solidFill>
              </a:rPr>
              <a:t>This is not a </a:t>
            </a:r>
            <a:r>
              <a:rPr lang="en-US" altLang="en-US" sz="1800" dirty="0" smtClean="0">
                <a:solidFill>
                  <a:srgbClr val="FFFFFF"/>
                </a:solidFill>
              </a:rPr>
              <a:t>sentence in C++11</a:t>
            </a:r>
            <a:endParaRPr lang="en-US" alt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18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Introduction to </a:t>
            </a:r>
            <a:r>
              <a:rPr lang="en-CA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Fixed size Array </a:t>
            </a:r>
            <a:r>
              <a:rPr lang="en-CA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/>
              <a:t>Need to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#include &lt;array&gt;</a:t>
            </a:r>
            <a:endParaRPr lang="en-US" altLang="en-US" dirty="0"/>
          </a:p>
          <a:p>
            <a:pPr lvl="1"/>
            <a:r>
              <a:rPr lang="en-CA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altLang="en-US" dirty="0"/>
              <a:t> are not initialized, they only aggregate the underlying type and can be brace initialized </a:t>
            </a:r>
          </a:p>
          <a:p>
            <a:pPr lvl="1"/>
            <a:r>
              <a:rPr lang="en-CA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altLang="en-US" dirty="0"/>
              <a:t> can be copied, assigned and compared</a:t>
            </a:r>
          </a:p>
          <a:p>
            <a:pPr lvl="1"/>
            <a:r>
              <a:rPr lang="en-CA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dirty="0"/>
              <a:t>does not cause any performance overhead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This lecture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en-US" b="0" dirty="0">
                <a:solidFill>
                  <a:srgbClr val="000000"/>
                </a:solidFill>
                <a:latin typeface="Comic Sans MS" panose="030F0702030302020204" pitchFamily="66" charset="0"/>
                <a:cs typeface="Arial" pitchFamily="34" charset="0"/>
              </a:rPr>
              <a:t>Java in C++</a:t>
            </a:r>
            <a:endParaRPr lang="en-US" altLang="en-US" dirty="0"/>
          </a:p>
          <a:p>
            <a:r>
              <a:rPr lang="en-US" altLang="en-US" dirty="0"/>
              <a:t>Basic Object-oriented C++ </a:t>
            </a:r>
          </a:p>
          <a:p>
            <a:pPr lvl="1"/>
            <a:r>
              <a:rPr lang="en-US" altLang="en-US" dirty="0"/>
              <a:t>Strongly-typed Enumerations</a:t>
            </a:r>
          </a:p>
          <a:p>
            <a:pPr lvl="1"/>
            <a:r>
              <a:rPr lang="en-US" altLang="en-US" dirty="0"/>
              <a:t>Operators, Ch. 4.1-4.9 </a:t>
            </a:r>
          </a:p>
          <a:p>
            <a:pPr lvl="1"/>
            <a:r>
              <a:rPr lang="en-US" altLang="en-US" dirty="0"/>
              <a:t>Selection and Iteration Statements, Ch. 1.4, 5.3-5.5</a:t>
            </a:r>
          </a:p>
          <a:p>
            <a:pPr lvl="1"/>
            <a:r>
              <a:rPr lang="en-US" altLang="en-US" dirty="0"/>
              <a:t>Static casts, Ch. 4.11.3-5.12.6</a:t>
            </a:r>
          </a:p>
          <a:p>
            <a:pPr lvl="1"/>
            <a:r>
              <a:rPr lang="en-US" altLang="en-US" dirty="0"/>
              <a:t>Overview of </a:t>
            </a:r>
            <a:r>
              <a:rPr lang="en-US" altLang="en-US" dirty="0" err="1"/>
              <a:t>std</a:t>
            </a:r>
            <a:r>
              <a:rPr lang="en-US" altLang="en-US" dirty="0"/>
              <a:t>::string</a:t>
            </a:r>
          </a:p>
          <a:p>
            <a:pPr lvl="1"/>
            <a:r>
              <a:rPr lang="en-US" altLang="en-US" dirty="0"/>
              <a:t>Introduction to </a:t>
            </a:r>
            <a:r>
              <a:rPr lang="en-US" altLang="en-US" dirty="0" err="1"/>
              <a:t>std</a:t>
            </a:r>
            <a:r>
              <a:rPr lang="en-US" altLang="en-US" dirty="0"/>
              <a:t>::array and </a:t>
            </a:r>
            <a:r>
              <a:rPr lang="en-US" altLang="en-US" dirty="0" err="1"/>
              <a:t>std</a:t>
            </a:r>
            <a:r>
              <a:rPr lang="en-US" altLang="en-US" dirty="0"/>
              <a:t>::vector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CSI2372: 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3546418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457200"/>
          </a:xfrm>
        </p:spPr>
        <p:txBody>
          <a:bodyPr/>
          <a:lstStyle/>
          <a:p>
            <a:r>
              <a:rPr lang="en-US" altLang="en-US" dirty="0"/>
              <a:t>Example: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altLang="en-US" dirty="0"/>
              <a:t>with fundamental data types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20675" y="533400"/>
            <a:ext cx="8502650" cy="563966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defTabSz="255588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defTabSz="255588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defTabSz="255588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defTabSz="255588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255588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255588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255588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255588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#include &lt;iostream&gt;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#include 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&lt;iterator&gt;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#include &lt;array&gt;</a:t>
            </a:r>
          </a:p>
          <a:p>
            <a:pPr>
              <a:buClrTx/>
              <a:buSzTx/>
              <a:buFontTx/>
              <a:buNone/>
            </a:pPr>
            <a:r>
              <a:rPr lang="en-CA" altLang="en-US" sz="18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using </a:t>
            </a: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namespace std;</a:t>
            </a:r>
          </a:p>
          <a:p>
            <a:pPr>
              <a:lnSpc>
                <a:spcPts val="1000"/>
              </a:lnSpc>
              <a:buClrTx/>
              <a:buSzTx/>
              <a:buFontTx/>
              <a:buNone/>
            </a:pPr>
            <a:endParaRPr lang="en-CA" altLang="en-US" sz="1800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void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manipulatePrint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(array&lt;int,10&gt;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iArr_copy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) { … }</a:t>
            </a:r>
          </a:p>
          <a:p>
            <a:pPr>
              <a:lnSpc>
                <a:spcPts val="1000"/>
              </a:lnSpc>
              <a:buClrTx/>
              <a:buSzTx/>
              <a:buFontTx/>
              <a:buNone/>
            </a:pPr>
            <a:endParaRPr lang="en-US" altLang="en-US" sz="1800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 main(int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argc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char*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argv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[]) {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400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array&lt;int,10&gt;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iArr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; // Uninitialized array of size 10  int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9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// loop over the elements and set them to their rank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// using an </a:t>
            </a:r>
            <a:r>
              <a:rPr lang="en-US" altLang="en-US" sz="1800" u="sng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iterator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for (auto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iter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iArr.begin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();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iter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!=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iArr.end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();++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iter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) {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		*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iter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num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++; // </a:t>
            </a:r>
            <a:r>
              <a:rPr lang="en-US" altLang="en-US" sz="1800" i="1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iter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is the iterator position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array&lt;int,10&gt;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oIArr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iArr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; // Copy to another array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if 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oIArr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==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iArr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) {…}  // Equal compare the arrays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if 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oIArr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!=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iArr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) {…} // Not equal compare the arrays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manipulatePrint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iArr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); // Pass the array by value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return 0; 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CSI2372: 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900860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Introduction to </a:t>
            </a:r>
            <a:r>
              <a:rPr lang="en-CA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Growable</a:t>
            </a:r>
            <a:r>
              <a:rPr lang="en-US" altLang="en-US" dirty="0"/>
              <a:t> Array </a:t>
            </a:r>
            <a:r>
              <a:rPr lang="en-CA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/>
              <a:t>Similar to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en-US" dirty="0"/>
              <a:t> (deprecated) in Java</a:t>
            </a:r>
          </a:p>
          <a:p>
            <a:pPr lvl="1"/>
            <a:r>
              <a:rPr lang="en-US" altLang="en-US" dirty="0"/>
              <a:t>Vectors adjust their size based on the number of element stored in the vector</a:t>
            </a:r>
          </a:p>
          <a:p>
            <a:pPr lvl="1"/>
            <a:r>
              <a:rPr lang="en-US" altLang="en-US" dirty="0"/>
              <a:t>Vectors can be copied, assigned and compared</a:t>
            </a:r>
          </a:p>
          <a:p>
            <a:pPr lvl="1"/>
            <a:r>
              <a:rPr lang="en-US" altLang="en-US" dirty="0"/>
              <a:t>Vectors offer same random (constant time) access than arrays</a:t>
            </a:r>
          </a:p>
          <a:p>
            <a:pPr lvl="1"/>
            <a:r>
              <a:rPr lang="en-US" altLang="en-US" dirty="0"/>
              <a:t>Vectors are containers and not just aggregates, e.g., they have additional constructors</a:t>
            </a:r>
          </a:p>
          <a:p>
            <a:pPr lvl="1"/>
            <a:r>
              <a:rPr lang="en-GB" altLang="en-US" dirty="0"/>
              <a:t>Commonly used methods </a:t>
            </a:r>
          </a:p>
          <a:p>
            <a:pPr marL="914400" lvl="2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empty, size,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resize, </a:t>
            </a: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begin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end,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rbegin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rend, capacity, etc.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88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08504" cy="432048"/>
          </a:xfrm>
        </p:spPr>
        <p:txBody>
          <a:bodyPr/>
          <a:lstStyle/>
          <a:p>
            <a:r>
              <a:rPr lang="en-US" altLang="en-US" sz="2200" dirty="0"/>
              <a:t>Example: Using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::vector </a:t>
            </a:r>
            <a:r>
              <a:rPr lang="en-US" altLang="en-US" sz="2200" dirty="0"/>
              <a:t>with fundamental data types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79512" y="692696"/>
            <a:ext cx="8502650" cy="4931776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defTabSz="255588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defTabSz="255588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defTabSz="255588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defTabSz="255588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255588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255588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255588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255588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#include &lt;iostream&gt;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#include &lt;vector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</a:t>
            </a:r>
          </a:p>
          <a:p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#include 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&lt;iterator&gt;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ts val="1000"/>
              </a:lnSpc>
            </a:pPr>
            <a:r>
              <a:rPr lang="en-CA" altLang="en-US" sz="18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using </a:t>
            </a: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namespace std;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void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manipulatePrint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(vector&lt;int&gt;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copy_iVec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);</a:t>
            </a:r>
            <a:endParaRPr lang="en-CA" altLang="en-US" sz="1800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ts val="1000"/>
              </a:lnSpc>
              <a:buClrTx/>
              <a:buSzTx/>
              <a:buFontTx/>
              <a:buNone/>
            </a:pPr>
            <a:endParaRPr lang="en-US" altLang="en-US" sz="1800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main(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argc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char*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argv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[] ) {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vector&lt;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(10,0); //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vector of size 10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// loop over the elements and print 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for ( vector&lt;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&gt;::iterator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iter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iVec.begin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	      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*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iter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!=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iVec.end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();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iter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++ ) {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  		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cout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&lt;&lt; *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iter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&lt;&lt;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endl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}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vector&lt;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oIVec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; // Copying vector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if 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oIVec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==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) { </a:t>
            </a: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…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} // Equal compare vectors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if 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oIVec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!=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) { … } // Not equal compare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manipulatePrint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iVec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); // Pass the vector to a function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return 0; }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4716016" y="1556792"/>
            <a:ext cx="2304256" cy="15841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7020272" y="980728"/>
            <a:ext cx="1512168" cy="936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1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+mn-lt"/>
              </a:rPr>
              <a:t>Declaring</a:t>
            </a:r>
            <a:r>
              <a:rPr kumimoji="0" lang="fr-CA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+mn-lt"/>
              </a:rPr>
              <a:t> an</a:t>
            </a:r>
            <a:r>
              <a:rPr kumimoji="0" lang="fr-CA" sz="18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+mn-lt"/>
              </a:rPr>
              <a:t> </a:t>
            </a:r>
            <a:r>
              <a:rPr kumimoji="0" lang="fr-CA" sz="1800" b="0" i="0" u="none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+mn-lt"/>
              </a:rPr>
              <a:t>iterator</a:t>
            </a:r>
            <a:r>
              <a:rPr kumimoji="0" lang="fr-CA" sz="18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+mn-lt"/>
              </a:rPr>
              <a:t> to a </a:t>
            </a:r>
            <a:r>
              <a:rPr kumimoji="0" lang="fr-CA" sz="1800" b="0" i="0" u="none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+mn-lt"/>
              </a:rPr>
              <a:t>vector</a:t>
            </a:r>
            <a:endParaRPr kumimoji="0" lang="fr-CA" sz="1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3438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Next Lecture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en-US" b="0" dirty="0">
                <a:solidFill>
                  <a:srgbClr val="000000"/>
                </a:solidFill>
                <a:latin typeface="Comic Sans MS" panose="030F0702030302020204" pitchFamily="66" charset="0"/>
                <a:cs typeface="Arial" pitchFamily="34" charset="0"/>
              </a:rPr>
              <a:t>Java in C++</a:t>
            </a:r>
            <a:endParaRPr lang="en-US" altLang="en-US" dirty="0"/>
          </a:p>
          <a:p>
            <a:r>
              <a:rPr lang="en-US" altLang="en-US" dirty="0"/>
              <a:t>Basic Object-oriented C++ </a:t>
            </a:r>
          </a:p>
          <a:p>
            <a:pPr lvl="1"/>
            <a:r>
              <a:rPr lang="en-US" altLang="en-US" dirty="0"/>
              <a:t>Classes, Ch. 2.6 , (7.1)</a:t>
            </a:r>
          </a:p>
          <a:p>
            <a:pPr lvl="2"/>
            <a:r>
              <a:rPr lang="en-US" altLang="en-US" dirty="0"/>
              <a:t>Example: Point2D</a:t>
            </a:r>
          </a:p>
          <a:p>
            <a:pPr lvl="1"/>
            <a:r>
              <a:rPr lang="en-US" altLang="en-US" dirty="0"/>
              <a:t>Construction </a:t>
            </a:r>
          </a:p>
          <a:p>
            <a:pPr lvl="1"/>
            <a:r>
              <a:rPr lang="en-US" altLang="en-US" dirty="0"/>
              <a:t>Constructor types, Ch. 7.5</a:t>
            </a:r>
          </a:p>
          <a:p>
            <a:pPr lvl="1"/>
            <a:r>
              <a:rPr lang="en-US" altLang="en-US" dirty="0"/>
              <a:t>Destruction 7.1.5</a:t>
            </a:r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89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20AC594-24E0-448C-8977-A9E2CEB84F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833FC00C-46CD-4221-B8BC-70F05A7A5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GB" altLang="en-US" dirty="0"/>
              <a:t>Strongly Typed Enumeration Example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BC34E4BA-4034-4872-BD4A-5B90E2214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93825"/>
            <a:ext cx="8520112" cy="424440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iostream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using namespace std;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enum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class ID : unsigned long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long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Zero=0ULL, Other, Large=2346781693637789ULL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main(){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ID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ID::Zero;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if (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== ID::Zero)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ID::Large;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static_cast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&lt;unsigned long long&gt;(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)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return 0;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="" xmlns:a16="http://schemas.microsoft.com/office/drawing/2014/main" id="{A7E0C9A0-86CD-4D70-B993-7C9469AEA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181600"/>
            <a:ext cx="2057400" cy="371513"/>
          </a:xfrm>
          <a:prstGeom prst="rect">
            <a:avLst/>
          </a:prstGeom>
          <a:solidFill>
            <a:srgbClr val="114FFB"/>
          </a:solidFill>
          <a:ln w="76320" cap="sq">
            <a:solidFill>
              <a:srgbClr val="FE9B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buClr>
                <a:srgbClr val="FFFFFF"/>
              </a:buClr>
            </a:pPr>
            <a:r>
              <a:rPr lang="en-GB" altLang="en-US" sz="1800" dirty="0">
                <a:solidFill>
                  <a:srgbClr val="FFFFFF"/>
                </a:solidFill>
                <a:latin typeface="Times New Roman" pitchFamily="18" charset="0"/>
              </a:rPr>
              <a:t>2346781693637789</a:t>
            </a:r>
          </a:p>
        </p:txBody>
      </p:sp>
    </p:spTree>
    <p:extLst>
      <p:ext uri="{BB962C8B-B14F-4D97-AF65-F5344CB8AC3E}">
        <p14:creationId xmlns:p14="http://schemas.microsoft.com/office/powerpoint/2010/main" val="1171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533400"/>
          </a:xfrm>
        </p:spPr>
        <p:txBody>
          <a:bodyPr/>
          <a:lstStyle/>
          <a:p>
            <a:r>
              <a:rPr lang="en-GB" altLang="en-US" dirty="0"/>
              <a:t>Why Enumerations?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029200"/>
          </a:xfrm>
        </p:spPr>
        <p:txBody>
          <a:bodyPr/>
          <a:lstStyle/>
          <a:p>
            <a:r>
              <a:rPr lang="en-GB" altLang="en-US" dirty="0"/>
              <a:t>Could just use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altLang="en-US" dirty="0"/>
              <a:t>, i.e.,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Red = 0;</a:t>
            </a:r>
          </a:p>
          <a:p>
            <a:pPr lvl="1"/>
            <a:r>
              <a:rPr lang="en-GB" altLang="en-US" dirty="0"/>
              <a:t>Readability</a:t>
            </a:r>
          </a:p>
          <a:p>
            <a:pPr lvl="1"/>
            <a:r>
              <a:rPr lang="en-GB" altLang="en-US" dirty="0"/>
              <a:t>Ease of modifying the numeric representations</a:t>
            </a:r>
          </a:p>
          <a:p>
            <a:pPr lvl="1"/>
            <a:r>
              <a:rPr lang="en-GB" altLang="en-US" dirty="0"/>
              <a:t>Strong typing i.e.,</a:t>
            </a:r>
          </a:p>
          <a:p>
            <a:pPr lvl="2"/>
            <a:r>
              <a:rPr lang="en-GB" altLang="en-US" dirty="0"/>
              <a:t>Value </a:t>
            </a:r>
            <a:r>
              <a:rPr lang="en-GB" alt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GB" altLang="en-US" dirty="0"/>
              <a:t> cannot be assigned to a variable of type </a:t>
            </a:r>
            <a:r>
              <a:rPr lang="en-GB" alt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en-GB" altLang="en-US" dirty="0"/>
              <a:t>.</a:t>
            </a:r>
          </a:p>
          <a:p>
            <a:r>
              <a:rPr lang="en-GB" altLang="en-US" dirty="0"/>
              <a:t>Limitations of </a:t>
            </a:r>
            <a:r>
              <a:rPr lang="en-GB" altLang="en-US" dirty="0" err="1"/>
              <a:t>enum</a:t>
            </a:r>
            <a:r>
              <a:rPr lang="en-GB" altLang="en-US" dirty="0"/>
              <a:t> prior to C++11</a:t>
            </a:r>
          </a:p>
          <a:p>
            <a:pPr lvl="1"/>
            <a:r>
              <a:rPr lang="en-GB" altLang="en-US" dirty="0"/>
              <a:t>Underlying type is always an </a:t>
            </a:r>
            <a:r>
              <a:rPr lang="en-GB" alt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alt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altLang="en-US" dirty="0"/>
              <a:t> types implicitly convert to </a:t>
            </a:r>
            <a:r>
              <a:rPr lang="en-GB" alt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alt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 err="1"/>
              <a:t>Unscoped</a:t>
            </a:r>
            <a:r>
              <a:rPr lang="en-GB" altLang="en-US" dirty="0"/>
              <a:t> </a:t>
            </a:r>
            <a:r>
              <a:rPr lang="en-GB" alt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altLang="en-US" dirty="0"/>
              <a:t> definitions end up in the surrounding scope</a:t>
            </a:r>
          </a:p>
          <a:p>
            <a:pPr lvl="2"/>
            <a:r>
              <a:rPr lang="en-GB" altLang="en-US" dirty="0"/>
              <a:t>All the above is addressed in C++11 by </a:t>
            </a:r>
            <a:r>
              <a:rPr lang="en-GB" alt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GB" altLang="en-US" dirty="0"/>
              <a:t> (strongly typed enumerations)</a:t>
            </a:r>
          </a:p>
          <a:p>
            <a:pPr lvl="2"/>
            <a:r>
              <a:rPr lang="en-US" altLang="en-US" sz="18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r>
              <a:rPr lang="en-US" altLang="en-US" sz="1800" dirty="0" smtClean="0"/>
              <a:t> </a:t>
            </a:r>
            <a:r>
              <a:rPr lang="en-US" altLang="en-US" sz="1800" b="1" dirty="0" err="1" smtClean="0">
                <a:solidFill>
                  <a:srgbClr val="0000FF"/>
                </a:solidFill>
              </a:rPr>
              <a:t>enum</a:t>
            </a:r>
            <a:r>
              <a:rPr lang="en-US" altLang="en-US" sz="1800" dirty="0" smtClean="0"/>
              <a:t> { </a:t>
            </a:r>
            <a:r>
              <a:rPr lang="en-US" altLang="en-US" sz="1800" dirty="0" err="1"/>
              <a:t>aaa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bbb</a:t>
            </a:r>
            <a:r>
              <a:rPr lang="en-US" altLang="en-US" sz="1800" dirty="0"/>
              <a:t>, ccc = 25, </a:t>
            </a:r>
            <a:r>
              <a:rPr lang="en-US" altLang="en-US" sz="1800" dirty="0" err="1"/>
              <a:t>ddd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eee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fff</a:t>
            </a:r>
            <a:r>
              <a:rPr lang="en-US" altLang="en-US" sz="1800" dirty="0"/>
              <a:t> = 1, </a:t>
            </a:r>
            <a:r>
              <a:rPr lang="en-US" altLang="en-US" sz="1800" dirty="0" err="1"/>
              <a:t>ggg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hhh</a:t>
            </a:r>
            <a:r>
              <a:rPr lang="en-US" altLang="en-US" sz="1800" dirty="0"/>
              <a:t> = </a:t>
            </a:r>
            <a:r>
              <a:rPr lang="en-US" altLang="en-US" sz="1800" dirty="0" err="1" smtClean="0"/>
              <a:t>fff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+ </a:t>
            </a:r>
            <a:r>
              <a:rPr lang="en-US" altLang="en-US" sz="1800" dirty="0" smtClean="0"/>
              <a:t>ccc </a:t>
            </a:r>
            <a:r>
              <a:rPr lang="en-US" altLang="en-US" sz="1800" dirty="0"/>
              <a:t>}; //</a:t>
            </a:r>
            <a:r>
              <a:rPr lang="en-US" altLang="en-US" sz="1800" dirty="0" err="1"/>
              <a:t>aaa</a:t>
            </a:r>
            <a:r>
              <a:rPr lang="en-US" altLang="en-US" sz="1800" dirty="0"/>
              <a:t> = 0, </a:t>
            </a:r>
            <a:r>
              <a:rPr lang="en-US" altLang="en-US" sz="1800" dirty="0" err="1"/>
              <a:t>bbb</a:t>
            </a:r>
            <a:r>
              <a:rPr lang="en-US" altLang="en-US" sz="1800" dirty="0"/>
              <a:t> = 1, ccc = 25, </a:t>
            </a:r>
            <a:r>
              <a:rPr lang="en-US" altLang="en-US" sz="1800" dirty="0" err="1"/>
              <a:t>ddd</a:t>
            </a:r>
            <a:r>
              <a:rPr lang="en-US" altLang="en-US" sz="1800" dirty="0"/>
              <a:t> = 26, </a:t>
            </a:r>
            <a:r>
              <a:rPr lang="en-US" altLang="en-US" sz="1800" dirty="0" err="1"/>
              <a:t>eee</a:t>
            </a:r>
            <a:r>
              <a:rPr lang="en-US" altLang="en-US" sz="1800" dirty="0"/>
              <a:t> = 27, </a:t>
            </a:r>
            <a:r>
              <a:rPr lang="en-US" altLang="en-US" sz="1800" dirty="0" err="1"/>
              <a:t>fff</a:t>
            </a:r>
            <a:r>
              <a:rPr lang="en-US" altLang="en-US" sz="1800" dirty="0"/>
              <a:t> = 1, </a:t>
            </a:r>
            <a:r>
              <a:rPr lang="en-US" altLang="en-US" sz="1800" dirty="0" err="1"/>
              <a:t>ggg</a:t>
            </a:r>
            <a:r>
              <a:rPr lang="en-US" altLang="en-US" sz="1800" dirty="0"/>
              <a:t> = 2, </a:t>
            </a:r>
            <a:r>
              <a:rPr lang="en-US" altLang="en-US" sz="1800" dirty="0" err="1"/>
              <a:t>hhh</a:t>
            </a:r>
            <a:r>
              <a:rPr lang="en-US" altLang="en-US" sz="1800" dirty="0"/>
              <a:t> = 26</a:t>
            </a:r>
            <a:endParaRPr lang="en-GB" altLang="en-US" sz="1800" dirty="0"/>
          </a:p>
          <a:p>
            <a:pPr lvl="1"/>
            <a:endParaRPr lang="en-GB" altLang="en-US" dirty="0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019800" y="3505200"/>
            <a:ext cx="26670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72200" y="3429000"/>
            <a:ext cx="22860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15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Operators (Ch. 4)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Arithmetic operators </a:t>
            </a:r>
          </a:p>
          <a:p>
            <a:pPr lvl="1"/>
            <a:r>
              <a:rPr lang="en-US" altLang="en-US"/>
              <a:t>Relational and logic operators</a:t>
            </a:r>
          </a:p>
          <a:p>
            <a:pPr lvl="1"/>
            <a:r>
              <a:rPr lang="en-US" altLang="en-US"/>
              <a:t>Bitwise operators</a:t>
            </a:r>
          </a:p>
          <a:p>
            <a:pPr lvl="1"/>
            <a:r>
              <a:rPr lang="en-US" altLang="en-US"/>
              <a:t>Assignment operators</a:t>
            </a:r>
          </a:p>
          <a:p>
            <a:pPr lvl="1"/>
            <a:r>
              <a:rPr lang="en-US" altLang="en-US"/>
              <a:t>Others</a:t>
            </a:r>
          </a:p>
          <a:p>
            <a:r>
              <a:rPr lang="en-US" altLang="en-US"/>
              <a:t>Operator properties</a:t>
            </a:r>
          </a:p>
          <a:p>
            <a:pPr lvl="1"/>
            <a:r>
              <a:rPr lang="en-US" altLang="en-US"/>
              <a:t>Unary, binary and ternary operators</a:t>
            </a:r>
          </a:p>
          <a:p>
            <a:pPr lvl="1"/>
            <a:r>
              <a:rPr lang="en-US" altLang="en-US"/>
              <a:t>Operators have a precedence and associativity (LR and RL)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44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Arithmetic Operators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In general … close to Java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Be aware: </a:t>
            </a:r>
          </a:p>
          <a:p>
            <a:pPr lvl="2"/>
            <a:r>
              <a:rPr lang="en-US" altLang="en-US" dirty="0"/>
              <a:t>Mixing types (more on type conversion later) </a:t>
            </a:r>
          </a:p>
          <a:p>
            <a:pPr lvl="2"/>
            <a:r>
              <a:rPr lang="en-US" altLang="en-US" dirty="0"/>
              <a:t>Integer division and modulo operator </a:t>
            </a:r>
          </a:p>
          <a:p>
            <a:pPr lvl="3"/>
            <a:r>
              <a:rPr lang="en-US" altLang="en-US" dirty="0"/>
              <a:t>C/C++ has signed and unsigned integral types (except for </a:t>
            </a:r>
            <a:r>
              <a:rPr lang="en-US" altLang="en-US" dirty="0" err="1"/>
              <a:t>boolean</a:t>
            </a:r>
            <a:r>
              <a:rPr lang="en-US" altLang="en-US" dirty="0"/>
              <a:t>)</a:t>
            </a:r>
          </a:p>
          <a:p>
            <a:pPr lvl="1"/>
            <a:endParaRPr lang="en-US" altLang="en-US" dirty="0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828800" y="1905000"/>
            <a:ext cx="4087812" cy="1479509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double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dVal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=21.0,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dDiv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=3.14;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double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dRes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dVal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/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dDiv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iVal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=21,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iDiv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=5;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auto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iMod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iVal%iVal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auto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iRes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iVal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/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iDiv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DC9DEF5B-A78F-4B24-B0EE-269875236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05000"/>
            <a:ext cx="2895600" cy="371513"/>
          </a:xfrm>
          <a:prstGeom prst="rect">
            <a:avLst/>
          </a:prstGeom>
          <a:solidFill>
            <a:srgbClr val="114FFB"/>
          </a:solidFill>
          <a:ln w="76320" cap="sq">
            <a:solidFill>
              <a:srgbClr val="FE9B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 err="1">
                <a:solidFill>
                  <a:srgbClr val="FFFFFF"/>
                </a:solidFill>
              </a:rPr>
              <a:t>dRes</a:t>
            </a:r>
            <a:r>
              <a:rPr lang="en-US" altLang="en-US" sz="1800" dirty="0">
                <a:solidFill>
                  <a:srgbClr val="FFFFFF"/>
                </a:solidFill>
              </a:rPr>
              <a:t> = 6.687898089171975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1C8204A5-A6A6-4988-8A88-85B7978D3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447887"/>
            <a:ext cx="2895600" cy="371513"/>
          </a:xfrm>
          <a:prstGeom prst="rect">
            <a:avLst/>
          </a:prstGeom>
          <a:solidFill>
            <a:srgbClr val="114FFB"/>
          </a:solidFill>
          <a:ln w="76320" cap="sq">
            <a:solidFill>
              <a:srgbClr val="FE9B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 err="1">
                <a:solidFill>
                  <a:srgbClr val="FFFFFF"/>
                </a:solidFill>
              </a:rPr>
              <a:t>iMod</a:t>
            </a:r>
            <a:r>
              <a:rPr lang="en-US" altLang="en-US" sz="1800" dirty="0">
                <a:solidFill>
                  <a:srgbClr val="FFFFFF"/>
                </a:solidFill>
              </a:rPr>
              <a:t> = 0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A6D148F1-4D36-43FE-86C4-C61328BF4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81287"/>
            <a:ext cx="2895600" cy="371513"/>
          </a:xfrm>
          <a:prstGeom prst="rect">
            <a:avLst/>
          </a:prstGeom>
          <a:solidFill>
            <a:srgbClr val="114FFB"/>
          </a:solidFill>
          <a:ln w="76320" cap="sq">
            <a:solidFill>
              <a:srgbClr val="FE9B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 err="1">
                <a:solidFill>
                  <a:srgbClr val="FFFFFF"/>
                </a:solidFill>
              </a:rPr>
              <a:t>iRes</a:t>
            </a:r>
            <a:r>
              <a:rPr lang="en-US" altLang="en-US" sz="1800" dirty="0">
                <a:solidFill>
                  <a:srgbClr val="FFFFFF"/>
                </a:solidFill>
              </a:rPr>
              <a:t> = 4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C9A1C9A-14B8-4C53-9954-67C2FBDBF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downcast from b2 to d successful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95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Operators</a:t>
            </a:r>
            <a:endParaRPr lang="en-US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In general … close to Java</a:t>
            </a:r>
          </a:p>
          <a:p>
            <a:pPr lvl="1"/>
            <a:r>
              <a:rPr lang="en-US" altLang="en-US" dirty="0"/>
              <a:t>Be aware: bool values can be converted to arithmetic types and vice versa</a:t>
            </a:r>
          </a:p>
          <a:p>
            <a:pPr lvl="2"/>
            <a:r>
              <a:rPr lang="en-US" altLang="en-US" dirty="0"/>
              <a:t>true has a value of 1</a:t>
            </a:r>
          </a:p>
          <a:p>
            <a:pPr lvl="2"/>
            <a:r>
              <a:rPr lang="en-US" altLang="en-US" dirty="0"/>
              <a:t>false has a value of 0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143000" y="3384550"/>
            <a:ext cx="6840537" cy="2289175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iVal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5;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if 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iVal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== true ) {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::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&lt;&lt; “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iVal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== true” &lt;&lt;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::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if 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iVal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::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&lt;&lt; “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iVal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is true” &lt;&lt;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::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491518" y="4953000"/>
            <a:ext cx="1370012" cy="384175"/>
          </a:xfrm>
          <a:prstGeom prst="rect">
            <a:avLst/>
          </a:prstGeom>
          <a:solidFill>
            <a:srgbClr val="114FFB"/>
          </a:solidFill>
          <a:ln w="76320" cap="sq">
            <a:solidFill>
              <a:srgbClr val="FE9B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900" dirty="0" err="1">
                <a:solidFill>
                  <a:srgbClr val="FFFFFF"/>
                </a:solidFill>
              </a:rPr>
              <a:t>iVal</a:t>
            </a:r>
            <a:r>
              <a:rPr lang="en-US" altLang="en-US" sz="1900" dirty="0">
                <a:solidFill>
                  <a:srgbClr val="FFFFFF"/>
                </a:solidFill>
              </a:rPr>
              <a:t> is true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17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Operator Precedence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Table of Precedence: </a:t>
            </a:r>
            <a:r>
              <a:rPr lang="en-US" altLang="en-US" dirty="0" err="1"/>
              <a:t>Lippman</a:t>
            </a:r>
            <a:r>
              <a:rPr lang="en-US" altLang="en-US" dirty="0"/>
              <a:t>, pp.166/167</a:t>
            </a:r>
          </a:p>
          <a:p>
            <a:pPr marL="457200" lvl="1" indent="0">
              <a:buNone/>
            </a:pPr>
            <a:r>
              <a:rPr lang="en-US" altLang="en-US" dirty="0"/>
              <a:t>Operator precedence and associativity (</a:t>
            </a:r>
            <a:r>
              <a:rPr lang="en-US" altLang="en-US" dirty="0">
                <a:solidFill>
                  <a:schemeClr val="accent2"/>
                </a:solidFill>
              </a:rPr>
              <a:t>LR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RL</a:t>
            </a:r>
            <a:r>
              <a:rPr lang="en-US" altLang="en-US" dirty="0"/>
              <a:t>) is </a:t>
            </a:r>
            <a:r>
              <a:rPr lang="en-US" altLang="en-US" dirty="0" err="1"/>
              <a:t>colour</a:t>
            </a:r>
            <a:r>
              <a:rPr lang="en-US" altLang="en-US" dirty="0"/>
              <a:t>-coded.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dirty="0"/>
              <a:t>(scoping: global, class, namespace)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(member select) 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(member select)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en-US" altLang="en-US" dirty="0"/>
              <a:t>(postfix)  </a:t>
            </a:r>
            <a:r>
              <a:rPr lang="en-US" altLang="en-US" dirty="0">
                <a:solidFill>
                  <a:srgbClr val="FF0000"/>
                </a:solidFill>
              </a:rPr>
              <a:t>-- </a:t>
            </a:r>
            <a:r>
              <a:rPr lang="en-US" altLang="en-US" dirty="0"/>
              <a:t>(postfix)  </a:t>
            </a:r>
            <a:r>
              <a:rPr lang="en-US" altLang="en-US" dirty="0" err="1">
                <a:solidFill>
                  <a:srgbClr val="FF0000"/>
                </a:solidFill>
              </a:rPr>
              <a:t>typeid</a:t>
            </a:r>
            <a:r>
              <a:rPr lang="en-US" altLang="en-US" dirty="0">
                <a:solidFill>
                  <a:srgbClr val="FF0000"/>
                </a:solidFill>
              </a:rPr>
              <a:t>()  </a:t>
            </a:r>
            <a:r>
              <a:rPr lang="en-US" altLang="en-US" dirty="0"/>
              <a:t>explicit casts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en-US" altLang="en-US" dirty="0"/>
              <a:t>(prefix)  </a:t>
            </a:r>
            <a:r>
              <a:rPr lang="en-US" altLang="en-US" dirty="0">
                <a:solidFill>
                  <a:srgbClr val="FF0000"/>
                </a:solidFill>
              </a:rPr>
              <a:t>-- </a:t>
            </a:r>
            <a:r>
              <a:rPr lang="en-US" altLang="en-US" dirty="0"/>
              <a:t>(prefix)  </a:t>
            </a:r>
            <a:r>
              <a:rPr lang="en-US" altLang="en-US" dirty="0">
                <a:solidFill>
                  <a:srgbClr val="FF0000"/>
                </a:solidFill>
              </a:rPr>
              <a:t>!  ~</a:t>
            </a:r>
            <a:r>
              <a:rPr lang="en-US" altLang="en-US" dirty="0"/>
              <a:t> (bitwise complement) 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- </a:t>
            </a:r>
            <a:r>
              <a:rPr lang="en-US" altLang="en-US" dirty="0"/>
              <a:t>(unary) </a:t>
            </a:r>
            <a:r>
              <a:rPr lang="en-US" altLang="en-US" dirty="0">
                <a:solidFill>
                  <a:srgbClr val="FF0000"/>
                </a:solidFill>
              </a:rPr>
              <a:t>+ </a:t>
            </a:r>
            <a:r>
              <a:rPr lang="en-US" altLang="en-US" dirty="0"/>
              <a:t>(unary) </a:t>
            </a:r>
            <a:r>
              <a:rPr lang="en-US" altLang="en-US" dirty="0">
                <a:solidFill>
                  <a:srgbClr val="FF0000"/>
                </a:solidFill>
              </a:rPr>
              <a:t>* </a:t>
            </a:r>
            <a:r>
              <a:rPr lang="en-US" altLang="en-US" dirty="0"/>
              <a:t>(dereference)   </a:t>
            </a:r>
            <a:r>
              <a:rPr lang="en-US" altLang="en-US" dirty="0">
                <a:solidFill>
                  <a:srgbClr val="FF0000"/>
                </a:solidFill>
              </a:rPr>
              <a:t>&amp; </a:t>
            </a:r>
            <a:r>
              <a:rPr lang="en-US" altLang="en-US" dirty="0"/>
              <a:t>(address of)	  </a:t>
            </a:r>
            <a:r>
              <a:rPr lang="en-US" altLang="en-US" dirty="0" err="1">
                <a:solidFill>
                  <a:srgbClr val="FF0000"/>
                </a:solidFill>
              </a:rPr>
              <a:t>sizeof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new  new[]  delete  delete[]</a:t>
            </a:r>
            <a:r>
              <a:rPr lang="en-US" altLang="en-US" dirty="0"/>
              <a:t>  </a:t>
            </a:r>
            <a:r>
              <a:rPr lang="en-US" altLang="en-US" dirty="0" err="1">
                <a:solidFill>
                  <a:srgbClr val="FF0000"/>
                </a:solidFill>
              </a:rPr>
              <a:t>noexcept</a:t>
            </a:r>
            <a:r>
              <a:rPr lang="en-US" altLang="en-US" dirty="0">
                <a:solidFill>
                  <a:srgbClr val="FF0000"/>
                </a:solidFill>
              </a:rPr>
              <a:t>()</a:t>
            </a:r>
            <a:r>
              <a:rPr lang="en-US" altLang="en-US" dirty="0"/>
              <a:t> (C++11)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-&gt;*</a:t>
            </a:r>
            <a:r>
              <a:rPr lang="en-US" altLang="en-US" dirty="0"/>
              <a:t> (</a:t>
            </a:r>
            <a:r>
              <a:rPr lang="en-US" altLang="en-US" dirty="0" err="1"/>
              <a:t>ptr</a:t>
            </a:r>
            <a:r>
              <a:rPr lang="en-US" altLang="en-US" dirty="0"/>
              <a:t> to member select) 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en-US" altLang="en-US" dirty="0"/>
              <a:t> (object to member select)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/>
              <a:t> (multiply)	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chemeClr val="accent2"/>
                </a:solidFill>
              </a:rPr>
              <a:t>+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chemeClr val="accent2"/>
                </a:solidFill>
              </a:rPr>
              <a:t>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393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Operators (cont’d)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 startAt="10"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	&lt;=	&gt;	&gt;=</a:t>
            </a:r>
          </a:p>
          <a:p>
            <a:pPr marL="914400" lvl="1" indent="-457200">
              <a:buFont typeface="+mj-lt"/>
              <a:buAutoNum type="arabicPeriod" startAt="10"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	!=</a:t>
            </a:r>
          </a:p>
          <a:p>
            <a:pPr marL="914400" lvl="1" indent="-457200">
              <a:buFont typeface="+mj-lt"/>
              <a:buAutoNum type="arabicPeriod" startAt="10"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dirty="0"/>
              <a:t>(bitwise AND)</a:t>
            </a:r>
          </a:p>
          <a:p>
            <a:pPr marL="914400" lvl="1" indent="-457200">
              <a:buFont typeface="+mj-lt"/>
              <a:buAutoNum type="arabicPeriod" startAt="10"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en-US" dirty="0"/>
              <a:t>(bitwise XOR)</a:t>
            </a:r>
          </a:p>
          <a:p>
            <a:pPr marL="914400" lvl="1" indent="-457200">
              <a:buFont typeface="+mj-lt"/>
              <a:buAutoNum type="arabicPeriod" startAt="10"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dirty="0"/>
              <a:t>(bitwise OR)</a:t>
            </a:r>
          </a:p>
          <a:p>
            <a:pPr marL="914400" lvl="1" indent="-457200">
              <a:buFont typeface="+mj-lt"/>
              <a:buAutoNum type="arabicPeriod" startAt="10"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  <a:p>
            <a:pPr marL="914400" lvl="1" indent="-457200">
              <a:buFont typeface="+mj-lt"/>
              <a:buAutoNum type="arabicPeriod" startAt="10"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</a:p>
          <a:p>
            <a:pPr marL="914400" lvl="1" indent="-457200">
              <a:buFont typeface="+mj-lt"/>
              <a:buAutoNum type="arabicPeriod" startAt="10"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 :</a:t>
            </a:r>
            <a:r>
              <a:rPr lang="en-US" altLang="en-US" dirty="0"/>
              <a:t>(conditional)</a:t>
            </a:r>
          </a:p>
          <a:p>
            <a:pPr marL="914400" lvl="1" indent="-457200">
              <a:buFont typeface="+mj-lt"/>
              <a:buAutoNum type="arabicPeriod" startAt="10"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	+=	-=	*=	/= 	%=	&gt;&gt;=  &lt;&lt;=	&amp;=	|=	^=</a:t>
            </a:r>
          </a:p>
          <a:p>
            <a:pPr marL="914400" lvl="1" indent="-457200">
              <a:buFont typeface="+mj-lt"/>
              <a:buAutoNum type="arabicPeriod" startAt="10"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</a:p>
          <a:p>
            <a:pPr marL="914400" lvl="1" indent="-457200">
              <a:buFont typeface="+mj-lt"/>
              <a:buAutoNum type="arabicPeriod" startAt="10"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09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Ottawa_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030A0"/>
      </a:hlink>
      <a:folHlink>
        <a:srgbClr val="7030A0"/>
      </a:folHlink>
    </a:clrScheme>
    <a:fontScheme name="uOttawa_Grey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Ottawa_Gr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ttawa_Gre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4994</TotalTime>
  <Words>1684</Words>
  <Application>Microsoft Office PowerPoint</Application>
  <PresentationFormat>On-screen Show (4:3)</PresentationFormat>
  <Paragraphs>389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 Unicode MS</vt:lpstr>
      <vt:lpstr>Arial</vt:lpstr>
      <vt:lpstr>Arial Black</vt:lpstr>
      <vt:lpstr>Arial(Body)</vt:lpstr>
      <vt:lpstr>Comic Sans MS</vt:lpstr>
      <vt:lpstr>Courier New</vt:lpstr>
      <vt:lpstr>Segoe UI</vt:lpstr>
      <vt:lpstr>Times</vt:lpstr>
      <vt:lpstr>Times New Roman</vt:lpstr>
      <vt:lpstr>WenQuanYi Zen Hei Sharp</vt:lpstr>
      <vt:lpstr>Wingdings</vt:lpstr>
      <vt:lpstr>uOttawa_Grey</vt:lpstr>
      <vt:lpstr>Advanced Programming Concepts with C++ CSI2372 – Fall 2019</vt:lpstr>
      <vt:lpstr>This lecture</vt:lpstr>
      <vt:lpstr>Strongly Typed Enumeration Example</vt:lpstr>
      <vt:lpstr>Why Enumerations?</vt:lpstr>
      <vt:lpstr>Operators (Ch. 4)</vt:lpstr>
      <vt:lpstr>Arithmetic Operators</vt:lpstr>
      <vt:lpstr>Logic Operators</vt:lpstr>
      <vt:lpstr>Operator Precedence</vt:lpstr>
      <vt:lpstr>Operators (cont’d)</vt:lpstr>
      <vt:lpstr>Operator Precedence Examples</vt:lpstr>
      <vt:lpstr>Selection Statements: Examples</vt:lpstr>
      <vt:lpstr>Iteration (Loops)</vt:lpstr>
      <vt:lpstr>Iteration (Loops)</vt:lpstr>
      <vt:lpstr>Implicit vs. Explicit Type Conversion</vt:lpstr>
      <vt:lpstr>Static Cast</vt:lpstr>
      <vt:lpstr>Examples</vt:lpstr>
      <vt:lpstr>Strings</vt:lpstr>
      <vt:lpstr>C++ string Class</vt:lpstr>
      <vt:lpstr>Introduction to std::array</vt:lpstr>
      <vt:lpstr>Example: array with fundamental data types</vt:lpstr>
      <vt:lpstr>Introduction to std::vector</vt:lpstr>
      <vt:lpstr>Example: Using std::vector with fundamental data types</vt:lpstr>
      <vt:lpstr>Next Lecture</vt:lpstr>
    </vt:vector>
  </TitlesOfParts>
  <Company>University of Ottawa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Côté</dc:creator>
  <cp:lastModifiedBy>Mohamed Taleb</cp:lastModifiedBy>
  <cp:revision>809</cp:revision>
  <cp:lastPrinted>2015-09-09T16:53:50Z</cp:lastPrinted>
  <dcterms:created xsi:type="dcterms:W3CDTF">2004-10-15T15:05:39Z</dcterms:created>
  <dcterms:modified xsi:type="dcterms:W3CDTF">2019-09-22T22:53:15Z</dcterms:modified>
</cp:coreProperties>
</file>