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71" r:id="rId2"/>
    <p:sldId id="472" r:id="rId3"/>
    <p:sldId id="538" r:id="rId4"/>
    <p:sldId id="540" r:id="rId5"/>
    <p:sldId id="541" r:id="rId6"/>
    <p:sldId id="523" r:id="rId7"/>
    <p:sldId id="548" r:id="rId8"/>
    <p:sldId id="542" r:id="rId9"/>
    <p:sldId id="543" r:id="rId10"/>
    <p:sldId id="544" r:id="rId11"/>
    <p:sldId id="545" r:id="rId12"/>
    <p:sldId id="546" r:id="rId13"/>
    <p:sldId id="547" r:id="rId14"/>
    <p:sldId id="502" r:id="rId1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3300"/>
    <a:srgbClr val="9966FF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6" autoAdjust="0"/>
    <p:restoredTop sz="94660" autoAdjust="0"/>
  </p:normalViewPr>
  <p:slideViewPr>
    <p:cSldViewPr>
      <p:cViewPr varScale="1">
        <p:scale>
          <a:sx n="99" d="100"/>
          <a:sy n="99" d="100"/>
        </p:scale>
        <p:origin x="-2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99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304"/>
        <p:guide pos="30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3F2243-390C-4D37-AA86-80B35697C67C}" type="datetimeFigureOut">
              <a:rPr lang="en-CA" smtClean="0"/>
              <a:pPr/>
              <a:t>15/09/2019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9A6AB-460A-4DEE-BC7D-4C2B4D0CED78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06138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70C7FAF-C979-4AEE-A3D7-997B53674DE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90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60B1DE6-7EFB-49DD-AA96-56B307E5DB96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6BA44624-ECE0-47F3-ABF3-27E8149E2338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68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1399850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85D7B2C-BC8B-42C6-A09F-64F675766944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09B71425-4A5F-4ECE-AE5D-3CF0AD48B618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2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78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375248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8D3988A-7812-409F-935E-09D7C5CD8B09}" type="slidenum">
              <a:rPr lang="en-GB" altLang="en-US"/>
              <a:pPr>
                <a:defRPr/>
              </a:pPr>
              <a:t>3</a:t>
            </a:fld>
            <a:endParaRPr lang="en-GB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9367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EE24E92-6B50-4756-96C8-ADA0A8907496}" type="slidenum">
              <a:rPr lang="en-GB" altLang="en-US"/>
              <a:pPr>
                <a:defRPr/>
              </a:pPr>
              <a:t>4</a:t>
            </a:fld>
            <a:endParaRPr lang="en-GB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2028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25495A5-7EB6-457F-80EA-D225E262D9E4}" type="slidenum">
              <a:rPr lang="en-GB" altLang="en-US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9297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1B3F4F6-16A0-4FFE-99D1-D3B1FEE11DF1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07C8C450-4446-4967-BC2C-0765CFC57E64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14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188594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5181600" cy="205740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5181600" cy="15240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2394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916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06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60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15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025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89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7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20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560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38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579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32" r:id="rId6"/>
    <p:sldLayoutId id="2147483933" r:id="rId7"/>
    <p:sldLayoutId id="2147483934" r:id="rId8"/>
    <p:sldLayoutId id="2147483940" r:id="rId9"/>
    <p:sldLayoutId id="2147483941" r:id="rId10"/>
    <p:sldLayoutId id="214748394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5562600" cy="2057400"/>
          </a:xfrm>
        </p:spPr>
        <p:txBody>
          <a:bodyPr/>
          <a:lstStyle/>
          <a:p>
            <a:r>
              <a:rPr lang="en-US" altLang="en-US" b="1" dirty="0">
                <a:latin typeface="Arial" charset="0"/>
              </a:rPr>
              <a:t>Advanced Programming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Concepts with C++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CSI2372 – Fall 2019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Jochen Lang &amp;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Mohamed Taleb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EECS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81741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Definition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Point2D</a:t>
            </a:r>
            <a:r>
              <a:rPr lang="en-US" altLang="en-US" dirty="0"/>
              <a:t> Methods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Can access private attributes since it is the same class</a:t>
            </a:r>
          </a:p>
          <a:p>
            <a:r>
              <a:rPr lang="en-US" altLang="en-US" dirty="0"/>
              <a:t>Define types and prototypes (including classes) in header files but methods in </a:t>
            </a:r>
            <a:r>
              <a:rPr lang="en-US" altLang="en-US" dirty="0" err="1"/>
              <a:t>cpp</a:t>
            </a:r>
            <a:r>
              <a:rPr lang="en-US" altLang="en-US" dirty="0"/>
              <a:t> files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00100" y="2590800"/>
            <a:ext cx="7543800" cy="327660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normAutofit lnSpcReduction="10000"/>
          </a:bodyPr>
          <a:lstStyle>
            <a:lvl1pPr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Point2D::Point2D( double _x, double _y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double Point2D::dot( Point2D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oPoint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Point2D Point2D::add( Point2D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oPoint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Point2D Point2D::subtract( Point2D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oPoint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324114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Definition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Point2D</a:t>
            </a:r>
            <a:r>
              <a:rPr lang="en-US" altLang="en-US" dirty="0"/>
              <a:t> Methods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Can access private attributes since it is the same class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55613" y="1857375"/>
            <a:ext cx="8377237" cy="3690411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// Use initializer list to initialize class variables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Point2D::Point2D(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_x,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_y ):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d_x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 _x),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d_y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 _y)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{}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double Point2D::dot( Point2D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oPoint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double res =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oPoint.d_x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d_x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+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oPoint.d_y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d_y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return res;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Point2D Point2D::add( Point2D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oPoint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Point2D res;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res.d_x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d_x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+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oPoint.d_x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res.d_y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d_y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+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oPoint.d_y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return res;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3837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Let’s test our methods:</a:t>
            </a:r>
            <a:br>
              <a:rPr lang="en-US" altLang="en-US" dirty="0"/>
            </a:br>
            <a:r>
              <a:rPr lang="en-CA" altLang="en-US" dirty="0"/>
              <a:t>Objects of type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Point2D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68313" y="1295400"/>
            <a:ext cx="8377237" cy="341341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#include Point2d.h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CA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main(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 Point2D pt1( 0.0, 1.0 ); // Define a Point2d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 Point2D pt2(pt1); // Make a copy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 Point2D pt3{1.0,0.0}; // Use brace initialization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 Point2 pt4 = pt3; // Call the copy constructor again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 Point2D pt5; // Default point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 pt1.dot( pt3 );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 Point2D res = pt1.add(pt3).subtract( pt4 );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 return 0;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44690883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Structure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Three files</a:t>
            </a:r>
          </a:p>
          <a:p>
            <a:pPr lvl="1"/>
            <a:r>
              <a:rPr lang="en-CA" dirty="0"/>
              <a:t>2 source files: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  <a:r>
              <a:rPr lang="en-CA" dirty="0"/>
              <a:t> and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point2d.cpp</a:t>
            </a:r>
          </a:p>
          <a:p>
            <a:pPr lvl="1"/>
            <a:r>
              <a:rPr lang="en-CA" dirty="0"/>
              <a:t>1 header file: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point2d.h</a:t>
            </a:r>
          </a:p>
          <a:p>
            <a:pPr lvl="1"/>
            <a:r>
              <a:rPr lang="en-CA" dirty="0"/>
              <a:t>2 files to compile </a:t>
            </a:r>
          </a:p>
          <a:p>
            <a:pPr lvl="2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main.cpp </a:t>
            </a:r>
            <a:r>
              <a:rPr lang="en-CA" dirty="0"/>
              <a:t>including 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point2d.h</a:t>
            </a:r>
          </a:p>
          <a:p>
            <a:pPr lvl="2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point2d.cpp </a:t>
            </a:r>
            <a:r>
              <a:rPr lang="en-CA" dirty="0"/>
              <a:t>including 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point2d.h</a:t>
            </a:r>
          </a:p>
          <a:p>
            <a:pPr lvl="2"/>
            <a:r>
              <a:rPr lang="en-CA" dirty="0">
                <a:cs typeface="Courier New" panose="02070309020205020404" pitchFamily="49" charset="0"/>
              </a:rPr>
              <a:t>Results are two object files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main.obj </a:t>
            </a:r>
            <a:r>
              <a:rPr lang="en-CA" dirty="0">
                <a:cs typeface="Courier New" panose="02070309020205020404" pitchFamily="49" charset="0"/>
              </a:rPr>
              <a:t>and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point2d.obj</a:t>
            </a:r>
          </a:p>
          <a:p>
            <a:pPr lvl="1"/>
            <a:r>
              <a:rPr lang="en-CA" dirty="0"/>
              <a:t>2 files to link into an executable</a:t>
            </a:r>
          </a:p>
          <a:p>
            <a:pPr lvl="1"/>
            <a:r>
              <a:rPr lang="en-CA" dirty="0"/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main.obj </a:t>
            </a:r>
            <a:r>
              <a:rPr lang="en-CA" dirty="0">
                <a:cs typeface="Courier New" panose="02070309020205020404" pitchFamily="49" charset="0"/>
              </a:rPr>
              <a:t>and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point2d.obj </a:t>
            </a:r>
            <a:r>
              <a:rPr lang="en-CA" dirty="0"/>
              <a:t>linked to form executable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main.exe</a:t>
            </a:r>
          </a:p>
          <a:p>
            <a:r>
              <a:rPr lang="en-CA" dirty="0">
                <a:cs typeface="Courier New" panose="02070309020205020404" pitchFamily="49" charset="0"/>
              </a:rPr>
              <a:t>Note: All file extensions are system and compiler conventions and can be changed.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986151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Next Lecture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  <a:cs typeface="Arial" pitchFamily="34" charset="0"/>
              </a:rPr>
              <a:t>C-like C++</a:t>
            </a:r>
            <a:endParaRPr lang="en-US" altLang="en-US" dirty="0">
              <a:latin typeface="Comic Sans MS" panose="030F0702030302020204" pitchFamily="66" charset="0"/>
              <a:cs typeface="Arial" pitchFamily="34" charset="0"/>
            </a:endParaRPr>
          </a:p>
          <a:p>
            <a:r>
              <a:rPr lang="en-US" altLang="en-US" dirty="0"/>
              <a:t>Data types and memory management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-Roman"/>
              </a:rPr>
              <a:t>Scope, modifiers, type conversions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-Roman"/>
              </a:rPr>
              <a:t>Automatic type derivation and conversions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-Roman"/>
              </a:rPr>
              <a:t>Pointers and arrays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-Roman"/>
              </a:rPr>
              <a:t>Memory allocation: static, automatic and dynamic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-Roman"/>
              </a:rPr>
              <a:t>Allocation and de-allocation, C++ vs. </a:t>
            </a:r>
            <a:r>
              <a:rPr lang="en-US">
                <a:solidFill>
                  <a:srgbClr val="000000"/>
                </a:solidFill>
                <a:latin typeface="Times-Roman"/>
              </a:rPr>
              <a:t>C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Times-Roman"/>
              </a:rPr>
              <a:t>Pass </a:t>
            </a:r>
            <a:r>
              <a:rPr lang="en-US" dirty="0">
                <a:solidFill>
                  <a:srgbClr val="000000"/>
                </a:solidFill>
                <a:latin typeface="Times-Roman"/>
              </a:rPr>
              <a:t>by value, by reference, by pointer</a:t>
            </a:r>
            <a:endParaRPr lang="en-US" dirty="0"/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889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This lecture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en-US" b="0" dirty="0">
                <a:solidFill>
                  <a:srgbClr val="000000"/>
                </a:solidFill>
                <a:latin typeface="Comic Sans MS" panose="030F0702030302020204" pitchFamily="66" charset="0"/>
                <a:cs typeface="Arial" pitchFamily="34" charset="0"/>
              </a:rPr>
              <a:t>Java in C++</a:t>
            </a:r>
            <a:endParaRPr lang="en-US" altLang="en-US" dirty="0"/>
          </a:p>
          <a:p>
            <a:r>
              <a:rPr lang="en-US" altLang="en-US" dirty="0"/>
              <a:t>Basic Object-oriented C++ </a:t>
            </a:r>
          </a:p>
          <a:p>
            <a:pPr lvl="1"/>
            <a:r>
              <a:rPr lang="en-US" altLang="en-US" dirty="0"/>
              <a:t>Classes, Ch. 2.6 , (7.1)</a:t>
            </a:r>
          </a:p>
          <a:p>
            <a:pPr lvl="2"/>
            <a:r>
              <a:rPr lang="en-US" altLang="en-US" dirty="0"/>
              <a:t>Example: Point2D</a:t>
            </a:r>
          </a:p>
          <a:p>
            <a:pPr lvl="1"/>
            <a:r>
              <a:rPr lang="en-US" altLang="en-US" dirty="0"/>
              <a:t>Construction </a:t>
            </a:r>
          </a:p>
          <a:p>
            <a:pPr lvl="1"/>
            <a:r>
              <a:rPr lang="en-US" altLang="en-US" dirty="0"/>
              <a:t>Constructor types, Ch. 7.5</a:t>
            </a:r>
          </a:p>
          <a:p>
            <a:pPr lvl="1"/>
            <a:r>
              <a:rPr lang="en-US" altLang="en-US" dirty="0"/>
              <a:t>Destruction 7.1.5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CSI2372: 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xmlns="" val="3546418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/>
              <a:t>Classes</a:t>
            </a:r>
            <a:endParaRPr lang="en-CA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CA" altLang="en-US" dirty="0"/>
              <a:t> </a:t>
            </a:r>
            <a:r>
              <a:rPr lang="fr-CA" altLang="en-US" dirty="0" err="1"/>
              <a:t>defines</a:t>
            </a:r>
            <a:r>
              <a:rPr lang="fr-CA" altLang="en-US" dirty="0"/>
              <a:t> a type </a:t>
            </a:r>
            <a:r>
              <a:rPr lang="fr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CA" altLang="en-US" dirty="0"/>
              <a:t> (no </a:t>
            </a:r>
            <a:r>
              <a:rPr lang="fr-CA" altLang="en-US" dirty="0" err="1"/>
              <a:t>access</a:t>
            </a:r>
            <a:r>
              <a:rPr lang="fr-CA" altLang="en-US" dirty="0"/>
              <a:t> </a:t>
            </a:r>
            <a:r>
              <a:rPr lang="fr-CA" altLang="en-US" dirty="0" err="1"/>
              <a:t>modifiers</a:t>
            </a:r>
            <a:r>
              <a:rPr lang="fr-CA" altLang="en-US" dirty="0"/>
              <a:t>)</a:t>
            </a:r>
          </a:p>
          <a:p>
            <a:pPr lvl="1"/>
            <a:r>
              <a:rPr lang="en-CA" altLang="en-US" dirty="0"/>
              <a:t>Classes in C++ implement the same concepts than classes in Java</a:t>
            </a:r>
          </a:p>
          <a:p>
            <a:pPr lvl="1"/>
            <a:r>
              <a:rPr lang="en-CA" altLang="en-US" dirty="0"/>
              <a:t>Access control in classes defaults to 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CA" altLang="en-US" dirty="0"/>
              <a:t> but can be defined as 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CA" altLang="en-US" dirty="0"/>
              <a:t>, 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CA" altLang="en-US" dirty="0"/>
              <a:t> and 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pPr lvl="1"/>
            <a:r>
              <a:rPr lang="en-CA" altLang="en-US" dirty="0"/>
              <a:t>Classes typically have attributes and methods</a:t>
            </a:r>
          </a:p>
          <a:p>
            <a:pPr lvl="1"/>
            <a:r>
              <a:rPr lang="en-CA" altLang="en-US" dirty="0"/>
              <a:t>Declaration and definition of a 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CA" altLang="en-US" dirty="0"/>
              <a:t> is typically separate from the method definitions</a:t>
            </a:r>
          </a:p>
          <a:p>
            <a:pPr lvl="1"/>
            <a:r>
              <a:rPr lang="en-CA" altLang="en-US" dirty="0"/>
              <a:t>Definition of a class is typically done in a header file </a:t>
            </a:r>
          </a:p>
          <a:p>
            <a:pPr lvl="1"/>
            <a:r>
              <a:rPr lang="en-CA" altLang="en-US" dirty="0"/>
              <a:t>Definitions of class methods are typically done in a </a:t>
            </a:r>
            <a:r>
              <a:rPr lang="en-CA" altLang="en-US" dirty="0" err="1"/>
              <a:t>cpp</a:t>
            </a:r>
            <a:r>
              <a:rPr lang="en-CA" altLang="en-US" dirty="0"/>
              <a:t> source file</a:t>
            </a:r>
          </a:p>
          <a:p>
            <a:pPr lvl="1"/>
            <a:endParaRPr lang="en-US" altLang="en-US" dirty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6019800" y="3505200"/>
            <a:ext cx="2667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6172200" y="3429000"/>
            <a:ext cx="2286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25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/>
              <a:t>Class </a:t>
            </a:r>
            <a:r>
              <a:rPr lang="fr-CA" altLang="en-US" dirty="0" err="1"/>
              <a:t>Example</a:t>
            </a:r>
            <a:r>
              <a:rPr lang="fr-CA" altLang="en-US" dirty="0"/>
              <a:t>: Point2D</a:t>
            </a:r>
            <a:endParaRPr lang="en-CA" alt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Define a class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Point2D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6019800" y="3505200"/>
            <a:ext cx="2667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6172200" y="3429000"/>
            <a:ext cx="2286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838200" y="1885950"/>
            <a:ext cx="7926387" cy="258241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Point2D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	double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d_x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3.0;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	double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d_y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// Use compiler to generate a no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ctor</a:t>
            </a: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Point2D() = default;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// All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ctor</a:t>
            </a: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Point2D( double _x, double _y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245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Some Remarks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564563" cy="3240088"/>
          </a:xfrm>
        </p:spPr>
        <p:txBody>
          <a:bodyPr/>
          <a:lstStyle/>
          <a:p>
            <a:pPr lvl="1" eaLnBrk="1" hangingPunct="1">
              <a:lnSpc>
                <a:spcPct val="89000"/>
              </a:lnSpc>
              <a:defRPr/>
            </a:pPr>
            <a:r>
              <a:rPr lang="en-US" altLang="en-US" dirty="0"/>
              <a:t>Class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Point2D</a:t>
            </a:r>
            <a:r>
              <a:rPr lang="en-US" altLang="en-US" dirty="0"/>
              <a:t> is defined; methods (here: only two constructors) are declared; this snippet belongs in a header</a:t>
            </a:r>
          </a:p>
          <a:p>
            <a:pPr lvl="1" eaLnBrk="1" hangingPunct="1">
              <a:lnSpc>
                <a:spcPct val="89000"/>
              </a:lnSpc>
              <a:defRPr/>
            </a:pPr>
            <a:r>
              <a:rPr lang="en-US" altLang="en-US" dirty="0"/>
              <a:t>Methods (here: only a constructor) are defined in source file</a:t>
            </a:r>
          </a:p>
          <a:p>
            <a:pPr lvl="1" eaLnBrk="1" hangingPunct="1">
              <a:lnSpc>
                <a:spcPct val="89000"/>
              </a:lnSpc>
              <a:defRPr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default to private access</a:t>
            </a:r>
          </a:p>
          <a:p>
            <a:pPr lvl="1" eaLnBrk="1" hangingPunct="1">
              <a:lnSpc>
                <a:spcPct val="89000"/>
              </a:lnSpc>
              <a:defRPr/>
            </a:pPr>
            <a:r>
              <a:rPr lang="en-US" altLang="en-US" dirty="0"/>
              <a:t>Copy constructor, destructor and assignment operator are not explicitly defined – they are synthesized by the compiler!</a:t>
            </a:r>
          </a:p>
          <a:p>
            <a:pPr lvl="1" eaLnBrk="1" hangingPunct="1">
              <a:lnSpc>
                <a:spcPct val="89000"/>
              </a:lnSpc>
              <a:defRPr/>
            </a:pPr>
            <a:r>
              <a:rPr lang="en-US" altLang="en-US" dirty="0"/>
              <a:t>Class variables can be initialized in a constructor or in the member list (applies to any constructor)</a:t>
            </a:r>
          </a:p>
          <a:p>
            <a:pPr lvl="1" eaLnBrk="1" hangingPunct="1">
              <a:lnSpc>
                <a:spcPct val="89000"/>
              </a:lnSpc>
              <a:defRPr/>
            </a:pP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142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267200"/>
          </a:xfrm>
        </p:spPr>
        <p:txBody>
          <a:bodyPr/>
          <a:lstStyle/>
          <a:p>
            <a:r>
              <a:rPr lang="en-CA" altLang="en-US" dirty="0"/>
              <a:t>Same name than its class </a:t>
            </a:r>
          </a:p>
          <a:p>
            <a:pPr lvl="1"/>
            <a:r>
              <a:rPr lang="en-CA" altLang="en-US" dirty="0"/>
              <a:t>Public or protected method</a:t>
            </a:r>
          </a:p>
          <a:p>
            <a:pPr lvl="1"/>
            <a:r>
              <a:rPr lang="en-CA" altLang="en-US" dirty="0"/>
              <a:t>Performs initialization of object attributes</a:t>
            </a:r>
          </a:p>
          <a:p>
            <a:pPr lvl="1"/>
            <a:r>
              <a:rPr lang="en-CA" altLang="en-US" dirty="0"/>
              <a:t>No return type (not even void) </a:t>
            </a:r>
          </a:p>
          <a:p>
            <a:pPr lvl="1"/>
            <a:r>
              <a:rPr lang="en-CA" altLang="en-US" dirty="0"/>
              <a:t>Executed every time when an instance of a class is created</a:t>
            </a:r>
          </a:p>
          <a:p>
            <a:pPr lvl="1"/>
            <a:r>
              <a:rPr lang="en-CA" altLang="en-US" dirty="0"/>
              <a:t>A class can have several constructors with different argument lists </a:t>
            </a:r>
          </a:p>
          <a:p>
            <a:pPr lvl="2"/>
            <a:r>
              <a:rPr lang="fr-CA" altLang="en-US" dirty="0" err="1"/>
              <a:t>method</a:t>
            </a:r>
            <a:r>
              <a:rPr lang="fr-CA" altLang="en-US" dirty="0"/>
              <a:t> or </a:t>
            </a:r>
            <a:r>
              <a:rPr lang="fr-CA" altLang="en-US" dirty="0" err="1"/>
              <a:t>function</a:t>
            </a:r>
            <a:r>
              <a:rPr lang="fr-CA" altLang="en-US" dirty="0"/>
              <a:t> </a:t>
            </a:r>
            <a:r>
              <a:rPr lang="fr-CA" altLang="en-US" dirty="0" err="1"/>
              <a:t>overloading</a:t>
            </a:r>
            <a:r>
              <a:rPr lang="fr-CA" altLang="en-US" dirty="0"/>
              <a:t> (</a:t>
            </a:r>
            <a:r>
              <a:rPr lang="fr-CA" altLang="en-US" b="1" dirty="0" err="1">
                <a:solidFill>
                  <a:srgbClr val="FF0000"/>
                </a:solidFill>
              </a:rPr>
              <a:t>Overloading</a:t>
            </a:r>
            <a:r>
              <a:rPr lang="fr-CA" altLang="en-US" dirty="0">
                <a:solidFill>
                  <a:srgbClr val="0000FF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means to define multiple methods with the same name but different signatures</a:t>
            </a:r>
            <a:r>
              <a:rPr lang="fr-CA" altLang="en-US" dirty="0"/>
              <a:t>)</a:t>
            </a:r>
          </a:p>
          <a:p>
            <a:pPr lvl="1"/>
            <a:r>
              <a:rPr lang="en-CA" altLang="en-US" i="1" dirty="0"/>
              <a:t>In C++11 construction can be delegated (implementing a constructor in terms of another – like Java)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410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42852"/>
            <a:ext cx="7772400" cy="500066"/>
          </a:xfrm>
        </p:spPr>
        <p:txBody>
          <a:bodyPr/>
          <a:lstStyle/>
          <a:p>
            <a:r>
              <a:rPr lang="en-US" altLang="en-US" dirty="0"/>
              <a:t>Destructor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714356"/>
            <a:ext cx="8786874" cy="4929222"/>
          </a:xfrm>
        </p:spPr>
        <p:txBody>
          <a:bodyPr>
            <a:normAutofit fontScale="92500" lnSpcReduction="20000"/>
          </a:bodyPr>
          <a:lstStyle/>
          <a:p>
            <a:r>
              <a:rPr lang="en-CA" altLang="en-US" dirty="0"/>
              <a:t>Same name than class but starts with 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</a:p>
          <a:p>
            <a:pPr lvl="1"/>
            <a:r>
              <a:rPr lang="en-CA" altLang="en-US" dirty="0"/>
              <a:t>Public method</a:t>
            </a:r>
          </a:p>
          <a:p>
            <a:pPr lvl="1"/>
            <a:r>
              <a:rPr lang="en-CA" altLang="en-US" dirty="0"/>
              <a:t>No return value</a:t>
            </a:r>
          </a:p>
          <a:p>
            <a:pPr lvl="1"/>
            <a:r>
              <a:rPr lang="en-CA" altLang="en-US" dirty="0"/>
              <a:t>No arguments </a:t>
            </a:r>
          </a:p>
          <a:p>
            <a:pPr lvl="2"/>
            <a:r>
              <a:rPr lang="en-CA" altLang="en-US" dirty="0"/>
              <a:t>Only one destructor per class</a:t>
            </a:r>
            <a:endParaRPr lang="en-US" altLang="en-US" dirty="0"/>
          </a:p>
          <a:p>
            <a:pPr lvl="1"/>
            <a:r>
              <a:rPr lang="en-CA" altLang="en-US" dirty="0"/>
              <a:t>Called whenever an object is destroyed</a:t>
            </a:r>
          </a:p>
          <a:p>
            <a:pPr lvl="2"/>
            <a:r>
              <a:rPr lang="en-CA" altLang="en-US" dirty="0"/>
              <a:t>Auto variable gets out of scope (including function arguments at the end of a function)</a:t>
            </a:r>
          </a:p>
          <a:p>
            <a:pPr lvl="2"/>
            <a:r>
              <a:rPr lang="en-CA" altLang="en-US" dirty="0"/>
              <a:t>Explicit call to delete for dynamically allocated objects</a:t>
            </a:r>
          </a:p>
          <a:p>
            <a:pPr lvl="2"/>
            <a:r>
              <a:rPr lang="en-CA" altLang="en-US" dirty="0"/>
              <a:t>Program terminates</a:t>
            </a:r>
          </a:p>
          <a:p>
            <a:pPr lvl="1"/>
            <a:r>
              <a:rPr lang="en-CA" altLang="en-US" dirty="0"/>
              <a:t>Destructor should free all resources associated with an object, e.g., dynamic memory, file descriptors etc</a:t>
            </a:r>
            <a:r>
              <a:rPr lang="en-CA" altLang="en-US" dirty="0" smtClean="0"/>
              <a:t>.</a:t>
            </a:r>
          </a:p>
          <a:p>
            <a:pPr lvl="1"/>
            <a:r>
              <a:rPr lang="en-CA" altLang="en-US" b="1" u="sng" dirty="0" smtClean="0">
                <a:solidFill>
                  <a:srgbClr val="0000FF"/>
                </a:solidFill>
              </a:rPr>
              <a:t>Example:</a:t>
            </a:r>
          </a:p>
          <a:p>
            <a:pPr lvl="2"/>
            <a:r>
              <a:rPr lang="en-CA" altLang="en-US" dirty="0" smtClean="0"/>
              <a:t>~Point2D(){ }</a:t>
            </a:r>
          </a:p>
          <a:p>
            <a:pPr lvl="2"/>
            <a:r>
              <a:rPr lang="en-CA" altLang="en-US" dirty="0" smtClean="0"/>
              <a:t>~Employee(){ delete </a:t>
            </a:r>
            <a:r>
              <a:rPr lang="en-CA" altLang="en-US" dirty="0" err="1" smtClean="0"/>
              <a:t>pEmp</a:t>
            </a:r>
            <a:r>
              <a:rPr lang="en-CA" altLang="en-US" dirty="0" smtClean="0"/>
              <a:t>; }</a:t>
            </a:r>
            <a:endParaRPr lang="en-CA" altLang="en-US" dirty="0"/>
          </a:p>
          <a:p>
            <a:r>
              <a:rPr lang="en-CA" altLang="en-US" dirty="0">
                <a:latin typeface="Script MT Bold" panose="03040602040607080904" pitchFamily="66" charset="0"/>
              </a:rPr>
              <a:t>More later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61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Types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267200"/>
          </a:xfrm>
        </p:spPr>
        <p:txBody>
          <a:bodyPr/>
          <a:lstStyle/>
          <a:p>
            <a:r>
              <a:rPr lang="en-US" altLang="en-US" dirty="0"/>
              <a:t>Use in the same way as fundamental types: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Declare and create </a:t>
            </a:r>
          </a:p>
          <a:p>
            <a:pPr lvl="1">
              <a:spcAft>
                <a:spcPts val="600"/>
              </a:spcAft>
            </a:pPr>
            <a:endParaRPr lang="en-US" altLang="en-US" dirty="0"/>
          </a:p>
          <a:p>
            <a:pPr lvl="1">
              <a:spcAft>
                <a:spcPts val="600"/>
              </a:spcAft>
            </a:pPr>
            <a:r>
              <a:rPr lang="en-US" altLang="en-US" dirty="0"/>
              <a:t>Initialize</a:t>
            </a:r>
            <a:r>
              <a:rPr lang="en-US" altLang="en-US" baseline="30000" dirty="0"/>
              <a:t>*)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Assign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Destruct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Use as arguments (by value)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altLang="en-US" dirty="0"/>
          </a:p>
          <a:p>
            <a:pPr lvl="1">
              <a:spcAft>
                <a:spcPts val="600"/>
              </a:spcAft>
            </a:pPr>
            <a:r>
              <a:rPr lang="en-US" altLang="en-US" dirty="0"/>
              <a:t>Use as return type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 marL="914400" lvl="2" indent="0">
              <a:buNone/>
            </a:pPr>
            <a:r>
              <a:rPr lang="en-US" altLang="en-US" sz="1600" dirty="0"/>
              <a:t>*) Objects of restricted type of classes can also be brace-initialized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379538" y="2127250"/>
            <a:ext cx="1439862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class A;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124200" y="2110907"/>
            <a:ext cx="1200150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A objA;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2492375" y="2605376"/>
            <a:ext cx="2519363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A objA( myArg );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5118100" y="2605376"/>
            <a:ext cx="2959100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A objA = A( myArg );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2492374" y="3062576"/>
            <a:ext cx="3146425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A objB; objB = objA;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2492375" y="3523524"/>
            <a:ext cx="1882775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{ A objA; }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1295400" y="4343400"/>
            <a:ext cx="3200400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void myFunc( A objA );</a:t>
            </a:r>
          </a:p>
        </p:txBody>
      </p:sp>
      <p:sp>
        <p:nvSpPr>
          <p:cNvPr id="117775" name="Text Box 15"/>
          <p:cNvSpPr txBox="1">
            <a:spLocks noChangeArrowheads="1"/>
          </p:cNvSpPr>
          <p:nvPr/>
        </p:nvSpPr>
        <p:spPr bwMode="auto">
          <a:xfrm>
            <a:off x="1219200" y="5257800"/>
            <a:ext cx="2051843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A myFunc();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20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nimBg="1"/>
      <p:bldP spid="117766" grpId="0" animBg="1"/>
      <p:bldP spid="117767" grpId="0" animBg="1"/>
      <p:bldP spid="117768" grpId="0" animBg="1"/>
      <p:bldP spid="117769" grpId="0" animBg="1"/>
      <p:bldP spid="117772" grpId="0" animBg="1"/>
      <p:bldP spid="1177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/>
              <a:t>Class </a:t>
            </a:r>
            <a:r>
              <a:rPr lang="fr-CA" altLang="en-US" dirty="0" err="1"/>
              <a:t>Example</a:t>
            </a:r>
            <a:r>
              <a:rPr lang="fr-CA" altLang="en-US" dirty="0"/>
              <a:t>: </a:t>
            </a:r>
            <a:r>
              <a:rPr lang="fr-CA" altLang="en-US" dirty="0" err="1"/>
              <a:t>Calculation</a:t>
            </a:r>
            <a:r>
              <a:rPr lang="fr-CA" altLang="en-US" dirty="0"/>
              <a:t> </a:t>
            </a:r>
            <a:r>
              <a:rPr lang="fr-CA" altLang="en-US" dirty="0" err="1"/>
              <a:t>with</a:t>
            </a:r>
            <a:r>
              <a:rPr lang="fr-CA" altLang="en-US" dirty="0"/>
              <a:t> 2D </a:t>
            </a:r>
            <a:r>
              <a:rPr lang="fr-CA" altLang="en-US" dirty="0" err="1"/>
              <a:t>Vectors</a:t>
            </a:r>
            <a:r>
              <a:rPr lang="fr-CA" altLang="en-US" dirty="0"/>
              <a:t> to Point Locations</a:t>
            </a:r>
            <a:endParaRPr lang="en-CA" alt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Add addition, subtraction and dot product to class Point2D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6019800" y="3505200"/>
            <a:ext cx="2667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6172200" y="3429000"/>
            <a:ext cx="2286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68313" y="1981200"/>
            <a:ext cx="8377237" cy="285941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Point2D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	double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d_x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3.0;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	double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d_y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Point2D() = default;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Point2D( double _x, double _y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Point2D add( Point2D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oPoint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Point2D subtract( Point2D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oPoint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double dot( Point2D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oPoint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9495913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_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030A0"/>
      </a:hlink>
      <a:folHlink>
        <a:srgbClr val="7030A0"/>
      </a:folHlink>
    </a:clrScheme>
    <a:fontScheme name="uOttawa_Grey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Ottawa_Gr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ttawa_Gre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5186</TotalTime>
  <Words>881</Words>
  <Application>Microsoft Office PowerPoint</Application>
  <PresentationFormat>Affichage à l'écran (4:3)</PresentationFormat>
  <Paragraphs>178</Paragraphs>
  <Slides>14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uOttawa_Grey</vt:lpstr>
      <vt:lpstr>Advanced Programming Concepts with C++ CSI2372 – Fall 2019</vt:lpstr>
      <vt:lpstr>This lecture</vt:lpstr>
      <vt:lpstr>Classes</vt:lpstr>
      <vt:lpstr>Class Example: Point2D</vt:lpstr>
      <vt:lpstr>Some Remarks</vt:lpstr>
      <vt:lpstr>Constructor</vt:lpstr>
      <vt:lpstr>Destructor</vt:lpstr>
      <vt:lpstr>Class Types</vt:lpstr>
      <vt:lpstr>Class Example: Calculation with 2D Vectors to Point Locations</vt:lpstr>
      <vt:lpstr>Definition of Point2D Methods</vt:lpstr>
      <vt:lpstr>Definition of Point2D Methods</vt:lpstr>
      <vt:lpstr>Let’s test our methods: Objects of type Point2D</vt:lpstr>
      <vt:lpstr>File Structure</vt:lpstr>
      <vt:lpstr>Next Lecture</vt:lpstr>
    </vt:vector>
  </TitlesOfParts>
  <Company>University of Ottawa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Côté</dc:creator>
  <cp:lastModifiedBy>Momo</cp:lastModifiedBy>
  <cp:revision>783</cp:revision>
  <cp:lastPrinted>2018-09-04T22:22:12Z</cp:lastPrinted>
  <dcterms:created xsi:type="dcterms:W3CDTF">2004-10-15T15:05:39Z</dcterms:created>
  <dcterms:modified xsi:type="dcterms:W3CDTF">2019-09-15T05:47:12Z</dcterms:modified>
</cp:coreProperties>
</file>