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71" r:id="rId2"/>
    <p:sldId id="534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71" r:id="rId15"/>
    <p:sldId id="546" r:id="rId16"/>
    <p:sldId id="547" r:id="rId17"/>
    <p:sldId id="548" r:id="rId18"/>
    <p:sldId id="549" r:id="rId19"/>
    <p:sldId id="550" r:id="rId20"/>
    <p:sldId id="551" r:id="rId21"/>
    <p:sldId id="555" r:id="rId22"/>
    <p:sldId id="554" r:id="rId23"/>
    <p:sldId id="569" r:id="rId24"/>
    <p:sldId id="570" r:id="rId25"/>
    <p:sldId id="566" r:id="rId26"/>
    <p:sldId id="567" r:id="rId27"/>
    <p:sldId id="568" r:id="rId28"/>
    <p:sldId id="561" r:id="rId29"/>
    <p:sldId id="563" r:id="rId30"/>
    <p:sldId id="564" r:id="rId31"/>
    <p:sldId id="557" r:id="rId32"/>
    <p:sldId id="562" r:id="rId33"/>
    <p:sldId id="565" r:id="rId3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6633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-2034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pPr/>
              <a:t>2019-09-29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2275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EC138A-1AE8-4A11-89E3-561584F4A122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11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420A8A0-A3B6-4253-8799-CEE4EA5E580A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96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980EE82-1EAA-4B17-BA2B-4EA61C894BAB}" type="slidenum">
              <a:rPr lang="en-GB" altLang="en-US"/>
              <a:pPr>
                <a:defRPr/>
              </a:pPr>
              <a:t>32</a:t>
            </a:fld>
            <a:endParaRPr lang="en-GB" altLang="en-US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651000" y="549275"/>
            <a:ext cx="6300788" cy="2743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07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4CF75FC-8E25-4DF4-9D9D-BDDC6D1D869C}" type="slidenum">
              <a:rPr lang="en-GB" altLang="en-US"/>
              <a:pPr>
                <a:defRPr/>
              </a:pPr>
              <a:t>33</a:t>
            </a:fld>
            <a:endParaRPr lang="en-GB" altLang="en-US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19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6DB310E-2148-4F5B-B8EF-3F00C97DFEAD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601788" y="542925"/>
            <a:ext cx="6380162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57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6C56BD8-B7D0-4266-A4B8-BAD1877899BD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73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1619F7-C1CB-4AB7-A9FB-1E9488FC0A26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22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4773A72-B8B4-4899-BE7C-379AD68D134A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8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944E8AB-3FEA-44F1-A480-18CC7D6E1F00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69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48C1914-687D-4C58-8F0A-785F4681C9F1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47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4E043FF-E849-4F89-BFA8-CAD153F734BF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78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ACFED15-3E9C-467F-A7B5-1F9F6D014AD0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13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new and delete Operator/Keyword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dirty="0"/>
              <a:t> type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dirty="0"/>
              <a:t> 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GB" altLang="en-US" dirty="0"/>
              <a:t>Allocates memory for objects, arrays, data types on the heap from the free store </a:t>
            </a:r>
          </a:p>
          <a:p>
            <a:pPr lvl="1"/>
            <a:r>
              <a:rPr lang="en-GB" altLang="en-US" dirty="0"/>
              <a:t>Returns nonzero pointer to a memory location on success</a:t>
            </a:r>
          </a:p>
          <a:p>
            <a:pPr lvl="1"/>
            <a:r>
              <a:rPr lang="en-GB" altLang="en-US" dirty="0"/>
              <a:t>May raise an exception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altLang="en-US" dirty="0"/>
              <a:t> pointer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GB" altLang="en-US" dirty="0"/>
              <a:t> pointer</a:t>
            </a:r>
          </a:p>
          <a:p>
            <a:pPr lvl="1"/>
            <a:r>
              <a:rPr lang="en-GB" altLang="en-US" dirty="0"/>
              <a:t>De-allocates a block of memory pointed to by a pointer and returns the memory to the free store</a:t>
            </a:r>
          </a:p>
          <a:p>
            <a:pPr lvl="1"/>
            <a:r>
              <a:rPr lang="en-GB" altLang="en-US" dirty="0"/>
              <a:t>Results unpredictable if used on not properly allocated memory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28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19200" y="3257276"/>
            <a:ext cx="6315075" cy="258241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max = 1000;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numbers[max];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dynNumbers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arraySize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&gt;&gt;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arraySize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if ( !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cin.fail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() )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dynNumbers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new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arraySize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delete[]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dynNumbers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delete[] numbers;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altLang="en-US" dirty="0"/>
              <a:t> 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used for object allocation and de-allocation</a:t>
            </a:r>
          </a:p>
          <a:p>
            <a:pPr lvl="2"/>
            <a:r>
              <a:rPr lang="en-GB" altLang="en-US" dirty="0"/>
              <a:t>new is similar to Java</a:t>
            </a:r>
          </a:p>
          <a:p>
            <a:pPr lvl="2"/>
            <a:r>
              <a:rPr lang="en-GB" altLang="en-US" dirty="0"/>
              <a:t>Error to call delete on variables not allocated with new</a:t>
            </a:r>
          </a:p>
          <a:p>
            <a:r>
              <a:rPr lang="en-GB" altLang="en-US" dirty="0"/>
              <a:t>Example: array allocation and de-allocation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19200" y="5378026"/>
            <a:ext cx="3659763" cy="461665"/>
            <a:chOff x="1219200" y="5378026"/>
            <a:chExt cx="3659763" cy="461665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1219200" y="5638800"/>
              <a:ext cx="2590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807836" y="5378026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  <a:latin typeface="+mn-lt"/>
                </a:rPr>
                <a:t>Illegal!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32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new and delete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3 steps during new</a:t>
            </a:r>
          </a:p>
          <a:p>
            <a:pPr lvl="1"/>
            <a:r>
              <a:rPr lang="en-GB" altLang="en-US"/>
              <a:t>allocate memory large enough to hold data of the requested type</a:t>
            </a:r>
          </a:p>
          <a:p>
            <a:pPr lvl="1"/>
            <a:r>
              <a:rPr lang="en-GB" altLang="en-US"/>
              <a:t>construct the type</a:t>
            </a:r>
          </a:p>
          <a:p>
            <a:pPr lvl="1"/>
            <a:r>
              <a:rPr lang="en-GB" altLang="en-US"/>
              <a:t>return a pointer to the constructed type</a:t>
            </a:r>
          </a:p>
          <a:p>
            <a:r>
              <a:rPr lang="en-GB" altLang="en-US"/>
              <a:t>2 steps during delete</a:t>
            </a:r>
          </a:p>
          <a:p>
            <a:pPr lvl="1"/>
            <a:r>
              <a:rPr lang="en-GB" altLang="en-US"/>
              <a:t>destruct the type</a:t>
            </a:r>
          </a:p>
          <a:p>
            <a:pPr lvl="1"/>
            <a:r>
              <a:rPr lang="en-GB" altLang="en-US"/>
              <a:t>return the memory to the free-store</a:t>
            </a:r>
          </a:p>
          <a:p>
            <a:endParaRPr lang="en-US" alt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562600" y="3200400"/>
            <a:ext cx="3455988" cy="990600"/>
          </a:xfrm>
          <a:prstGeom prst="rect">
            <a:avLst/>
          </a:prstGeom>
          <a:noFill/>
          <a:ln w="508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  <a:latin typeface="Arial" charset="0"/>
              </a:rPr>
              <a:t>finalize method in Java; destructor in C++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916488" y="2176463"/>
            <a:ext cx="4048125" cy="566737"/>
          </a:xfrm>
          <a:prstGeom prst="rect">
            <a:avLst/>
          </a:prstGeom>
          <a:noFill/>
          <a:ln w="508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  <a:latin typeface="Arial" charset="0"/>
              </a:rPr>
              <a:t>constructor in Java and 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614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C-Style Memory (De-)Allocation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No constructors and destructors in C</a:t>
            </a:r>
          </a:p>
          <a:p>
            <a:pPr lvl="2"/>
            <a:r>
              <a:rPr lang="en-US" altLang="en-US" dirty="0"/>
              <a:t>they are not called during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dirty="0"/>
              <a:t> return a pointer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void *</a:t>
            </a:r>
          </a:p>
          <a:p>
            <a:pPr lvl="2"/>
            <a:r>
              <a:rPr lang="en-US" altLang="en-US" dirty="0"/>
              <a:t>memory is not initialized</a:t>
            </a:r>
          </a:p>
          <a:p>
            <a:pPr lvl="2"/>
            <a:r>
              <a:rPr lang="en-US" altLang="en-US" dirty="0"/>
              <a:t>Not type-safe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dirty="0"/>
              <a:t> does not raise an exception on failure</a:t>
            </a:r>
          </a:p>
          <a:p>
            <a:pPr lvl="2"/>
            <a:r>
              <a:rPr lang="en-US" altLang="en-US" dirty="0"/>
              <a:t>Program needs to check for null pointer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en-US" dirty="0"/>
              <a:t> behaves similar to delete</a:t>
            </a:r>
          </a:p>
          <a:p>
            <a:pPr lvl="2"/>
            <a:r>
              <a:rPr lang="en-US" altLang="en-US" dirty="0"/>
              <a:t>memory pointed to must have been allocated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altLang="en-US" dirty="0"/>
          </a:p>
          <a:p>
            <a:pPr lvl="2"/>
            <a:r>
              <a:rPr lang="en-US" altLang="en-US" dirty="0"/>
              <a:t>multiple free calls will have unpredictable results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en-US" dirty="0"/>
              <a:t> with a null pointer should be Ok (ISO 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2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7772400" cy="762000"/>
          </a:xfrm>
        </p:spPr>
        <p:txBody>
          <a:bodyPr/>
          <a:lstStyle/>
          <a:p>
            <a:r>
              <a:rPr lang="en-US" altLang="en-US" dirty="0"/>
              <a:t>Same example : in C         and  in C++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92696"/>
            <a:ext cx="4248472" cy="5112568"/>
          </a:xfrm>
          <a:ln>
            <a:solidFill>
              <a:srgbClr val="C00000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altLang="en-US" sz="1300" dirty="0">
                <a:solidFill>
                  <a:srgbClr val="0000FF"/>
                </a:solidFill>
              </a:rPr>
              <a:t>char</a:t>
            </a:r>
            <a:r>
              <a:rPr lang="en-US" altLang="en-US" sz="1300" dirty="0"/>
              <a:t> *char1, *char40;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one char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char1 = (</a:t>
            </a:r>
            <a:r>
              <a:rPr lang="en-US" altLang="en-US" sz="1300" dirty="0">
                <a:solidFill>
                  <a:srgbClr val="0000FF"/>
                </a:solidFill>
              </a:rPr>
              <a:t>char*</a:t>
            </a:r>
            <a:r>
              <a:rPr lang="en-US" altLang="en-US" sz="1300" dirty="0"/>
              <a:t>) </a:t>
            </a:r>
            <a:r>
              <a:rPr lang="en-US" altLang="en-US" sz="1300" dirty="0" err="1">
                <a:solidFill>
                  <a:srgbClr val="C00000"/>
                </a:solidFill>
              </a:rPr>
              <a:t>malloc</a:t>
            </a:r>
            <a:r>
              <a:rPr lang="en-US" altLang="en-US" sz="1300" dirty="0"/>
              <a:t>(1);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a string of 40 char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char40 = (</a:t>
            </a:r>
            <a:r>
              <a:rPr lang="en-US" altLang="en-US" sz="1300" dirty="0">
                <a:solidFill>
                  <a:srgbClr val="0000FF"/>
                </a:solidFill>
              </a:rPr>
              <a:t>char*</a:t>
            </a:r>
            <a:r>
              <a:rPr lang="en-US" altLang="en-US" sz="1300" dirty="0"/>
              <a:t>) </a:t>
            </a:r>
            <a:r>
              <a:rPr lang="en-US" altLang="en-US" sz="1300" dirty="0" err="1">
                <a:solidFill>
                  <a:srgbClr val="C00000"/>
                </a:solidFill>
              </a:rPr>
              <a:t>malloc</a:t>
            </a:r>
            <a:r>
              <a:rPr lang="en-US" altLang="en-US" sz="1300" dirty="0"/>
              <a:t>(40);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300" dirty="0">
                <a:solidFill>
                  <a:srgbClr val="0000FF"/>
                </a:solidFill>
              </a:rPr>
              <a:t>double</a:t>
            </a:r>
            <a:r>
              <a:rPr lang="en-US" altLang="en-US" sz="1300" dirty="0"/>
              <a:t> *double1, *double50;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one double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double1 = (</a:t>
            </a:r>
            <a:r>
              <a:rPr lang="en-US" altLang="en-US" sz="1300" dirty="0">
                <a:solidFill>
                  <a:srgbClr val="0000FF"/>
                </a:solidFill>
              </a:rPr>
              <a:t>double*</a:t>
            </a:r>
            <a:r>
              <a:rPr lang="en-US" altLang="en-US" sz="1300" dirty="0"/>
              <a:t>) </a:t>
            </a:r>
            <a:r>
              <a:rPr lang="en-US" altLang="en-US" sz="1300" dirty="0" err="1">
                <a:solidFill>
                  <a:srgbClr val="C00000"/>
                </a:solidFill>
              </a:rPr>
              <a:t>malloc</a:t>
            </a:r>
            <a:r>
              <a:rPr lang="en-US" altLang="en-US" sz="1300" dirty="0"/>
              <a:t>(</a:t>
            </a:r>
            <a:r>
              <a:rPr lang="en-US" altLang="en-US" sz="1300" dirty="0" err="1">
                <a:solidFill>
                  <a:srgbClr val="C00000"/>
                </a:solidFill>
              </a:rPr>
              <a:t>sizeof</a:t>
            </a:r>
            <a:r>
              <a:rPr lang="en-US" altLang="en-US" sz="1300" dirty="0"/>
              <a:t>(double));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double50 = (</a:t>
            </a:r>
            <a:r>
              <a:rPr lang="en-US" altLang="en-US" sz="1300" dirty="0">
                <a:solidFill>
                  <a:srgbClr val="0000FF"/>
                </a:solidFill>
              </a:rPr>
              <a:t>double*</a:t>
            </a:r>
            <a:r>
              <a:rPr lang="en-US" altLang="en-US" sz="1300" dirty="0"/>
              <a:t>) </a:t>
            </a:r>
            <a:r>
              <a:rPr lang="en-US" altLang="en-US" sz="1300" dirty="0" err="1">
                <a:solidFill>
                  <a:srgbClr val="C00000"/>
                </a:solidFill>
              </a:rPr>
              <a:t>malloc</a:t>
            </a:r>
            <a:r>
              <a:rPr lang="en-US" altLang="en-US" sz="1300" dirty="0"/>
              <a:t>(50 * </a:t>
            </a:r>
            <a:r>
              <a:rPr lang="en-US" altLang="en-US" sz="1300" dirty="0" err="1">
                <a:solidFill>
                  <a:srgbClr val="C00000"/>
                </a:solidFill>
              </a:rPr>
              <a:t>sizeof</a:t>
            </a:r>
            <a:r>
              <a:rPr lang="en-US" altLang="en-US" sz="1300" dirty="0"/>
              <a:t>(double));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 err="1"/>
              <a:t>struct</a:t>
            </a:r>
            <a:r>
              <a:rPr lang="en-US" altLang="en-US" sz="1300" dirty="0"/>
              <a:t> Node{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	  </a:t>
            </a:r>
            <a:r>
              <a:rPr lang="en-US" altLang="en-US" sz="1300" dirty="0" err="1"/>
              <a:t>int</a:t>
            </a:r>
            <a:r>
              <a:rPr lang="en-US" altLang="en-US" sz="1300" dirty="0"/>
              <a:t> value;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	  Node * left;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                      Node * right;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};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Node *node1, *</a:t>
            </a:r>
            <a:r>
              <a:rPr lang="en-US" altLang="en-US" sz="1300" dirty="0" err="1"/>
              <a:t>nodeN</a:t>
            </a:r>
            <a:r>
              <a:rPr lang="en-US" altLang="en-US" sz="1300" dirty="0"/>
              <a:t>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one node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node1 = (Node*) </a:t>
            </a:r>
            <a:r>
              <a:rPr lang="en-US" altLang="en-US" sz="1300" dirty="0" err="1">
                <a:solidFill>
                  <a:srgbClr val="C00000"/>
                </a:solidFill>
              </a:rPr>
              <a:t>malloc</a:t>
            </a:r>
            <a:r>
              <a:rPr lang="en-US" altLang="en-US" sz="1300" dirty="0"/>
              <a:t>(</a:t>
            </a:r>
            <a:r>
              <a:rPr lang="en-US" altLang="en-US" sz="1300" dirty="0" err="1">
                <a:solidFill>
                  <a:srgbClr val="C00000"/>
                </a:solidFill>
              </a:rPr>
              <a:t>sizeof</a:t>
            </a:r>
            <a:r>
              <a:rPr lang="en-US" altLang="en-US" sz="1300" dirty="0"/>
              <a:t>(Node));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N nodes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 err="1">
                <a:solidFill>
                  <a:srgbClr val="0000FF"/>
                </a:solidFill>
              </a:rPr>
              <a:t>int</a:t>
            </a:r>
            <a:r>
              <a:rPr lang="en-US" altLang="en-US" sz="1300" dirty="0"/>
              <a:t> N;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 err="1">
                <a:solidFill>
                  <a:srgbClr val="0000FF"/>
                </a:solidFill>
              </a:rPr>
              <a:t>printf</a:t>
            </a:r>
            <a:r>
              <a:rPr lang="en-US" altLang="en-US" sz="1300" dirty="0">
                <a:solidFill>
                  <a:srgbClr val="0000FF"/>
                </a:solidFill>
              </a:rPr>
              <a:t>(</a:t>
            </a:r>
            <a:r>
              <a:rPr lang="en-US" altLang="en-US" sz="1300" dirty="0"/>
              <a:t>"How many nodes : “);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 err="1">
                <a:solidFill>
                  <a:srgbClr val="0000FF"/>
                </a:solidFill>
              </a:rPr>
              <a:t>scanf</a:t>
            </a:r>
            <a:r>
              <a:rPr lang="en-US" altLang="en-US" sz="1300" dirty="0">
                <a:solidFill>
                  <a:srgbClr val="0000FF"/>
                </a:solidFill>
              </a:rPr>
              <a:t> </a:t>
            </a:r>
            <a:r>
              <a:rPr lang="en-US" altLang="en-US" sz="1300" dirty="0"/>
              <a:t> ("%d </a:t>
            </a:r>
            <a:r>
              <a:rPr lang="en-US" altLang="en-US" sz="1300"/>
              <a:t>", &amp;N</a:t>
            </a:r>
            <a:r>
              <a:rPr lang="en-US" altLang="en-US" sz="1300" dirty="0"/>
              <a:t>);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 err="1"/>
              <a:t>nodeN</a:t>
            </a:r>
            <a:r>
              <a:rPr lang="en-US" altLang="en-US" sz="1300" dirty="0"/>
              <a:t> = (Node*) </a:t>
            </a:r>
            <a:r>
              <a:rPr lang="en-US" altLang="en-US" sz="1300" dirty="0" err="1">
                <a:solidFill>
                  <a:srgbClr val="C00000"/>
                </a:solidFill>
              </a:rPr>
              <a:t>malloc</a:t>
            </a:r>
            <a:r>
              <a:rPr lang="en-US" altLang="en-US" sz="1300" dirty="0"/>
              <a:t>(N * </a:t>
            </a:r>
            <a:r>
              <a:rPr lang="en-US" altLang="en-US" sz="1300" dirty="0" err="1">
                <a:solidFill>
                  <a:srgbClr val="C00000"/>
                </a:solidFill>
              </a:rPr>
              <a:t>sizeof</a:t>
            </a:r>
            <a:r>
              <a:rPr lang="en-US" altLang="en-US" sz="1300" dirty="0"/>
              <a:t>(Node));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 Programming Concepts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8024" y="692696"/>
            <a:ext cx="4248472" cy="51125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FontTx/>
              <a:buNone/>
            </a:pPr>
            <a:r>
              <a:rPr lang="en-US" altLang="en-US" sz="1300" kern="0" dirty="0">
                <a:solidFill>
                  <a:srgbClr val="0000FF"/>
                </a:solidFill>
              </a:rPr>
              <a:t>char</a:t>
            </a:r>
            <a:r>
              <a:rPr lang="en-US" altLang="en-US" sz="1300" kern="0" dirty="0"/>
              <a:t> *char1, *char40;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one char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altLang="en-US" sz="1300" kern="0" dirty="0"/>
              <a:t>char1 = </a:t>
            </a:r>
            <a:r>
              <a:rPr lang="en-US" altLang="en-US" sz="1300" kern="0" dirty="0">
                <a:solidFill>
                  <a:srgbClr val="C00000"/>
                </a:solidFill>
              </a:rPr>
              <a:t>new</a:t>
            </a:r>
            <a:r>
              <a:rPr lang="en-US" altLang="en-US" sz="1300" kern="0" dirty="0"/>
              <a:t> </a:t>
            </a:r>
            <a:r>
              <a:rPr lang="en-US" altLang="en-US" sz="1300" kern="0" dirty="0">
                <a:solidFill>
                  <a:srgbClr val="0000FF"/>
                </a:solidFill>
              </a:rPr>
              <a:t>char</a:t>
            </a:r>
            <a:r>
              <a:rPr lang="en-US" altLang="en-US" sz="1300" kern="0" dirty="0"/>
              <a:t>;</a:t>
            </a:r>
          </a:p>
          <a:p>
            <a:pPr marL="0" lvl="1" indent="0">
              <a:spcBef>
                <a:spcPts val="600"/>
              </a:spcBef>
              <a:buFontTx/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a string of 40 char</a:t>
            </a:r>
            <a:endParaRPr lang="en-US" altLang="en-US" sz="1300" kern="0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kern="0" dirty="0"/>
              <a:t>char40 = </a:t>
            </a:r>
            <a:r>
              <a:rPr lang="en-US" altLang="en-US" sz="1300" kern="0" dirty="0">
                <a:solidFill>
                  <a:srgbClr val="C00000"/>
                </a:solidFill>
              </a:rPr>
              <a:t>new</a:t>
            </a:r>
            <a:r>
              <a:rPr lang="en-US" altLang="en-US" sz="1300" kern="0" dirty="0"/>
              <a:t> </a:t>
            </a:r>
            <a:r>
              <a:rPr lang="en-US" altLang="en-US" sz="1300" kern="0" dirty="0">
                <a:solidFill>
                  <a:srgbClr val="0000FF"/>
                </a:solidFill>
              </a:rPr>
              <a:t>char[</a:t>
            </a:r>
            <a:r>
              <a:rPr lang="en-US" altLang="en-US" sz="1300" kern="0" dirty="0"/>
              <a:t>40</a:t>
            </a:r>
            <a:r>
              <a:rPr lang="en-US" altLang="en-US" sz="1300" kern="0" dirty="0">
                <a:solidFill>
                  <a:srgbClr val="0000FF"/>
                </a:solidFill>
              </a:rPr>
              <a:t>]</a:t>
            </a:r>
            <a:r>
              <a:rPr lang="en-US" altLang="en-US" sz="1300" kern="0" dirty="0"/>
              <a:t>;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300" dirty="0">
                <a:solidFill>
                  <a:srgbClr val="0000FF"/>
                </a:solidFill>
              </a:rPr>
              <a:t>double</a:t>
            </a:r>
            <a:r>
              <a:rPr lang="en-US" altLang="en-US" sz="1300" dirty="0"/>
              <a:t> *double1, *double50;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one double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altLang="en-US" sz="1300" kern="0" dirty="0"/>
              <a:t>double1 = </a:t>
            </a:r>
            <a:r>
              <a:rPr lang="en-US" altLang="en-US" sz="1300" kern="0" dirty="0">
                <a:solidFill>
                  <a:srgbClr val="C00000"/>
                </a:solidFill>
              </a:rPr>
              <a:t>new</a:t>
            </a:r>
            <a:r>
              <a:rPr lang="en-US" altLang="en-US" sz="1300" kern="0" dirty="0"/>
              <a:t> </a:t>
            </a:r>
            <a:r>
              <a:rPr lang="en-US" altLang="en-US" sz="1300" kern="0" dirty="0">
                <a:solidFill>
                  <a:srgbClr val="0000FF"/>
                </a:solidFill>
              </a:rPr>
              <a:t>double</a:t>
            </a:r>
            <a:r>
              <a:rPr lang="en-US" altLang="en-US" sz="1300" kern="0" dirty="0"/>
              <a:t>;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altLang="en-US" sz="1300" dirty="0"/>
              <a:t>double50 = </a:t>
            </a:r>
            <a:r>
              <a:rPr lang="en-US" altLang="en-US" sz="1300" dirty="0">
                <a:solidFill>
                  <a:srgbClr val="C00000"/>
                </a:solidFill>
              </a:rPr>
              <a:t>new</a:t>
            </a:r>
            <a:r>
              <a:rPr lang="en-US" altLang="en-US" sz="1300" dirty="0"/>
              <a:t> </a:t>
            </a:r>
            <a:r>
              <a:rPr lang="en-US" altLang="en-US" sz="1300" dirty="0">
                <a:solidFill>
                  <a:srgbClr val="0000FF"/>
                </a:solidFill>
              </a:rPr>
              <a:t>double</a:t>
            </a:r>
            <a:r>
              <a:rPr lang="en-US" altLang="en-US" sz="1300" dirty="0"/>
              <a:t>(50);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 err="1"/>
              <a:t>struct</a:t>
            </a:r>
            <a:r>
              <a:rPr lang="en-US" altLang="en-US" sz="1300" dirty="0"/>
              <a:t> Node{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	  </a:t>
            </a:r>
            <a:r>
              <a:rPr lang="en-US" altLang="en-US" sz="1300" dirty="0" err="1"/>
              <a:t>int</a:t>
            </a:r>
            <a:r>
              <a:rPr lang="en-US" altLang="en-US" sz="1300" dirty="0"/>
              <a:t> value;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	  Node * left;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                      Node * right;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};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Node *node1, *</a:t>
            </a:r>
            <a:r>
              <a:rPr lang="en-US" altLang="en-US" sz="1300" dirty="0" err="1"/>
              <a:t>nodeN</a:t>
            </a:r>
            <a:r>
              <a:rPr lang="en-US" altLang="en-US" sz="1300" dirty="0"/>
              <a:t>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one node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/>
              <a:t>node1 = </a:t>
            </a:r>
            <a:r>
              <a:rPr lang="en-US" altLang="en-US" sz="1300" dirty="0">
                <a:solidFill>
                  <a:srgbClr val="C00000"/>
                </a:solidFill>
              </a:rPr>
              <a:t>new</a:t>
            </a:r>
            <a:r>
              <a:rPr lang="en-US" altLang="en-US" sz="1300" dirty="0"/>
              <a:t> Node;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>
                <a:solidFill>
                  <a:srgbClr val="00B050"/>
                </a:solidFill>
              </a:rPr>
              <a:t>//Allocation of N nodes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 err="1">
                <a:solidFill>
                  <a:srgbClr val="0000FF"/>
                </a:solidFill>
              </a:rPr>
              <a:t>int</a:t>
            </a:r>
            <a:r>
              <a:rPr lang="en-US" altLang="en-US" sz="1300" dirty="0"/>
              <a:t> N;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 err="1">
                <a:solidFill>
                  <a:srgbClr val="0000FF"/>
                </a:solidFill>
              </a:rPr>
              <a:t>cout</a:t>
            </a:r>
            <a:r>
              <a:rPr lang="en-US" altLang="en-US" sz="1300" dirty="0">
                <a:solidFill>
                  <a:srgbClr val="0000FF"/>
                </a:solidFill>
              </a:rPr>
              <a:t> </a:t>
            </a:r>
            <a:r>
              <a:rPr lang="en-US" altLang="en-US" sz="1300" dirty="0"/>
              <a:t>&lt;&lt; “How many nodes : “;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sz="1300" dirty="0" err="1">
                <a:solidFill>
                  <a:srgbClr val="0000FF"/>
                </a:solidFill>
              </a:rPr>
              <a:t>cin</a:t>
            </a:r>
            <a:r>
              <a:rPr lang="en-US" altLang="en-US" sz="1300" dirty="0">
                <a:solidFill>
                  <a:srgbClr val="0000FF"/>
                </a:solidFill>
              </a:rPr>
              <a:t> </a:t>
            </a:r>
            <a:r>
              <a:rPr lang="en-US" altLang="en-US" sz="1300" dirty="0"/>
              <a:t>&gt;&gt; N;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sz="1300" dirty="0" err="1"/>
              <a:t>nodeN</a:t>
            </a:r>
            <a:r>
              <a:rPr lang="en-US" altLang="en-US" sz="1300" dirty="0"/>
              <a:t> = </a:t>
            </a:r>
            <a:r>
              <a:rPr lang="en-US" altLang="en-US" sz="1300" dirty="0">
                <a:solidFill>
                  <a:srgbClr val="C00000"/>
                </a:solidFill>
              </a:rPr>
              <a:t>new</a:t>
            </a:r>
            <a:r>
              <a:rPr lang="en-US" altLang="en-US" sz="1300" dirty="0"/>
              <a:t> Node(N);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endParaRPr lang="en-US" alt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137994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of Arrays: Definition and Initialization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array holds garbage unless initialized</a:t>
            </a:r>
          </a:p>
          <a:p>
            <a:pPr lvl="1"/>
            <a:r>
              <a:rPr lang="en-US" altLang="en-US" dirty="0"/>
              <a:t>inner braces are optional</a:t>
            </a:r>
          </a:p>
          <a:p>
            <a:pPr lvl="1"/>
            <a:r>
              <a:rPr lang="en-US" altLang="en-US" dirty="0"/>
              <a:t>partial initialization is possible</a:t>
            </a:r>
          </a:p>
          <a:p>
            <a:pPr lvl="1"/>
            <a:r>
              <a:rPr lang="en-US" altLang="en-US" dirty="0"/>
              <a:t>first dimension is optional</a:t>
            </a:r>
          </a:p>
          <a:p>
            <a:pPr lvl="1"/>
            <a:r>
              <a:rPr lang="en-US" altLang="en-US" dirty="0"/>
              <a:t>"no" limit on the number of dimensions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3850" y="3230562"/>
            <a:ext cx="8667750" cy="26368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numRows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3,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numCols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numbersA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numRows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][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numCols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]; // not initialized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numbersB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numRows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][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numCols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]{{ 0, 1, 2, 3 },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				    { 4, 5, 6, 7 },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				    { 8, 9, 10, 11 }};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numbersC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numRows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][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numCols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] { 0, 1, 2, 3, 4, 5, 6,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                              7, 8, 9, 10, 11 };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numbersD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[][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numCols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]{ 0, 1, 2, 3, 4, 5, 6,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                      7, 8, 9, 10, 11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of Arrays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C/C++ does not have multidimensional arrays!</a:t>
            </a:r>
          </a:p>
          <a:p>
            <a:r>
              <a:rPr lang="en-US" altLang="en-US"/>
              <a:t>BUT arrays of arrays</a:t>
            </a:r>
          </a:p>
          <a:p>
            <a:pPr lvl="1"/>
            <a:r>
              <a:rPr lang="en-US" altLang="en-US"/>
              <a:t>Example: </a:t>
            </a:r>
          </a:p>
          <a:p>
            <a:pPr lvl="2"/>
            <a:r>
              <a:rPr lang="en-US" altLang="en-US"/>
              <a:t>array of size 3 which holds arrays of size 4</a:t>
            </a:r>
          </a:p>
        </p:txBody>
      </p:sp>
      <p:graphicFrame>
        <p:nvGraphicFramePr>
          <p:cNvPr id="636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58555"/>
              </p:ext>
            </p:extLst>
          </p:nvPr>
        </p:nvGraphicFramePr>
        <p:xfrm>
          <a:off x="611188" y="3348038"/>
          <a:ext cx="2760662" cy="1936751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US" altLang="en-US" sz="27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  <a:endParaRPr kumimoji="0" lang="en-US" altLang="en-US" sz="27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63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88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676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54332"/>
              </p:ext>
            </p:extLst>
          </p:nvPr>
        </p:nvGraphicFramePr>
        <p:xfrm>
          <a:off x="5076825" y="3348038"/>
          <a:ext cx="2760663" cy="647700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US" altLang="en-US" sz="27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  <a:endParaRPr kumimoji="0" lang="en-US" altLang="en-US" sz="27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692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04921"/>
              </p:ext>
            </p:extLst>
          </p:nvPr>
        </p:nvGraphicFramePr>
        <p:xfrm>
          <a:off x="5076825" y="4140200"/>
          <a:ext cx="2760663" cy="647700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679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27019"/>
              </p:ext>
            </p:extLst>
          </p:nvPr>
        </p:nvGraphicFramePr>
        <p:xfrm>
          <a:off x="5076825" y="4932363"/>
          <a:ext cx="2760663" cy="636587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587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691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49398"/>
              </p:ext>
            </p:extLst>
          </p:nvPr>
        </p:nvGraphicFramePr>
        <p:xfrm>
          <a:off x="4067175" y="3276600"/>
          <a:ext cx="3889375" cy="2376489"/>
        </p:xfrm>
        <a:graphic>
          <a:graphicData uri="http://schemas.openxmlformats.org/drawingml/2006/table">
            <a:tbl>
              <a:tblPr/>
              <a:tblGrid>
                <a:gridCol w="38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>
                      <a:lvl1pPr marL="342900" indent="-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7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Element Access and Pointers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670300" cy="4267200"/>
          </a:xfrm>
        </p:spPr>
        <p:txBody>
          <a:bodyPr/>
          <a:lstStyle/>
          <a:p>
            <a:r>
              <a:rPr lang="en-US" altLang="en-US" dirty="0"/>
              <a:t>Access by indices</a:t>
            </a:r>
          </a:p>
          <a:p>
            <a:r>
              <a:rPr lang="en-US" altLang="en-US" dirty="0"/>
              <a:t>Pointer manipulation</a:t>
            </a:r>
          </a:p>
          <a:p>
            <a:pPr lvl="1"/>
            <a:r>
              <a:rPr lang="en-US" altLang="en-US" dirty="0"/>
              <a:t>Pointer to row (array)</a:t>
            </a:r>
          </a:p>
          <a:p>
            <a:pPr lvl="2"/>
            <a:r>
              <a:rPr lang="en-US" altLang="en-US" dirty="0"/>
              <a:t>A row is a one-dimensional array, i.e., pointer to an array </a:t>
            </a:r>
          </a:p>
          <a:p>
            <a:pPr lvl="1"/>
            <a:r>
              <a:rPr lang="en-US" altLang="en-US" dirty="0"/>
              <a:t>Pointer to element</a:t>
            </a:r>
          </a:p>
          <a:p>
            <a:pPr lvl="1"/>
            <a:r>
              <a:rPr lang="en-US" altLang="en-US" dirty="0"/>
              <a:t>Pointer to first element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356100" y="1344613"/>
            <a:ext cx="4679950" cy="714375"/>
          </a:xfrm>
          <a:prstGeom prst="rect">
            <a:avLst/>
          </a:prstGeom>
          <a:solidFill>
            <a:srgbClr val="FFFFFF"/>
          </a:solidFill>
          <a:ln w="76327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numbers3D[3][4][5];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element = numbers3D[1][2][0];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6100" y="2713038"/>
            <a:ext cx="4679950" cy="43973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(*row)[4] = &amp;numbers[1];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356100" y="4010025"/>
            <a:ext cx="4679950" cy="7143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int* elementC = &amp;numbers[0][0];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int* elementD = numbers[0];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356100" y="3217863"/>
            <a:ext cx="4679950" cy="7143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elementA = (*row)[3];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int* elementB = &amp;numbers[0][2];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356100" y="2201863"/>
            <a:ext cx="4679950" cy="43973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numbers[3][4];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95288" y="5181600"/>
            <a:ext cx="8474075" cy="566738"/>
          </a:xfrm>
          <a:prstGeom prst="rect">
            <a:avLst/>
          </a:prstGeom>
          <a:noFill/>
          <a:ln w="508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  <a:latin typeface="Arial" charset="0"/>
              </a:rPr>
              <a:t>Arrays cannot be assigned; they are not automatically copied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Semi-Dynamic Allocation of Array of  Arrays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Only the first dimension can be determined at run-time </a:t>
            </a:r>
          </a:p>
          <a:p>
            <a:pPr lvl="1"/>
            <a:r>
              <a:rPr lang="en-US" altLang="en-US" dirty="0"/>
              <a:t>Example: 2D array</a:t>
            </a:r>
          </a:p>
          <a:p>
            <a:pPr lvl="2"/>
            <a:r>
              <a:rPr lang="en-US" altLang="en-US" dirty="0"/>
              <a:t>number of rows at run-time</a:t>
            </a:r>
          </a:p>
          <a:p>
            <a:pPr lvl="2"/>
            <a:r>
              <a:rPr lang="en-US" altLang="en-US" dirty="0"/>
              <a:t>number of cols at compile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379559" y="3048000"/>
            <a:ext cx="6192837" cy="98901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int numRows = 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int (*numbers)[4] = new int[numRows][4];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delete[] numbers;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1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Allocation of Array of Arrays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Need to (de-)allocate all the arrays (arrays of arrays)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row + 1 call to new</a:t>
            </a:r>
          </a:p>
          <a:p>
            <a:pPr lvl="2"/>
            <a:r>
              <a:rPr lang="en-US" altLang="en-US" dirty="0"/>
              <a:t>row + 1 separate memory location may be returned</a:t>
            </a:r>
          </a:p>
          <a:p>
            <a:r>
              <a:rPr lang="en-US" altLang="en-US" dirty="0"/>
              <a:t>Contiguous memory layout may be important!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19200" y="1828800"/>
            <a:ext cx="5688013" cy="126365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int **numbers = new int*[3];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for(int i=0; i&lt;3; i++)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 numbers[i] = new int[4];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1219200" y="3165475"/>
            <a:ext cx="5688013" cy="126365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for(int i=0; i&lt;3; i++)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 delete[] numbers[i];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delete[] numbers; </a:t>
            </a:r>
          </a:p>
        </p:txBody>
      </p:sp>
    </p:spTree>
    <p:extLst>
      <p:ext uri="{BB962C8B-B14F-4D97-AF65-F5344CB8AC3E}">
        <p14:creationId xmlns:p14="http://schemas.microsoft.com/office/powerpoint/2010/main" val="41723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This lecture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C-like C++</a:t>
            </a:r>
            <a:endParaRPr lang="en-US" altLang="en-US" dirty="0"/>
          </a:p>
          <a:p>
            <a:r>
              <a:rPr lang="en-GB" altLang="en-US" dirty="0"/>
              <a:t>Memory management in C/C++</a:t>
            </a:r>
          </a:p>
          <a:p>
            <a:pPr lvl="1"/>
            <a:r>
              <a:rPr lang="en-GB" altLang="en-US" dirty="0"/>
              <a:t>Memory allocation: static, automatic and dynamic, Ch. 6.1.1, Ch. 12</a:t>
            </a:r>
          </a:p>
          <a:p>
            <a:pPr lvl="1"/>
            <a:r>
              <a:rPr lang="en-GB" altLang="en-US" dirty="0"/>
              <a:t>Allocation and de-allocation, Ch. 12.1.2</a:t>
            </a:r>
          </a:p>
          <a:p>
            <a:pPr lvl="1"/>
            <a:r>
              <a:rPr lang="en-GB" altLang="en-US" dirty="0"/>
              <a:t>2-D and N-D Arrays, Ch. 3.5 </a:t>
            </a:r>
          </a:p>
          <a:p>
            <a:pPr lvl="1"/>
            <a:r>
              <a:rPr lang="en-US" altLang="en-US" dirty="0"/>
              <a:t>Pass by value, by reference, by pointer, Ch. 6.2-6.2.4</a:t>
            </a:r>
          </a:p>
          <a:p>
            <a:pPr lvl="1"/>
            <a:r>
              <a:rPr lang="en-US" altLang="en-US" dirty="0"/>
              <a:t>Passing a function Ch. 10.3</a:t>
            </a:r>
          </a:p>
          <a:p>
            <a:pPr lvl="2"/>
            <a:r>
              <a:rPr lang="en-US" altLang="en-US" dirty="0"/>
              <a:t>Function pointers, </a:t>
            </a:r>
            <a:r>
              <a:rPr lang="en-GB" altLang="en-US" dirty="0"/>
              <a:t>Ch. 6.7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15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Layout of Array of Arrays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Pointer manipulation (C-style)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err="1"/>
              <a:t>Deallocation</a:t>
            </a:r>
            <a:r>
              <a:rPr lang="en-US" altLang="en-US" dirty="0"/>
              <a:t>? Ugly!</a:t>
            </a:r>
          </a:p>
          <a:p>
            <a:r>
              <a:rPr lang="en-US" altLang="en-US" dirty="0"/>
              <a:t>Instead: </a:t>
            </a:r>
          </a:p>
          <a:p>
            <a:pPr lvl="1"/>
            <a:r>
              <a:rPr lang="en-US" altLang="en-US" dirty="0"/>
              <a:t>Write a matrix, image etc. class with operators and </a:t>
            </a:r>
            <a:r>
              <a:rPr lang="en-US" altLang="en-US" dirty="0" err="1"/>
              <a:t>accessors</a:t>
            </a:r>
            <a:r>
              <a:rPr lang="en-US" altLang="en-US" dirty="0"/>
              <a:t> and use a one-dimensional array.</a:t>
            </a:r>
          </a:p>
          <a:p>
            <a:pPr lvl="1"/>
            <a:r>
              <a:rPr lang="en-CA" altLang="en-US" dirty="0"/>
              <a:t>Use 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 </a:t>
            </a:r>
            <a:r>
              <a:rPr lang="en-CA" altLang="en-US" dirty="0"/>
              <a:t>(a class which wraps low-level arrays)</a:t>
            </a:r>
            <a:endParaRPr lang="en-CA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altLang="en-US" dirty="0"/>
              <a:t>Use 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CA" altLang="en-US" dirty="0"/>
              <a:t> (similar to 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CA" altLang="en-US" dirty="0"/>
              <a:t>)</a:t>
            </a:r>
            <a:endParaRPr lang="en-US" altLang="en-US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43000" y="1828800"/>
            <a:ext cx="5688013" cy="153828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tmp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new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[12];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**numbers = new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*[3];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for(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r=0; r&lt;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numRows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r++)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numbers[r] = 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tmp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[r*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numCols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Initialization by Value and by Pointer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Variable is copied</a:t>
            </a:r>
          </a:p>
          <a:p>
            <a:pPr lvl="1"/>
            <a:r>
              <a:rPr lang="en-US" altLang="en-US" dirty="0"/>
              <a:t>Pointer is just another type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Pass by pointer is identical to pass by value</a:t>
            </a:r>
          </a:p>
          <a:p>
            <a:pPr lvl="1"/>
            <a:r>
              <a:rPr lang="en-US" altLang="en-US" dirty="0"/>
              <a:t>pointer is copied</a:t>
            </a:r>
          </a:p>
          <a:p>
            <a:pPr lvl="1"/>
            <a:r>
              <a:rPr lang="en-US" altLang="en-US" dirty="0"/>
              <a:t>object pointed to is not affected</a:t>
            </a:r>
          </a:p>
          <a:p>
            <a:pPr lvl="2"/>
            <a:r>
              <a:rPr lang="en-US" altLang="en-US" dirty="0"/>
              <a:t>similar effect than pass by reference as in Java</a:t>
            </a:r>
          </a:p>
          <a:p>
            <a:r>
              <a:rPr lang="en-US" altLang="en-US" dirty="0"/>
              <a:t>Note: Arrays are passed by pointer even if we use array syntax!</a:t>
            </a:r>
          </a:p>
          <a:p>
            <a:pPr lvl="2"/>
            <a:endParaRPr lang="en-US" altLang="en-US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64163" y="1828800"/>
            <a:ext cx="2735262" cy="7143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int numA = 1;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int numB = numA;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64163" y="2693987"/>
            <a:ext cx="3492500" cy="7143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int *ptrNumA = &amp;numA;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int *ptrNumB = ptrNumA;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724275" y="2135149"/>
            <a:ext cx="373063" cy="466725"/>
          </a:xfrm>
          <a:prstGeom prst="rect">
            <a:avLst/>
          </a:prstGeom>
          <a:solidFill>
            <a:schemeClr val="accent5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Courier New" pitchFamily="49" charset="0"/>
              <a:buNone/>
            </a:pPr>
            <a:r>
              <a:rPr lang="en-GB" altLang="en-US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419475" y="2625687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2000">
                <a:solidFill>
                  <a:schemeClr val="tx1"/>
                </a:solidFill>
                <a:latin typeface="Courier New" pitchFamily="49" charset="0"/>
              </a:rPr>
              <a:t>0x0100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187450" y="2193887"/>
            <a:ext cx="224963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1800">
                <a:solidFill>
                  <a:schemeClr val="tx1"/>
                </a:solidFill>
                <a:latin typeface="Courier New" pitchFamily="49" charset="0"/>
              </a:rPr>
              <a:t>int *ptrNumA  =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187450" y="3057487"/>
            <a:ext cx="390393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1800">
                <a:solidFill>
                  <a:schemeClr val="tx1"/>
                </a:solidFill>
                <a:latin typeface="Courier New" pitchFamily="49" charset="0"/>
              </a:rPr>
              <a:t>ptrNumA  = ptrNumB = 0x0100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142852"/>
            <a:ext cx="7772400" cy="571504"/>
          </a:xfrm>
        </p:spPr>
        <p:txBody>
          <a:bodyPr/>
          <a:lstStyle/>
          <a:p>
            <a:r>
              <a:rPr lang="en-US" altLang="en-US" dirty="0"/>
              <a:t>Variable Initialization by Reference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14356"/>
            <a:ext cx="7772400" cy="3714776"/>
          </a:xfrm>
        </p:spPr>
        <p:txBody>
          <a:bodyPr/>
          <a:lstStyle/>
          <a:p>
            <a:r>
              <a:rPr lang="en-US" altLang="en-US" dirty="0"/>
              <a:t>Reference to the variable is created</a:t>
            </a:r>
          </a:p>
          <a:p>
            <a:pPr lvl="1"/>
            <a:r>
              <a:rPr lang="en-US" altLang="en-US" dirty="0"/>
              <a:t>Same as in Java</a:t>
            </a:r>
          </a:p>
          <a:p>
            <a:pPr lvl="1"/>
            <a:r>
              <a:rPr lang="en-US" altLang="en-US" dirty="0"/>
              <a:t>Reference is an alias to a variable </a:t>
            </a:r>
          </a:p>
          <a:p>
            <a:pPr lvl="2"/>
            <a:r>
              <a:rPr lang="en-US" altLang="en-US" dirty="0"/>
              <a:t>"just another name"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/>
              <a:t>In general: Variable initialization is the same as argument passing into methods and functions: "Pass by Reference"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571736" y="2333795"/>
            <a:ext cx="6000760" cy="1320531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numA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&amp;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numB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numA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const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US" altLang="en-US" sz="16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numB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=3 +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numB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; //(*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numB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 = 3 + (*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numB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numB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++; // (*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numB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)++;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00299" y="4572008"/>
            <a:ext cx="6143667" cy="119742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myFunction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(&amp;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)[4]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numbers[4];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myFunction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 numbers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3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895871"/>
          </a:xfrm>
        </p:spPr>
        <p:txBody>
          <a:bodyPr/>
          <a:lstStyle/>
          <a:p>
            <a:r>
              <a:rPr lang="en-CA" dirty="0"/>
              <a:t>Low-level arrays can be passed by pointer to the first element, by pointer or by reference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9500" y="2785576"/>
            <a:ext cx="3721100" cy="92042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sumOfP1(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Clr>
                <a:srgbClr val="000000"/>
              </a:buClr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sumOfP2(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[]);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sumOfP3(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[8]);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79500" y="2211258"/>
            <a:ext cx="37211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a[]{0,1,2,3,4,5,6,7};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91074" y="4220869"/>
            <a:ext cx="4623926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sumOfPArray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(*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)[8]);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76606" y="4830469"/>
            <a:ext cx="4852526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sumOfRefArray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(&amp;ref)[8]);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3968" y="2516891"/>
            <a:ext cx="3770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+mn-lt"/>
              </a:rPr>
              <a:t>Pass by pointer to first element!</a:t>
            </a:r>
          </a:p>
          <a:p>
            <a:r>
              <a:rPr lang="en-CA" sz="2000" dirty="0">
                <a:latin typeface="+mn-lt"/>
              </a:rPr>
              <a:t>Size unknown!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33452" y="3291366"/>
            <a:ext cx="37211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for ( auto  a :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) {}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9132" y="4151116"/>
            <a:ext cx="3062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+mn-lt"/>
              </a:rPr>
              <a:t>Pointer (top) or reference (bottom) to an </a:t>
            </a:r>
            <a:r>
              <a:rPr lang="en-CA" sz="2000" dirty="0" err="1">
                <a:latin typeface="+mn-lt"/>
              </a:rPr>
              <a:t>int</a:t>
            </a:r>
            <a:r>
              <a:rPr lang="en-CA" sz="2000" dirty="0">
                <a:latin typeface="+mn-lt"/>
              </a:rPr>
              <a:t> array of size 8.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41369" y="5400755"/>
            <a:ext cx="37211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for ( auto  a : ref ) {}</a:t>
            </a:r>
          </a:p>
        </p:txBody>
      </p:sp>
      <p:sp>
        <p:nvSpPr>
          <p:cNvPr id="16" name="Smiley Face 15"/>
          <p:cNvSpPr/>
          <p:nvPr/>
        </p:nvSpPr>
        <p:spPr bwMode="auto">
          <a:xfrm>
            <a:off x="8633869" y="4811382"/>
            <a:ext cx="457200" cy="472385"/>
          </a:xfrm>
          <a:prstGeom prst="smileyFace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85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895871"/>
          </a:xfrm>
        </p:spPr>
        <p:txBody>
          <a:bodyPr/>
          <a:lstStyle/>
          <a:p>
            <a:r>
              <a:rPr lang="en-CA" dirty="0"/>
              <a:t>Low-level arrays can be passed by pointer to the first element, by pointer or by reference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9500" y="2785576"/>
            <a:ext cx="3721100" cy="92042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sumOfP1(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Clr>
                <a:srgbClr val="000000"/>
              </a:buClr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sumOfP2(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[]);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sumOfP3(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[8]);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79500" y="2211258"/>
            <a:ext cx="37211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a[]{0,1,2,3,4,5,6,7};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91074" y="4220869"/>
            <a:ext cx="4623926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sumOfPArray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(*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)[8]);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76606" y="4830469"/>
            <a:ext cx="4852526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sumOfRefArray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(&amp;ref)[8]);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3968" y="2516891"/>
            <a:ext cx="3770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+mn-lt"/>
              </a:rPr>
              <a:t>Pass by pointer to first element!</a:t>
            </a:r>
          </a:p>
          <a:p>
            <a:r>
              <a:rPr lang="en-CA" sz="2000" dirty="0">
                <a:latin typeface="+mn-lt"/>
              </a:rPr>
              <a:t>Size unknown!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33452" y="3291366"/>
            <a:ext cx="37211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for ( auto  a :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) {}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9132" y="4151116"/>
            <a:ext cx="3062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+mn-lt"/>
              </a:rPr>
              <a:t>Pointer (top) or reference (bottom) to an </a:t>
            </a:r>
            <a:r>
              <a:rPr lang="en-CA" sz="2000" dirty="0" err="1">
                <a:latin typeface="+mn-lt"/>
              </a:rPr>
              <a:t>int</a:t>
            </a:r>
            <a:r>
              <a:rPr lang="en-CA" sz="2000" dirty="0">
                <a:latin typeface="+mn-lt"/>
              </a:rPr>
              <a:t> array of size 8.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41369" y="5400755"/>
            <a:ext cx="37211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for ( auto  a : ref ) {}</a:t>
            </a:r>
          </a:p>
        </p:txBody>
      </p:sp>
    </p:spTree>
    <p:extLst>
      <p:ext uri="{BB962C8B-B14F-4D97-AF65-F5344CB8AC3E}">
        <p14:creationId xmlns:p14="http://schemas.microsoft.com/office/powerpoint/2010/main" val="2576452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Pointers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STL, GUIs, etc. expect to pass a callback function. </a:t>
            </a:r>
          </a:p>
          <a:p>
            <a:pPr lvl="1"/>
            <a:r>
              <a:rPr lang="en-US" altLang="en-US" dirty="0"/>
              <a:t>We can use objects with operator overloading (</a:t>
            </a:r>
            <a:r>
              <a:rPr lang="en-US" altLang="en-US" dirty="0" err="1"/>
              <a:t>functors</a:t>
            </a:r>
            <a:r>
              <a:rPr lang="en-US" altLang="en-US" dirty="0"/>
              <a:t>).  </a:t>
            </a:r>
          </a:p>
          <a:p>
            <a:pPr lvl="1"/>
            <a:r>
              <a:rPr lang="en-US" altLang="en-US" dirty="0"/>
              <a:t>But in simple cases a function is enough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/>
              <a:t>lessThan</a:t>
            </a:r>
            <a:endParaRPr lang="en-US" altLang="en-US" dirty="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95288" y="3048000"/>
            <a:ext cx="8562975" cy="26368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Function declaration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bool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(const Point2D&amp;, const Point2D&amp;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Function accepting a function pointer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const Point2D&amp; compare( const Point2D&amp;, const Point2D&amp;,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							bool (*) (const Point2D&amp;, const Point2D&amp;)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Function definition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bool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(const Point2D&amp;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, const Point2D&amp;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ptA.d_components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[1] &lt;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ptB.d_components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[1];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Function Pointers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Function pointer types have to match</a:t>
            </a:r>
          </a:p>
          <a:p>
            <a:pPr lvl="1"/>
            <a:r>
              <a:rPr lang="en-US" altLang="en-US" dirty="0"/>
              <a:t>arguments and </a:t>
            </a:r>
            <a:r>
              <a:rPr lang="en-US" altLang="en-US" i="1" dirty="0"/>
              <a:t>return type (unlike function overloading)</a:t>
            </a:r>
          </a:p>
          <a:p>
            <a:r>
              <a:rPr lang="en-US" altLang="en-US" dirty="0"/>
              <a:t>Function pointers have awkward syntax</a:t>
            </a:r>
          </a:p>
          <a:p>
            <a:pPr lvl="1"/>
            <a:r>
              <a:rPr lang="en-US" altLang="en-US" dirty="0"/>
              <a:t>We can use simplified notations, or, we can use </a:t>
            </a:r>
            <a:r>
              <a:rPr lang="en-US" altLang="en-US" dirty="0" err="1"/>
              <a:t>typedefs</a:t>
            </a:r>
            <a:endParaRPr lang="en-US" altLang="en-US" dirty="0"/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/>
              <a:t>lessThan</a:t>
            </a:r>
            <a:r>
              <a:rPr lang="en-US" altLang="en-US" dirty="0"/>
              <a:t> (continued)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95288" y="3352800"/>
            <a:ext cx="8562975" cy="23622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Still the same function accepting a function pointer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but no (*)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compare(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							bool 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Point2D&amp;)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using a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typedef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 – pre C++11 style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 bool (*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pt_compare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Point2D&amp;); 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compare(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										 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pt_compare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0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Function through Pointers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explicitly dereferenced</a:t>
            </a:r>
          </a:p>
          <a:p>
            <a:pPr lvl="1"/>
            <a:r>
              <a:rPr lang="en-US" altLang="en-US"/>
              <a:t>implicitly dereferenced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95288" y="2209800"/>
            <a:ext cx="8562975" cy="3690411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Function declaration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bool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no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typedef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 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direct call of function, no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ptr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bool (*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 (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 Point2D&amp; ) = &amp;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(*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)(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ptA,ptB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ptA,ptB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using a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typedef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 C++11 notation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pt_compare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=bool (*)(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Point2D&amp;);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pt_compare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c = &amp;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(*c)(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ptA,ptB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ptA,ptB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7235823" y="1724026"/>
            <a:ext cx="384175" cy="193357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387215" y="1143000"/>
            <a:ext cx="1265090" cy="53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 dirty="0">
                <a:solidFill>
                  <a:schemeClr val="accent2"/>
                </a:solidFill>
              </a:rPr>
              <a:t>optional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with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CA" dirty="0"/>
              <a:t> type deduction will use the base type </a:t>
            </a:r>
          </a:p>
          <a:p>
            <a:pPr lvl="1"/>
            <a:r>
              <a:rPr lang="en-CA" dirty="0"/>
              <a:t>reference is not part of base type </a:t>
            </a:r>
          </a:p>
          <a:p>
            <a:pPr lvl="1"/>
            <a:r>
              <a:rPr lang="en-CA" dirty="0"/>
              <a:t>aside: top-level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dirty="0"/>
              <a:t> are also not part of the base type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But there is also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CA" dirty="0"/>
              <a:t> which works differently</a:t>
            </a:r>
          </a:p>
          <a:p>
            <a:pPr lvl="2"/>
            <a:r>
              <a:rPr lang="en-CA" dirty="0"/>
              <a:t>Need to discuss </a:t>
            </a:r>
            <a:r>
              <a:rPr lang="en-CA" dirty="0" err="1"/>
              <a:t>LValue</a:t>
            </a:r>
            <a:r>
              <a:rPr lang="en-CA" dirty="0"/>
              <a:t> and </a:t>
            </a:r>
            <a:r>
              <a:rPr lang="en-CA" dirty="0" err="1"/>
              <a:t>RValue</a:t>
            </a:r>
            <a:r>
              <a:rPr lang="en-CA" dirty="0"/>
              <a:t> 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 Programming Concepts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77925" y="2688780"/>
            <a:ext cx="5832475" cy="119742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, 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iRef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, 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auto j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iRef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// j is not a reference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auto k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// k is a pointer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auto 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jRef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j; //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jRef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is a reference</a:t>
            </a:r>
          </a:p>
        </p:txBody>
      </p:sp>
    </p:spTree>
    <p:extLst>
      <p:ext uri="{BB962C8B-B14F-4D97-AF65-F5344CB8AC3E}">
        <p14:creationId xmlns:p14="http://schemas.microsoft.com/office/powerpoint/2010/main" val="1178870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LValue</a:t>
            </a:r>
            <a:r>
              <a:rPr lang="en-CA" dirty="0"/>
              <a:t> and </a:t>
            </a:r>
            <a:r>
              <a:rPr lang="en-CA" dirty="0" err="1"/>
              <a:t>Rvalue</a:t>
            </a:r>
            <a:r>
              <a:rPr lang="en-CA" dirty="0"/>
              <a:t>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Origin of term comes simply from the place of an expression in C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 non-rigorous C++ definition</a:t>
            </a:r>
          </a:p>
          <a:p>
            <a:pPr lvl="1"/>
            <a:r>
              <a:rPr lang="en-CA" dirty="0" err="1"/>
              <a:t>LValue</a:t>
            </a:r>
            <a:r>
              <a:rPr lang="en-CA" dirty="0"/>
              <a:t> expressions refer to a memory location</a:t>
            </a:r>
          </a:p>
          <a:p>
            <a:pPr lvl="2"/>
            <a:r>
              <a:rPr lang="en-CA" dirty="0"/>
              <a:t>yields an object or function</a:t>
            </a:r>
          </a:p>
          <a:p>
            <a:pPr lvl="2"/>
            <a:r>
              <a:rPr lang="en-CA" dirty="0"/>
              <a:t>uses the memory location </a:t>
            </a:r>
          </a:p>
          <a:p>
            <a:pPr lvl="1"/>
            <a:r>
              <a:rPr lang="en-CA" dirty="0" err="1"/>
              <a:t>RValue</a:t>
            </a:r>
            <a:r>
              <a:rPr lang="en-CA" dirty="0"/>
              <a:t> are the rest (non-</a:t>
            </a:r>
            <a:r>
              <a:rPr lang="en-CA" dirty="0" err="1"/>
              <a:t>LValue</a:t>
            </a:r>
            <a:r>
              <a:rPr lang="en-CA" dirty="0"/>
              <a:t> expressions). 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29000" y="1905000"/>
            <a:ext cx="1905000" cy="92042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=5;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j = 2*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2*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j;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495800" y="2133600"/>
            <a:ext cx="762000" cy="41608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 bwMode="auto">
          <a:xfrm flipV="1">
            <a:off x="5257800" y="2133601"/>
            <a:ext cx="762000" cy="20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019800" y="1943100"/>
            <a:ext cx="1447800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Valid </a:t>
            </a:r>
            <a:r>
              <a:rPr kumimoji="0" lang="en-C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rvalue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352800" y="2437009"/>
            <a:ext cx="762000" cy="41608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3" name="Straight Arrow Connector 12"/>
          <p:cNvCxnSpPr>
            <a:endCxn id="14" idx="3"/>
          </p:cNvCxnSpPr>
          <p:nvPr/>
        </p:nvCxnSpPr>
        <p:spPr bwMode="auto">
          <a:xfrm flipH="1" flipV="1">
            <a:off x="2743200" y="2385654"/>
            <a:ext cx="609600" cy="259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165058" y="2200988"/>
            <a:ext cx="1578142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+mn-lt"/>
              </a:rPr>
              <a:t>Inv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alid </a:t>
            </a:r>
            <a:r>
              <a:rPr lang="en-CA" sz="1800" dirty="0" err="1">
                <a:latin typeface="+mn-lt"/>
              </a:rPr>
              <a:t>l</a:t>
            </a:r>
            <a:r>
              <a:rPr kumimoji="0" lang="en-C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value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626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Java Memory Management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Java</a:t>
            </a:r>
          </a:p>
          <a:p>
            <a:pPr lvl="1"/>
            <a:r>
              <a:rPr lang="en-GB" altLang="en-US" dirty="0"/>
              <a:t>Memory is requested by the program</a:t>
            </a:r>
          </a:p>
          <a:p>
            <a:pPr lvl="2"/>
            <a:r>
              <a:rPr lang="en-GB" altLang="en-US" dirty="0"/>
              <a:t>all Java objects are on the heap allocated with new</a:t>
            </a:r>
          </a:p>
          <a:p>
            <a:pPr lvl="2"/>
            <a:r>
              <a:rPr lang="en-GB" altLang="en-US" dirty="0"/>
              <a:t>Local variables of primitive types and references are on the stack</a:t>
            </a:r>
          </a:p>
          <a:p>
            <a:pPr lvl="1"/>
            <a:r>
              <a:rPr lang="en-GB" altLang="en-US" dirty="0"/>
              <a:t>Memory is freed by the Java garbage collector</a:t>
            </a:r>
          </a:p>
          <a:p>
            <a:pPr lvl="2"/>
            <a:r>
              <a:rPr lang="en-GB" altLang="en-US" dirty="0"/>
              <a:t>After the last reference is deleted </a:t>
            </a:r>
          </a:p>
          <a:p>
            <a:pPr lvl="3"/>
            <a:r>
              <a:rPr lang="en-GB" altLang="en-US" dirty="0"/>
              <a:t>garbage collector must keep track (e.g., reference counting or mark and sweep (delete) )</a:t>
            </a:r>
          </a:p>
          <a:p>
            <a:pPr lvl="2"/>
            <a:r>
              <a:rPr lang="en-GB" altLang="en-US" dirty="0"/>
              <a:t>When the garbage collector executes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CSI2372: 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3081347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Operators require </a:t>
            </a:r>
            <a:r>
              <a:rPr lang="en-CA" dirty="0" err="1"/>
              <a:t>LValues</a:t>
            </a:r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Assignment operators need </a:t>
            </a:r>
            <a:r>
              <a:rPr lang="en-CA" dirty="0" err="1"/>
              <a:t>LValue</a:t>
            </a:r>
            <a:r>
              <a:rPr lang="en-CA" dirty="0"/>
              <a:t> as left operand (the classic)</a:t>
            </a:r>
          </a:p>
          <a:p>
            <a:r>
              <a:rPr lang="en-CA" dirty="0"/>
              <a:t>Address-of-operator require a </a:t>
            </a:r>
            <a:r>
              <a:rPr lang="en-CA" dirty="0" err="1"/>
              <a:t>LValue</a:t>
            </a:r>
            <a:r>
              <a:rPr lang="en-CA" dirty="0"/>
              <a:t> operand</a:t>
            </a:r>
          </a:p>
          <a:p>
            <a:r>
              <a:rPr lang="en-CA" dirty="0"/>
              <a:t>Dereference and subscripting yields an </a:t>
            </a:r>
            <a:r>
              <a:rPr lang="en-CA" dirty="0" err="1"/>
              <a:t>LValue</a:t>
            </a:r>
            <a:r>
              <a:rPr lang="en-CA" dirty="0"/>
              <a:t> (you can assign to it).</a:t>
            </a:r>
          </a:p>
          <a:p>
            <a:r>
              <a:rPr lang="en-CA" dirty="0"/>
              <a:t>Increment and decrement need a </a:t>
            </a:r>
            <a:r>
              <a:rPr lang="en-CA" dirty="0" err="1"/>
              <a:t>LValue</a:t>
            </a:r>
            <a:r>
              <a:rPr lang="en-CA" dirty="0"/>
              <a:t> operand and the prefix version yields a </a:t>
            </a:r>
            <a:r>
              <a:rPr lang="en-CA" dirty="0" err="1"/>
              <a:t>LValue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19400" y="3962400"/>
            <a:ext cx="4776936" cy="175141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foo();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=5;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*j = &amp;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array[5];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array[3] = 3;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++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*= 3; 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GB" altLang="en-US" sz="1800" b="0" i="0" dirty="0" err="1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 = (5+1)* 3 = 18</a:t>
            </a:r>
          </a:p>
        </p:txBody>
      </p:sp>
    </p:spTree>
    <p:extLst>
      <p:ext uri="{BB962C8B-B14F-4D97-AF65-F5344CB8AC3E}">
        <p14:creationId xmlns:p14="http://schemas.microsoft.com/office/powerpoint/2010/main" val="1647108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with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CA" dirty="0"/>
              <a:t> deduction will evaluate expressions</a:t>
            </a:r>
          </a:p>
          <a:p>
            <a:pPr lvl="1"/>
            <a:r>
              <a:rPr lang="en-CA" dirty="0"/>
              <a:t>brackets can be used to define references</a:t>
            </a:r>
          </a:p>
          <a:p>
            <a:pPr lvl="1"/>
            <a:r>
              <a:rPr lang="en-CA" dirty="0"/>
              <a:t>using an expression that yields a </a:t>
            </a:r>
            <a:r>
              <a:rPr lang="en-CA" dirty="0" err="1"/>
              <a:t>LValue</a:t>
            </a:r>
            <a:r>
              <a:rPr lang="en-CA" dirty="0"/>
              <a:t> (can appear on the lhs of an assignment) will make it a reference</a:t>
            </a:r>
          </a:p>
          <a:p>
            <a:pPr lvl="1"/>
            <a:r>
              <a:rPr lang="en-CA" dirty="0"/>
              <a:t>top-level </a:t>
            </a:r>
            <a:r>
              <a:rPr lang="en-CA" dirty="0" err="1"/>
              <a:t>const</a:t>
            </a:r>
            <a:r>
              <a:rPr lang="en-CA" dirty="0"/>
              <a:t>  and reference are used to deduce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 Programming Concepts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3393479"/>
            <a:ext cx="7772400" cy="1782196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5, 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iRef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, 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altLang="en-US" sz="1800" dirty="0" err="1">
                <a:solidFill>
                  <a:srgbClr val="00B050"/>
                </a:solidFill>
                <a:latin typeface="Courier New" pitchFamily="49" charset="0"/>
              </a:rPr>
              <a:t>iRef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=5, *</a:t>
            </a:r>
            <a:r>
              <a:rPr lang="en-US" altLang="en-US" sz="1800" dirty="0" err="1">
                <a:solidFill>
                  <a:srgbClr val="00B050"/>
                </a:solidFill>
                <a:latin typeface="Courier New" pitchFamily="49" charset="0"/>
              </a:rPr>
              <a:t>iPtr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=5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decltype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iRef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jRef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// reference </a:t>
            </a:r>
            <a:r>
              <a:rPr lang="en-US" altLang="en-US" sz="1800" dirty="0" err="1">
                <a:solidFill>
                  <a:srgbClr val="00B050"/>
                </a:solidFill>
                <a:latin typeface="Courier New" pitchFamily="49" charset="0"/>
              </a:rPr>
              <a:t>jRef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 = 5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decltype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=4; // </a:t>
            </a:r>
            <a:r>
              <a:rPr lang="en-US" altLang="en-US" sz="1800" dirty="0" err="1">
                <a:solidFill>
                  <a:srgbClr val="00B050"/>
                </a:solidFill>
                <a:latin typeface="Courier New" pitchFamily="49" charset="0"/>
              </a:rPr>
              <a:t>iVal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=4 is not a reference</a:t>
            </a:r>
          </a:p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decltype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))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kRef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// reference </a:t>
            </a:r>
            <a:r>
              <a:rPr lang="en-US" altLang="en-US" sz="1800" dirty="0" err="1">
                <a:solidFill>
                  <a:srgbClr val="00B050"/>
                </a:solidFill>
                <a:latin typeface="Courier New" pitchFamily="49" charset="0"/>
              </a:rPr>
              <a:t>kRef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 = 5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decltype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iPtr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lRef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// reference </a:t>
            </a:r>
            <a:r>
              <a:rPr lang="en-US" altLang="en-US" sz="1800" dirty="0" err="1">
                <a:solidFill>
                  <a:srgbClr val="00B050"/>
                </a:solidFill>
                <a:latin typeface="Courier New" pitchFamily="49" charset="0"/>
              </a:rPr>
              <a:t>lRef</a:t>
            </a:r>
            <a:r>
              <a:rPr lang="en-US" altLang="en-US" sz="1800" dirty="0">
                <a:solidFill>
                  <a:srgbClr val="00B050"/>
                </a:solidFill>
                <a:latin typeface="Courier New" pitchFamily="49" charset="0"/>
              </a:rPr>
              <a:t> =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FD9A0-61C1-4DA8-B3D6-184CF8252DAA}"/>
              </a:ext>
            </a:extLst>
          </p:cNvPr>
          <p:cNvSpPr/>
          <p:nvPr/>
        </p:nvSpPr>
        <p:spPr bwMode="auto">
          <a:xfrm>
            <a:off x="5940152" y="215283"/>
            <a:ext cx="3096344" cy="10534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400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decltype</a:t>
            </a:r>
            <a:r>
              <a:rPr lang="en-US" sz="1400" dirty="0">
                <a:latin typeface="+mn-lt"/>
              </a:rPr>
              <a:t> deduces the type of the specified expression.</a:t>
            </a:r>
          </a:p>
          <a:p>
            <a:pPr algn="just">
              <a:spcBef>
                <a:spcPts val="600"/>
              </a:spcBef>
            </a:pPr>
            <a:r>
              <a:rPr lang="en-US" sz="1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auto</a:t>
            </a:r>
            <a:r>
              <a:rPr lang="en-US" sz="1400" dirty="0">
                <a:latin typeface="+mn-lt"/>
              </a:rPr>
              <a:t> deduces types based on values being assigned to the variable.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463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Auto with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altLang="en-US" dirty="0"/>
              <a:t> and References C++14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As we have seen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GB" altLang="en-US" dirty="0"/>
              <a:t> uses the underlying type, e.g.,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/>
              <a:t>or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GB" altLang="en-US" dirty="0"/>
              <a:t>become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dirty="0"/>
              <a:t>. This is the same as normal initialization rules (templates).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GB" altLang="en-US" dirty="0"/>
              <a:t> and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GB" altLang="en-US" dirty="0"/>
              <a:t> infer types differently</a:t>
            </a:r>
          </a:p>
          <a:p>
            <a:pPr lvl="1"/>
            <a:r>
              <a:rPr lang="en-GB" altLang="en-US" dirty="0"/>
              <a:t>In C++14 we can use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GB" altLang="en-US" dirty="0"/>
              <a:t> type inference with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6019800" y="3505200"/>
            <a:ext cx="2667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6172200" y="3429000"/>
            <a:ext cx="2286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79512" y="3276600"/>
            <a:ext cx="8710488" cy="1474419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5, &amp;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iRef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GB" altLang="en-US" sz="1800" b="0" i="0" dirty="0" err="1">
                <a:solidFill>
                  <a:srgbClr val="00B050"/>
                </a:solidFill>
                <a:latin typeface="Courier New" pitchFamily="49" charset="0"/>
              </a:rPr>
              <a:t>iRef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 = 5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auto j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iRef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 j is not a reference = 5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auto &amp;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jRef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GB" altLang="en-US" sz="1800" b="0" i="0" dirty="0" err="1">
                <a:solidFill>
                  <a:srgbClr val="00B050"/>
                </a:solidFill>
                <a:latin typeface="Courier New" pitchFamily="49" charset="0"/>
              </a:rPr>
              <a:t>jRef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 is a reference = 5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decltype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(auto) jRef2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iRef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 jRef2 = 5 is also a reference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decltype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(auto) jRef3 = 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 jRef3 = 5 is also a reference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2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76325" y="772710"/>
            <a:ext cx="6858000" cy="523092"/>
          </a:xfrm>
        </p:spPr>
        <p:txBody>
          <a:bodyPr>
            <a:spAutoFit/>
          </a:bodyPr>
          <a:lstStyle/>
          <a:p>
            <a:pPr eaLnBrk="1" hangingPunct="1">
              <a:lnSpc>
                <a:spcPct val="10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/>
              <a:t>Next Lectures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150" cy="30469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OO</a:t>
            </a:r>
            <a:endParaRPr lang="en-CA" altLang="en-US" dirty="0"/>
          </a:p>
          <a:p>
            <a:pPr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Object-oriented design 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Class relationships: association, aggregation, generalization and inheritance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Pointer attributes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Copy construction and assignment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Polymorphism: Virtual functions, abstract classes and dynamic cast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Exceptions Basics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Inline functions, static members, </a:t>
            </a:r>
            <a:r>
              <a:rPr lang="en-CA" altLang="en-US" dirty="0" err="1"/>
              <a:t>constexpr</a:t>
            </a:r>
            <a:endParaRPr lang="en-CA" altLang="en-US" dirty="0"/>
          </a:p>
          <a:p>
            <a:pPr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01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Java Garbage Collection</a:t>
            </a:r>
            <a:endParaRPr lang="en-GB" alt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Mark and sweep algorithm</a:t>
            </a:r>
          </a:p>
          <a:p>
            <a:pPr lvl="1"/>
            <a:r>
              <a:rPr lang="en-GB" altLang="en-US" dirty="0"/>
              <a:t>Two pass algorithm</a:t>
            </a:r>
          </a:p>
          <a:p>
            <a:pPr lvl="2"/>
            <a:r>
              <a:rPr lang="en-GB" altLang="en-US" dirty="0"/>
              <a:t>Mark all objects which are reachable</a:t>
            </a:r>
          </a:p>
          <a:p>
            <a:pPr lvl="2"/>
            <a:r>
              <a:rPr lang="en-GB" altLang="en-US" dirty="0"/>
              <a:t>Sweep (delete) objects which are unmarked</a:t>
            </a:r>
          </a:p>
          <a:p>
            <a:pPr lvl="1"/>
            <a:r>
              <a:rPr lang="en-GB" altLang="en-US" dirty="0"/>
              <a:t>Heap is compacted  </a:t>
            </a:r>
          </a:p>
          <a:p>
            <a:pPr lvl="1"/>
            <a:r>
              <a:rPr lang="en-GB" altLang="en-US" dirty="0"/>
              <a:t>Sun Java JDK 1.0 and 1.1</a:t>
            </a:r>
          </a:p>
          <a:p>
            <a:r>
              <a:rPr lang="en-GB" altLang="en-US" dirty="0"/>
              <a:t>Generational collector</a:t>
            </a:r>
          </a:p>
          <a:p>
            <a:pPr lvl="1"/>
            <a:r>
              <a:rPr lang="en-GB" altLang="en-US" dirty="0"/>
              <a:t>Young (“Eden” and 2 survivor), tenured and permanent spaces</a:t>
            </a:r>
          </a:p>
          <a:p>
            <a:pPr lvl="1"/>
            <a:r>
              <a:rPr lang="en-GB" altLang="en-US" dirty="0"/>
              <a:t>Copying between spaces, i.e., compaction</a:t>
            </a:r>
          </a:p>
          <a:p>
            <a:pPr lvl="1"/>
            <a:r>
              <a:rPr lang="en-GB" altLang="en-US" dirty="0"/>
              <a:t>Garbage collections: Minor (young space only) and major</a:t>
            </a:r>
          </a:p>
          <a:p>
            <a:pPr lvl="1"/>
            <a:r>
              <a:rPr lang="en-GB" altLang="en-US" dirty="0"/>
              <a:t>Improves performance dramatically when most objects are short-lived, e.g., temporary objects </a:t>
            </a:r>
          </a:p>
          <a:p>
            <a:pPr lvl="1"/>
            <a:r>
              <a:rPr lang="en-GB" altLang="en-US" dirty="0"/>
              <a:t>Sun Java JDK 1.2 and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47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Advantages and Disadvantages of Garbage Collection (GC)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Advantages</a:t>
            </a:r>
          </a:p>
          <a:p>
            <a:pPr lvl="1"/>
            <a:r>
              <a:rPr lang="en-GB" altLang="en-US" dirty="0"/>
              <a:t>Frees program designer from thinking about GC</a:t>
            </a:r>
          </a:p>
          <a:p>
            <a:pPr lvl="2"/>
            <a:r>
              <a:rPr lang="en-GB" altLang="en-US" dirty="0"/>
              <a:t>increased productivity</a:t>
            </a:r>
          </a:p>
          <a:p>
            <a:pPr lvl="1"/>
            <a:r>
              <a:rPr lang="en-GB" altLang="en-US" dirty="0"/>
              <a:t>Avoids most memory bugs and leaks which can be extremely difficult to find and fix </a:t>
            </a:r>
          </a:p>
          <a:p>
            <a:pPr lvl="1"/>
            <a:r>
              <a:rPr lang="en-GB" altLang="en-US" dirty="0"/>
              <a:t>Security </a:t>
            </a:r>
          </a:p>
          <a:p>
            <a:r>
              <a:rPr lang="en-GB" altLang="en-US" dirty="0"/>
              <a:t>Disadvantages</a:t>
            </a:r>
          </a:p>
          <a:p>
            <a:pPr lvl="1"/>
            <a:r>
              <a:rPr lang="en-GB" altLang="en-US" dirty="0"/>
              <a:t>Overhead</a:t>
            </a:r>
          </a:p>
          <a:p>
            <a:pPr lvl="2"/>
            <a:r>
              <a:rPr lang="en-GB" altLang="en-US" dirty="0"/>
              <a:t>JVM needs to run a GC thread</a:t>
            </a:r>
          </a:p>
          <a:p>
            <a:pPr lvl="2"/>
            <a:r>
              <a:rPr lang="en-GB" altLang="en-US" dirty="0"/>
              <a:t>JVM needs extra memory to store extra object information</a:t>
            </a:r>
          </a:p>
          <a:p>
            <a:pPr lvl="1"/>
            <a:r>
              <a:rPr lang="en-GB" altLang="en-US" dirty="0"/>
              <a:t>less control, soft real-time applications</a:t>
            </a:r>
          </a:p>
          <a:p>
            <a:pPr lvl="1"/>
            <a:r>
              <a:rPr lang="en-GB" altLang="en-US" dirty="0"/>
              <a:t>often leads to memory issues being overlooked (references not being released)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24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User Control of Garbage Collection in Java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Java has minimal user control</a:t>
            </a:r>
          </a:p>
          <a:p>
            <a:pPr lvl="1"/>
            <a:r>
              <a:rPr lang="en-GB" altLang="en-US" dirty="0"/>
              <a:t>Parameters to the Java VM</a:t>
            </a:r>
          </a:p>
          <a:p>
            <a:pPr lvl="1"/>
            <a:r>
              <a:rPr lang="en-GB" altLang="en-US" dirty="0"/>
              <a:t>Nulling of object references</a:t>
            </a:r>
          </a:p>
          <a:p>
            <a:pPr lvl="1"/>
            <a:r>
              <a:rPr lang="en-GB" altLang="en-US" dirty="0"/>
              <a:t>Pooling of objects</a:t>
            </a:r>
          </a:p>
          <a:p>
            <a:pPr lvl="1"/>
            <a:r>
              <a:rPr lang="en-GB" altLang="en-US" dirty="0"/>
              <a:t>Explicitly request a GC</a:t>
            </a:r>
          </a:p>
          <a:p>
            <a:pPr lvl="1"/>
            <a:r>
              <a:rPr lang="en-GB" altLang="en-US" i="1" dirty="0"/>
              <a:t>But still need to make sure that references are not kept too long (or forever) </a:t>
            </a:r>
          </a:p>
          <a:p>
            <a:r>
              <a:rPr lang="en-GB" altLang="en-US" dirty="0"/>
              <a:t>Results</a:t>
            </a:r>
          </a:p>
          <a:p>
            <a:pPr lvl="1"/>
            <a:r>
              <a:rPr lang="en-GB" altLang="en-US" dirty="0"/>
              <a:t>hard to predict and often counter-productive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79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Memory Management and Garbage Collection in C++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/>
              <a:t>Different mechanisms depending on type of memory</a:t>
            </a:r>
          </a:p>
          <a:p>
            <a:pPr lvl="1"/>
            <a:r>
              <a:rPr lang="en-GB" altLang="en-US"/>
              <a:t>Memory on the heap: No garbage collection!</a:t>
            </a:r>
          </a:p>
          <a:p>
            <a:r>
              <a:rPr lang="en-GB" altLang="en-US"/>
              <a:t>Changes in C++11 </a:t>
            </a:r>
          </a:p>
          <a:p>
            <a:pPr lvl="1"/>
            <a:r>
              <a:rPr lang="en-GB" altLang="en-US"/>
              <a:t>garbage collection interface is defined for compiler implementers</a:t>
            </a:r>
          </a:p>
          <a:p>
            <a:pPr lvl="1"/>
            <a:r>
              <a:rPr lang="en-GB" altLang="en-US"/>
              <a:t>optional vendor-specific implementations</a:t>
            </a:r>
          </a:p>
          <a:p>
            <a:pPr lvl="1"/>
            <a:r>
              <a:rPr lang="en-GB" altLang="en-US"/>
              <a:t>Uses notion of safe derivation of pointers but users remains in control through declaring, proposed options: relaxed (same as before), preferred, strict</a:t>
            </a:r>
          </a:p>
          <a:p>
            <a:pPr lvl="2"/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69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Memory Allocation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Static Memory Allocation</a:t>
            </a:r>
          </a:p>
          <a:p>
            <a:pPr lvl="1"/>
            <a:r>
              <a:rPr lang="en-GB" altLang="en-US" dirty="0"/>
              <a:t>Allocated by the “linker” at the beginning of the program, and de-allocated when the program finishes</a:t>
            </a:r>
          </a:p>
          <a:p>
            <a:r>
              <a:rPr lang="en-GB" altLang="en-US" dirty="0"/>
              <a:t>Automatic Memory Allocation</a:t>
            </a:r>
          </a:p>
          <a:p>
            <a:pPr lvl="1"/>
            <a:r>
              <a:rPr lang="en-GB" altLang="en-US" dirty="0"/>
              <a:t>Automatically allocated and de-allocated during the program execution </a:t>
            </a:r>
          </a:p>
          <a:p>
            <a:pPr lvl="2"/>
            <a:r>
              <a:rPr lang="en-GB" altLang="en-US" dirty="0"/>
              <a:t>Examples include function arguments, function return values and local variables</a:t>
            </a:r>
          </a:p>
          <a:p>
            <a:r>
              <a:rPr lang="en-GB" altLang="en-US" dirty="0"/>
              <a:t>Dynamic Memory Allocation</a:t>
            </a:r>
          </a:p>
          <a:p>
            <a:pPr lvl="1"/>
            <a:r>
              <a:rPr lang="en-GB" altLang="en-US" dirty="0"/>
              <a:t>Handled by explicit statements in the program. Allocation and de-allocation only by request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No Garbage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12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Memory Locations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In the executable program code </a:t>
            </a:r>
          </a:p>
          <a:p>
            <a:pPr lvl="1"/>
            <a:r>
              <a:rPr lang="en-GB" altLang="en-US" dirty="0"/>
              <a:t>allocated when program is loaded</a:t>
            </a:r>
          </a:p>
          <a:p>
            <a:pPr lvl="2"/>
            <a:r>
              <a:rPr lang="en-GB" altLang="en-US" dirty="0"/>
              <a:t>global variables, static variables </a:t>
            </a:r>
          </a:p>
          <a:p>
            <a:r>
              <a:rPr lang="en-GB" altLang="en-US" dirty="0"/>
              <a:t>On the stack of the program</a:t>
            </a:r>
          </a:p>
          <a:p>
            <a:pPr lvl="1"/>
            <a:r>
              <a:rPr lang="en-GB" altLang="en-US" dirty="0"/>
              <a:t>allocated automatically during execution</a:t>
            </a:r>
          </a:p>
          <a:p>
            <a:pPr lvl="2"/>
            <a:r>
              <a:rPr lang="en-GB" altLang="en-US" dirty="0"/>
              <a:t>local variables, functions parameters, functions return values</a:t>
            </a:r>
          </a:p>
          <a:p>
            <a:r>
              <a:rPr lang="en-GB" altLang="en-US" dirty="0"/>
              <a:t>On the heap of the program </a:t>
            </a:r>
          </a:p>
          <a:p>
            <a:pPr lvl="1"/>
            <a:r>
              <a:rPr lang="en-GB" altLang="en-US" dirty="0"/>
              <a:t>allocated as coded during execution</a:t>
            </a:r>
          </a:p>
          <a:p>
            <a:pPr lvl="2"/>
            <a:r>
              <a:rPr lang="en-GB" altLang="en-US" dirty="0"/>
              <a:t>in C++:	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new[] delete delete[]</a:t>
            </a:r>
          </a:p>
          <a:p>
            <a:pPr lvl="2"/>
            <a:r>
              <a:rPr lang="en-GB" altLang="en-US" dirty="0"/>
              <a:t>in C:		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free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14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6459</TotalTime>
  <Words>2864</Words>
  <Application>Microsoft Office PowerPoint</Application>
  <PresentationFormat>On-screen Show (4:3)</PresentationFormat>
  <Paragraphs>512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Comic Sans MS</vt:lpstr>
      <vt:lpstr>Courier New</vt:lpstr>
      <vt:lpstr>Times</vt:lpstr>
      <vt:lpstr>Times New Roman</vt:lpstr>
      <vt:lpstr>WenQuanYi Zen Hei Sharp</vt:lpstr>
      <vt:lpstr>uOttawa_Grey</vt:lpstr>
      <vt:lpstr>Advanced Programming Concepts with C++ CSI2372 – Fall 2019</vt:lpstr>
      <vt:lpstr>This lecture</vt:lpstr>
      <vt:lpstr>Java Memory Management </vt:lpstr>
      <vt:lpstr>Java Garbage Collection</vt:lpstr>
      <vt:lpstr>Advantages and Disadvantages of Garbage Collection (GC)</vt:lpstr>
      <vt:lpstr>User Control of Garbage Collection in Java</vt:lpstr>
      <vt:lpstr>Memory Management and Garbage Collection in C++</vt:lpstr>
      <vt:lpstr>Memory Allocation</vt:lpstr>
      <vt:lpstr>Memory Locations</vt:lpstr>
      <vt:lpstr>new and delete Operator/Keyword</vt:lpstr>
      <vt:lpstr>new and delete Example</vt:lpstr>
      <vt:lpstr>A closer Look at new and delete</vt:lpstr>
      <vt:lpstr>C-Style Memory (De-)Allocation</vt:lpstr>
      <vt:lpstr>Same example : in C         and  in C++</vt:lpstr>
      <vt:lpstr>Array of Arrays: Definition and Initialization</vt:lpstr>
      <vt:lpstr>Array of Arrays</vt:lpstr>
      <vt:lpstr>Element Access and Pointers</vt:lpstr>
      <vt:lpstr>Semi-Dynamic Allocation of Array of  Arrays</vt:lpstr>
      <vt:lpstr>Dynamic Allocation of Array of Arrays</vt:lpstr>
      <vt:lpstr>Memory Layout of Array of Arrays</vt:lpstr>
      <vt:lpstr>Initialization by Value and by Pointer</vt:lpstr>
      <vt:lpstr>Variable Initialization by Reference</vt:lpstr>
      <vt:lpstr>Passing Arrays</vt:lpstr>
      <vt:lpstr>Passing Arrays</vt:lpstr>
      <vt:lpstr>Function Pointers</vt:lpstr>
      <vt:lpstr>Using Function Pointers </vt:lpstr>
      <vt:lpstr>Calling Function through Pointers </vt:lpstr>
      <vt:lpstr>References with auto</vt:lpstr>
      <vt:lpstr>LValue and Rvalue Expression</vt:lpstr>
      <vt:lpstr>Some Operators require LValues </vt:lpstr>
      <vt:lpstr>References with decltype</vt:lpstr>
      <vt:lpstr>Auto with const and References C++14</vt:lpstr>
      <vt:lpstr>Next Lectures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846</cp:revision>
  <cp:lastPrinted>2018-09-12T20:46:56Z</cp:lastPrinted>
  <dcterms:created xsi:type="dcterms:W3CDTF">2004-10-15T15:05:39Z</dcterms:created>
  <dcterms:modified xsi:type="dcterms:W3CDTF">2019-09-29T22:11:39Z</dcterms:modified>
</cp:coreProperties>
</file>