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71" r:id="rId2"/>
    <p:sldId id="669" r:id="rId3"/>
    <p:sldId id="671" r:id="rId4"/>
    <p:sldId id="672" r:id="rId5"/>
    <p:sldId id="649" r:id="rId6"/>
    <p:sldId id="650" r:id="rId7"/>
    <p:sldId id="651" r:id="rId8"/>
    <p:sldId id="652" r:id="rId9"/>
    <p:sldId id="653" r:id="rId10"/>
    <p:sldId id="673" r:id="rId11"/>
    <p:sldId id="674" r:id="rId12"/>
    <p:sldId id="675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676" r:id="rId23"/>
    <p:sldId id="663" r:id="rId24"/>
    <p:sldId id="664" r:id="rId25"/>
    <p:sldId id="665" r:id="rId26"/>
    <p:sldId id="666" r:id="rId27"/>
    <p:sldId id="667" r:id="rId28"/>
    <p:sldId id="670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173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4779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7D19548-263D-4802-ABB0-BDAC48A66940}" type="slidenum">
              <a:rPr lang="en-GB" altLang="en-US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42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E49D43E-19C0-4E3D-BE42-AAAF51E02EF8}" type="slidenum">
              <a:rPr lang="en-GB" altLang="en-US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096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553006B-812E-422D-829F-A9F8036B4616}" type="slidenum">
              <a:rPr lang="en-GB" altLang="en-US"/>
              <a:pPr>
                <a:defRPr/>
              </a:pPr>
              <a:t>19</a:t>
            </a:fld>
            <a:endParaRPr lang="en-GB" altLang="en-US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49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C78A330-D4D1-403E-9CDC-BB49C144ACF7}" type="slidenum">
              <a:rPr lang="en-GB" altLang="en-US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805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B173C95-606A-43EC-BC5C-BE74D3FB87CF}" type="slidenum">
              <a:rPr lang="en-GB" altLang="en-US"/>
              <a:pPr>
                <a:defRPr/>
              </a:pPr>
              <a:t>23</a:t>
            </a:fld>
            <a:endParaRPr lang="en-GB" altLang="en-US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575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F80DC72-8156-404A-98F8-D49B6A3F3252}" type="slidenum">
              <a:rPr lang="en-GB" altLang="en-US"/>
              <a:pPr>
                <a:defRPr/>
              </a:pPr>
              <a:t>24</a:t>
            </a:fld>
            <a:endParaRPr lang="en-GB" altLang="en-US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40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DB09466-7537-4045-938F-30572BF94B8F}" type="slidenum">
              <a:rPr lang="en-GB" altLang="en-US"/>
              <a:pPr>
                <a:defRPr/>
              </a:pPr>
              <a:t>25</a:t>
            </a:fld>
            <a:endParaRPr lang="en-GB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38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D4276FD-4D3B-4FB9-A6FD-81AF8AFBDE67}" type="slidenum">
              <a:rPr lang="en-GB" altLang="en-US"/>
              <a:pPr>
                <a:defRPr/>
              </a:pPr>
              <a:t>26</a:t>
            </a:fld>
            <a:endParaRPr lang="en-GB" altLang="en-US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053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C9C9B03-D42A-43D3-BF03-917138433838}" type="slidenum">
              <a:rPr lang="en-GB" altLang="en-US"/>
              <a:pPr>
                <a:defRPr/>
              </a:pPr>
              <a:t>27</a:t>
            </a:fld>
            <a:endParaRPr lang="en-GB" altLang="en-US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438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4CF75FC-8E25-4DF4-9D9D-BDDC6D1D869C}" type="slidenum">
              <a:rPr lang="en-GB" altLang="en-US"/>
              <a:pPr>
                <a:defRPr/>
              </a:pPr>
              <a:t>28</a:t>
            </a:fld>
            <a:endParaRPr lang="en-GB" altLang="en-US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1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4CF75FC-8E25-4DF4-9D9D-BDDC6D1D869C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57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6437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90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EE24E92-6B50-4756-96C8-ADA0A8907496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08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9915135-2943-4C06-9ABA-51ED84219FBC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23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6002F51-2EEB-42CD-B5D2-8870299786FD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86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25974C8-A24D-4230-837D-1537913EB5BE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C6C4B55-F6B0-4B6A-9C89-224942C2331B}" type="slidenum">
              <a:rPr lang="en-GB" altLang="en-US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1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6A79528-53E7-44D7-A4C0-29CC3D44BB4D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31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3314972-D0B3-444F-9099-2100239384D9}" type="slidenum">
              <a:rPr lang="en-GB" altLang="en-US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0463" cy="2774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5238" y="3500438"/>
            <a:ext cx="7053262" cy="32623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559" tIns="45779" rIns="91559" bIns="45779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25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%2B%2B1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</a:t>
            </a:r>
            <a:r>
              <a:rPr lang="en-US" altLang="en-US" b="1">
                <a:latin typeface="Arial" charset="0"/>
              </a:rPr>
              <a:t>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Reminder: Copy Constructor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compiler automatically creates a shallow copy constructor if none is specified in the source</a:t>
            </a:r>
          </a:p>
          <a:p>
            <a:r>
              <a:rPr lang="en-US" altLang="en-US" dirty="0"/>
              <a:t>Constructors always create a new object</a:t>
            </a:r>
          </a:p>
          <a:p>
            <a:pPr lvl="1"/>
            <a:r>
              <a:rPr lang="en-US" altLang="en-US" dirty="0"/>
              <a:t>Copy constructor makes a new copy of an existing object. </a:t>
            </a:r>
          </a:p>
          <a:p>
            <a:pPr lvl="1"/>
            <a:r>
              <a:rPr lang="en-US" altLang="en-US" dirty="0"/>
              <a:t>The copy will have all the same attributes than the original (with the synthesized copy constructor).</a:t>
            </a:r>
          </a:p>
          <a:p>
            <a:pPr marL="914400" lvl="2" indent="0">
              <a:buNone/>
            </a:pPr>
            <a:r>
              <a:rPr lang="en-US" altLang="en-US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is a call to the copy constructor</a:t>
            </a:r>
          </a:p>
          <a:p>
            <a:pPr lvl="2"/>
            <a:r>
              <a:rPr lang="en-US" altLang="en-US" dirty="0"/>
              <a:t>Calls the copy constructor for </a:t>
            </a:r>
            <a:r>
              <a:rPr lang="en-US" altLang="en-US" dirty="0" err="1"/>
              <a:t>ptB</a:t>
            </a:r>
            <a:r>
              <a:rPr lang="en-US" altLang="en-US" dirty="0"/>
              <a:t> with </a:t>
            </a:r>
            <a:r>
              <a:rPr lang="en-US" altLang="en-US" dirty="0" err="1"/>
              <a:t>ptA</a:t>
            </a:r>
            <a:endParaRPr lang="en-US" altLang="en-US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14531" y="3810000"/>
            <a:ext cx="7848600" cy="64342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ptA;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ptB = ptA; // Copy initialization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 vs. Assignment Operator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 have seen</a:t>
            </a:r>
          </a:p>
          <a:p>
            <a:pPr marL="457200" lvl="1" indent="0">
              <a:buNone/>
            </a:pPr>
            <a:r>
              <a:rPr lang="en-US" altLang="en-US" dirty="0"/>
              <a:t>=  can be used to invoke the copy constructor</a:t>
            </a:r>
          </a:p>
          <a:p>
            <a:r>
              <a:rPr lang="en-US" altLang="en-US" dirty="0"/>
              <a:t>but</a:t>
            </a:r>
          </a:p>
          <a:p>
            <a:pPr marL="457200" lvl="1" indent="0">
              <a:buNone/>
            </a:pPr>
            <a:r>
              <a:rPr lang="en-US" altLang="en-US" dirty="0"/>
              <a:t>= is normally the assignment operator, e.g., an overloaded operator for a class type. 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  <a:p>
            <a:pPr lvl="2"/>
            <a:r>
              <a:rPr lang="en-US" altLang="en-US" dirty="0"/>
              <a:t>Copies the content of an existing object </a:t>
            </a:r>
            <a:r>
              <a:rPr lang="en-US" altLang="en-US" dirty="0" err="1"/>
              <a:t>ptA</a:t>
            </a:r>
            <a:r>
              <a:rPr lang="en-US" altLang="en-US" dirty="0"/>
              <a:t> to another existing object </a:t>
            </a:r>
            <a:r>
              <a:rPr lang="en-US" altLang="en-US" dirty="0" err="1"/>
              <a:t>ptB</a:t>
            </a:r>
            <a:endParaRPr lang="en-US" altLang="en-US" dirty="0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1690688" y="3324225"/>
            <a:ext cx="2957512" cy="64342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Point2D ptA, ptB;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>
                <a:solidFill>
                  <a:srgbClr val="000000"/>
                </a:solidFill>
                <a:latin typeface="Courier New" pitchFamily="49" charset="0"/>
              </a:rPr>
              <a:t>ptB = ptA;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2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Destructor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Same name than class but starts with </a:t>
            </a:r>
            <a:r>
              <a:rPr lang="en-CA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lvl="1"/>
            <a:r>
              <a:rPr lang="en-CA" altLang="en-US" dirty="0"/>
              <a:t>Public method</a:t>
            </a:r>
          </a:p>
          <a:p>
            <a:pPr lvl="1"/>
            <a:r>
              <a:rPr lang="en-CA" altLang="en-US" dirty="0"/>
              <a:t>No return value</a:t>
            </a:r>
          </a:p>
          <a:p>
            <a:pPr lvl="1"/>
            <a:r>
              <a:rPr lang="en-CA" altLang="en-US" dirty="0"/>
              <a:t>No arguments </a:t>
            </a:r>
          </a:p>
          <a:p>
            <a:pPr lvl="2"/>
            <a:r>
              <a:rPr lang="en-CA" altLang="en-US" dirty="0"/>
              <a:t>Only one destructor per class</a:t>
            </a:r>
            <a:endParaRPr lang="en-US" altLang="en-US" dirty="0"/>
          </a:p>
          <a:p>
            <a:pPr lvl="1"/>
            <a:r>
              <a:rPr lang="en-CA" altLang="en-US" dirty="0"/>
              <a:t>Called whenever an object is destroyed</a:t>
            </a:r>
          </a:p>
          <a:p>
            <a:pPr lvl="2"/>
            <a:r>
              <a:rPr lang="en-CA" altLang="en-US" dirty="0"/>
              <a:t>Auto variable gets out of scope (including function arguments at the end of a function)</a:t>
            </a:r>
          </a:p>
          <a:p>
            <a:pPr lvl="2"/>
            <a:r>
              <a:rPr lang="en-CA" altLang="en-US" dirty="0"/>
              <a:t>Explicit call to delete for dynamically allocated objects</a:t>
            </a:r>
          </a:p>
          <a:p>
            <a:pPr lvl="2"/>
            <a:r>
              <a:rPr lang="en-CA" altLang="en-US" dirty="0"/>
              <a:t>Program terminates</a:t>
            </a:r>
          </a:p>
          <a:p>
            <a:pPr lvl="1"/>
            <a:r>
              <a:rPr lang="en-CA" altLang="en-US" dirty="0"/>
              <a:t>Destructor should free all resources associated with an object, e.g., dynamic memory, file descriptors etc.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6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Aggregation with Pointers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Internal aggregation means an </a:t>
            </a:r>
            <a:r>
              <a:rPr lang="en-GB" dirty="0"/>
              <a:t>o</a:t>
            </a:r>
            <a:r>
              <a:rPr lang="en-GB" altLang="en-US" dirty="0"/>
              <a:t>bject constructs the object which it owns during a constructor</a:t>
            </a:r>
          </a:p>
          <a:p>
            <a:r>
              <a:rPr lang="en-GB" altLang="en-US" dirty="0"/>
              <a:t>It needs to destruct the owned object in destructor</a:t>
            </a:r>
          </a:p>
          <a:p>
            <a:pPr marL="0" indent="0">
              <a:buNone/>
            </a:pP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7467600" cy="285941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Triangle {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~Triangle( );   // clean up our objects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Triangle::~Triangle()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delete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303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Defining our own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Default copy constructor makes a shallow copy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CA" dirty="0"/>
          </a:p>
          <a:p>
            <a:r>
              <a:rPr lang="en-CA" dirty="0"/>
              <a:t>Shallow copy with pointer types is nearly always wrong</a:t>
            </a:r>
          </a:p>
          <a:p>
            <a:pPr lvl="1"/>
            <a:r>
              <a:rPr lang="en-CA" dirty="0"/>
              <a:t>Change the copy constructor to make a deep copy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1828800"/>
            <a:ext cx="7467600" cy="258241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Triangle {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Triangle(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Triangle&amp;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oTri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// shallow copy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ctor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– same as default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Triangle::Triangle(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Triangle&amp;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oTri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: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oTri.d_bbox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{}</a:t>
            </a:r>
          </a:p>
        </p:txBody>
      </p:sp>
    </p:spTree>
    <p:extLst>
      <p:ext uri="{BB962C8B-B14F-4D97-AF65-F5344CB8AC3E}">
        <p14:creationId xmlns:p14="http://schemas.microsoft.com/office/powerpoint/2010/main" val="104610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Leads to rule of 3:</a:t>
            </a:r>
          </a:p>
          <a:p>
            <a:pPr lvl="1"/>
            <a:r>
              <a:rPr lang="en-CA" dirty="0"/>
              <a:t>if a class needs a non-default copy constructor, it also needs a non-default destructor and assignment operator (to be discussed later)</a:t>
            </a:r>
          </a:p>
          <a:p>
            <a:pPr lvl="1"/>
            <a:r>
              <a:rPr lang="en-CA" dirty="0"/>
              <a:t>Rule of 3 has become rule of 5 in some cases with C++11 for move constructor and move assignment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1421181"/>
            <a:ext cx="7467600" cy="1474419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// deep copy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ctor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– internal aggregation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Triangle::Triangle(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Triangle&amp;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oTri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: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( 0 )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new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oTri.d_bbox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91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Class Relationships – Generalization and Inheritance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Generalization and Inheritance</a:t>
            </a:r>
          </a:p>
          <a:p>
            <a:pPr lvl="1"/>
            <a:r>
              <a:rPr lang="en-GB" altLang="en-US" dirty="0"/>
              <a:t>The “is a” relationship </a:t>
            </a:r>
          </a:p>
          <a:p>
            <a:pPr lvl="1"/>
            <a:r>
              <a:rPr lang="en-GB" altLang="en-US" dirty="0"/>
              <a:t>Inheritance from a general class to a more specific one</a:t>
            </a:r>
          </a:p>
          <a:p>
            <a:r>
              <a:rPr lang="en-GB" altLang="en-US" dirty="0"/>
              <a:t>Same concept than in Java</a:t>
            </a:r>
          </a:p>
          <a:p>
            <a:pPr lvl="1"/>
            <a:r>
              <a:rPr lang="en-GB" altLang="en-US" dirty="0"/>
              <a:t>Child (or derived) class inherits methods and attributes from the parent (or base) class</a:t>
            </a:r>
          </a:p>
          <a:p>
            <a:r>
              <a:rPr lang="en-GB" altLang="en-US" dirty="0"/>
              <a:t>Example: </a:t>
            </a:r>
          </a:p>
          <a:p>
            <a:pPr lvl="1">
              <a:spcAft>
                <a:spcPts val="1000"/>
              </a:spcAft>
            </a:pPr>
            <a:r>
              <a:rPr lang="en-GB" altLang="en-US" dirty="0"/>
              <a:t>Class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GB" altLang="en-US" dirty="0"/>
              <a:t> is an extension of class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</a:p>
          <a:p>
            <a:endParaRPr lang="en-GB" altLang="en-US" dirty="0"/>
          </a:p>
          <a:p>
            <a:r>
              <a:rPr lang="en-GB" altLang="en-US" dirty="0"/>
              <a:t>Difference to Java</a:t>
            </a:r>
          </a:p>
          <a:p>
            <a:pPr lvl="1"/>
            <a:r>
              <a:rPr lang="en-GB" altLang="en-US" dirty="0"/>
              <a:t>Multiple base classes (inheritance)</a:t>
            </a:r>
          </a:p>
          <a:p>
            <a:pPr lvl="1"/>
            <a:r>
              <a:rPr lang="en-GB" altLang="en-US" dirty="0"/>
              <a:t>Use of access modifiers</a:t>
            </a:r>
          </a:p>
          <a:p>
            <a:pPr lvl="1"/>
            <a:endParaRPr lang="en-GB" altLang="en-US" dirty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549400" y="4284662"/>
            <a:ext cx="4622800" cy="366424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Vector2D : public Point2D;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74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Full Syntax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Specification of a base class: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39738" y="1905000"/>
            <a:ext cx="7839075" cy="3735387"/>
          </a:xfrm>
          <a:prstGeom prst="rect">
            <a:avLst/>
          </a:prstGeom>
          <a:solidFill>
            <a:srgbClr val="FAFD00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base-spec 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: base-list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base-list 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base-specifier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base-list , base-specifier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base-specifier 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complete-class-name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virtual access-specifier</a:t>
            </a:r>
            <a:r>
              <a:rPr lang="en-GB" altLang="en-US" sz="1800" b="0" i="0" baseline="-25000">
                <a:solidFill>
                  <a:srgbClr val="000000"/>
                </a:solidFill>
                <a:latin typeface="Courier New" pitchFamily="49" charset="0"/>
              </a:rPr>
              <a:t>opt</a:t>
            </a: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complete-class-name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access-specifier virtual</a:t>
            </a:r>
            <a:r>
              <a:rPr lang="en-GB" altLang="en-US" sz="1800" b="0" i="0" baseline="-25000">
                <a:solidFill>
                  <a:srgbClr val="000000"/>
                </a:solidFill>
                <a:latin typeface="Courier New" pitchFamily="49" charset="0"/>
              </a:rPr>
              <a:t>opt</a:t>
            </a: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complete-class-name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access-specifier :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private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protected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public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0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Effect of Access Modifiers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Default access modifier for inheritance of classes is private</a:t>
            </a:r>
          </a:p>
          <a:p>
            <a:r>
              <a:rPr lang="en-GB" altLang="en-US" dirty="0"/>
              <a:t>Default access modifier for inheritance of structures is public</a:t>
            </a:r>
          </a:p>
        </p:txBody>
      </p:sp>
      <p:grpSp>
        <p:nvGrpSpPr>
          <p:cNvPr id="17412" name="Group 3"/>
          <p:cNvGrpSpPr>
            <a:grpSpLocks/>
          </p:cNvGrpSpPr>
          <p:nvPr/>
        </p:nvGrpSpPr>
        <p:grpSpPr bwMode="auto">
          <a:xfrm>
            <a:off x="631825" y="2686050"/>
            <a:ext cx="7902575" cy="2800350"/>
            <a:chOff x="350" y="1088"/>
            <a:chExt cx="4978" cy="1764"/>
          </a:xfrm>
        </p:grpSpPr>
        <p:sp>
          <p:nvSpPr>
            <p:cNvPr id="17413" name="Rectangle 4"/>
            <p:cNvSpPr>
              <a:spLocks noChangeArrowheads="1"/>
            </p:cNvSpPr>
            <p:nvPr/>
          </p:nvSpPr>
          <p:spPr bwMode="auto">
            <a:xfrm>
              <a:off x="2789" y="2575"/>
              <a:ext cx="1270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b="0" i="0">
                  <a:solidFill>
                    <a:schemeClr val="tx1"/>
                  </a:solidFill>
                  <a:latin typeface="Courier New" pitchFamily="49" charset="0"/>
                </a:rPr>
                <a:t>protected</a:t>
              </a:r>
            </a:p>
          </p:txBody>
        </p:sp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2789" y="2299"/>
              <a:ext cx="1270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b="0" i="0">
                  <a:solidFill>
                    <a:schemeClr val="tx1"/>
                  </a:solidFill>
                  <a:latin typeface="Courier New" pitchFamily="49" charset="0"/>
                </a:rPr>
                <a:t>protected</a:t>
              </a:r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2789" y="1804"/>
              <a:ext cx="1270" cy="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b="0">
                  <a:solidFill>
                    <a:schemeClr val="tx1"/>
                  </a:solidFill>
                  <a:latin typeface="Times New Roman" pitchFamily="18" charset="0"/>
                </a:rPr>
                <a:t>Not accessible</a:t>
              </a:r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2789" y="1359"/>
              <a:ext cx="1270" cy="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000" i="0">
                  <a:solidFill>
                    <a:schemeClr val="tx1"/>
                  </a:solidFill>
                  <a:latin typeface="Times New Roman" pitchFamily="18" charset="0"/>
                </a:rPr>
                <a:t>Protected Inheritance</a:t>
              </a:r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4059" y="2575"/>
              <a:ext cx="1270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b="0" i="0">
                  <a:solidFill>
                    <a:schemeClr val="tx1"/>
                  </a:solidFill>
                  <a:latin typeface="Courier New" pitchFamily="49" charset="0"/>
                </a:rPr>
                <a:t>private</a:t>
              </a: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1500" y="2575"/>
              <a:ext cx="1289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b="0" i="0">
                  <a:solidFill>
                    <a:schemeClr val="tx1"/>
                  </a:solidFill>
                  <a:latin typeface="Courier New" pitchFamily="49" charset="0"/>
                </a:rPr>
                <a:t>public</a:t>
              </a:r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350" y="2575"/>
              <a:ext cx="1150" cy="2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i="0">
                  <a:solidFill>
                    <a:schemeClr val="tx1"/>
                  </a:solidFill>
                  <a:latin typeface="Courier New" pitchFamily="49" charset="0"/>
                </a:rPr>
                <a:t>public</a:t>
              </a:r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4059" y="2299"/>
              <a:ext cx="1270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b="0" i="0">
                  <a:solidFill>
                    <a:schemeClr val="tx1"/>
                  </a:solidFill>
                  <a:latin typeface="Courier New" pitchFamily="49" charset="0"/>
                </a:rPr>
                <a:t>private</a:t>
              </a:r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1500" y="2299"/>
              <a:ext cx="1289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b="0" i="0">
                  <a:solidFill>
                    <a:schemeClr val="tx1"/>
                  </a:solidFill>
                  <a:latin typeface="Courier New" pitchFamily="49" charset="0"/>
                </a:rPr>
                <a:t>protected</a:t>
              </a:r>
            </a:p>
          </p:txBody>
        </p:sp>
        <p:sp>
          <p:nvSpPr>
            <p:cNvPr id="17422" name="Rectangle 13"/>
            <p:cNvSpPr>
              <a:spLocks noChangeArrowheads="1"/>
            </p:cNvSpPr>
            <p:nvPr/>
          </p:nvSpPr>
          <p:spPr bwMode="auto">
            <a:xfrm>
              <a:off x="350" y="2299"/>
              <a:ext cx="1150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i="0" dirty="0">
                  <a:solidFill>
                    <a:schemeClr val="tx1"/>
                  </a:solidFill>
                  <a:latin typeface="Courier New" pitchFamily="49" charset="0"/>
                </a:rPr>
                <a:t>protected</a:t>
              </a:r>
            </a:p>
          </p:txBody>
        </p:sp>
        <p:sp>
          <p:nvSpPr>
            <p:cNvPr id="17423" name="Rectangle 14"/>
            <p:cNvSpPr>
              <a:spLocks noChangeArrowheads="1"/>
            </p:cNvSpPr>
            <p:nvPr/>
          </p:nvSpPr>
          <p:spPr bwMode="auto">
            <a:xfrm>
              <a:off x="4059" y="1804"/>
              <a:ext cx="1270" cy="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b="0">
                  <a:solidFill>
                    <a:schemeClr val="tx1"/>
                  </a:solidFill>
                  <a:latin typeface="Times New Roman" pitchFamily="18" charset="0"/>
                </a:rPr>
                <a:t>Not accessible</a:t>
              </a:r>
            </a:p>
          </p:txBody>
        </p:sp>
        <p:sp>
          <p:nvSpPr>
            <p:cNvPr id="17424" name="Rectangle 15"/>
            <p:cNvSpPr>
              <a:spLocks noChangeArrowheads="1"/>
            </p:cNvSpPr>
            <p:nvPr/>
          </p:nvSpPr>
          <p:spPr bwMode="auto">
            <a:xfrm>
              <a:off x="1500" y="1804"/>
              <a:ext cx="1289" cy="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b="0">
                  <a:solidFill>
                    <a:schemeClr val="tx1"/>
                  </a:solidFill>
                  <a:latin typeface="Times New Roman" pitchFamily="18" charset="0"/>
                </a:rPr>
                <a:t>Not accessible</a:t>
              </a:r>
            </a:p>
          </p:txBody>
        </p:sp>
        <p:sp>
          <p:nvSpPr>
            <p:cNvPr id="17425" name="Rectangle 16"/>
            <p:cNvSpPr>
              <a:spLocks noChangeArrowheads="1"/>
            </p:cNvSpPr>
            <p:nvPr/>
          </p:nvSpPr>
          <p:spPr bwMode="auto">
            <a:xfrm>
              <a:off x="350" y="1804"/>
              <a:ext cx="1150" cy="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300" i="0" dirty="0">
                  <a:solidFill>
                    <a:schemeClr val="tx1"/>
                  </a:solidFill>
                  <a:latin typeface="Courier New" pitchFamily="49" charset="0"/>
                </a:rPr>
                <a:t>private</a:t>
              </a:r>
            </a:p>
          </p:txBody>
        </p:sp>
        <p:sp>
          <p:nvSpPr>
            <p:cNvPr id="17426" name="Rectangle 17"/>
            <p:cNvSpPr>
              <a:spLocks noChangeArrowheads="1"/>
            </p:cNvSpPr>
            <p:nvPr/>
          </p:nvSpPr>
          <p:spPr bwMode="auto">
            <a:xfrm>
              <a:off x="4059" y="1359"/>
              <a:ext cx="1270" cy="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000" i="0">
                  <a:solidFill>
                    <a:schemeClr val="tx1"/>
                  </a:solidFill>
                  <a:latin typeface="Times New Roman" pitchFamily="18" charset="0"/>
                </a:rPr>
                <a:t>Private Inheritance</a:t>
              </a:r>
            </a:p>
          </p:txBody>
        </p:sp>
        <p:sp>
          <p:nvSpPr>
            <p:cNvPr id="17427" name="Rectangle 18"/>
            <p:cNvSpPr>
              <a:spLocks noChangeArrowheads="1"/>
            </p:cNvSpPr>
            <p:nvPr/>
          </p:nvSpPr>
          <p:spPr bwMode="auto">
            <a:xfrm>
              <a:off x="1500" y="1359"/>
              <a:ext cx="1289" cy="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000" i="0">
                  <a:solidFill>
                    <a:schemeClr val="tx1"/>
                  </a:solidFill>
                  <a:latin typeface="Times New Roman" pitchFamily="18" charset="0"/>
                </a:rPr>
                <a:t>Public Inheritance</a:t>
              </a:r>
            </a:p>
          </p:txBody>
        </p:sp>
        <p:sp>
          <p:nvSpPr>
            <p:cNvPr id="17428" name="Rectangle 19"/>
            <p:cNvSpPr>
              <a:spLocks noChangeArrowheads="1"/>
            </p:cNvSpPr>
            <p:nvPr/>
          </p:nvSpPr>
          <p:spPr bwMode="auto">
            <a:xfrm>
              <a:off x="1500" y="1088"/>
              <a:ext cx="3829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000" i="0">
                  <a:solidFill>
                    <a:schemeClr val="tx1"/>
                  </a:solidFill>
                  <a:latin typeface="Times New Roman" pitchFamily="18" charset="0"/>
                </a:rPr>
                <a:t>Access in a derived class</a:t>
              </a:r>
            </a:p>
          </p:txBody>
        </p:sp>
        <p:sp>
          <p:nvSpPr>
            <p:cNvPr id="17429" name="Rectangle 20"/>
            <p:cNvSpPr>
              <a:spLocks noChangeArrowheads="1"/>
            </p:cNvSpPr>
            <p:nvPr/>
          </p:nvSpPr>
          <p:spPr bwMode="auto">
            <a:xfrm>
              <a:off x="350" y="1088"/>
              <a:ext cx="1150" cy="7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000" i="0">
                  <a:solidFill>
                    <a:schemeClr val="tx1"/>
                  </a:solidFill>
                  <a:latin typeface="Times New Roman" pitchFamily="18" charset="0"/>
                </a:rPr>
                <a:t>Access in a base class</a:t>
              </a:r>
            </a:p>
          </p:txBody>
        </p:sp>
        <p:sp>
          <p:nvSpPr>
            <p:cNvPr id="17430" name="Line 21"/>
            <p:cNvSpPr>
              <a:spLocks noChangeShapeType="1"/>
            </p:cNvSpPr>
            <p:nvPr/>
          </p:nvSpPr>
          <p:spPr bwMode="auto">
            <a:xfrm>
              <a:off x="350" y="1804"/>
              <a:ext cx="4979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350" y="2299"/>
              <a:ext cx="4979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>
              <a:off x="350" y="2575"/>
              <a:ext cx="4979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>
              <a:off x="1500" y="1088"/>
              <a:ext cx="1" cy="1765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4" name="Line 25"/>
            <p:cNvSpPr>
              <a:spLocks noChangeShapeType="1"/>
            </p:cNvSpPr>
            <p:nvPr/>
          </p:nvSpPr>
          <p:spPr bwMode="auto">
            <a:xfrm>
              <a:off x="1500" y="1359"/>
              <a:ext cx="3829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5" name="Line 26"/>
            <p:cNvSpPr>
              <a:spLocks noChangeShapeType="1"/>
            </p:cNvSpPr>
            <p:nvPr/>
          </p:nvSpPr>
          <p:spPr bwMode="auto">
            <a:xfrm>
              <a:off x="2789" y="1359"/>
              <a:ext cx="1" cy="1494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6" name="Line 27"/>
            <p:cNvSpPr>
              <a:spLocks noChangeShapeType="1"/>
            </p:cNvSpPr>
            <p:nvPr/>
          </p:nvSpPr>
          <p:spPr bwMode="auto">
            <a:xfrm>
              <a:off x="4059" y="1359"/>
              <a:ext cx="1" cy="1494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7" name="Line 28"/>
            <p:cNvSpPr>
              <a:spLocks noChangeShapeType="1"/>
            </p:cNvSpPr>
            <p:nvPr/>
          </p:nvSpPr>
          <p:spPr bwMode="auto">
            <a:xfrm>
              <a:off x="350" y="1088"/>
              <a:ext cx="4979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8" name="Line 29"/>
            <p:cNvSpPr>
              <a:spLocks noChangeShapeType="1"/>
            </p:cNvSpPr>
            <p:nvPr/>
          </p:nvSpPr>
          <p:spPr bwMode="auto">
            <a:xfrm>
              <a:off x="350" y="1088"/>
              <a:ext cx="1" cy="1765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39" name="Line 30"/>
            <p:cNvSpPr>
              <a:spLocks noChangeShapeType="1"/>
            </p:cNvSpPr>
            <p:nvPr/>
          </p:nvSpPr>
          <p:spPr bwMode="auto">
            <a:xfrm>
              <a:off x="5329" y="1088"/>
              <a:ext cx="1" cy="1765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440" name="Line 31"/>
            <p:cNvSpPr>
              <a:spLocks noChangeShapeType="1"/>
            </p:cNvSpPr>
            <p:nvPr/>
          </p:nvSpPr>
          <p:spPr bwMode="auto">
            <a:xfrm>
              <a:off x="350" y="2853"/>
              <a:ext cx="4979" cy="1"/>
            </a:xfrm>
            <a:prstGeom prst="line">
              <a:avLst/>
            </a:prstGeom>
            <a:noFill/>
            <a:ln w="126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10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Inheritance Example </a:t>
            </a:r>
            <a:br>
              <a:rPr lang="en-GB" altLang="en-US"/>
            </a:br>
            <a:r>
              <a:rPr lang="en-GB" altLang="en-US"/>
              <a:t>Initializer List Problem</a:t>
            </a:r>
            <a:endParaRPr lang="en-GB" altLang="en-US" dirty="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49238" y="1262063"/>
            <a:ext cx="8755062" cy="483393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protected: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double d_x;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double d_y;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fr-FR" altLang="en-US" sz="1800" b="0" i="0">
                <a:solidFill>
                  <a:srgbClr val="000000"/>
                </a:solidFill>
                <a:latin typeface="Courier New" pitchFamily="49" charset="0"/>
              </a:rPr>
              <a:t>  Point2D(double _x=0.0, double _y=0.0) : d_x(_x), d_y(_y) {}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Point2D Point2D::min( const Point2D&amp; _oPoint ) const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    return Point2D((d_x &lt; _oPoint.d_x)?d_x:_oPoint.d_x,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                   (d_y &lt; _oPoint.d_y)?d_y:_oPoint.d_y);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Vector2D : public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double d_length;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en-US" sz="1800" b="0" i="0">
                <a:solidFill>
                  <a:srgbClr val="000000"/>
                </a:solidFill>
                <a:latin typeface="Courier New" pitchFamily="49" charset="0"/>
              </a:rPr>
              <a:t>Vector2D(double _x=0.0, double _y=0.0) : d_x(_x), d_y(_y)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fr-FR" altLang="en-US" sz="1800" b="0" i="0">
                <a:solidFill>
                  <a:srgbClr val="000000"/>
                </a:solidFill>
                <a:latin typeface="Courier New" pitchFamily="49" charset="0"/>
              </a:rPr>
              <a:t>    { d_length = std::sqrt(dot(*this));}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double dot( const Vector2D&amp; _oVect ) const;	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6300788" y="4865688"/>
            <a:ext cx="1890712" cy="420687"/>
            <a:chOff x="465" y="3910"/>
            <a:chExt cx="1191" cy="265"/>
          </a:xfrm>
        </p:grpSpPr>
        <p:sp>
          <p:nvSpPr>
            <p:cNvPr id="2" name="Line 6"/>
            <p:cNvSpPr>
              <a:spLocks noChangeShapeType="1"/>
            </p:cNvSpPr>
            <p:nvPr/>
          </p:nvSpPr>
          <p:spPr bwMode="auto">
            <a:xfrm>
              <a:off x="492" y="3910"/>
              <a:ext cx="1165" cy="254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438" name="Line 7"/>
            <p:cNvSpPr>
              <a:spLocks noChangeShapeType="1"/>
            </p:cNvSpPr>
            <p:nvPr/>
          </p:nvSpPr>
          <p:spPr bwMode="auto">
            <a:xfrm flipV="1">
              <a:off x="465" y="3915"/>
              <a:ext cx="1112" cy="262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29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76325" y="764022"/>
            <a:ext cx="6858000" cy="540469"/>
          </a:xfrm>
        </p:spPr>
        <p:txBody>
          <a:bodyPr>
            <a:spAutoFit/>
          </a:bodyPr>
          <a:lstStyle/>
          <a:p>
            <a:pPr eaLnBrk="1" hangingPunct="1">
              <a:lnSpc>
                <a:spcPct val="10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/>
              <a:t>This Lectures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150" cy="181588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OO</a:t>
            </a:r>
            <a:endParaRPr lang="en-CA" altLang="en-US" dirty="0"/>
          </a:p>
          <a:p>
            <a:pPr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Object-oriented design 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Class relationships: aggregation, generalization and inheritance, </a:t>
            </a:r>
            <a:r>
              <a:rPr lang="en-GB" altLang="en-US" dirty="0"/>
              <a:t>Ch. 15.1, 15.2, 15.5</a:t>
            </a:r>
            <a:endParaRPr lang="en-CA" altLang="en-US" dirty="0"/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Pointer attributes and this pointer, 13.5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Copy construction and assignment, Ch. 13.1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7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Protected Inheritance Example</a:t>
            </a:r>
            <a:br>
              <a:rPr lang="en-GB" altLang="en-US"/>
            </a:br>
            <a:r>
              <a:rPr lang="en-GB" altLang="en-US"/>
              <a:t>Access Problem</a:t>
            </a:r>
            <a:endParaRPr lang="en-GB" altLang="en-US" dirty="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755062" cy="373538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Vector2D : protected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double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d_length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Vector2D(double _x=0.0, double _y=0.0) : </a:t>
            </a:r>
            <a:r>
              <a:rPr lang="fr-FR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d_x</a:t>
            </a: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(_x), </a:t>
            </a:r>
            <a:r>
              <a:rPr lang="fr-FR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d_y</a:t>
            </a: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(_y)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{ </a:t>
            </a:r>
            <a:r>
              <a:rPr lang="fr-FR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d_length</a:t>
            </a: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fr-FR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std</a:t>
            </a: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::</a:t>
            </a:r>
            <a:r>
              <a:rPr lang="fr-FR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(dot(*</a:t>
            </a:r>
            <a:r>
              <a:rPr lang="fr-FR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this</a:t>
            </a: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));}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void dot(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Vector2D&amp;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oVec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	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Vector2D v2DA( 3, 2 );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Vector2D v2DB( 1, 1 );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v2DB.min( p2D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838200" y="4562475"/>
            <a:ext cx="1890712" cy="420687"/>
            <a:chOff x="465" y="3910"/>
            <a:chExt cx="1191" cy="265"/>
          </a:xfrm>
        </p:grpSpPr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492" y="3910"/>
              <a:ext cx="1165" cy="254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V="1">
              <a:off x="465" y="3915"/>
              <a:ext cx="1112" cy="262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18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423207"/>
          </a:xfrm>
        </p:spPr>
        <p:txBody>
          <a:bodyPr/>
          <a:lstStyle/>
          <a:p>
            <a:r>
              <a:rPr lang="en-CA" dirty="0"/>
              <a:t>Aside: Preventing Class Derivation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7772400" cy="4267200"/>
          </a:xfrm>
        </p:spPr>
        <p:txBody>
          <a:bodyPr/>
          <a:lstStyle/>
          <a:p>
            <a:r>
              <a:rPr lang="en-CA" dirty="0"/>
              <a:t>Classes can be declared final in order to prevent the class from being used as a base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" y="1752600"/>
            <a:ext cx="4724400" cy="313641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NoBase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final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DerivedA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NoBase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DerivedB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: public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NoBase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605088" y="3898413"/>
            <a:ext cx="1302490" cy="420687"/>
            <a:chOff x="465" y="3910"/>
            <a:chExt cx="1191" cy="265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492" y="3910"/>
              <a:ext cx="1165" cy="254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465" y="3915"/>
              <a:ext cx="1112" cy="262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2278910" y="2831613"/>
            <a:ext cx="1302490" cy="420687"/>
            <a:chOff x="465" y="3910"/>
            <a:chExt cx="1191" cy="265"/>
          </a:xfrm>
        </p:grpSpPr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492" y="3910"/>
              <a:ext cx="1165" cy="254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V="1">
              <a:off x="465" y="3915"/>
              <a:ext cx="1112" cy="262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5" name="Text Box 2">
            <a:extLst>
              <a:ext uri="{FF2B5EF4-FFF2-40B4-BE49-F238E27FC236}">
                <a16:creationId xmlns:a16="http://schemas.microsoft.com/office/drawing/2014/main" id="{025B1B10-7779-4B5C-84D7-F27F66F1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566" y="1752600"/>
            <a:ext cx="2294919" cy="119742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int main(){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DerivedA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da;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return 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0B35F-7021-4D97-8683-1BAD207F9530}"/>
              </a:ext>
            </a:extLst>
          </p:cNvPr>
          <p:cNvSpPr/>
          <p:nvPr/>
        </p:nvSpPr>
        <p:spPr bwMode="auto">
          <a:xfrm>
            <a:off x="5059566" y="4038600"/>
            <a:ext cx="4008234" cy="119742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rial Unicode MS" panose="020B0604020202020204" pitchFamily="34" charset="-128"/>
              </a:rPr>
              <a:t>Error: a ‘final’ class type cannot be used as a base class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6" name="AutoShape 26">
            <a:extLst>
              <a:ext uri="{FF2B5EF4-FFF2-40B4-BE49-F238E27FC236}">
                <a16:creationId xmlns:a16="http://schemas.microsoft.com/office/drawing/2014/main" id="{CE1ED8EA-A121-4FF8-A32B-536BB7AA2B77}"/>
              </a:ext>
            </a:extLst>
          </p:cNvPr>
          <p:cNvSpPr>
            <a:spLocks/>
          </p:cNvSpPr>
          <p:nvPr/>
        </p:nvSpPr>
        <p:spPr bwMode="auto">
          <a:xfrm rot="10800000">
            <a:off x="3677771" y="2950020"/>
            <a:ext cx="600365" cy="1088580"/>
          </a:xfrm>
          <a:prstGeom prst="leftBrace">
            <a:avLst>
              <a:gd name="adj1" fmla="val 36118"/>
              <a:gd name="adj2" fmla="val 50000"/>
            </a:avLst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312BA22-98FA-4780-92B2-D5BAE24F3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8136" y="3559174"/>
            <a:ext cx="1043155" cy="403225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22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423207"/>
          </a:xfrm>
        </p:spPr>
        <p:txBody>
          <a:bodyPr/>
          <a:lstStyle/>
          <a:p>
            <a:r>
              <a:rPr lang="en-CA" dirty="0"/>
              <a:t>Aside: Preventing Class Derivation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4267200"/>
          </a:xfrm>
        </p:spPr>
        <p:txBody>
          <a:bodyPr/>
          <a:lstStyle/>
          <a:p>
            <a:r>
              <a:rPr lang="en-US" dirty="0"/>
              <a:t>Sometimes you don’t want to allow derived class to override the base class’ virtual function. </a:t>
            </a:r>
            <a:r>
              <a:rPr lang="en-US" dirty="0">
                <a:hlinkClick r:id="rId2"/>
              </a:rPr>
              <a:t>C++ 11</a:t>
            </a:r>
            <a:r>
              <a:rPr lang="en-US" dirty="0"/>
              <a:t> allows built-in facility to prevent overriding of virtual function using final specifier.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399" y="1804395"/>
            <a:ext cx="5302253" cy="4210809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#include &lt;iostream&gt;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using namespace std;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class Base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		virtual void </a:t>
            </a:r>
            <a:r>
              <a:rPr lang="en-US" sz="1800" dirty="0" err="1">
                <a:solidFill>
                  <a:srgbClr val="FF0000"/>
                </a:solidFill>
              </a:rPr>
              <a:t>func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final</a:t>
            </a:r>
            <a:r>
              <a:rPr lang="en-US" sz="1800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	            </a:t>
            </a:r>
            <a:r>
              <a:rPr lang="en-US" sz="1500" dirty="0" err="1">
                <a:solidFill>
                  <a:schemeClr val="tx1"/>
                </a:solidFill>
              </a:rPr>
              <a:t>cout</a:t>
            </a:r>
            <a:r>
              <a:rPr lang="en-US" sz="1500" dirty="0">
                <a:solidFill>
                  <a:schemeClr val="tx1"/>
                </a:solidFill>
              </a:rPr>
              <a:t> &lt;&lt; "The method fun() is from Base class";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 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class Derived : public Base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        void </a:t>
            </a:r>
            <a:r>
              <a:rPr lang="en-US" sz="1800" dirty="0" err="1">
                <a:solidFill>
                  <a:srgbClr val="FF0000"/>
                </a:solidFill>
              </a:rPr>
              <a:t>func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cout</a:t>
            </a:r>
            <a:r>
              <a:rPr lang="en-US" sz="1400" dirty="0">
                <a:solidFill>
                  <a:schemeClr val="tx1"/>
                </a:solidFill>
              </a:rPr>
              <a:t> &lt;&lt; "The method fun() is from Derived class\n";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   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};</a:t>
            </a:r>
            <a:endParaRPr lang="en-US" sz="1400" dirty="0">
              <a:solidFill>
                <a:srgbClr val="663300"/>
              </a:solidFill>
            </a:endParaRP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25B1B10-7779-4B5C-84D7-F27F66F1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08" y="1729054"/>
            <a:ext cx="3011538" cy="162292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            Derived 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            Base &amp;b = 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</a:rPr>
              <a:t>b.</a:t>
            </a:r>
            <a:r>
              <a:rPr lang="en-US" sz="1800" dirty="0" err="1">
                <a:solidFill>
                  <a:srgbClr val="FF0000"/>
                </a:solidFill>
              </a:rPr>
              <a:t>func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            return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</a:rPr>
              <a:t>}</a:t>
            </a:r>
            <a:endParaRPr lang="en-GB" altLang="en-US" sz="1800" b="0" i="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0B35F-7021-4D97-8683-1BAD207F9530}"/>
              </a:ext>
            </a:extLst>
          </p:cNvPr>
          <p:cNvSpPr/>
          <p:nvPr/>
        </p:nvSpPr>
        <p:spPr bwMode="auto">
          <a:xfrm>
            <a:off x="5638799" y="3657600"/>
            <a:ext cx="3451659" cy="221737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sz="2200" dirty="0">
                <a:latin typeface="Arial Unicode MS" panose="020B0604020202020204" pitchFamily="34" charset="-128"/>
              </a:rPr>
              <a:t>Error: </a:t>
            </a:r>
            <a:r>
              <a:rPr lang="en-US" sz="2200" dirty="0"/>
              <a:t>cannot override 'final' function "Base::</a:t>
            </a:r>
            <a:r>
              <a:rPr lang="en-US" sz="2200" dirty="0" err="1"/>
              <a:t>func</a:t>
            </a:r>
            <a:r>
              <a:rPr lang="en-US" sz="2200" dirty="0"/>
              <a:t>“.	</a:t>
            </a:r>
            <a:endParaRPr lang="en-US" sz="2200" dirty="0">
              <a:latin typeface="Arial" panose="020B0604020202020204" pitchFamily="34" charset="0"/>
            </a:endParaRPr>
          </a:p>
          <a:p>
            <a:r>
              <a:rPr lang="en-US" sz="2200" dirty="0"/>
              <a:t>'Base::</a:t>
            </a:r>
            <a:r>
              <a:rPr lang="en-US" sz="2200" dirty="0" err="1"/>
              <a:t>func</a:t>
            </a:r>
            <a:r>
              <a:rPr lang="en-US" sz="2200" dirty="0"/>
              <a:t>': function declared as 'final' cannot be overridden by 'Derived::</a:t>
            </a:r>
            <a:r>
              <a:rPr lang="en-US" sz="2200" dirty="0" err="1"/>
              <a:t>func</a:t>
            </a:r>
            <a:r>
              <a:rPr lang="en-US" sz="2200" dirty="0"/>
              <a:t>’.</a:t>
            </a: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312BA22-98FA-4780-92B2-D5BAE24F3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1" y="4114800"/>
            <a:ext cx="3697680" cy="838200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710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Layout of a Derived Class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Object of derived class contains a base class object</a:t>
            </a:r>
          </a:p>
          <a:p>
            <a:pPr lvl="1"/>
            <a:r>
              <a:rPr lang="en-GB" altLang="en-US" dirty="0"/>
              <a:t>Methods of both classes can be applied (as long as access modifiers are respected)</a:t>
            </a:r>
          </a:p>
          <a:p>
            <a:r>
              <a:rPr lang="en-GB" altLang="en-US" dirty="0"/>
              <a:t>Example: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Vector2D : Point2D</a:t>
            </a: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460375" y="3481387"/>
            <a:ext cx="4840288" cy="2386013"/>
            <a:chOff x="290" y="2606"/>
            <a:chExt cx="3049" cy="1503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290" y="3606"/>
              <a:ext cx="1525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800" b="0" i="0">
                  <a:solidFill>
                    <a:schemeClr val="tx1"/>
                  </a:solidFill>
                  <a:latin typeface="+mn-lt"/>
                </a:rPr>
                <a:t>Vector2D</a:t>
              </a:r>
            </a:p>
          </p:txBody>
        </p:sp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290" y="3108"/>
              <a:ext cx="1525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CA" altLang="en-US" sz="2000" b="0" i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490" name="Rectangle 6"/>
            <p:cNvSpPr>
              <a:spLocks noChangeArrowheads="1"/>
            </p:cNvSpPr>
            <p:nvPr/>
          </p:nvSpPr>
          <p:spPr bwMode="auto">
            <a:xfrm>
              <a:off x="290" y="2606"/>
              <a:ext cx="1525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800" b="0" i="0" dirty="0">
                  <a:solidFill>
                    <a:schemeClr val="tx1"/>
                  </a:solidFill>
                  <a:latin typeface="+mn-lt"/>
                </a:rPr>
                <a:t>Point2D</a:t>
              </a:r>
            </a:p>
          </p:txBody>
        </p:sp>
        <p:sp>
          <p:nvSpPr>
            <p:cNvPr id="20491" name="Rectangle 7"/>
            <p:cNvSpPr>
              <a:spLocks noChangeArrowheads="1"/>
            </p:cNvSpPr>
            <p:nvPr/>
          </p:nvSpPr>
          <p:spPr bwMode="auto">
            <a:xfrm>
              <a:off x="1815" y="3606"/>
              <a:ext cx="1525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800" b="0" i="0">
                  <a:solidFill>
                    <a:schemeClr val="tx1"/>
                  </a:solidFill>
                  <a:latin typeface="+mn-lt"/>
                </a:rPr>
                <a:t>d_length</a:t>
              </a:r>
            </a:p>
          </p:txBody>
        </p:sp>
        <p:sp>
          <p:nvSpPr>
            <p:cNvPr id="20492" name="Rectangle 8"/>
            <p:cNvSpPr>
              <a:spLocks noChangeArrowheads="1"/>
            </p:cNvSpPr>
            <p:nvPr/>
          </p:nvSpPr>
          <p:spPr bwMode="auto">
            <a:xfrm>
              <a:off x="1815" y="3108"/>
              <a:ext cx="1525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800" b="0" i="0">
                  <a:solidFill>
                    <a:schemeClr val="tx1"/>
                  </a:solidFill>
                  <a:latin typeface="+mn-lt"/>
                </a:rPr>
                <a:t>d_y</a:t>
              </a:r>
            </a:p>
          </p:txBody>
        </p:sp>
        <p:sp>
          <p:nvSpPr>
            <p:cNvPr id="20493" name="Rectangle 9"/>
            <p:cNvSpPr>
              <a:spLocks noChangeArrowheads="1"/>
            </p:cNvSpPr>
            <p:nvPr/>
          </p:nvSpPr>
          <p:spPr bwMode="auto">
            <a:xfrm>
              <a:off x="1815" y="2606"/>
              <a:ext cx="1525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marL="341313" indent="-341313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2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1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28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tabLst>
                  <a:tab pos="341313" algn="l"/>
                  <a:tab pos="798513" algn="l"/>
                  <a:tab pos="1255713" algn="l"/>
                  <a:tab pos="1712913" algn="l"/>
                  <a:tab pos="2170113" algn="l"/>
                  <a:tab pos="2627313" algn="l"/>
                  <a:tab pos="3084513" algn="l"/>
                  <a:tab pos="3541713" algn="l"/>
                  <a:tab pos="3998913" algn="l"/>
                  <a:tab pos="4456113" algn="l"/>
                  <a:tab pos="4913313" algn="l"/>
                  <a:tab pos="5370513" algn="l"/>
                  <a:tab pos="5827713" algn="l"/>
                  <a:tab pos="6284913" algn="l"/>
                  <a:tab pos="6742113" algn="l"/>
                  <a:tab pos="7199313" algn="l"/>
                  <a:tab pos="7656513" algn="l"/>
                  <a:tab pos="8113713" algn="l"/>
                  <a:tab pos="8570913" algn="l"/>
                  <a:tab pos="9028113" algn="l"/>
                  <a:tab pos="9485313" algn="l"/>
                </a:tabLst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Font typeface="Times New Roman" pitchFamily="18" charset="0"/>
                <a:buNone/>
              </a:pPr>
              <a:r>
                <a:rPr lang="en-GB" altLang="en-US" sz="2800" b="0" i="0">
                  <a:solidFill>
                    <a:schemeClr val="tx1"/>
                  </a:solidFill>
                  <a:latin typeface="+mn-lt"/>
                </a:rPr>
                <a:t>d_x</a:t>
              </a:r>
            </a:p>
          </p:txBody>
        </p:sp>
        <p:sp>
          <p:nvSpPr>
            <p:cNvPr id="20494" name="Line 10"/>
            <p:cNvSpPr>
              <a:spLocks noChangeShapeType="1"/>
            </p:cNvSpPr>
            <p:nvPr/>
          </p:nvSpPr>
          <p:spPr bwMode="auto">
            <a:xfrm>
              <a:off x="290" y="2606"/>
              <a:ext cx="152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495" name="Line 11"/>
            <p:cNvSpPr>
              <a:spLocks noChangeShapeType="1"/>
            </p:cNvSpPr>
            <p:nvPr/>
          </p:nvSpPr>
          <p:spPr bwMode="auto">
            <a:xfrm>
              <a:off x="290" y="3108"/>
              <a:ext cx="152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496" name="Line 12"/>
            <p:cNvSpPr>
              <a:spLocks noChangeShapeType="1"/>
            </p:cNvSpPr>
            <p:nvPr/>
          </p:nvSpPr>
          <p:spPr bwMode="auto">
            <a:xfrm>
              <a:off x="290" y="3606"/>
              <a:ext cx="152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497" name="Line 13"/>
            <p:cNvSpPr>
              <a:spLocks noChangeShapeType="1"/>
            </p:cNvSpPr>
            <p:nvPr/>
          </p:nvSpPr>
          <p:spPr bwMode="auto">
            <a:xfrm>
              <a:off x="290" y="4110"/>
              <a:ext cx="1525" cy="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>
              <a:off x="290" y="2606"/>
              <a:ext cx="1" cy="100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>
              <a:off x="3340" y="2606"/>
              <a:ext cx="1" cy="1000"/>
            </a:xfrm>
            <a:prstGeom prst="line">
              <a:avLst/>
            </a:prstGeom>
            <a:noFill/>
            <a:ln w="7632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500" name="Line 16"/>
            <p:cNvSpPr>
              <a:spLocks noChangeShapeType="1"/>
            </p:cNvSpPr>
            <p:nvPr/>
          </p:nvSpPr>
          <p:spPr bwMode="auto">
            <a:xfrm>
              <a:off x="3340" y="3606"/>
              <a:ext cx="1" cy="504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501" name="Line 17"/>
            <p:cNvSpPr>
              <a:spLocks noChangeShapeType="1"/>
            </p:cNvSpPr>
            <p:nvPr/>
          </p:nvSpPr>
          <p:spPr bwMode="auto">
            <a:xfrm>
              <a:off x="290" y="3606"/>
              <a:ext cx="1" cy="5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502" name="Line 18"/>
            <p:cNvSpPr>
              <a:spLocks noChangeShapeType="1"/>
            </p:cNvSpPr>
            <p:nvPr/>
          </p:nvSpPr>
          <p:spPr bwMode="auto">
            <a:xfrm>
              <a:off x="1815" y="2606"/>
              <a:ext cx="1" cy="1000"/>
            </a:xfrm>
            <a:prstGeom prst="line">
              <a:avLst/>
            </a:prstGeom>
            <a:noFill/>
            <a:ln w="7632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1815" y="3606"/>
              <a:ext cx="1" cy="504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504" name="Line 20"/>
            <p:cNvSpPr>
              <a:spLocks noChangeShapeType="1"/>
            </p:cNvSpPr>
            <p:nvPr/>
          </p:nvSpPr>
          <p:spPr bwMode="auto">
            <a:xfrm>
              <a:off x="1815" y="2606"/>
              <a:ext cx="1525" cy="1"/>
            </a:xfrm>
            <a:prstGeom prst="line">
              <a:avLst/>
            </a:prstGeom>
            <a:noFill/>
            <a:ln w="7632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>
              <a:off x="1815" y="3108"/>
              <a:ext cx="1525" cy="1"/>
            </a:xfrm>
            <a:prstGeom prst="line">
              <a:avLst/>
            </a:prstGeom>
            <a:noFill/>
            <a:ln w="1260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506" name="Line 22"/>
            <p:cNvSpPr>
              <a:spLocks noChangeShapeType="1"/>
            </p:cNvSpPr>
            <p:nvPr/>
          </p:nvSpPr>
          <p:spPr bwMode="auto">
            <a:xfrm>
              <a:off x="1815" y="3606"/>
              <a:ext cx="1525" cy="1"/>
            </a:xfrm>
            <a:prstGeom prst="line">
              <a:avLst/>
            </a:prstGeom>
            <a:noFill/>
            <a:ln w="7632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  <p:sp>
          <p:nvSpPr>
            <p:cNvPr id="20507" name="Line 23"/>
            <p:cNvSpPr>
              <a:spLocks noChangeShapeType="1"/>
            </p:cNvSpPr>
            <p:nvPr/>
          </p:nvSpPr>
          <p:spPr bwMode="auto">
            <a:xfrm>
              <a:off x="1815" y="4110"/>
              <a:ext cx="1525" cy="1"/>
            </a:xfrm>
            <a:prstGeom prst="line">
              <a:avLst/>
            </a:prstGeom>
            <a:noFill/>
            <a:ln w="76320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 sz="2000">
                <a:latin typeface="+mn-lt"/>
              </a:endParaRPr>
            </a:p>
          </p:txBody>
        </p:sp>
      </p:grpSp>
      <p:sp>
        <p:nvSpPr>
          <p:cNvPr id="20485" name="Line 25"/>
          <p:cNvSpPr>
            <a:spLocks noChangeShapeType="1"/>
          </p:cNvSpPr>
          <p:nvPr/>
        </p:nvSpPr>
        <p:spPr bwMode="auto">
          <a:xfrm flipH="1" flipV="1">
            <a:off x="4953000" y="2743199"/>
            <a:ext cx="1347788" cy="1470025"/>
          </a:xfrm>
          <a:prstGeom prst="line">
            <a:avLst/>
          </a:prstGeom>
          <a:noFill/>
          <a:ln w="3175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486" name="AutoShape 26"/>
          <p:cNvSpPr>
            <a:spLocks/>
          </p:cNvSpPr>
          <p:nvPr/>
        </p:nvSpPr>
        <p:spPr bwMode="auto">
          <a:xfrm>
            <a:off x="6372225" y="3349625"/>
            <a:ext cx="431800" cy="1871662"/>
          </a:xfrm>
          <a:prstGeom prst="leftBrace">
            <a:avLst>
              <a:gd name="adj1" fmla="val 36121"/>
              <a:gd name="adj2" fmla="val 50000"/>
            </a:avLst>
          </a:prstGeom>
          <a:noFill/>
          <a:ln w="317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7" name="Text Box 27"/>
          <p:cNvSpPr txBox="1">
            <a:spLocks noChangeArrowheads="1"/>
          </p:cNvSpPr>
          <p:nvPr/>
        </p:nvSpPr>
        <p:spPr bwMode="auto">
          <a:xfrm>
            <a:off x="6927850" y="3232150"/>
            <a:ext cx="1843774" cy="206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CA" altLang="en-US" sz="2400" b="0" i="0">
                <a:solidFill>
                  <a:schemeClr val="tx1"/>
                </a:solidFill>
                <a:latin typeface="Courier New" pitchFamily="49" charset="0"/>
              </a:rPr>
              <a:t>public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CA" altLang="en-US" sz="2400" b="0" i="0">
                <a:solidFill>
                  <a:schemeClr val="tx1"/>
                </a:solidFill>
                <a:latin typeface="Times New Roman" pitchFamily="18" charset="0"/>
              </a:rPr>
              <a:t>or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CA" altLang="en-US" sz="2400" b="0" i="0">
                <a:solidFill>
                  <a:schemeClr val="tx1"/>
                </a:solidFill>
                <a:latin typeface="Courier New" pitchFamily="49" charset="0"/>
              </a:rPr>
              <a:t>protected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CA" altLang="en-US" sz="2400" b="0" i="0">
                <a:solidFill>
                  <a:schemeClr val="tx1"/>
                </a:solidFill>
                <a:latin typeface="Times New Roman" pitchFamily="18" charset="0"/>
              </a:rPr>
              <a:t>or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CA" altLang="en-US" sz="2400" b="0" i="0">
                <a:solidFill>
                  <a:schemeClr val="tx1"/>
                </a:solidFill>
                <a:latin typeface="Courier New" pitchFamily="49" charset="0"/>
              </a:rPr>
              <a:t>private</a:t>
            </a:r>
            <a:endParaRPr lang="en-US" altLang="en-US" sz="2400" b="0" i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77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Constructor and Destructor of Derived Class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Constructor</a:t>
            </a:r>
          </a:p>
          <a:p>
            <a:pPr lvl="1"/>
            <a:r>
              <a:rPr lang="en-GB" altLang="en-US"/>
              <a:t>Calls the default constructor of the base class</a:t>
            </a:r>
          </a:p>
          <a:p>
            <a:pPr lvl="2"/>
            <a:r>
              <a:rPr lang="en-GB" altLang="en-US"/>
              <a:t>Before attributes of the derived class are initialized</a:t>
            </a:r>
          </a:p>
          <a:p>
            <a:pPr lvl="1"/>
            <a:r>
              <a:rPr lang="en-GB" altLang="en-US"/>
              <a:t>Use intializer list for use of non-default constructor</a:t>
            </a:r>
          </a:p>
          <a:p>
            <a:pPr lvl="2"/>
            <a:r>
              <a:rPr lang="en-GB" altLang="en-US"/>
              <a:t>Base class constructor is always called first independent of order of initializer list</a:t>
            </a:r>
          </a:p>
          <a:p>
            <a:r>
              <a:rPr lang="en-GB" altLang="en-US"/>
              <a:t>Example</a:t>
            </a:r>
            <a:endParaRPr lang="en-GB" altLang="en-US" dirty="0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762000" y="4049712"/>
            <a:ext cx="8064500" cy="175101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Vector2D : public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int d_length;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fr-FR" altLang="en-US" sz="1800" b="0" i="0">
                <a:solidFill>
                  <a:srgbClr val="000000"/>
                </a:solidFill>
                <a:latin typeface="Courier New" pitchFamily="49" charset="0"/>
              </a:rPr>
              <a:t>Vector2D(double _x=0.0, double _y=0.0)  {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</a:pPr>
            <a:r>
              <a:rPr lang="fr-FR" altLang="en-US" sz="1800" b="0" i="0">
                <a:solidFill>
                  <a:srgbClr val="000000"/>
                </a:solidFill>
                <a:latin typeface="Courier New" pitchFamily="49" charset="0"/>
              </a:rPr>
              <a:t>  d_x =_x; d_y=_y; d_length = std::sqrt(dot(*this));}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 flipH="1">
            <a:off x="6162675" y="3833812"/>
            <a:ext cx="792162" cy="1225550"/>
          </a:xfrm>
          <a:prstGeom prst="line">
            <a:avLst/>
          </a:prstGeom>
          <a:noFill/>
          <a:ln w="3175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873750" y="3352800"/>
            <a:ext cx="30380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dirty="0">
                <a:latin typeface="Courier New" pitchFamily="49" charset="0"/>
              </a:rPr>
              <a:t>Point2D()</a:t>
            </a:r>
            <a:r>
              <a:rPr lang="en-GB" altLang="en-US" dirty="0"/>
              <a:t> is called!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0381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Constructor and Destructor of Derived Class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Constructor</a:t>
            </a:r>
          </a:p>
          <a:p>
            <a:pPr lvl="1"/>
            <a:r>
              <a:rPr lang="en-GB" altLang="en-US"/>
              <a:t>Calls the default constructor of the base class</a:t>
            </a:r>
          </a:p>
          <a:p>
            <a:pPr lvl="2"/>
            <a:r>
              <a:rPr lang="en-GB" altLang="en-US"/>
              <a:t>Before attributes of the derived class are initialized</a:t>
            </a:r>
          </a:p>
          <a:p>
            <a:pPr lvl="1"/>
            <a:r>
              <a:rPr lang="en-GB" altLang="en-US"/>
              <a:t>Use intializer list for use of non-default constructor</a:t>
            </a:r>
          </a:p>
          <a:p>
            <a:pPr lvl="2"/>
            <a:r>
              <a:rPr lang="en-GB" altLang="en-US"/>
              <a:t>Base class constructor is always called first independent of order of initializer list</a:t>
            </a:r>
          </a:p>
          <a:p>
            <a:r>
              <a:rPr lang="en-GB" altLang="en-US"/>
              <a:t>Example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3978275"/>
            <a:ext cx="8064500" cy="18129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Vector2D : public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int d_length;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fr-FR" altLang="en-US" sz="1800" b="0" i="0">
                <a:solidFill>
                  <a:srgbClr val="000000"/>
                </a:solidFill>
                <a:latin typeface="Courier New" pitchFamily="49" charset="0"/>
              </a:rPr>
              <a:t>Vector2D(double _x=0.0, double _y=0.0) : Point2D(_x,_y)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fr-FR" altLang="en-US" sz="1800" b="0" i="0">
                <a:solidFill>
                  <a:srgbClr val="000000"/>
                </a:solidFill>
                <a:latin typeface="Courier New" pitchFamily="49" charset="0"/>
              </a:rPr>
              <a:t>    { d_length = std::sqrt(dot(*this));}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7242175" y="3762375"/>
            <a:ext cx="71437" cy="1008063"/>
          </a:xfrm>
          <a:prstGeom prst="line">
            <a:avLst/>
          </a:prstGeom>
          <a:noFill/>
          <a:ln w="31750">
            <a:solidFill>
              <a:schemeClr val="accent1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802312" y="3259138"/>
            <a:ext cx="2738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dirty="0"/>
              <a:t>Can be used instead!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778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Copy Constructor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Default Copy Constructor</a:t>
            </a:r>
          </a:p>
          <a:p>
            <a:pPr lvl="1"/>
            <a:r>
              <a:rPr lang="en-GB" altLang="en-US"/>
              <a:t>Calls copy constructor of base class first</a:t>
            </a:r>
          </a:p>
          <a:p>
            <a:r>
              <a:rPr lang="en-GB" altLang="en-US"/>
              <a:t>Defined copy constructor</a:t>
            </a:r>
          </a:p>
          <a:p>
            <a:pPr lvl="1"/>
            <a:r>
              <a:rPr lang="en-GB" altLang="en-US"/>
              <a:t>Must explicitly call copy constructor of base class</a:t>
            </a:r>
          </a:p>
          <a:p>
            <a:pPr lvl="1"/>
            <a:endParaRPr lang="en-GB" altLang="en-US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50825" y="3048000"/>
            <a:ext cx="8562975" cy="153828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Vector2D : public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int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d_length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  Vector2D(</a:t>
            </a:r>
            <a:r>
              <a:rPr lang="fr-FR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 Vector2D&amp; _</a:t>
            </a:r>
            <a:r>
              <a:rPr lang="fr-FR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oVec</a:t>
            </a: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: Point2D( _</a:t>
            </a:r>
            <a:r>
              <a:rPr lang="fr-FR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oVec</a:t>
            </a:r>
            <a:r>
              <a:rPr lang="fr-FR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 …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81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Destructor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Base class destructor is always executed after the derived class has been destructed</a:t>
            </a:r>
          </a:p>
          <a:p>
            <a:pPr lvl="1"/>
            <a:r>
              <a:rPr lang="en-GB" altLang="en-US" dirty="0"/>
              <a:t>Overriding the destructor has no effect on the execution of the base class destructor</a:t>
            </a:r>
          </a:p>
          <a:p>
            <a:pPr lvl="1"/>
            <a:r>
              <a:rPr lang="en-GB" altLang="en-US" dirty="0"/>
              <a:t>Different then copy constructor and assignment operator</a:t>
            </a:r>
          </a:p>
          <a:p>
            <a:pPr lvl="2"/>
            <a:r>
              <a:rPr lang="en-GB" altLang="en-US" dirty="0"/>
              <a:t>Aside: In general can also use default in C++11</a:t>
            </a:r>
          </a:p>
          <a:p>
            <a:endParaRPr lang="en-GB" altLang="en-US" dirty="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3581400"/>
            <a:ext cx="8512175" cy="208756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Vector2D : public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fr-FR" altLang="en-US" sz="1800" b="0" i="0">
                <a:solidFill>
                  <a:srgbClr val="000000"/>
                </a:solidFill>
                <a:latin typeface="Courier New" pitchFamily="49" charset="0"/>
              </a:rPr>
              <a:t>  ~Vector2D() {</a:t>
            </a: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} 	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  // Point2D part of Vector2D is destructed after Vector2D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	 // automatic – no explicit call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16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76325" y="764022"/>
            <a:ext cx="6858000" cy="540469"/>
          </a:xfrm>
        </p:spPr>
        <p:txBody>
          <a:bodyPr>
            <a:spAutoFit/>
          </a:bodyPr>
          <a:lstStyle/>
          <a:p>
            <a:pPr eaLnBrk="1" hangingPunct="1">
              <a:lnSpc>
                <a:spcPct val="10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altLang="en-US" dirty="0"/>
              <a:t>Next Lecture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8566150" cy="156966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OO</a:t>
            </a:r>
            <a:endParaRPr lang="en-CA" altLang="en-US" dirty="0"/>
          </a:p>
          <a:p>
            <a:pPr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Object-oriented design 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Polymorphism: Virtual functions, abstract classes and dynamic cast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Exceptions Basics</a:t>
            </a:r>
          </a:p>
          <a:p>
            <a:pPr lvl="1"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Inline functions, static members</a:t>
            </a: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03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Reminder Example Problem: </a:t>
            </a:r>
            <a:br>
              <a:rPr lang="en-US" altLang="en-US" dirty="0"/>
            </a:br>
            <a:r>
              <a:rPr lang="en-CA" altLang="en-US" dirty="0"/>
              <a:t>Bounding a Shape</a:t>
            </a:r>
            <a:endParaRPr lang="en-US" alt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 dirty="0"/>
              <a:t>Find bounding primitive that encloses the blue shape</a:t>
            </a:r>
          </a:p>
          <a:p>
            <a:pPr lvl="1"/>
            <a:r>
              <a:rPr lang="en-CA" altLang="en-US" dirty="0"/>
              <a:t>Smallest </a:t>
            </a:r>
            <a:r>
              <a:rPr lang="en-CA" altLang="en-US" dirty="0" err="1"/>
              <a:t>AABox</a:t>
            </a:r>
            <a:endParaRPr lang="en-CA" altLang="en-US" dirty="0"/>
          </a:p>
          <a:p>
            <a:pPr lvl="1"/>
            <a:r>
              <a:rPr lang="en-CA" altLang="en-US" dirty="0"/>
              <a:t>Circle*</a:t>
            </a:r>
          </a:p>
          <a:p>
            <a:pPr lvl="1"/>
            <a:endParaRPr lang="en-CA" altLang="en-US" dirty="0"/>
          </a:p>
        </p:txBody>
      </p:sp>
      <p:sp>
        <p:nvSpPr>
          <p:cNvPr id="25604" name="Freeform 4"/>
          <p:cNvSpPr>
            <a:spLocks/>
          </p:cNvSpPr>
          <p:nvPr/>
        </p:nvSpPr>
        <p:spPr bwMode="auto">
          <a:xfrm>
            <a:off x="5435600" y="2289175"/>
            <a:ext cx="1881188" cy="2305050"/>
          </a:xfrm>
          <a:custGeom>
            <a:avLst/>
            <a:gdLst>
              <a:gd name="T0" fmla="*/ 834172734 w 1185"/>
              <a:gd name="T1" fmla="*/ 164848685 h 1379"/>
              <a:gd name="T2" fmla="*/ 498991070 w 1185"/>
              <a:gd name="T3" fmla="*/ 491751243 h 1379"/>
              <a:gd name="T4" fmla="*/ 161290043 w 1185"/>
              <a:gd name="T5" fmla="*/ 913650613 h 1379"/>
              <a:gd name="T6" fmla="*/ 204133504 w 1185"/>
              <a:gd name="T7" fmla="*/ 1659657730 h 1379"/>
              <a:gd name="T8" fmla="*/ 393144479 w 1185"/>
              <a:gd name="T9" fmla="*/ 2147483647 h 1379"/>
              <a:gd name="T10" fmla="*/ 688003633 w 1185"/>
              <a:gd name="T11" fmla="*/ 2147483647 h 1379"/>
              <a:gd name="T12" fmla="*/ 982861199 w 1185"/>
              <a:gd name="T13" fmla="*/ 2147483647 h 1379"/>
              <a:gd name="T14" fmla="*/ 1255038146 w 1185"/>
              <a:gd name="T15" fmla="*/ 2147483647 h 1379"/>
              <a:gd name="T16" fmla="*/ 1592739173 w 1185"/>
              <a:gd name="T17" fmla="*/ 2147483647 h 1379"/>
              <a:gd name="T18" fmla="*/ 1612900429 w 1185"/>
              <a:gd name="T19" fmla="*/ 2147483647 h 1379"/>
              <a:gd name="T20" fmla="*/ 1907759582 w 1185"/>
              <a:gd name="T21" fmla="*/ 2147483647 h 1379"/>
              <a:gd name="T22" fmla="*/ 1990923967 w 1185"/>
              <a:gd name="T23" fmla="*/ 2147483647 h 1379"/>
              <a:gd name="T24" fmla="*/ 2147483647 w 1185"/>
              <a:gd name="T25" fmla="*/ 2147483647 h 1379"/>
              <a:gd name="T26" fmla="*/ 2147483647 w 1185"/>
              <a:gd name="T27" fmla="*/ 2147483647 h 1379"/>
              <a:gd name="T28" fmla="*/ 2147483647 w 1185"/>
              <a:gd name="T29" fmla="*/ 2147483647 h 1379"/>
              <a:gd name="T30" fmla="*/ 2147483647 w 1185"/>
              <a:gd name="T31" fmla="*/ 2147483647 h 1379"/>
              <a:gd name="T32" fmla="*/ 2147483647 w 1185"/>
              <a:gd name="T33" fmla="*/ 2147483647 h 1379"/>
              <a:gd name="T34" fmla="*/ 2147483647 w 1185"/>
              <a:gd name="T35" fmla="*/ 2147483647 h 1379"/>
              <a:gd name="T36" fmla="*/ 2147483647 w 1185"/>
              <a:gd name="T37" fmla="*/ 2101115758 h 1379"/>
              <a:gd name="T38" fmla="*/ 1844754865 w 1185"/>
              <a:gd name="T39" fmla="*/ 1916710086 h 1379"/>
              <a:gd name="T40" fmla="*/ 1675905145 w 1185"/>
              <a:gd name="T41" fmla="*/ 1844065073 h 1379"/>
              <a:gd name="T42" fmla="*/ 1549897299 w 1185"/>
              <a:gd name="T43" fmla="*/ 1751861402 h 1379"/>
              <a:gd name="T44" fmla="*/ 1360884737 w 1185"/>
              <a:gd name="T45" fmla="*/ 1307608563 h 1379"/>
              <a:gd name="T46" fmla="*/ 1507053838 w 1185"/>
              <a:gd name="T47" fmla="*/ 983500815 h 1379"/>
              <a:gd name="T48" fmla="*/ 1549897299 w 1185"/>
              <a:gd name="T49" fmla="*/ 888504005 h 1379"/>
              <a:gd name="T50" fmla="*/ 1675905145 w 1185"/>
              <a:gd name="T51" fmla="*/ 843798738 h 1379"/>
              <a:gd name="T52" fmla="*/ 1844754865 w 1185"/>
              <a:gd name="T53" fmla="*/ 561601446 h 1379"/>
              <a:gd name="T54" fmla="*/ 1718747019 w 1185"/>
              <a:gd name="T55" fmla="*/ 94996810 h 1379"/>
              <a:gd name="T56" fmla="*/ 1592739173 w 1185"/>
              <a:gd name="T57" fmla="*/ 2794810 h 1379"/>
              <a:gd name="T58" fmla="*/ 982861199 w 1185"/>
              <a:gd name="T59" fmla="*/ 25146608 h 1379"/>
              <a:gd name="T60" fmla="*/ 897175863 w 1185"/>
              <a:gd name="T61" fmla="*/ 50293216 h 1379"/>
              <a:gd name="T62" fmla="*/ 877014608 w 1185"/>
              <a:gd name="T63" fmla="*/ 142495216 h 1379"/>
              <a:gd name="T64" fmla="*/ 814011479 w 1185"/>
              <a:gd name="T65" fmla="*/ 189995292 h 1379"/>
              <a:gd name="T66" fmla="*/ 834172734 w 1185"/>
              <a:gd name="T67" fmla="*/ 164848685 h 137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185" h="1379">
                <a:moveTo>
                  <a:pt x="331" y="59"/>
                </a:moveTo>
                <a:cubicBezTo>
                  <a:pt x="266" y="77"/>
                  <a:pt x="239" y="128"/>
                  <a:pt x="198" y="176"/>
                </a:cubicBezTo>
                <a:cubicBezTo>
                  <a:pt x="153" y="229"/>
                  <a:pt x="103" y="270"/>
                  <a:pt x="64" y="327"/>
                </a:cubicBezTo>
                <a:cubicBezTo>
                  <a:pt x="69" y="416"/>
                  <a:pt x="78" y="505"/>
                  <a:pt x="81" y="594"/>
                </a:cubicBezTo>
                <a:cubicBezTo>
                  <a:pt x="83" y="646"/>
                  <a:pt x="0" y="989"/>
                  <a:pt x="156" y="1019"/>
                </a:cubicBezTo>
                <a:cubicBezTo>
                  <a:pt x="198" y="1041"/>
                  <a:pt x="226" y="1071"/>
                  <a:pt x="273" y="1086"/>
                </a:cubicBezTo>
                <a:cubicBezTo>
                  <a:pt x="311" y="1057"/>
                  <a:pt x="348" y="1032"/>
                  <a:pt x="390" y="1011"/>
                </a:cubicBezTo>
                <a:cubicBezTo>
                  <a:pt x="426" y="1014"/>
                  <a:pt x="463" y="1012"/>
                  <a:pt x="498" y="1019"/>
                </a:cubicBezTo>
                <a:cubicBezTo>
                  <a:pt x="534" y="1026"/>
                  <a:pt x="611" y="1119"/>
                  <a:pt x="632" y="1161"/>
                </a:cubicBezTo>
                <a:cubicBezTo>
                  <a:pt x="636" y="1169"/>
                  <a:pt x="634" y="1180"/>
                  <a:pt x="640" y="1186"/>
                </a:cubicBezTo>
                <a:cubicBezTo>
                  <a:pt x="673" y="1220"/>
                  <a:pt x="723" y="1244"/>
                  <a:pt x="757" y="1278"/>
                </a:cubicBezTo>
                <a:cubicBezTo>
                  <a:pt x="770" y="1291"/>
                  <a:pt x="776" y="1309"/>
                  <a:pt x="790" y="1320"/>
                </a:cubicBezTo>
                <a:cubicBezTo>
                  <a:pt x="821" y="1343"/>
                  <a:pt x="860" y="1355"/>
                  <a:pt x="891" y="1378"/>
                </a:cubicBezTo>
                <a:cubicBezTo>
                  <a:pt x="941" y="1375"/>
                  <a:pt x="992" y="1379"/>
                  <a:pt x="1041" y="1370"/>
                </a:cubicBezTo>
                <a:cubicBezTo>
                  <a:pt x="1055" y="1368"/>
                  <a:pt x="1062" y="1352"/>
                  <a:pt x="1074" y="1345"/>
                </a:cubicBezTo>
                <a:cubicBezTo>
                  <a:pt x="1117" y="1318"/>
                  <a:pt x="1140" y="1302"/>
                  <a:pt x="1158" y="1253"/>
                </a:cubicBezTo>
                <a:cubicBezTo>
                  <a:pt x="1151" y="1048"/>
                  <a:pt x="1185" y="1010"/>
                  <a:pt x="1091" y="886"/>
                </a:cubicBezTo>
                <a:cubicBezTo>
                  <a:pt x="1076" y="838"/>
                  <a:pt x="1089" y="867"/>
                  <a:pt x="1032" y="811"/>
                </a:cubicBezTo>
                <a:cubicBezTo>
                  <a:pt x="991" y="771"/>
                  <a:pt x="1025" y="784"/>
                  <a:pt x="982" y="752"/>
                </a:cubicBezTo>
                <a:cubicBezTo>
                  <a:pt x="910" y="697"/>
                  <a:pt x="818" y="695"/>
                  <a:pt x="732" y="686"/>
                </a:cubicBezTo>
                <a:cubicBezTo>
                  <a:pt x="717" y="681"/>
                  <a:pt x="673" y="665"/>
                  <a:pt x="665" y="660"/>
                </a:cubicBezTo>
                <a:cubicBezTo>
                  <a:pt x="596" y="617"/>
                  <a:pt x="679" y="648"/>
                  <a:pt x="615" y="627"/>
                </a:cubicBezTo>
                <a:cubicBezTo>
                  <a:pt x="583" y="579"/>
                  <a:pt x="557" y="523"/>
                  <a:pt x="540" y="468"/>
                </a:cubicBezTo>
                <a:cubicBezTo>
                  <a:pt x="572" y="296"/>
                  <a:pt x="524" y="427"/>
                  <a:pt x="598" y="352"/>
                </a:cubicBezTo>
                <a:cubicBezTo>
                  <a:pt x="607" y="343"/>
                  <a:pt x="605" y="326"/>
                  <a:pt x="615" y="318"/>
                </a:cubicBezTo>
                <a:cubicBezTo>
                  <a:pt x="629" y="308"/>
                  <a:pt x="665" y="302"/>
                  <a:pt x="665" y="302"/>
                </a:cubicBezTo>
                <a:cubicBezTo>
                  <a:pt x="715" y="268"/>
                  <a:pt x="715" y="256"/>
                  <a:pt x="732" y="201"/>
                </a:cubicBezTo>
                <a:cubicBezTo>
                  <a:pt x="724" y="83"/>
                  <a:pt x="747" y="88"/>
                  <a:pt x="682" y="34"/>
                </a:cubicBezTo>
                <a:cubicBezTo>
                  <a:pt x="641" y="0"/>
                  <a:pt x="675" y="15"/>
                  <a:pt x="632" y="1"/>
                </a:cubicBezTo>
                <a:cubicBezTo>
                  <a:pt x="551" y="4"/>
                  <a:pt x="471" y="4"/>
                  <a:pt x="390" y="9"/>
                </a:cubicBezTo>
                <a:cubicBezTo>
                  <a:pt x="378" y="10"/>
                  <a:pt x="364" y="10"/>
                  <a:pt x="356" y="18"/>
                </a:cubicBezTo>
                <a:cubicBezTo>
                  <a:pt x="348" y="26"/>
                  <a:pt x="354" y="42"/>
                  <a:pt x="348" y="51"/>
                </a:cubicBezTo>
                <a:cubicBezTo>
                  <a:pt x="342" y="59"/>
                  <a:pt x="332" y="64"/>
                  <a:pt x="323" y="68"/>
                </a:cubicBezTo>
                <a:cubicBezTo>
                  <a:pt x="319" y="70"/>
                  <a:pt x="328" y="62"/>
                  <a:pt x="331" y="59"/>
                </a:cubicBezTo>
                <a:close/>
              </a:path>
            </a:pathLst>
          </a:cu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5219700" y="4810125"/>
            <a:ext cx="2795588" cy="7937"/>
          </a:xfrm>
          <a:prstGeom prst="line">
            <a:avLst/>
          </a:prstGeom>
          <a:noFill/>
          <a:ln w="4445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5219700" y="1928812"/>
            <a:ext cx="0" cy="2906713"/>
          </a:xfrm>
          <a:prstGeom prst="line">
            <a:avLst/>
          </a:prstGeom>
          <a:noFill/>
          <a:ln w="44450">
            <a:solidFill>
              <a:srgbClr val="FFCC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>
            <p:extLst/>
          </p:nvPr>
        </p:nvGraphicFramePr>
        <p:xfrm>
          <a:off x="7956550" y="5026025"/>
          <a:ext cx="2778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14367" imgH="123757" progId="Equation.3">
                  <p:embed/>
                </p:oleObj>
              </mc:Choice>
              <mc:Fallback>
                <p:oleObj name="Equation" r:id="rId3" imgW="114367" imgH="123757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026025"/>
                        <a:ext cx="2778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3378596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/>
          </p:nvPr>
        </p:nvGraphicFramePr>
        <p:xfrm>
          <a:off x="4787900" y="2073275"/>
          <a:ext cx="3063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123808" imgH="152400" progId="Equation.3">
                  <p:embed/>
                </p:oleObj>
              </mc:Choice>
              <mc:Fallback>
                <p:oleObj name="Equation" r:id="rId5" imgW="123808" imgH="152400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073275"/>
                        <a:ext cx="3063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3378596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9" name="Group 19"/>
          <p:cNvGrpSpPr>
            <a:grpSpLocks/>
          </p:cNvGrpSpPr>
          <p:nvPr/>
        </p:nvGrpSpPr>
        <p:grpSpPr bwMode="auto">
          <a:xfrm>
            <a:off x="3708400" y="1614487"/>
            <a:ext cx="4748213" cy="3495675"/>
            <a:chOff x="2336" y="1508"/>
            <a:chExt cx="2991" cy="2202"/>
          </a:xfrm>
        </p:grpSpPr>
        <p:sp>
          <p:nvSpPr>
            <p:cNvPr id="25618" name="Rectangle 9"/>
            <p:cNvSpPr>
              <a:spLocks noChangeArrowheads="1"/>
            </p:cNvSpPr>
            <p:nvPr/>
          </p:nvSpPr>
          <p:spPr bwMode="auto">
            <a:xfrm>
              <a:off x="3470" y="1933"/>
              <a:ext cx="1134" cy="1452"/>
            </a:xfrm>
            <a:prstGeom prst="rect">
              <a:avLst/>
            </a:prstGeom>
            <a:noFill/>
            <a:ln w="3175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CA" altLang="en-US" sz="2400" b="0" i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5619" name="Oval 15"/>
            <p:cNvSpPr>
              <a:spLocks noChangeArrowheads="1"/>
            </p:cNvSpPr>
            <p:nvPr/>
          </p:nvSpPr>
          <p:spPr bwMode="auto">
            <a:xfrm>
              <a:off x="4558" y="1893"/>
              <a:ext cx="56" cy="61"/>
            </a:xfrm>
            <a:prstGeom prst="ellipse">
              <a:avLst/>
            </a:prstGeom>
            <a:solidFill>
              <a:srgbClr val="B2B2B2"/>
            </a:solidFill>
            <a:ln w="44450">
              <a:solidFill>
                <a:srgbClr val="B2B2B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CA" altLang="en-US" sz="2400" b="0" i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5620" name="Oval 16"/>
            <p:cNvSpPr>
              <a:spLocks noChangeArrowheads="1"/>
            </p:cNvSpPr>
            <p:nvPr/>
          </p:nvSpPr>
          <p:spPr bwMode="auto">
            <a:xfrm>
              <a:off x="3424" y="3339"/>
              <a:ext cx="56" cy="61"/>
            </a:xfrm>
            <a:prstGeom prst="ellipse">
              <a:avLst/>
            </a:prstGeom>
            <a:solidFill>
              <a:srgbClr val="B2B2B2"/>
            </a:solidFill>
            <a:ln w="44450">
              <a:solidFill>
                <a:srgbClr val="B2B2B2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endParaRPr lang="en-CA" altLang="en-US" sz="2400" b="0" i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5621" name="Text Box 17"/>
            <p:cNvSpPr txBox="1">
              <a:spLocks noChangeArrowheads="1"/>
            </p:cNvSpPr>
            <p:nvPr/>
          </p:nvSpPr>
          <p:spPr bwMode="auto">
            <a:xfrm>
              <a:off x="4455" y="1508"/>
              <a:ext cx="87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r>
                <a:rPr lang="en-CA" altLang="en-US" sz="2400" b="0" i="0">
                  <a:solidFill>
                    <a:schemeClr val="hlink"/>
                  </a:solidFill>
                  <a:latin typeface="Times New Roman" pitchFamily="18" charset="0"/>
                </a:rPr>
                <a:t>upperLeft</a:t>
              </a:r>
              <a:endParaRPr lang="en-US" altLang="en-US" sz="2400" b="0" i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5622" name="Rectangle 18"/>
            <p:cNvSpPr>
              <a:spLocks noChangeArrowheads="1"/>
            </p:cNvSpPr>
            <p:nvPr/>
          </p:nvSpPr>
          <p:spPr bwMode="auto">
            <a:xfrm>
              <a:off x="2336" y="3385"/>
              <a:ext cx="97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EC524"/>
                </a:buClr>
                <a:buFont typeface="Arial" charset="0"/>
                <a:defRPr sz="3100" b="1" i="1">
                  <a:solidFill>
                    <a:srgbClr val="FEC524"/>
                  </a:solidFill>
                  <a:latin typeface="Arial" charset="0"/>
                </a:defRPr>
              </a:lvl1pPr>
              <a:lvl2pPr marL="742950" indent="-28575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•"/>
                <a:defRPr sz="2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lnSpc>
                  <a:spcPct val="99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Arial" charset="0"/>
                <a:buChar char="–"/>
                <a:defRPr sz="2600" i="1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lnSpc>
                  <a:spcPct val="87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60C900"/>
                </a:buClr>
                <a:buFont typeface="Marlett" pitchFamily="2" charset="2"/>
                <a:buChar char=""/>
                <a:defRPr sz="2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defTabSz="457200" eaLnBrk="0" fontAlgn="base" hangingPunct="0">
                <a:lnSpc>
                  <a:spcPct val="137000"/>
                </a:lnSpc>
                <a:spcBef>
                  <a:spcPts val="4800"/>
                </a:spcBef>
                <a:spcAft>
                  <a:spcPts val="4800"/>
                </a:spcAft>
                <a:buClr>
                  <a:srgbClr val="60C900"/>
                </a:buClr>
                <a:buSzPct val="100000"/>
                <a:buFont typeface="Book Antiqua" pitchFamily="18" charset="0"/>
                <a:buChar char="³"/>
                <a:defRPr sz="2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1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FF"/>
                </a:buClr>
                <a:buFont typeface="Times New Roman" pitchFamily="18" charset="0"/>
                <a:buNone/>
              </a:pPr>
              <a:r>
                <a:rPr lang="en-CA" altLang="en-US" sz="2400" b="0" i="0">
                  <a:solidFill>
                    <a:schemeClr val="hlink"/>
                  </a:solidFill>
                  <a:latin typeface="Times New Roman" pitchFamily="18" charset="0"/>
                </a:rPr>
                <a:t>lowerRight</a:t>
              </a:r>
              <a:endParaRPr lang="en-US" altLang="en-US" sz="2400" b="0" i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28020" name="Oval 20"/>
          <p:cNvSpPr>
            <a:spLocks noChangeAspect="1" noChangeArrowheads="1"/>
          </p:cNvSpPr>
          <p:nvPr/>
        </p:nvSpPr>
        <p:spPr bwMode="auto">
          <a:xfrm>
            <a:off x="4935538" y="1928812"/>
            <a:ext cx="2876550" cy="3025775"/>
          </a:xfrm>
          <a:prstGeom prst="ellips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468313" y="5105400"/>
            <a:ext cx="81359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CA" altLang="en-US" sz="2000" dirty="0">
                <a:latin typeface="Arial" charset="0"/>
              </a:rPr>
              <a:t>*Note: Smallest circle can be found in O(n) where n is the number of boundary points</a:t>
            </a:r>
            <a:endParaRPr lang="en-US" altLang="en-US" sz="2000" dirty="0">
              <a:latin typeface="Arial" charset="0"/>
            </a:endParaRPr>
          </a:p>
        </p:txBody>
      </p:sp>
      <p:sp>
        <p:nvSpPr>
          <p:cNvPr id="25612" name="Oval 24"/>
          <p:cNvSpPr>
            <a:spLocks noChangeAspect="1" noChangeArrowheads="1"/>
          </p:cNvSpPr>
          <p:nvPr/>
        </p:nvSpPr>
        <p:spPr bwMode="auto">
          <a:xfrm>
            <a:off x="7235825" y="4017962"/>
            <a:ext cx="88900" cy="96838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5613" name="Oval 25"/>
          <p:cNvSpPr>
            <a:spLocks noChangeAspect="1" noChangeArrowheads="1"/>
          </p:cNvSpPr>
          <p:nvPr/>
        </p:nvSpPr>
        <p:spPr bwMode="auto">
          <a:xfrm>
            <a:off x="5724525" y="2578100"/>
            <a:ext cx="88900" cy="96837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5614" name="Oval 26"/>
          <p:cNvSpPr>
            <a:spLocks noChangeAspect="1" noChangeArrowheads="1"/>
          </p:cNvSpPr>
          <p:nvPr/>
        </p:nvSpPr>
        <p:spPr bwMode="auto">
          <a:xfrm>
            <a:off x="6300788" y="2217737"/>
            <a:ext cx="88900" cy="96838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5615" name="Oval 27"/>
          <p:cNvSpPr>
            <a:spLocks noChangeAspect="1" noChangeArrowheads="1"/>
          </p:cNvSpPr>
          <p:nvPr/>
        </p:nvSpPr>
        <p:spPr bwMode="auto">
          <a:xfrm>
            <a:off x="5795963" y="4017962"/>
            <a:ext cx="88900" cy="96838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5616" name="Oval 28"/>
          <p:cNvSpPr>
            <a:spLocks noChangeAspect="1" noChangeArrowheads="1"/>
          </p:cNvSpPr>
          <p:nvPr/>
        </p:nvSpPr>
        <p:spPr bwMode="auto">
          <a:xfrm>
            <a:off x="5508625" y="3586162"/>
            <a:ext cx="88900" cy="96838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5617" name="Oval 29"/>
          <p:cNvSpPr>
            <a:spLocks noChangeAspect="1" noChangeArrowheads="1"/>
          </p:cNvSpPr>
          <p:nvPr/>
        </p:nvSpPr>
        <p:spPr bwMode="auto">
          <a:xfrm>
            <a:off x="6877050" y="4521200"/>
            <a:ext cx="88900" cy="96837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1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/>
              <a:t>Class </a:t>
            </a:r>
            <a:r>
              <a:rPr lang="fr-CA" altLang="en-US" dirty="0" err="1"/>
              <a:t>Example</a:t>
            </a:r>
            <a:r>
              <a:rPr lang="fr-CA" altLang="en-US" dirty="0"/>
              <a:t>: Point2D and Axis-</a:t>
            </a:r>
            <a:r>
              <a:rPr lang="fr-CA" altLang="en-US" dirty="0" err="1"/>
              <a:t>Aligned</a:t>
            </a:r>
            <a:r>
              <a:rPr lang="fr-CA" altLang="en-US" dirty="0"/>
              <a:t> </a:t>
            </a:r>
            <a:r>
              <a:rPr lang="fr-CA" altLang="en-US" dirty="0" err="1"/>
              <a:t>Bounding</a:t>
            </a:r>
            <a:r>
              <a:rPr lang="fr-CA" altLang="en-US" dirty="0"/>
              <a:t> Box (</a:t>
            </a:r>
            <a:r>
              <a:rPr lang="fr-CA" altLang="en-US" dirty="0" err="1"/>
              <a:t>AABox</a:t>
            </a:r>
            <a:r>
              <a:rPr lang="fr-CA" altLang="en-US" dirty="0"/>
              <a:t>)</a:t>
            </a:r>
            <a:endParaRPr lang="en-CA" alt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Define 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AABox</a:t>
            </a:r>
            <a:r>
              <a:rPr lang="en-US" altLang="en-US" dirty="0"/>
              <a:t> based on 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Point2D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019800" y="3505200"/>
            <a:ext cx="2667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172200" y="3429000"/>
            <a:ext cx="2286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38200" y="1885950"/>
            <a:ext cx="7926387" cy="396741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defTabSz="538163" eaLnBrk="0" hangingPunct="0">
              <a:lnSpc>
                <a:spcPct val="99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defTabSz="538163" eaLnBrk="0" hangingPunct="0">
              <a:lnSpc>
                <a:spcPct val="87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defTabSz="538163" eaLnBrk="0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538163" eaLnBrk="0" fontAlgn="base" hangingPunct="0">
              <a:lnSpc>
                <a:spcPct val="137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	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	double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d_y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Point2D( double _x, double _y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Point2D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d_lowerLeft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Point2D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d_upperRight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lowerLeft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US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upperRight</a:t>
            </a: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Class Relationships – Aggregation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“has a” relationship</a:t>
            </a:r>
          </a:p>
          <a:p>
            <a:pPr lvl="1"/>
            <a:r>
              <a:rPr lang="en-GB" altLang="en-US"/>
              <a:t>Containment relation, e.g., AABox contains two Point2D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771775" y="2286000"/>
            <a:ext cx="2286000" cy="533400"/>
          </a:xfrm>
          <a:prstGeom prst="rect">
            <a:avLst/>
          </a:prstGeom>
          <a:solidFill>
            <a:srgbClr val="FFFFFF"/>
          </a:solidFill>
          <a:ln w="936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rgbClr val="000000"/>
                </a:solidFill>
                <a:latin typeface="Courier New" pitchFamily="49" charset="0"/>
              </a:rPr>
              <a:t>AABox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00175" y="3352800"/>
            <a:ext cx="2286000" cy="533400"/>
          </a:xfrm>
          <a:prstGeom prst="rect">
            <a:avLst/>
          </a:prstGeom>
          <a:solidFill>
            <a:srgbClr val="FFFFFF"/>
          </a:solidFill>
          <a:ln w="936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rgbClr val="000000"/>
                </a:solidFill>
                <a:latin typeface="Courier New" pitchFamily="49" charset="0"/>
              </a:rPr>
              <a:t>Point2D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067175" y="3352800"/>
            <a:ext cx="2286000" cy="533400"/>
          </a:xfrm>
          <a:prstGeom prst="rect">
            <a:avLst/>
          </a:prstGeom>
          <a:solidFill>
            <a:srgbClr val="FFFFFF"/>
          </a:solidFill>
          <a:ln w="936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rgbClr val="000000"/>
                </a:solidFill>
                <a:latin typeface="Courier New" pitchFamily="49" charset="0"/>
              </a:rPr>
              <a:t>Point2D</a:t>
            </a:r>
          </a:p>
        </p:txBody>
      </p:sp>
      <p:cxnSp>
        <p:nvCxnSpPr>
          <p:cNvPr id="8199" name="AutoShape 7"/>
          <p:cNvCxnSpPr>
            <a:cxnSpLocks noChangeShapeType="1"/>
            <a:stCxn id="8196" idx="2"/>
            <a:endCxn id="8197" idx="0"/>
          </p:cNvCxnSpPr>
          <p:nvPr/>
        </p:nvCxnSpPr>
        <p:spPr bwMode="auto">
          <a:xfrm rot="5400000">
            <a:off x="2962275" y="2400300"/>
            <a:ext cx="533400" cy="1371600"/>
          </a:xfrm>
          <a:prstGeom prst="bentConnector3">
            <a:avLst>
              <a:gd name="adj1" fmla="val 50000"/>
            </a:avLst>
          </a:prstGeom>
          <a:noFill/>
          <a:ln w="31623">
            <a:solidFill>
              <a:schemeClr val="accent1">
                <a:lumMod val="50000"/>
              </a:schemeClr>
            </a:solidFill>
            <a:miter lim="800000"/>
            <a:headEnd type="diamond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0" name="AutoShape 8"/>
          <p:cNvCxnSpPr>
            <a:cxnSpLocks noChangeShapeType="1"/>
            <a:stCxn id="8196" idx="2"/>
            <a:endCxn id="8198" idx="0"/>
          </p:cNvCxnSpPr>
          <p:nvPr/>
        </p:nvCxnSpPr>
        <p:spPr bwMode="auto">
          <a:xfrm rot="16200000" flipH="1">
            <a:off x="4295775" y="2438400"/>
            <a:ext cx="533400" cy="1295400"/>
          </a:xfrm>
          <a:prstGeom prst="bentConnector3">
            <a:avLst>
              <a:gd name="adj1" fmla="val 50000"/>
            </a:avLst>
          </a:prstGeom>
          <a:noFill/>
          <a:ln w="31623">
            <a:solidFill>
              <a:schemeClr val="accent1">
                <a:lumMod val="50000"/>
              </a:schemeClr>
            </a:solidFill>
            <a:miter lim="800000"/>
            <a:headEnd type="diamond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1" name="Line 14"/>
          <p:cNvSpPr>
            <a:spLocks noChangeShapeType="1"/>
          </p:cNvSpPr>
          <p:nvPr/>
        </p:nvSpPr>
        <p:spPr bwMode="auto">
          <a:xfrm>
            <a:off x="7810500" y="2278062"/>
            <a:ext cx="1588" cy="1447800"/>
          </a:xfrm>
          <a:prstGeom prst="line">
            <a:avLst/>
          </a:prstGeom>
          <a:noFill/>
          <a:ln w="31623">
            <a:solidFill>
              <a:schemeClr val="accent1">
                <a:lumMod val="50000"/>
              </a:schemeClr>
            </a:solidFill>
            <a:miter lim="800000"/>
            <a:headEnd type="diamond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2" name="Text Box 15"/>
          <p:cNvSpPr txBox="1">
            <a:spLocks noChangeArrowheads="1"/>
          </p:cNvSpPr>
          <p:nvPr/>
        </p:nvSpPr>
        <p:spPr bwMode="auto">
          <a:xfrm>
            <a:off x="7885113" y="2422525"/>
            <a:ext cx="990600" cy="1089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FFCC00"/>
              </a:buClr>
              <a:buFont typeface="Times New Roman" pitchFamily="18" charset="0"/>
              <a:buNone/>
            </a:pPr>
            <a:r>
              <a:rPr lang="en-GB" altLang="en-US" sz="1600" b="0" i="0" dirty="0">
                <a:solidFill>
                  <a:schemeClr val="tx1"/>
                </a:solidFill>
                <a:latin typeface="Times New Roman" pitchFamily="18" charset="0"/>
              </a:rPr>
              <a:t>Owns</a:t>
            </a:r>
          </a:p>
          <a:p>
            <a:pPr eaLnBrk="1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FFCC00"/>
              </a:buClr>
              <a:buFont typeface="Times New Roman" pitchFamily="18" charset="0"/>
              <a:buNone/>
            </a:pPr>
            <a:r>
              <a:rPr lang="en-GB" altLang="en-US" sz="1600" b="0" i="0" dirty="0">
                <a:solidFill>
                  <a:schemeClr val="tx1"/>
                </a:solidFill>
                <a:latin typeface="Times New Roman" pitchFamily="18" charset="0"/>
              </a:rPr>
              <a:t>  or </a:t>
            </a:r>
          </a:p>
          <a:p>
            <a:pPr eaLnBrk="1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FFCC00"/>
              </a:buClr>
              <a:buFont typeface="Times New Roman" pitchFamily="18" charset="0"/>
              <a:buNone/>
            </a:pPr>
            <a:r>
              <a:rPr lang="en-GB" altLang="en-US" sz="1600" b="0" i="0" dirty="0">
                <a:solidFill>
                  <a:schemeClr val="tx1"/>
                </a:solidFill>
                <a:latin typeface="Times New Roman" pitchFamily="18" charset="0"/>
              </a:rPr>
              <a:t>Contains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15938" y="4065587"/>
            <a:ext cx="8377237" cy="175141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Point2D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d_lowerLeft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Point2D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d_upperRight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lowerLeft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upperRight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 …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77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Make sure all necessary constructors exist</a:t>
            </a:r>
          </a:p>
          <a:p>
            <a:pPr lvl="1"/>
            <a:r>
              <a:rPr lang="en-GB" altLang="en-US" dirty="0"/>
              <a:t>Make use of initializer lists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What if an object is to be default initialized but has no default argument constructor?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9750" y="2286000"/>
            <a:ext cx="8377238" cy="2028417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lowerLeft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upperRight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	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d_lowerLeft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lowerLeft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d_upperRight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upperRight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{} …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bool inside(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4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Continued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/>
              <a:t>Assume AABox has no default constructor and no reasonable dummy argument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8509000" cy="346075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Triangle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Point2D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d_vA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d_vB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d_vC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Triangle(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Triangle::Triangle(	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        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: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d_vA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d_vB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d_vC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? ) {	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0247" name="Group 7"/>
          <p:cNvGrpSpPr>
            <a:grpSpLocks/>
          </p:cNvGrpSpPr>
          <p:nvPr/>
        </p:nvGrpSpPr>
        <p:grpSpPr bwMode="auto">
          <a:xfrm>
            <a:off x="6096000" y="5018088"/>
            <a:ext cx="1439862" cy="215900"/>
            <a:chOff x="340" y="2750"/>
            <a:chExt cx="2154" cy="232"/>
          </a:xfrm>
        </p:grpSpPr>
        <p:sp>
          <p:nvSpPr>
            <p:cNvPr id="10246" name="Line 8"/>
            <p:cNvSpPr>
              <a:spLocks noChangeShapeType="1"/>
            </p:cNvSpPr>
            <p:nvPr/>
          </p:nvSpPr>
          <p:spPr bwMode="auto">
            <a:xfrm>
              <a:off x="351" y="2778"/>
              <a:ext cx="2132" cy="193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" name="Line 9"/>
            <p:cNvSpPr>
              <a:spLocks noChangeShapeType="1"/>
            </p:cNvSpPr>
            <p:nvPr/>
          </p:nvSpPr>
          <p:spPr bwMode="auto">
            <a:xfrm flipV="1">
              <a:off x="340" y="2749"/>
              <a:ext cx="2155" cy="235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27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Aside: Syntax Pointer to Object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Special syntax for accessing attributes and methods through pointer to objects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68313" y="2178050"/>
            <a:ext cx="8509000" cy="346075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Triangle {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Triangle(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: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d_vA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d_vB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d_vC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vC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(0) {}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Point2D p2D;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d_bbox.inside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p2D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(*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).inside( p2D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-&gt;inside( p2D );</a:t>
            </a:r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539750" y="4697413"/>
            <a:ext cx="3419475" cy="287337"/>
            <a:chOff x="340" y="2750"/>
            <a:chExt cx="2154" cy="232"/>
          </a:xfrm>
        </p:grpSpPr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351" y="2778"/>
              <a:ext cx="2132" cy="193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 flipV="1">
              <a:off x="340" y="2749"/>
              <a:ext cx="2155" cy="235"/>
            </a:xfrm>
            <a:prstGeom prst="line">
              <a:avLst/>
            </a:prstGeom>
            <a:noFill/>
            <a:ln w="4428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3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Aggregation Summary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Contained objects must be initialized in a initializer list or must have a default constructor</a:t>
            </a:r>
          </a:p>
          <a:p>
            <a:pPr lvl="2"/>
            <a:r>
              <a:rPr lang="en-GB" altLang="en-US" dirty="0"/>
              <a:t>Pointers must be initialized but not the object pointed to</a:t>
            </a:r>
          </a:p>
          <a:p>
            <a:pPr lvl="2"/>
            <a:r>
              <a:rPr lang="en-GB" altLang="en-US" dirty="0"/>
              <a:t>C++11 allows the use of in-class initializers which is preferable to initializer lists for each constructor</a:t>
            </a:r>
          </a:p>
          <a:p>
            <a:r>
              <a:rPr lang="en-GB" altLang="en-US" dirty="0"/>
              <a:t>Internal aggregation</a:t>
            </a:r>
          </a:p>
          <a:p>
            <a:pPr lvl="1"/>
            <a:r>
              <a:rPr lang="en-GB" altLang="en-US" dirty="0"/>
              <a:t>Objects constructs (and destructs) the objects which it owns</a:t>
            </a:r>
          </a:p>
          <a:p>
            <a:r>
              <a:rPr lang="en-GB" altLang="en-US" dirty="0"/>
              <a:t>External aggregation</a:t>
            </a:r>
          </a:p>
          <a:p>
            <a:pPr lvl="1"/>
            <a:r>
              <a:rPr lang="en-GB" altLang="en-US" dirty="0"/>
              <a:t>Contained objects are constructed elsewhere and a reference or pointer is passed in </a:t>
            </a:r>
          </a:p>
          <a:p>
            <a:pPr lvl="1"/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97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1640</Words>
  <Application>Microsoft Office PowerPoint</Application>
  <PresentationFormat>On-screen Show (4:3)</PresentationFormat>
  <Paragraphs>424</Paragraphs>
  <Slides>28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 Unicode MS</vt:lpstr>
      <vt:lpstr>Arial</vt:lpstr>
      <vt:lpstr>Arial Black</vt:lpstr>
      <vt:lpstr>Comic Sans MS</vt:lpstr>
      <vt:lpstr>Courier New</vt:lpstr>
      <vt:lpstr>Times</vt:lpstr>
      <vt:lpstr>Times New Roman</vt:lpstr>
      <vt:lpstr>WenQuanYi Zen Hei Sharp</vt:lpstr>
      <vt:lpstr>uOttawa_Grey</vt:lpstr>
      <vt:lpstr>Equation</vt:lpstr>
      <vt:lpstr>Advanced Programming Concepts with C++ CSI2372 – Fall 2019</vt:lpstr>
      <vt:lpstr>This Lectures</vt:lpstr>
      <vt:lpstr>Reminder Example Problem:  Bounding a Shape</vt:lpstr>
      <vt:lpstr>Class Example: Point2D and Axis-Aligned Bounding Box (AABox)</vt:lpstr>
      <vt:lpstr>Class Relationships – Aggregation </vt:lpstr>
      <vt:lpstr>Example</vt:lpstr>
      <vt:lpstr>Example Continued</vt:lpstr>
      <vt:lpstr>Aside: Syntax Pointer to Object</vt:lpstr>
      <vt:lpstr>Aggregation Summary</vt:lpstr>
      <vt:lpstr>Reminder: Copy Constructor</vt:lpstr>
      <vt:lpstr>Copy Constructor vs. Assignment Operator</vt:lpstr>
      <vt:lpstr>Destructor</vt:lpstr>
      <vt:lpstr>Aggregation with Pointers</vt:lpstr>
      <vt:lpstr>Defining our own Copy Constructor</vt:lpstr>
      <vt:lpstr>Deep Copy</vt:lpstr>
      <vt:lpstr>Class Relationships – Generalization and Inheritance</vt:lpstr>
      <vt:lpstr>Full Syntax</vt:lpstr>
      <vt:lpstr>Effect of Access Modifiers</vt:lpstr>
      <vt:lpstr>Inheritance Example  Initializer List Problem</vt:lpstr>
      <vt:lpstr>Protected Inheritance Example Access Problem</vt:lpstr>
      <vt:lpstr>Aside: Preventing Class Derivation</vt:lpstr>
      <vt:lpstr>Aside: Preventing Class Derivation</vt:lpstr>
      <vt:lpstr>Layout of a Derived Class</vt:lpstr>
      <vt:lpstr>Constructor and Destructor of Derived Class</vt:lpstr>
      <vt:lpstr>Constructor and Destructor of Derived Class</vt:lpstr>
      <vt:lpstr>Copy Constructor</vt:lpstr>
      <vt:lpstr>Destructor</vt:lpstr>
      <vt:lpstr>Next Lecture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825</cp:revision>
  <cp:lastPrinted>2018-10-01T19:16:15Z</cp:lastPrinted>
  <dcterms:created xsi:type="dcterms:W3CDTF">2004-10-15T15:05:39Z</dcterms:created>
  <dcterms:modified xsi:type="dcterms:W3CDTF">2019-10-04T19:50:35Z</dcterms:modified>
</cp:coreProperties>
</file>