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71" r:id="rId2"/>
    <p:sldId id="640" r:id="rId3"/>
    <p:sldId id="662" r:id="rId4"/>
    <p:sldId id="668" r:id="rId5"/>
    <p:sldId id="664" r:id="rId6"/>
    <p:sldId id="670" r:id="rId7"/>
    <p:sldId id="669" r:id="rId8"/>
    <p:sldId id="665" r:id="rId9"/>
    <p:sldId id="666" r:id="rId10"/>
    <p:sldId id="655" r:id="rId11"/>
    <p:sldId id="656" r:id="rId12"/>
    <p:sldId id="657" r:id="rId13"/>
    <p:sldId id="658" r:id="rId14"/>
    <p:sldId id="661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78" r:id="rId23"/>
    <p:sldId id="679" r:id="rId24"/>
    <p:sldId id="680" r:id="rId25"/>
    <p:sldId id="681" r:id="rId26"/>
    <p:sldId id="659" r:id="rId2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6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8731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C05004A-36EB-486B-8215-6638AB5A382D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2941638" y="542925"/>
            <a:ext cx="3703637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CA" altLang="en-US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C7FAF-C979-4AEE-A3D7-997B53674D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2DD0436-CAAC-49D6-8BE5-7DD58654B2D7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8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87780A-E42B-40D9-90E0-DC940F074DDA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9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30D790-FF9C-4DC3-8C84-FBC93D9D0F0D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75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83A9C46-5819-4D9D-B794-1C3E856E4072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133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83A9C46-5819-4D9D-B794-1C3E856E4072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03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A2BA481-410D-411F-94EF-946D6378C547}" type="slidenum">
              <a:rPr lang="en-GB" altLang="en-US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1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Exceptions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Key concept in object-oriented programming</a:t>
            </a:r>
          </a:p>
          <a:p>
            <a:pPr lvl="1"/>
            <a:r>
              <a:rPr lang="en-GB" altLang="en-US" dirty="0"/>
              <a:t>Supports Robustness</a:t>
            </a:r>
          </a:p>
          <a:p>
            <a:r>
              <a:rPr lang="en-GB" altLang="en-US" dirty="0"/>
              <a:t>Advantages</a:t>
            </a:r>
          </a:p>
          <a:p>
            <a:pPr lvl="1"/>
            <a:r>
              <a:rPr lang="en-GB" altLang="en-US" dirty="0"/>
              <a:t>Code where the error occurs and code to deal with the error can be separated</a:t>
            </a:r>
          </a:p>
          <a:p>
            <a:pPr lvl="1"/>
            <a:r>
              <a:rPr lang="en-GB" altLang="en-US" dirty="0"/>
              <a:t>Exceptions can be used with constructors and other functions/operators which can not return an error code</a:t>
            </a:r>
          </a:p>
          <a:p>
            <a:pPr lvl="1"/>
            <a:r>
              <a:rPr lang="en-GB" altLang="en-US" dirty="0"/>
              <a:t>Properly implemented exceptions lead to better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Basic Exception Concepts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try</a:t>
            </a:r>
          </a:p>
          <a:p>
            <a:pPr lvl="1"/>
            <a:r>
              <a:rPr lang="en-GB" altLang="en-US"/>
              <a:t>Try executing some block of code </a:t>
            </a:r>
          </a:p>
          <a:p>
            <a:pPr lvl="1"/>
            <a:r>
              <a:rPr lang="en-GB" altLang="en-US"/>
              <a:t>See if an error occurs</a:t>
            </a:r>
          </a:p>
          <a:p>
            <a:r>
              <a:rPr lang="en-GB" altLang="en-US"/>
              <a:t>throw</a:t>
            </a:r>
          </a:p>
          <a:p>
            <a:pPr lvl="1"/>
            <a:r>
              <a:rPr lang="en-GB" altLang="en-US"/>
              <a:t>An error condition occurred</a:t>
            </a:r>
          </a:p>
          <a:p>
            <a:pPr lvl="1"/>
            <a:r>
              <a:rPr lang="en-GB" altLang="en-US"/>
              <a:t>Throw an exception</a:t>
            </a:r>
          </a:p>
          <a:p>
            <a:r>
              <a:rPr lang="en-GB" altLang="en-US"/>
              <a:t>catch</a:t>
            </a:r>
          </a:p>
          <a:p>
            <a:pPr lvl="1"/>
            <a:r>
              <a:rPr lang="en-GB" altLang="en-US"/>
              <a:t>Handle an exception thrown in a try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50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C++ Exception Syntax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Syntax is again very similar to Java</a:t>
            </a:r>
          </a:p>
          <a:p>
            <a:pPr lvl="1"/>
            <a:r>
              <a:rPr lang="en-GB" altLang="en-US" dirty="0"/>
              <a:t>Except for empty throw (</a:t>
            </a:r>
            <a:r>
              <a:rPr lang="en-GB" altLang="en-US" dirty="0" err="1"/>
              <a:t>rethrows</a:t>
            </a:r>
            <a:r>
              <a:rPr lang="en-GB" altLang="en-US"/>
              <a:t> the currently handled exception) and catch(…) (catch all) </a:t>
            </a:r>
          </a:p>
          <a:p>
            <a:endParaRPr lang="en-GB" alt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00100" y="2514600"/>
            <a:ext cx="7639050" cy="3735388"/>
          </a:xfrm>
          <a:prstGeom prst="rect">
            <a:avLst/>
          </a:prstGeom>
          <a:solidFill>
            <a:srgbClr val="FAFD00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4445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try-block: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compound-statement handler-list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handler-list: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handler handler-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list</a:t>
            </a:r>
            <a:r>
              <a:rPr lang="en-GB" altLang="en-US" sz="1800" baseline="-25000" dirty="0" err="1">
                <a:solidFill>
                  <a:srgbClr val="000000"/>
                </a:solidFill>
                <a:latin typeface="Courier New" pitchFamily="49" charset="0"/>
              </a:rPr>
              <a:t>opt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handler: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( exception-declaration ) compound-statement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exception-declaration: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type-specifier-list declarator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type-specifier-list abstract-declarator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type-specifier-list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...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throw-expression 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Courier New" pitchFamily="49" charset="0"/>
              </a:rPr>
              <a:t>throw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assignment-</a:t>
            </a:r>
            <a:r>
              <a:rPr lang="en-GB" altLang="en-US" sz="1800" dirty="0" err="1">
                <a:solidFill>
                  <a:srgbClr val="000000"/>
                </a:solidFill>
                <a:latin typeface="Courier New" pitchFamily="49" charset="0"/>
              </a:rPr>
              <a:t>expression</a:t>
            </a:r>
            <a:r>
              <a:rPr lang="en-GB" altLang="en-US" sz="1800" baseline="-25000" dirty="0" err="1">
                <a:solidFill>
                  <a:srgbClr val="000000"/>
                </a:solidFill>
                <a:latin typeface="Courier New" pitchFamily="49" charset="0"/>
              </a:rPr>
              <a:t>opt</a:t>
            </a:r>
            <a:r>
              <a:rPr lang="en-GB" alt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13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 Example (in bad style)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457200" lvl="1" indent="0">
              <a:buNone/>
            </a:pPr>
            <a:endParaRPr lang="en-GB" altLang="en-US" dirty="0"/>
          </a:p>
          <a:p>
            <a:pPr lvl="1">
              <a:spcBef>
                <a:spcPts val="0"/>
              </a:spcBef>
            </a:pPr>
            <a:r>
              <a:rPr lang="en-GB" altLang="en-US" dirty="0"/>
              <a:t>Note: In C++, the argument for throw can be of any type. No requirement for it to be a subclass of an exception.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14325" y="1219200"/>
            <a:ext cx="8499475" cy="40100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try {  </a:t>
            </a:r>
            <a:r>
              <a:rPr lang="en-GB" altLang="en-US" sz="1800" b="0" i="0" dirty="0">
                <a:solidFill>
                  <a:srgbClr val="FFFFFF"/>
                </a:solidFill>
                <a:latin typeface="Courier New" pitchFamily="49" charset="0"/>
              </a:rPr>
              <a:t>// try block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if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cin.fail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   string line;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cin,line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); throw line;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if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 0 ) throw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 catch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 </a:t>
            </a:r>
            <a:r>
              <a:rPr lang="en-GB" altLang="en-US" sz="1800" b="0" i="0" dirty="0">
                <a:solidFill>
                  <a:srgbClr val="FFFFFF"/>
                </a:solidFill>
                <a:latin typeface="Courier New" pitchFamily="49" charset="0"/>
              </a:rPr>
              <a:t>// Integer exception handler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cerr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“Error: Input: “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catch (…) { </a:t>
            </a:r>
            <a:r>
              <a:rPr lang="en-GB" altLang="en-US" sz="1800" b="0" i="0" dirty="0">
                <a:solidFill>
                  <a:srgbClr val="FFFFFF"/>
                </a:solidFill>
                <a:latin typeface="Courier New" pitchFamily="49" charset="0"/>
              </a:rPr>
              <a:t>// Catch anything else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cerr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“Error: Unexpected input failure”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throw; </a:t>
            </a:r>
            <a:r>
              <a:rPr lang="en-GB" altLang="en-US" sz="1800" b="0" i="0" dirty="0">
                <a:solidFill>
                  <a:srgbClr val="FFFFFF"/>
                </a:solidFill>
                <a:latin typeface="Courier New" pitchFamily="49" charset="0"/>
              </a:rPr>
              <a:t>// re-throw exception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6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 </a:t>
            </a:r>
            <a:r>
              <a:rPr lang="en-GB" altLang="en-US" dirty="0"/>
              <a:t>Example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marL="457200" lvl="1" indent="0">
              <a:buNone/>
            </a:pPr>
            <a:endParaRPr lang="en-GB" altLang="en-US" dirty="0"/>
          </a:p>
          <a:p>
            <a:pPr lvl="1">
              <a:spcBef>
                <a:spcPts val="0"/>
              </a:spcBef>
            </a:pPr>
            <a:r>
              <a:rPr lang="en-GB" altLang="en-US" dirty="0"/>
              <a:t>Note: In C++, the argument for throw can be of any type. No requirement for it to be a subclass of an exception.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77200" cy="424440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szA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try {  // try block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&gt;&gt;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szA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if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cin.fail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string line;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cin,line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); throw line;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szA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"Array of size "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szA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&lt;&lt; " successfully allocated."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delete[]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 catch ( string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cerr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"Error: Not an integer:"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inLine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endl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throw; // re-throw exception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 catch (...)	{ // Catch anything else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5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Members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Static class attributes</a:t>
            </a:r>
          </a:p>
          <a:p>
            <a:pPr lvl="1"/>
            <a:r>
              <a:rPr lang="en-US" altLang="en-US" dirty="0"/>
              <a:t>Sharing a variable between all instances of a class</a:t>
            </a:r>
          </a:p>
          <a:p>
            <a:pPr lvl="1"/>
            <a:r>
              <a:rPr lang="en-US" altLang="en-US" dirty="0"/>
              <a:t>Same concept than a static variable in a function</a:t>
            </a:r>
          </a:p>
          <a:p>
            <a:r>
              <a:rPr lang="en-US" altLang="en-US" dirty="0"/>
              <a:t>Static class methods </a:t>
            </a:r>
          </a:p>
          <a:p>
            <a:pPr lvl="1"/>
            <a:r>
              <a:rPr lang="en-US" altLang="en-US" dirty="0"/>
              <a:t>Global functions; static member functions exist without object</a:t>
            </a:r>
          </a:p>
          <a:p>
            <a:pPr lvl="2"/>
            <a:r>
              <a:rPr lang="en-US" altLang="en-US" dirty="0"/>
              <a:t>no object to access, no this, no non-static attributes, no non-static methods (similar to Java)</a:t>
            </a:r>
          </a:p>
          <a:p>
            <a:pPr lvl="1"/>
            <a:r>
              <a:rPr lang="en-US" altLang="en-US" dirty="0"/>
              <a:t>Access modifiers can be applied</a:t>
            </a:r>
          </a:p>
          <a:p>
            <a:r>
              <a:rPr lang="en-US" altLang="en-US" dirty="0"/>
              <a:t>Note:</a:t>
            </a:r>
          </a:p>
          <a:p>
            <a:pPr lvl="1"/>
            <a:r>
              <a:rPr lang="en-US" altLang="en-US" dirty="0"/>
              <a:t>Static variables are not initialized in a constructor but default initialized the same way as global variables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 of Static Class Variables </a:t>
            </a:r>
          </a:p>
        </p:txBody>
      </p:sp>
      <p:sp>
        <p:nvSpPr>
          <p:cNvPr id="624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Static class variables must be defined and initialized outside the class</a:t>
            </a:r>
          </a:p>
          <a:p>
            <a:pPr lvl="2"/>
            <a:r>
              <a:rPr lang="en-US" altLang="en-US" dirty="0"/>
              <a:t> Might be used without an object of the class!</a:t>
            </a:r>
          </a:p>
          <a:p>
            <a:r>
              <a:rPr lang="en-US" altLang="en-US" dirty="0"/>
              <a:t>Useful convention</a:t>
            </a:r>
          </a:p>
          <a:p>
            <a:r>
              <a:rPr lang="en-US" altLang="en-US" dirty="0"/>
              <a:t>Declare in header file (as usual):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Define in </a:t>
            </a:r>
            <a:r>
              <a:rPr lang="en-US" altLang="en-US" dirty="0" err="1"/>
              <a:t>cpp</a:t>
            </a:r>
            <a:r>
              <a:rPr lang="en-US" altLang="en-US" dirty="0"/>
              <a:t> file OUTSIDE any method!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1044" y="3224212"/>
            <a:ext cx="7681912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MountainBike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static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float WHEELSIZE; 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76288" y="5004161"/>
            <a:ext cx="7681912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float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MountainBike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::WHEELSIZE = 26.0f;</a:t>
            </a: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914400" y="3504405"/>
            <a:ext cx="1063625" cy="404813"/>
          </a:xfrm>
          <a:prstGeom prst="ellipse">
            <a:avLst/>
          </a:prstGeom>
          <a:noFill/>
          <a:ln w="44450">
            <a:solidFill>
              <a:srgbClr val="FFCC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US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76288" y="4984821"/>
            <a:ext cx="1063625" cy="404813"/>
          </a:xfrm>
          <a:prstGeom prst="ellipse">
            <a:avLst/>
          </a:prstGeom>
          <a:noFill/>
          <a:ln w="44450">
            <a:solidFill>
              <a:srgbClr val="FFCC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US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958850" y="5030821"/>
            <a:ext cx="606425" cy="315913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011238" y="5030821"/>
            <a:ext cx="606425" cy="307975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47688" y="4208462"/>
            <a:ext cx="273050" cy="827088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539750" y="3809999"/>
            <a:ext cx="474663" cy="398462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7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Initialization of Static Class Variables </a:t>
            </a:r>
            <a:endParaRPr lang="en-US" altLang="en-US" dirty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const</a:t>
            </a:r>
            <a:r>
              <a:rPr lang="en-US" altLang="en-US" dirty="0"/>
              <a:t> Types initialized from constant expression can be initialized in the class</a:t>
            </a:r>
          </a:p>
          <a:p>
            <a:pPr lvl="1"/>
            <a:r>
              <a:rPr lang="en-US" altLang="en-US" dirty="0"/>
              <a:t>Before C++11 only </a:t>
            </a:r>
            <a:r>
              <a:rPr lang="en-US" altLang="en-US" dirty="0" err="1"/>
              <a:t>const</a:t>
            </a:r>
            <a:r>
              <a:rPr lang="en-US" altLang="en-US" dirty="0"/>
              <a:t> integral and enumeration types could be initialized in class with a constant expression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/>
              <a:t>constexpr</a:t>
            </a:r>
            <a:r>
              <a:rPr lang="en-US" altLang="en-US" dirty="0"/>
              <a:t> to clarify</a:t>
            </a:r>
          </a:p>
          <a:p>
            <a:pPr lvl="1"/>
            <a:r>
              <a:rPr lang="en-US" altLang="en-US" dirty="0"/>
              <a:t>can only use literal types (e.g., no strings)</a:t>
            </a:r>
          </a:p>
          <a:p>
            <a:pPr lvl="2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54893" y="3886200"/>
            <a:ext cx="7034214" cy="119742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MountainBike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static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constexpr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float WHEELSIZE = 26.0f;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17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Inline Functions</a:t>
            </a:r>
            <a:endParaRPr lang="en-US" alt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Inline functions (methods) avoid overhead for function call at run-time</a:t>
            </a:r>
          </a:p>
          <a:p>
            <a:pPr lvl="1"/>
            <a:r>
              <a:rPr lang="en-US" altLang="en-US" dirty="0"/>
              <a:t>Inline functions (methods) are “copied” and “pasted” into code</a:t>
            </a:r>
          </a:p>
          <a:p>
            <a:pPr lvl="1"/>
            <a:r>
              <a:rPr lang="en-US" altLang="en-US" dirty="0"/>
              <a:t>Access methods should (typically) be </a:t>
            </a:r>
            <a:r>
              <a:rPr lang="en-US" altLang="en-US" dirty="0" err="1"/>
              <a:t>inlined</a:t>
            </a:r>
            <a:r>
              <a:rPr lang="en-US" altLang="en-US" dirty="0"/>
              <a:t> to avoid overhead of function calls</a:t>
            </a:r>
          </a:p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14400" y="3935412"/>
            <a:ext cx="7148512" cy="14747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[9];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i="0" dirty="0">
                <a:solidFill>
                  <a:srgbClr val="0000FF"/>
                </a:solidFill>
                <a:latin typeface="Courier New" pitchFamily="49" charset="0"/>
              </a:rPr>
              <a:t>inline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double&amp; element( int _row, int _col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5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Restrictions on Inlining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Inline method must be available when used</a:t>
            </a:r>
          </a:p>
          <a:p>
            <a:pPr lvl="1"/>
            <a:r>
              <a:rPr lang="en-US" altLang="en-US"/>
              <a:t>Define in header file together with declaration</a:t>
            </a:r>
          </a:p>
          <a:p>
            <a:pPr lvl="1"/>
            <a:r>
              <a:rPr lang="en-US" altLang="en-US"/>
              <a:t>2 possible variations, use the second (separation of class functionality and method implementation.)</a:t>
            </a:r>
          </a:p>
          <a:p>
            <a:endParaRPr lang="en-US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5788" y="2855913"/>
            <a:ext cx="8253412" cy="285941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000000"/>
                </a:solidFill>
                <a:latin typeface="Courier New" pitchFamily="49" charset="0"/>
              </a:rPr>
              <a:t>// header file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[9];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inline void element( </a:t>
            </a:r>
            <a:r>
              <a:rPr lang="en-US" altLang="en-US" sz="1800" b="0" i="0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 _row, </a:t>
            </a:r>
            <a:r>
              <a:rPr lang="en-US" altLang="en-US" sz="1800" b="0" i="0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 _col, double _</a:t>
            </a:r>
            <a:r>
              <a:rPr lang="en-US" altLang="en-US" sz="1800" b="0" i="0" dirty="0" err="1">
                <a:solidFill>
                  <a:schemeClr val="accent1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	  </a:t>
            </a:r>
            <a:r>
              <a:rPr lang="en-US" altLang="en-US" sz="1800" b="0" i="0" dirty="0" err="1">
                <a:solidFill>
                  <a:schemeClr val="accent1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[ _row * 3 + _col ] = _</a:t>
            </a:r>
            <a:r>
              <a:rPr lang="en-US" altLang="en-US" sz="1800" b="0" i="0" dirty="0" err="1">
                <a:solidFill>
                  <a:schemeClr val="accent1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chemeClr val="accent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i="0" dirty="0">
                <a:solidFill>
                  <a:schemeClr val="accent2"/>
                </a:solidFill>
                <a:latin typeface="Courier New" pitchFamily="49" charset="0"/>
              </a:rPr>
              <a:t>inline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double element(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_row, </a:t>
            </a:r>
            <a:r>
              <a:rPr lang="en-US" altLang="en-US" sz="1800" b="0" i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itchFamily="49" charset="0"/>
              </a:rPr>
              <a:t> _col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double Matrix3D::element(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_row,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_col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 _row * 3 + _col ];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lecture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  <a:endParaRPr lang="en-GB" altLang="en-US" dirty="0"/>
          </a:p>
          <a:p>
            <a:pPr lvl="1" eaLnBrk="1" hangingPunct="1">
              <a:defRPr/>
            </a:pPr>
            <a:r>
              <a:rPr lang="en-GB" altLang="en-US" dirty="0"/>
              <a:t>Assignment Operator</a:t>
            </a:r>
          </a:p>
          <a:p>
            <a:pPr lvl="2" eaLnBrk="1" hangingPunct="1">
              <a:defRPr/>
            </a:pPr>
            <a:r>
              <a:rPr lang="en-GB" altLang="en-US" dirty="0"/>
              <a:t>Copy control </a:t>
            </a:r>
          </a:p>
          <a:p>
            <a:pPr lvl="2" eaLnBrk="1" hangingPunct="1">
              <a:defRPr/>
            </a:pPr>
            <a:r>
              <a:rPr lang="en-GB" altLang="en-US" dirty="0"/>
              <a:t>Copy control with hierarchies</a:t>
            </a:r>
          </a:p>
          <a:p>
            <a:pPr lvl="1" eaLnBrk="1" hangingPunct="1">
              <a:defRPr/>
            </a:pPr>
            <a:r>
              <a:rPr lang="en-GB" altLang="en-US" dirty="0"/>
              <a:t>Exceptions Ch. 18.1</a:t>
            </a:r>
          </a:p>
          <a:p>
            <a:pPr lvl="1"/>
            <a:r>
              <a:rPr lang="en-GB" altLang="en-US" dirty="0"/>
              <a:t>Static attributes and methods, Ch. 7.6</a:t>
            </a:r>
          </a:p>
          <a:p>
            <a:pPr lvl="1"/>
            <a:r>
              <a:rPr lang="en-GB" altLang="en-US" dirty="0"/>
              <a:t>Inline functions, Ch. 6.5.2</a:t>
            </a:r>
          </a:p>
          <a:p>
            <a:pPr lvl="1"/>
            <a:r>
              <a:rPr lang="en-GB" altLang="en-US" dirty="0"/>
              <a:t>Friend operator, Ch. </a:t>
            </a:r>
            <a:r>
              <a:rPr lang="en-GB" altLang="en-US"/>
              <a:t>7.2.1</a:t>
            </a:r>
            <a:endParaRPr lang="en-GB" altLang="en-US" dirty="0"/>
          </a:p>
          <a:p>
            <a:pPr lvl="1" eaLnBrk="1" hangingPunct="1">
              <a:defRPr/>
            </a:pPr>
            <a:endParaRPr lang="en-GB" altLang="en-US" dirty="0"/>
          </a:p>
          <a:p>
            <a:pPr lvl="1" eaLnBrk="1" hangingPunct="1">
              <a:defRPr/>
            </a:pPr>
            <a:endParaRPr lang="en-GB" altLang="en-US" dirty="0"/>
          </a:p>
          <a:p>
            <a:pPr eaLnBrk="1" hangingPunct="1"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6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Restrictions on Inlining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Inline is a compiler directive</a:t>
            </a:r>
          </a:p>
          <a:p>
            <a:pPr lvl="1"/>
            <a:r>
              <a:rPr lang="en-US" altLang="en-US" dirty="0" err="1"/>
              <a:t>Inlining</a:t>
            </a:r>
            <a:r>
              <a:rPr lang="en-US" altLang="en-US" dirty="0"/>
              <a:t> can save substantial overhead, function calls are expensive</a:t>
            </a:r>
          </a:p>
          <a:p>
            <a:pPr lvl="1"/>
            <a:r>
              <a:rPr lang="en-US" altLang="en-US" dirty="0"/>
              <a:t>Compiler may choose to ignore inline</a:t>
            </a:r>
          </a:p>
          <a:p>
            <a:pPr lvl="1"/>
            <a:r>
              <a:rPr lang="en-US" altLang="en-US" dirty="0"/>
              <a:t>Compiler switches are important, e.g., in Visual C++ debug mode methods are usually not </a:t>
            </a:r>
            <a:r>
              <a:rPr lang="en-US" altLang="en-US" dirty="0" err="1"/>
              <a:t>inlined</a:t>
            </a:r>
            <a:endParaRPr lang="en-US" altLang="en-US" dirty="0"/>
          </a:p>
          <a:p>
            <a:pPr lvl="2"/>
            <a:r>
              <a:rPr lang="en-US" altLang="en-US" dirty="0"/>
              <a:t>Often makes debug mode useless for matrix and image classes which use a lot of </a:t>
            </a:r>
            <a:r>
              <a:rPr lang="en-US" altLang="en-US" dirty="0" err="1"/>
              <a:t>inlined</a:t>
            </a:r>
            <a:r>
              <a:rPr lang="en-US" altLang="en-US" dirty="0"/>
              <a:t> </a:t>
            </a:r>
            <a:r>
              <a:rPr lang="en-US" altLang="en-US" dirty="0" err="1"/>
              <a:t>accessor</a:t>
            </a:r>
            <a:r>
              <a:rPr lang="en-US" altLang="en-US" dirty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Friend keyword changes access rights</a:t>
            </a:r>
          </a:p>
          <a:p>
            <a:pPr lvl="1"/>
            <a:r>
              <a:rPr lang="en-US" altLang="en-US"/>
              <a:t>Friend can be applied to classes, global or member functions and global or member operators</a:t>
            </a:r>
          </a:p>
          <a:p>
            <a:r>
              <a:rPr lang="en-US" altLang="en-US"/>
              <a:t>Application</a:t>
            </a:r>
          </a:p>
          <a:p>
            <a:pPr lvl="1"/>
            <a:r>
              <a:rPr lang="en-US" altLang="en-US"/>
              <a:t>A set of classes which deal with a common issue</a:t>
            </a:r>
          </a:p>
          <a:p>
            <a:pPr lvl="2"/>
            <a:r>
              <a:rPr lang="en-US" altLang="en-US"/>
              <a:t>Similar to java package accessibility</a:t>
            </a:r>
          </a:p>
          <a:p>
            <a:r>
              <a:rPr lang="en-US" altLang="en-US"/>
              <a:t>Example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5788" y="4024313"/>
            <a:ext cx="8253412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i="0" dirty="0">
                <a:solidFill>
                  <a:srgbClr val="0000FF"/>
                </a:solidFill>
                <a:latin typeface="Courier New" pitchFamily="49" charset="0"/>
              </a:rPr>
              <a:t>friend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class Matrix3D;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9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Friendly Matrix Vector Multiply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09588" y="1415192"/>
            <a:ext cx="8253412" cy="429980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i="0" dirty="0">
                <a:solidFill>
                  <a:srgbClr val="0000FF"/>
                </a:solidFill>
                <a:latin typeface="Courier New" pitchFamily="49" charset="0"/>
              </a:rPr>
              <a:t>friend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class Matrix3D;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[3]; … }</a:t>
            </a:r>
          </a:p>
          <a:p>
            <a:pPr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[9];  … }</a:t>
            </a:r>
          </a:p>
          <a:p>
            <a:pPr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Vector3D Matrix3D::Multiply( Vector3D&amp;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675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Friendly Matrix Vector Multiply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33388" y="1295400"/>
            <a:ext cx="8253412" cy="457680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i="0" dirty="0">
                <a:solidFill>
                  <a:srgbClr val="0000FF"/>
                </a:solidFill>
                <a:latin typeface="Courier New" pitchFamily="49" charset="0"/>
              </a:rPr>
              <a:t>friend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class Matrix3D;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[3]; … }</a:t>
            </a:r>
          </a:p>
          <a:p>
            <a:pPr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[9];  … }</a:t>
            </a:r>
          </a:p>
          <a:p>
            <a:pPr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Vector3D Matrix3D::Multiply( Vector3D&amp;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Vector3D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for 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row=0; row&lt;3; row++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res.d_components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[row] = 0.0;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for 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col=0; col&lt;3; col++ )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res.d_components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[row] +=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d_elements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[row*3+col] * 			      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vec.d_components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[col];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843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defRPr/>
            </a:pPr>
            <a:r>
              <a:rPr lang="en-US" altLang="en-US"/>
              <a:t>Less Friendly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defRPr/>
            </a:pPr>
            <a:r>
              <a:rPr lang="en-US" altLang="en-US" dirty="0"/>
              <a:t>Friend keyword can be applied to a specific function or operator</a:t>
            </a:r>
          </a:p>
          <a:p>
            <a:pPr lvl="1" defTabSz="914400" eaLnBrk="1" hangingPunct="1">
              <a:defRPr/>
            </a:pPr>
            <a:r>
              <a:rPr lang="en-US" altLang="en-US" dirty="0"/>
              <a:t>limits access to protected and private members to specific operator or function</a:t>
            </a:r>
          </a:p>
          <a:p>
            <a:pPr defTabSz="914400" eaLnBrk="1" hangingPunct="1">
              <a:defRPr/>
            </a:pPr>
            <a:r>
              <a:rPr lang="en-US" altLang="en-US" dirty="0"/>
              <a:t>Example</a:t>
            </a:r>
          </a:p>
          <a:p>
            <a:pPr defTabSz="914400" eaLnBrk="1" hangingPunct="1">
              <a:defRPr/>
            </a:pPr>
            <a:endParaRPr lang="en-US" altLang="en-US" dirty="0"/>
          </a:p>
          <a:p>
            <a:pPr defTabSz="914400" eaLnBrk="1" hangingPunct="1">
              <a:defRPr/>
            </a:pPr>
            <a:endParaRPr lang="en-US" altLang="en-US" dirty="0"/>
          </a:p>
          <a:p>
            <a:pPr defTabSz="914400" eaLnBrk="1" hangingPunct="1">
              <a:defRPr/>
            </a:pPr>
            <a:endParaRPr lang="en-US" altLang="en-US" dirty="0"/>
          </a:p>
          <a:p>
            <a:pPr defTabSz="914400" eaLnBrk="1" hangingPunct="1">
              <a:defRPr/>
            </a:pPr>
            <a:endParaRPr lang="en-US" altLang="en-US" dirty="0"/>
          </a:p>
          <a:p>
            <a:pPr defTabSz="914400" eaLnBrk="1" hangingPunct="1">
              <a:defRPr/>
            </a:pPr>
            <a:r>
              <a:rPr lang="en-US" altLang="en-US" sz="1800" dirty="0"/>
              <a:t>Note: Previous implementation example works with the above declaration as well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61987" y="3222625"/>
            <a:ext cx="7872413" cy="11969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Matrix3D;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Vector3D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i="0" dirty="0">
                <a:solidFill>
                  <a:srgbClr val="0000FF"/>
                </a:solidFill>
                <a:latin typeface="Courier New" pitchFamily="49" charset="0"/>
              </a:rPr>
              <a:t>friend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Vector3D Matrix3D::Multiply( Vector3D&amp;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 of Friendship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Friend is not inherited, e.g.:</a:t>
            </a:r>
          </a:p>
          <a:p>
            <a:pPr lvl="1"/>
            <a:r>
              <a:rPr lang="en-US" altLang="en-US" dirty="0"/>
              <a:t>B has friend access to A</a:t>
            </a:r>
          </a:p>
          <a:p>
            <a:pPr lvl="1"/>
            <a:r>
              <a:rPr lang="en-US" altLang="en-US" dirty="0" err="1"/>
              <a:t>childA</a:t>
            </a:r>
            <a:r>
              <a:rPr lang="en-US" altLang="en-US" dirty="0"/>
              <a:t> is derived class from A</a:t>
            </a:r>
          </a:p>
          <a:p>
            <a:pPr lvl="1"/>
            <a:r>
              <a:rPr lang="en-US" altLang="en-US" dirty="0" err="1"/>
              <a:t>childB</a:t>
            </a:r>
            <a:r>
              <a:rPr lang="en-US" altLang="en-US" dirty="0"/>
              <a:t> is derived class from B</a:t>
            </a:r>
          </a:p>
          <a:p>
            <a:pPr lvl="1"/>
            <a:r>
              <a:rPr lang="en-US" altLang="en-US" dirty="0" err="1"/>
              <a:t>childB</a:t>
            </a:r>
            <a:r>
              <a:rPr lang="en-US" altLang="en-US" dirty="0"/>
              <a:t> cannot access A</a:t>
            </a:r>
          </a:p>
          <a:p>
            <a:pPr lvl="1"/>
            <a:r>
              <a:rPr lang="en-US" altLang="en-US" dirty="0" err="1"/>
              <a:t>childA</a:t>
            </a:r>
            <a:r>
              <a:rPr lang="en-US" altLang="en-US" dirty="0"/>
              <a:t> cannot be accessed by B</a:t>
            </a:r>
          </a:p>
          <a:p>
            <a:r>
              <a:rPr lang="en-US" altLang="en-US" dirty="0"/>
              <a:t>Friend is not transitive, e.g.:</a:t>
            </a:r>
          </a:p>
          <a:p>
            <a:pPr lvl="1"/>
            <a:r>
              <a:rPr lang="en-US" altLang="en-US" dirty="0"/>
              <a:t>C has friend access to B</a:t>
            </a:r>
          </a:p>
          <a:p>
            <a:pPr lvl="1"/>
            <a:r>
              <a:rPr lang="en-US" altLang="en-US" dirty="0"/>
              <a:t>B has friend access to A</a:t>
            </a:r>
          </a:p>
          <a:p>
            <a:pPr lvl="1"/>
            <a:r>
              <a:rPr lang="en-US" altLang="en-US" dirty="0"/>
              <a:t>C does not have access to A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3703638"/>
            <a:ext cx="2705100" cy="20875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friend class 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friend class B;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84888" y="1616075"/>
            <a:ext cx="2705100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B;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friend class B;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childA : A;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childB : B;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38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</a:t>
            </a:r>
            <a:endParaRPr lang="en-GB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  <a:endParaRPr lang="en-GB" altLang="en-US" dirty="0"/>
          </a:p>
          <a:p>
            <a:pPr lvl="1" eaLnBrk="1" hangingPunct="1">
              <a:defRPr/>
            </a:pPr>
            <a:r>
              <a:rPr lang="en-GB" altLang="en-US" dirty="0"/>
              <a:t>Polymorphism</a:t>
            </a:r>
          </a:p>
          <a:p>
            <a:pPr lvl="2" eaLnBrk="1" hangingPunct="1">
              <a:defRPr/>
            </a:pPr>
            <a:r>
              <a:rPr lang="en-GB" altLang="en-US" dirty="0"/>
              <a:t>Virtual Functions, Ch. 15.3, 15.7</a:t>
            </a:r>
          </a:p>
          <a:p>
            <a:pPr lvl="2" eaLnBrk="1" hangingPunct="1">
              <a:defRPr/>
            </a:pPr>
            <a:r>
              <a:rPr lang="en-GB" altLang="en-US" dirty="0"/>
              <a:t>Abstract classes,  Ch. 15.4</a:t>
            </a:r>
          </a:p>
          <a:p>
            <a:pPr lvl="2" eaLnBrk="1" hangingPunct="1">
              <a:defRPr/>
            </a:pPr>
            <a:r>
              <a:rPr lang="en-GB" altLang="en-US" dirty="0"/>
              <a:t>Dynamic cast, Ch. 19.2.1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69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Copy Constructor vs. Assignment Operator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Copy constructor creates a new object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2"/>
            <a:r>
              <a:rPr lang="en-US" altLang="en-US" dirty="0"/>
              <a:t>Creates a new object </a:t>
            </a:r>
            <a:r>
              <a:rPr lang="en-US" altLang="en-US" b="1" dirty="0" err="1"/>
              <a:t>pt</a:t>
            </a:r>
            <a:r>
              <a:rPr lang="en-US" altLang="en-US" dirty="0"/>
              <a:t> by calling the copy constructor. </a:t>
            </a:r>
            <a:r>
              <a:rPr lang="en-US" altLang="en-US" b="1" dirty="0"/>
              <a:t>pt1</a:t>
            </a:r>
            <a:r>
              <a:rPr lang="en-US" altLang="en-US" dirty="0"/>
              <a:t> is a Point2D (same type than </a:t>
            </a:r>
            <a:r>
              <a:rPr lang="en-US" altLang="en-US" b="1" dirty="0" err="1"/>
              <a:t>pt</a:t>
            </a:r>
            <a:r>
              <a:rPr lang="en-US" altLang="en-US" dirty="0"/>
              <a:t>) which existed before the call.</a:t>
            </a:r>
          </a:p>
          <a:p>
            <a:pPr lvl="1"/>
            <a:r>
              <a:rPr lang="en-US" altLang="en-US" dirty="0"/>
              <a:t>Assignment operator makes two existing objects the same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r>
              <a:rPr lang="en-US" altLang="en-US" dirty="0"/>
              <a:t>Copies the content of an existing object </a:t>
            </a:r>
            <a:r>
              <a:rPr lang="en-US" altLang="en-US" b="1" dirty="0"/>
              <a:t>pt1</a:t>
            </a:r>
            <a:r>
              <a:rPr lang="en-US" altLang="en-US" dirty="0"/>
              <a:t> to another existing object </a:t>
            </a:r>
            <a:r>
              <a:rPr lang="en-US" altLang="en-US" b="1" dirty="0" err="1"/>
              <a:t>pt</a:t>
            </a:r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43531" y="1764200"/>
            <a:ext cx="7590869" cy="6742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 i="0" dirty="0">
                <a:solidFill>
                  <a:srgbClr val="000000"/>
                </a:solidFill>
                <a:latin typeface="Courier New" pitchFamily="49" charset="0"/>
              </a:rPr>
              <a:t>Point2D pt1( 3.0, 4.0 );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0" dirty="0">
                <a:solidFill>
                  <a:srgbClr val="000000"/>
                </a:solidFill>
                <a:latin typeface="Courier New" pitchFamily="49" charset="0"/>
              </a:rPr>
              <a:t>Point2D </a:t>
            </a:r>
            <a:r>
              <a:rPr lang="en-US" altLang="en-US" sz="200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US" altLang="en-US" sz="2000" i="0" dirty="0">
                <a:solidFill>
                  <a:srgbClr val="000000"/>
                </a:solidFill>
                <a:latin typeface="Courier New" pitchFamily="49" charset="0"/>
              </a:rPr>
              <a:t>(pt1);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98529" y="3886200"/>
            <a:ext cx="7480872" cy="64342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 i="0">
                <a:solidFill>
                  <a:srgbClr val="000000"/>
                </a:solidFill>
                <a:latin typeface="Courier New" pitchFamily="49" charset="0"/>
              </a:rPr>
              <a:t>Point2D pt, pt1( 3.0, 4.0 );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0">
                <a:solidFill>
                  <a:srgbClr val="000000"/>
                </a:solidFill>
                <a:latin typeface="Courier New" pitchFamily="49" charset="0"/>
              </a:rPr>
              <a:t>pt = pt1;</a:t>
            </a:r>
          </a:p>
        </p:txBody>
      </p: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524039" y="5257806"/>
            <a:ext cx="6040438" cy="461963"/>
            <a:chOff x="1383" y="3702"/>
            <a:chExt cx="3805" cy="291"/>
          </a:xfrm>
          <a:effectLst/>
        </p:grpSpPr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1837" y="3702"/>
              <a:ext cx="33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5pPr>
              <a:lvl6pPr fontAlgn="base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6pPr>
              <a:lvl7pPr fontAlgn="base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7pPr>
              <a:lvl8pPr fontAlgn="base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8pPr>
              <a:lvl9pPr fontAlgn="base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Times New Roman" pitchFamily="18" charset="0"/>
                <a:defRPr sz="2400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defTabSz="914400">
                <a:defRPr/>
              </a:pPr>
              <a:r>
                <a:rPr lang="en-US" altLang="en-US" dirty="0">
                  <a:solidFill>
                    <a:schemeClr val="accent2"/>
                  </a:solidFill>
                  <a:latin typeface="Arial" charset="0"/>
                </a:rPr>
                <a:t>Both are synthesized by the compiler!</a:t>
              </a:r>
            </a:p>
          </p:txBody>
        </p:sp>
        <p:sp>
          <p:nvSpPr>
            <p:cNvPr id="24584" name="Line 10"/>
            <p:cNvSpPr>
              <a:spLocks noChangeShapeType="1"/>
            </p:cNvSpPr>
            <p:nvPr/>
          </p:nvSpPr>
          <p:spPr bwMode="auto">
            <a:xfrm>
              <a:off x="1383" y="3884"/>
              <a:ext cx="4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accent1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Review: Deep Copy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following class with a pointer member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467600" cy="39674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Stack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string*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Stack(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_capacity = 10 )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{_capacity}, 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{0},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	</a:t>
            </a:r>
            <a:r>
              <a:rPr lang="en-CA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{new string[_capacity]}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CA" altLang="en-US" sz="1800" b="0" i="0" dirty="0">
                <a:solidFill>
                  <a:srgbClr val="000000"/>
                </a:solidFill>
                <a:latin typeface="Courier New" pitchFamily="49" charset="0"/>
              </a:rPr>
              <a:t>  {}</a:t>
            </a: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~Stack(){ delete []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Stack&amp; push(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string&amp; s);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string pop();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string top()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void print()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31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Deep Copy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Stack example without defining a deep copy is in error</a:t>
            </a:r>
          </a:p>
          <a:p>
            <a:pPr lvl="1" indent="-342900"/>
            <a:r>
              <a:rPr lang="en-CA" dirty="0"/>
              <a:t>Define a deep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467600" cy="202841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Stack::Stack(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Stack&amp;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new string[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for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++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4308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 of 3/5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a class needs a non-default copy constructor, it also needs a non-default destructor and assignment operator</a:t>
            </a:r>
          </a:p>
          <a:p>
            <a:r>
              <a:rPr lang="en-CA" dirty="0"/>
              <a:t>Assignment operator prototype</a:t>
            </a:r>
          </a:p>
          <a:p>
            <a:pPr lvl="1"/>
            <a:r>
              <a:rPr lang="en-CA" dirty="0"/>
              <a:t>operator and not a constructor as we are assigning to an existing object</a:t>
            </a:r>
          </a:p>
          <a:p>
            <a:pPr lvl="1"/>
            <a:r>
              <a:rPr lang="en-CA" dirty="0"/>
              <a:t>return type is a reference to the assigned to object as we want to chain assignment</a:t>
            </a:r>
          </a:p>
          <a:p>
            <a:pPr lvl="1"/>
            <a:br>
              <a:rPr lang="en-CA" dirty="0"/>
            </a:br>
            <a:endParaRPr lang="en-CA" dirty="0"/>
          </a:p>
          <a:p>
            <a:endParaRPr lang="en-CA" dirty="0"/>
          </a:p>
          <a:p>
            <a:r>
              <a:rPr lang="en-CA" dirty="0"/>
              <a:t>Rule of 3 has become rule of 5 in some cases with C++11 for move </a:t>
            </a:r>
            <a:r>
              <a:rPr lang="en-CA" dirty="0" err="1"/>
              <a:t>ctor</a:t>
            </a:r>
            <a:r>
              <a:rPr lang="en-CA" dirty="0"/>
              <a:t> and move assignment (to be discussed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3962400"/>
            <a:ext cx="74676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Stack&amp; Stack::operator=(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Stack&amp;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7586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Must check for self assignment!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1961285"/>
            <a:ext cx="7467600" cy="34134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Stack&amp; Stack::operator=(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Stack&amp;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if ( this !=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delete []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new string[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d_capacity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for 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d_size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++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oS.d_stack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return *this;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7313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Review: Copy Constructor and Class Hierarchies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Default Copy Constructor</a:t>
            </a:r>
          </a:p>
          <a:p>
            <a:pPr lvl="1"/>
            <a:r>
              <a:rPr lang="en-US" altLang="en-US"/>
              <a:t>Calls copy constructor of base class first</a:t>
            </a:r>
          </a:p>
          <a:p>
            <a:r>
              <a:rPr lang="en-US" altLang="en-US"/>
              <a:t>Defined copy constructor</a:t>
            </a:r>
          </a:p>
          <a:p>
            <a:pPr lvl="1"/>
            <a:r>
              <a:rPr lang="en-US" altLang="en-US"/>
              <a:t>Must explicitly call copy constructor of base class</a:t>
            </a:r>
          </a:p>
          <a:p>
            <a:pPr lvl="1"/>
            <a:endParaRPr lang="en-US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28625" y="2987675"/>
            <a:ext cx="8562975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House : protected Building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…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House(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House&amp;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	: Building{_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d_noOccu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{_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oHouse.d_noOccu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 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 Operator and Class Hierarchies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Default assignment operator</a:t>
            </a:r>
          </a:p>
          <a:p>
            <a:pPr lvl="1"/>
            <a:r>
              <a:rPr lang="en-US" altLang="en-US"/>
              <a:t>Calls assignment operator of base class first</a:t>
            </a:r>
          </a:p>
          <a:p>
            <a:r>
              <a:rPr lang="en-US" altLang="en-US"/>
              <a:t>Defined assignment operator</a:t>
            </a:r>
          </a:p>
          <a:p>
            <a:pPr lvl="1"/>
            <a:r>
              <a:rPr lang="en-US" altLang="en-US"/>
              <a:t>Must explicitly call assignment operator of base class</a:t>
            </a:r>
          </a:p>
          <a:p>
            <a:endParaRPr lang="en-US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52425" y="2971800"/>
            <a:ext cx="8562975" cy="263683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House : protected Building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const House&amp; operator=( const House&amp;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// Should always check against self-assignment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if ( this != &amp;_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Building::operator=(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d_noOccu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oHouse.d_noOccu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} return *this;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03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1619</Words>
  <Application>Microsoft Office PowerPoint</Application>
  <PresentationFormat>On-screen Show (4:3)</PresentationFormat>
  <Paragraphs>376</Paragraphs>
  <Slides>26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This lecture</vt:lpstr>
      <vt:lpstr>Review: Copy Constructor vs. Assignment Operator</vt:lpstr>
      <vt:lpstr>Review: Deep Copy </vt:lpstr>
      <vt:lpstr>Review Deep Copy </vt:lpstr>
      <vt:lpstr>Rule of 3/5</vt:lpstr>
      <vt:lpstr>Deep Assignment</vt:lpstr>
      <vt:lpstr>Review: Copy Constructor and Class Hierarchies</vt:lpstr>
      <vt:lpstr>Assignment Operator and Class Hierarchies</vt:lpstr>
      <vt:lpstr>Exceptions</vt:lpstr>
      <vt:lpstr>Basic Exception Concepts</vt:lpstr>
      <vt:lpstr>C++ Exception Syntax</vt:lpstr>
      <vt:lpstr>An Example (in bad style)</vt:lpstr>
      <vt:lpstr>An Example</vt:lpstr>
      <vt:lpstr>Static Members</vt:lpstr>
      <vt:lpstr>Initialization of Static Class Variables </vt:lpstr>
      <vt:lpstr>In-class Initialization of Static Class Variables </vt:lpstr>
      <vt:lpstr>Inline Functions</vt:lpstr>
      <vt:lpstr>Restrictions on Inlining</vt:lpstr>
      <vt:lpstr>More Restrictions on Inlining</vt:lpstr>
      <vt:lpstr>Friends</vt:lpstr>
      <vt:lpstr>Example: Friendly Matrix Vector Multiply</vt:lpstr>
      <vt:lpstr>Example: Friendly Matrix Vector Multiply</vt:lpstr>
      <vt:lpstr>Less Friendly</vt:lpstr>
      <vt:lpstr>Limitation of Friendship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833</cp:revision>
  <cp:lastPrinted>2018-10-15T17:53:11Z</cp:lastPrinted>
  <dcterms:created xsi:type="dcterms:W3CDTF">2004-10-15T15:05:39Z</dcterms:created>
  <dcterms:modified xsi:type="dcterms:W3CDTF">2019-10-04T20:15:17Z</dcterms:modified>
</cp:coreProperties>
</file>