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471" r:id="rId2"/>
    <p:sldId id="640" r:id="rId3"/>
    <p:sldId id="641" r:id="rId4"/>
    <p:sldId id="642" r:id="rId5"/>
    <p:sldId id="643" r:id="rId6"/>
    <p:sldId id="644" r:id="rId7"/>
    <p:sldId id="645" r:id="rId8"/>
    <p:sldId id="660" r:id="rId9"/>
    <p:sldId id="646" r:id="rId10"/>
    <p:sldId id="647" r:id="rId11"/>
    <p:sldId id="648" r:id="rId12"/>
    <p:sldId id="649" r:id="rId13"/>
    <p:sldId id="650" r:id="rId14"/>
    <p:sldId id="651" r:id="rId15"/>
    <p:sldId id="652" r:id="rId16"/>
    <p:sldId id="653" r:id="rId17"/>
    <p:sldId id="654" r:id="rId18"/>
    <p:sldId id="659" r:id="rId19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9966FF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2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3990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03F2243-390C-4D37-AA86-80B35697C67C}" type="datetimeFigureOut">
              <a:rPr lang="en-CA" smtClean="0"/>
              <a:t>2019-09-10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69A6AB-460A-4DEE-BC7D-4C2B4D0CED7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6138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458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458" y="6948171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C70C7FAF-C979-4AEE-A3D7-997B53674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31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60B1DE6-7EFB-49DD-AA96-56B307E5DB96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5478463" y="6942138"/>
            <a:ext cx="4103687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5pPr>
            <a:lvl6pPr marL="25146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6pPr>
            <a:lvl7pPr marL="29718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7pPr>
            <a:lvl8pPr marL="34290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8pPr>
            <a:lvl9pPr marL="3886200" indent="-228600" defTabSz="449263" fontAlgn="base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6" charset="0"/>
                <a:ea typeface="WenQuanYi Zen Hei Sharp" charset="0"/>
                <a:cs typeface="WenQuanYi Zen Hei Sharp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fld id="{6BA44624-ECE0-47F3-ABF3-27E8149E2338}" type="slidenum">
              <a:rPr lang="en-US" altLang="en-US" sz="1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t>1</a:t>
            </a:fld>
            <a:endParaRPr lang="en-US" altLang="en-US" sz="12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68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1265238" y="3502025"/>
            <a:ext cx="7056437" cy="326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873104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0329561-F151-41EB-8250-3B97BCFD778E}" type="slidenum">
              <a:rPr lang="en-GB" altLang="en-US"/>
              <a:pPr>
                <a:defRPr/>
              </a:pPr>
              <a:t>12</a:t>
            </a:fld>
            <a:endParaRPr lang="en-GB" altLang="en-US"/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638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9C230A5-7848-487E-AE38-81AEB596266E}" type="slidenum">
              <a:rPr lang="en-GB" altLang="en-US"/>
              <a:pPr>
                <a:defRPr/>
              </a:pPr>
              <a:t>13</a:t>
            </a:fld>
            <a:endParaRPr lang="en-GB" altLang="en-US"/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4128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34BEE94-91C1-4E35-A374-8DB8991B3E23}" type="slidenum">
              <a:rPr lang="en-GB" altLang="en-US"/>
              <a:pPr>
                <a:defRPr/>
              </a:pPr>
              <a:t>15</a:t>
            </a:fld>
            <a:endParaRPr lang="en-GB" altLang="en-US"/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008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F6778C28-C5CF-490E-88EE-1C81FE406905}" type="slidenum">
              <a:rPr lang="en-GB" altLang="en-US"/>
              <a:pPr>
                <a:defRPr/>
              </a:pPr>
              <a:t>16</a:t>
            </a:fld>
            <a:endParaRPr lang="en-GB" altLang="en-US"/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00419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CB1B5EA3-41A7-4734-9ADF-64BC59BED25D}" type="slidenum">
              <a:rPr lang="en-GB" altLang="en-US"/>
              <a:pPr>
                <a:defRPr/>
              </a:pPr>
              <a:t>17</a:t>
            </a:fld>
            <a:endParaRPr lang="en-GB" altLang="en-US"/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411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0A2BA481-410D-411F-94EF-946D6378C547}" type="slidenum">
              <a:rPr lang="en-GB" altLang="en-US"/>
              <a:pPr>
                <a:defRPr/>
              </a:pPr>
              <a:t>18</a:t>
            </a:fld>
            <a:endParaRPr lang="en-GB" altLang="en-US"/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617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DC05004A-36EB-486B-8215-6638AB5A382D}" type="slidenum">
              <a:rPr lang="en-GB" altLang="en-US"/>
              <a:pPr>
                <a:defRPr/>
              </a:pPr>
              <a:t>2</a:t>
            </a:fld>
            <a:endParaRPr lang="en-GB" altLang="en-US"/>
          </a:p>
        </p:txBody>
      </p:sp>
      <p:sp>
        <p:nvSpPr>
          <p:cNvPr id="28675" name="Text Box 1"/>
          <p:cNvSpPr txBox="1">
            <a:spLocks noChangeArrowheads="1"/>
          </p:cNvSpPr>
          <p:nvPr/>
        </p:nvSpPr>
        <p:spPr bwMode="auto">
          <a:xfrm>
            <a:off x="2941638" y="542925"/>
            <a:ext cx="3703637" cy="2778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buClr>
                <a:srgbClr val="000000"/>
              </a:buClr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FFFF"/>
              </a:buClr>
            </a:pPr>
            <a:endParaRPr lang="en-CA" altLang="en-US" sz="2400">
              <a:solidFill>
                <a:schemeClr val="bg1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body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723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1FDD0F0C-0FB2-48C2-848E-4C48515B833F}" type="slidenum">
              <a:rPr lang="en-GB" altLang="en-US"/>
              <a:pPr>
                <a:defRPr/>
              </a:pPr>
              <a:t>3</a:t>
            </a:fld>
            <a:endParaRPr lang="en-GB" altLang="en-US"/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4639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786F581-31EF-4A97-ADD0-446A22E23D5A}" type="slidenum">
              <a:rPr lang="en-GB" altLang="en-US"/>
              <a:pPr>
                <a:defRPr/>
              </a:pPr>
              <a:t>4</a:t>
            </a:fld>
            <a:endParaRPr lang="en-GB" altLang="en-US"/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303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563ABF5-EBB1-48CD-B328-CEF4232B93EB}" type="slidenum">
              <a:rPr lang="en-GB" altLang="en-US"/>
              <a:pPr>
                <a:defRPr/>
              </a:pPr>
              <a:t>5</a:t>
            </a:fld>
            <a:endParaRPr lang="en-GB" altLang="en-US"/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2058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E4E6D700-B1A4-413A-9204-B9CBD6681D6C}" type="slidenum">
              <a:rPr lang="en-GB" altLang="en-US"/>
              <a:pPr>
                <a:defRPr/>
              </a:pPr>
              <a:t>6</a:t>
            </a:fld>
            <a:endParaRPr lang="en-GB" altLang="en-US"/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157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8FAB20D1-CEE2-4B99-A9D2-D47D95C0797E}" type="slidenum">
              <a:rPr lang="en-GB" altLang="en-US"/>
              <a:pPr>
                <a:defRPr/>
              </a:pPr>
              <a:t>7</a:t>
            </a:fld>
            <a:endParaRPr lang="en-GB" altLang="en-US"/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714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3990020B-01F1-4AFD-B529-B0DFEC3CB67C}" type="slidenum">
              <a:rPr lang="en-GB" altLang="en-US"/>
              <a:pPr>
                <a:defRPr/>
              </a:pPr>
              <a:t>9</a:t>
            </a:fld>
            <a:endParaRPr lang="en-GB" altLang="en-US"/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4519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49DA2D5C-8532-4D2C-97B2-67A25595B781}" type="slidenum">
              <a:rPr lang="en-GB" altLang="en-US"/>
              <a:pPr>
                <a:defRPr/>
              </a:pPr>
              <a:t>11</a:t>
            </a:fld>
            <a:endParaRPr lang="en-GB" altLang="en-US"/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40050" y="542925"/>
            <a:ext cx="3703638" cy="27781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65238" y="3502025"/>
            <a:ext cx="7054850" cy="32623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1" tIns="45715" rIns="91431" bIns="45715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13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5181600" cy="2057400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10000"/>
            <a:ext cx="5181600" cy="1524000"/>
          </a:xfrm>
        </p:spPr>
        <p:txBody>
          <a:bodyPr/>
          <a:lstStyle>
            <a:lvl1pPr marL="0" indent="0" algn="ctr"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3943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65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4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7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59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250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9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35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60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err="1" smtClean="0"/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876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248400"/>
            <a:ext cx="5791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 smtClean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32" r:id="rId6"/>
    <p:sldLayoutId id="2147483933" r:id="rId7"/>
    <p:sldLayoutId id="2147483934" r:id="rId8"/>
    <p:sldLayoutId id="2147483940" r:id="rId9"/>
    <p:sldLayoutId id="2147483941" r:id="rId10"/>
    <p:sldLayoutId id="2147483942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663300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rgbClr val="66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47800"/>
            <a:ext cx="5562600" cy="2057400"/>
          </a:xfrm>
        </p:spPr>
        <p:txBody>
          <a:bodyPr/>
          <a:lstStyle/>
          <a:p>
            <a:r>
              <a:rPr lang="en-US" altLang="en-US" b="1" dirty="0">
                <a:latin typeface="Arial" charset="0"/>
              </a:rPr>
              <a:t>Advanced Programming</a:t>
            </a:r>
            <a:br>
              <a:rPr lang="en-US" altLang="en-US" b="1" dirty="0">
                <a:latin typeface="Arial" charset="0"/>
              </a:rPr>
            </a:br>
            <a:r>
              <a:rPr lang="en-US" altLang="en-US" b="1" dirty="0">
                <a:latin typeface="Arial" charset="0"/>
              </a:rPr>
              <a:t>Concepts with C++</a:t>
            </a:r>
            <a:br>
              <a:rPr lang="en-US" altLang="en-US" b="1" dirty="0">
                <a:latin typeface="Arial" charset="0"/>
              </a:rPr>
            </a:br>
            <a:r>
              <a:rPr lang="en-US" altLang="en-US" b="1" dirty="0">
                <a:latin typeface="Arial" charset="0"/>
              </a:rPr>
              <a:t>CSI2372 – Fall 2019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Jochen Lang &amp;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Mohamed Taleb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dirty="0">
                <a:latin typeface="Arial" charset="0"/>
              </a:rPr>
              <a:t>EECS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17419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Example: Virtual Destructors</a:t>
            </a:r>
            <a:endParaRPr lang="en-US" alt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Base class Bounds </a:t>
            </a:r>
          </a:p>
          <a:p>
            <a:pPr lvl="1"/>
            <a:r>
              <a:rPr lang="en-US" altLang="en-US"/>
              <a:t>No need for a dtor by itself; built-in is just fine</a:t>
            </a:r>
          </a:p>
          <a:p>
            <a:pPr lvl="1"/>
            <a:r>
              <a:rPr lang="en-US" altLang="en-US"/>
              <a:t>But we don’t know about derived classes.</a:t>
            </a:r>
          </a:p>
          <a:p>
            <a:r>
              <a:rPr lang="en-US" altLang="en-US"/>
              <a:t>Derived class</a:t>
            </a:r>
          </a:p>
          <a:p>
            <a:pPr lvl="1"/>
            <a:r>
              <a:rPr lang="en-US" altLang="en-US"/>
              <a:t>Virtual dtor provides a hook for dtor of derived class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1233488" y="3352800"/>
            <a:ext cx="6081712" cy="2087563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Bounds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public: …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virtual ~Bounds() {};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AABox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: public Bounds { …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  ~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AABox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8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/>
              <a:t>Virtual Destructors (Dtors)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2000"/>
              </a:lnSpc>
              <a:defRPr/>
            </a:pPr>
            <a:r>
              <a:rPr lang="en-GB" altLang="en-US" dirty="0"/>
              <a:t>Base classes require a virtual destructor </a:t>
            </a:r>
          </a:p>
          <a:p>
            <a:pPr lvl="1" eaLnBrk="1" hangingPunct="1">
              <a:lnSpc>
                <a:spcPct val="82000"/>
              </a:lnSpc>
              <a:defRPr/>
            </a:pPr>
            <a:r>
              <a:rPr lang="en-GB" altLang="en-US" dirty="0"/>
              <a:t>Consider what destructor needs to be called:</a:t>
            </a:r>
          </a:p>
          <a:p>
            <a:pPr lvl="1" eaLnBrk="1" hangingPunct="1">
              <a:lnSpc>
                <a:spcPct val="82000"/>
              </a:lnSpc>
              <a:defRPr/>
            </a:pPr>
            <a:endParaRPr lang="en-GB" altLang="en-US" dirty="0"/>
          </a:p>
          <a:p>
            <a:pPr lvl="1" eaLnBrk="1" hangingPunct="1">
              <a:lnSpc>
                <a:spcPct val="82000"/>
              </a:lnSpc>
              <a:defRPr/>
            </a:pPr>
            <a:endParaRPr lang="en-GB" altLang="en-US" dirty="0"/>
          </a:p>
          <a:p>
            <a:pPr lvl="1" eaLnBrk="1" hangingPunct="1">
              <a:lnSpc>
                <a:spcPct val="82000"/>
              </a:lnSpc>
              <a:defRPr/>
            </a:pPr>
            <a:endParaRPr lang="en-GB" altLang="en-US" dirty="0"/>
          </a:p>
          <a:p>
            <a:pPr lvl="1" eaLnBrk="1" hangingPunct="1">
              <a:lnSpc>
                <a:spcPct val="82000"/>
              </a:lnSpc>
              <a:defRPr/>
            </a:pPr>
            <a:endParaRPr lang="en-GB" altLang="en-US" dirty="0"/>
          </a:p>
          <a:p>
            <a:pPr lvl="1" eaLnBrk="1" hangingPunct="1">
              <a:lnSpc>
                <a:spcPct val="82000"/>
              </a:lnSpc>
              <a:defRPr/>
            </a:pPr>
            <a:endParaRPr lang="en-GB" altLang="en-US" dirty="0"/>
          </a:p>
          <a:p>
            <a:pPr lvl="1" eaLnBrk="1" hangingPunct="1">
              <a:lnSpc>
                <a:spcPct val="82000"/>
              </a:lnSpc>
              <a:defRPr/>
            </a:pPr>
            <a:endParaRPr lang="en-GB" altLang="en-US" dirty="0"/>
          </a:p>
          <a:p>
            <a:pPr lvl="1" eaLnBrk="1" hangingPunct="1">
              <a:lnSpc>
                <a:spcPct val="82000"/>
              </a:lnSpc>
              <a:defRPr/>
            </a:pPr>
            <a:endParaRPr lang="en-GB" altLang="en-US" dirty="0"/>
          </a:p>
          <a:p>
            <a:pPr lvl="1" eaLnBrk="1" hangingPunct="1">
              <a:lnSpc>
                <a:spcPct val="82000"/>
              </a:lnSpc>
              <a:defRPr/>
            </a:pPr>
            <a:r>
              <a:rPr lang="en-GB" altLang="en-US" dirty="0"/>
              <a:t>A virtual destructor is needed in the base class, even if it does not need a destructor itself. Because an object of a derived class may be destructed through a pointer to the base class!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39738" y="2057400"/>
            <a:ext cx="8308975" cy="181292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int main()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  Bounds* boundShape = new Bounds();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  Bounds* boxShape = new AABox();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  delete boundShape; // delete a Bounds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  delete boxShape; // delete a AABox by deleting a Bounds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92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Abstract Classes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Familiar Concept from Java</a:t>
            </a:r>
          </a:p>
          <a:p>
            <a:pPr lvl="1"/>
            <a:r>
              <a:rPr lang="en-GB" altLang="en-US"/>
              <a:t>No objects of an abstract class</a:t>
            </a:r>
          </a:p>
          <a:p>
            <a:pPr lvl="1"/>
            <a:r>
              <a:rPr lang="en-GB" altLang="en-US"/>
              <a:t>Abstract classes serve purely as a base class</a:t>
            </a:r>
          </a:p>
          <a:p>
            <a:r>
              <a:rPr lang="en-GB" altLang="en-US"/>
              <a:t>Differences to Java</a:t>
            </a:r>
          </a:p>
          <a:p>
            <a:pPr lvl="1"/>
            <a:r>
              <a:rPr lang="en-GB" altLang="en-US"/>
              <a:t>No keyword abstract</a:t>
            </a:r>
          </a:p>
          <a:p>
            <a:pPr lvl="1"/>
            <a:r>
              <a:rPr lang="en-GB" altLang="en-US"/>
              <a:t>Methods are non-virtual by default</a:t>
            </a:r>
          </a:p>
          <a:p>
            <a:pPr lvl="1"/>
            <a:r>
              <a:rPr lang="en-GB" altLang="en-US"/>
              <a:t>No interfaces; can use abstract classes with only pure virtual methods instead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006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Pure Virtual Functions and Abstract Classes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 dirty="0"/>
              <a:t>One pure virtual functions make a class abstract </a:t>
            </a:r>
          </a:p>
          <a:p>
            <a:pPr lvl="1"/>
            <a:r>
              <a:rPr lang="en-GB" altLang="en-US" dirty="0"/>
              <a:t>Abstract classes similar to Java</a:t>
            </a:r>
          </a:p>
          <a:p>
            <a:pPr lvl="1"/>
            <a:r>
              <a:rPr lang="en-GB" altLang="en-US" dirty="0"/>
              <a:t>Objects of abstract classes can not be generated</a:t>
            </a:r>
          </a:p>
          <a:p>
            <a:pPr lvl="1"/>
            <a:r>
              <a:rPr lang="en-GB" altLang="en-US" dirty="0"/>
              <a:t>Abstract classes with only pure virtual functions serve similar role than Java interfaces</a:t>
            </a:r>
          </a:p>
          <a:p>
            <a:endParaRPr lang="en-GB" altLang="en-US" dirty="0"/>
          </a:p>
          <a:p>
            <a:endParaRPr lang="en-GB" altLang="en-US" dirty="0"/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447800" y="3352800"/>
            <a:ext cx="6318250" cy="1185863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myAbstractBase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  virtual float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myVirtualFunc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() = 0;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01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/>
              <a:t>Improvements for Implementing Class Hierarchies in C++11</a:t>
            </a:r>
            <a:endParaRPr lang="en-US" alt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en-US"/>
              <a:t>Inheritance of constructors</a:t>
            </a:r>
          </a:p>
          <a:p>
            <a:pPr lvl="1"/>
            <a:r>
              <a:rPr lang="en-CA" altLang="en-US"/>
              <a:t>Inherent parent constructors for the derived class</a:t>
            </a:r>
          </a:p>
          <a:p>
            <a:pPr lvl="1"/>
            <a:r>
              <a:rPr lang="en-CA" altLang="en-US"/>
              <a:t>Constructors “change” their name</a:t>
            </a:r>
          </a:p>
          <a:p>
            <a:pPr lvl="1"/>
            <a:r>
              <a:rPr lang="en-CA" altLang="en-US"/>
              <a:t>Default and copy constructor are not inherited but synthesized in the usual way</a:t>
            </a:r>
          </a:p>
          <a:p>
            <a:pPr lvl="1"/>
            <a:r>
              <a:rPr lang="en-CA" altLang="en-US"/>
              <a:t>Access level remains the same</a:t>
            </a:r>
            <a:endParaRPr lang="en-US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39750" y="3733800"/>
            <a:ext cx="8424863" cy="1751012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class GoalPoint2D : public Point2D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  using Point2D::Point2D; // All constructors from Point2D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…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GoalPoint2D( 2.0, 4.0 );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Dynamic Cast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Run-time cast</a:t>
            </a:r>
          </a:p>
          <a:p>
            <a:pPr lvl="1"/>
            <a:r>
              <a:rPr lang="en-GB" altLang="en-US"/>
              <a:t>Not a compile-time cast than other named casts</a:t>
            </a:r>
          </a:p>
          <a:p>
            <a:pPr lvl="1"/>
            <a:r>
              <a:rPr lang="en-GB" altLang="en-US"/>
              <a:t>No old-style cast equivalent</a:t>
            </a:r>
          </a:p>
          <a:p>
            <a:pPr lvl="1"/>
            <a:r>
              <a:rPr lang="en-GB" altLang="en-US"/>
              <a:t>Works with handles: object pointers or object references</a:t>
            </a:r>
          </a:p>
          <a:p>
            <a:r>
              <a:rPr lang="en-GB" altLang="en-US"/>
              <a:t>Uses</a:t>
            </a:r>
          </a:p>
          <a:p>
            <a:pPr lvl="1"/>
            <a:r>
              <a:rPr lang="en-GB" altLang="en-US"/>
              <a:t>Down-casts</a:t>
            </a:r>
          </a:p>
          <a:p>
            <a:pPr lvl="2"/>
            <a:r>
              <a:rPr lang="en-GB" altLang="en-US"/>
              <a:t>turning a base-class into a sub-class</a:t>
            </a:r>
          </a:p>
          <a:p>
            <a:pPr lvl="1"/>
            <a:r>
              <a:rPr lang="en-GB" altLang="en-US"/>
              <a:t>Cross-casts </a:t>
            </a:r>
          </a:p>
          <a:p>
            <a:pPr lvl="2"/>
            <a:r>
              <a:rPr lang="en-GB" altLang="en-US"/>
              <a:t>multiple inheritance, casting between different parent hierarchies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004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“Down-Casts”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/>
              <a:t>Abstraction often implies using a base class to represent a sub-class in interfaces</a:t>
            </a:r>
          </a:p>
          <a:p>
            <a:pPr lvl="1"/>
            <a:r>
              <a:rPr lang="en-GB" altLang="en-US"/>
              <a:t>However: Would like to interact with sub-class</a:t>
            </a:r>
          </a:p>
          <a:p>
            <a:r>
              <a:rPr lang="en-GB" altLang="en-US"/>
              <a:t>Solution: Cast the object down the hierarchy</a:t>
            </a:r>
          </a:p>
          <a:p>
            <a:endParaRPr lang="en-GB" altLang="en-US"/>
          </a:p>
          <a:p>
            <a:endParaRPr lang="en-GB" altLang="en-US"/>
          </a:p>
          <a:p>
            <a:endParaRPr lang="en-GB" altLang="en-US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60388" y="2971800"/>
            <a:ext cx="7974012" cy="181292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Bounds *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getBounds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Bounds* res = new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AABox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();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  return res;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Bounds *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myBounds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getBounds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AABox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*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myAABox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dynamic_cast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AABox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*&gt;(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getBounds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() 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265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Errors using Dynamic Casts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Dynamic casts can produce run-time errors</a:t>
            </a:r>
          </a:p>
          <a:p>
            <a:pPr lvl="1"/>
            <a:r>
              <a:rPr lang="en-GB" altLang="en-US"/>
              <a:t>Pointers returned by cast is 0</a:t>
            </a:r>
          </a:p>
          <a:p>
            <a:pPr lvl="1"/>
            <a:r>
              <a:rPr lang="en-GB" altLang="en-US"/>
              <a:t>Reference cast will throw exception bad_cast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304800" y="2605087"/>
            <a:ext cx="8512175" cy="3186113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Bounds *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getBounds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return new Circle();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Bounds&amp;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getBoundsAsRef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AABox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*res = new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AABox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return *res;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//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myObb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will be 0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OBBox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*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myObb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dynamic_cast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OBBox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*&gt;(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getBounds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() );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// Line below will throw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OBBox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&amp;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myObbRef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dynamic_cast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OBBox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&amp;&gt;(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getBoundsAsRef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() 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9891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Next</a:t>
            </a:r>
            <a:endParaRPr lang="en-GB" altLang="en-US" dirty="0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altLang="en-US" dirty="0">
                <a:latin typeface="Comic Sans MS" panose="030F0702030302020204" pitchFamily="66" charset="0"/>
              </a:rPr>
              <a:t>Text is beautiful</a:t>
            </a:r>
            <a:endParaRPr lang="en-CA" dirty="0"/>
          </a:p>
          <a:p>
            <a:r>
              <a:rPr lang="en-CA" dirty="0"/>
              <a:t>Input and output streams</a:t>
            </a:r>
          </a:p>
          <a:p>
            <a:pPr lvl="1"/>
            <a:r>
              <a:rPr lang="en-CA" dirty="0"/>
              <a:t>Relevant classes for STL Stream I/O</a:t>
            </a:r>
          </a:p>
          <a:p>
            <a:pPr lvl="1"/>
            <a:r>
              <a:rPr lang="en-CA" dirty="0"/>
              <a:t>File handling</a:t>
            </a:r>
          </a:p>
          <a:p>
            <a:pPr lvl="1"/>
            <a:r>
              <a:rPr lang="en-CA" dirty="0"/>
              <a:t>Overloading the insertion and extraction operators</a:t>
            </a:r>
          </a:p>
          <a:p>
            <a:pPr lvl="1"/>
            <a:r>
              <a:rPr lang="en-CA" dirty="0"/>
              <a:t>String streams</a:t>
            </a:r>
          </a:p>
          <a:p>
            <a:endParaRPr lang="en-GB" altLang="en-US" dirty="0">
              <a:latin typeface="Comic Sans MS" panose="030F0702030302020204" pitchFamily="66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3693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altLang="en-US" dirty="0"/>
              <a:t>This lecture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altLang="en-US" b="0" dirty="0">
                <a:solidFill>
                  <a:srgbClr val="000000"/>
                </a:solidFill>
                <a:latin typeface="Comic Sans MS" panose="030F0702030302020204" pitchFamily="66" charset="0"/>
                <a:cs typeface="Arial" pitchFamily="34" charset="0"/>
              </a:rPr>
              <a:t>OO</a:t>
            </a:r>
            <a:endParaRPr lang="en-CA" altLang="en-US" dirty="0"/>
          </a:p>
          <a:p>
            <a:pPr eaLnBrk="1" hangingPunct="1">
              <a:lnSpc>
                <a:spcPct val="8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altLang="en-US" dirty="0"/>
              <a:t>Object-oriented design </a:t>
            </a:r>
            <a:endParaRPr lang="en-GB" altLang="en-US" dirty="0"/>
          </a:p>
          <a:p>
            <a:pPr lvl="1" eaLnBrk="1" hangingPunct="1">
              <a:defRPr/>
            </a:pPr>
            <a:r>
              <a:rPr lang="en-GB" altLang="en-US" dirty="0"/>
              <a:t>Polymorphism</a:t>
            </a:r>
          </a:p>
          <a:p>
            <a:pPr lvl="2" eaLnBrk="1" hangingPunct="1">
              <a:defRPr/>
            </a:pPr>
            <a:r>
              <a:rPr lang="en-GB" altLang="en-US" dirty="0"/>
              <a:t>Virtual Functions, Ch. 15.3, 15.7</a:t>
            </a:r>
          </a:p>
          <a:p>
            <a:pPr lvl="2" eaLnBrk="1" hangingPunct="1">
              <a:defRPr/>
            </a:pPr>
            <a:r>
              <a:rPr lang="en-GB" altLang="en-US" dirty="0"/>
              <a:t>Abstract classes,  Ch. 15.4</a:t>
            </a:r>
          </a:p>
          <a:p>
            <a:pPr lvl="2" eaLnBrk="1" hangingPunct="1">
              <a:defRPr/>
            </a:pPr>
            <a:r>
              <a:rPr lang="en-GB" altLang="en-US" dirty="0"/>
              <a:t>Dynamic cast, Ch. 19.2.1</a:t>
            </a:r>
          </a:p>
          <a:p>
            <a:pPr lvl="1" eaLnBrk="1" hangingPunct="1">
              <a:defRPr/>
            </a:pPr>
            <a:endParaRPr lang="en-GB" altLang="en-US" dirty="0"/>
          </a:p>
          <a:p>
            <a:pPr lvl="1" eaLnBrk="1" hangingPunct="1">
              <a:defRPr/>
            </a:pPr>
            <a:endParaRPr lang="en-GB" altLang="en-US" dirty="0"/>
          </a:p>
          <a:p>
            <a:pPr eaLnBrk="1" hangingPunct="1">
              <a:defRPr/>
            </a:pPr>
            <a:endParaRPr lang="en-GB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64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Polymorphism and Inheritance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Goal: Abstraction</a:t>
            </a:r>
          </a:p>
          <a:p>
            <a:pPr lvl="1"/>
            <a:r>
              <a:rPr lang="en-GB" altLang="en-US"/>
              <a:t>Base class summarizes the behavior of all derived classes.</a:t>
            </a:r>
          </a:p>
          <a:p>
            <a:r>
              <a:rPr lang="en-GB" altLang="en-US"/>
              <a:t>Concept: Polymorphism </a:t>
            </a:r>
          </a:p>
          <a:p>
            <a:pPr lvl="1"/>
            <a:r>
              <a:rPr lang="en-GB" altLang="en-US"/>
              <a:t>A base class handle may give access to different derived types</a:t>
            </a:r>
          </a:p>
          <a:p>
            <a:pPr lvl="1"/>
            <a:r>
              <a:rPr lang="en-GB" altLang="en-US"/>
              <a:t>Example: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3563938" y="3119437"/>
            <a:ext cx="2447925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GB" altLang="en-US" sz="2400" b="0" i="0">
                <a:solidFill>
                  <a:schemeClr val="tx1"/>
                </a:solidFill>
                <a:latin typeface="Times New Roman" pitchFamily="18" charset="0"/>
              </a:rPr>
              <a:t>Bounds</a:t>
            </a: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323850" y="4848225"/>
            <a:ext cx="2233613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GB" altLang="en-US" sz="2400" b="0" i="0">
                <a:solidFill>
                  <a:schemeClr val="tx1"/>
                </a:solidFill>
                <a:latin typeface="Times New Roman" pitchFamily="18" charset="0"/>
              </a:rPr>
              <a:t>AABox</a:t>
            </a:r>
          </a:p>
        </p:txBody>
      </p:sp>
      <p:sp>
        <p:nvSpPr>
          <p:cNvPr id="6150" name="Rectangle 5"/>
          <p:cNvSpPr>
            <a:spLocks noChangeArrowheads="1"/>
          </p:cNvSpPr>
          <p:nvPr/>
        </p:nvSpPr>
        <p:spPr bwMode="auto">
          <a:xfrm>
            <a:off x="3635375" y="4848225"/>
            <a:ext cx="2233613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GB" altLang="en-US" sz="2400" b="0" i="0">
                <a:solidFill>
                  <a:schemeClr val="tx1"/>
                </a:solidFill>
                <a:latin typeface="Times New Roman" pitchFamily="18" charset="0"/>
              </a:rPr>
              <a:t>Circle</a:t>
            </a: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6732588" y="4848225"/>
            <a:ext cx="2233612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GB" altLang="en-US" sz="2400" b="0" i="0">
                <a:solidFill>
                  <a:schemeClr val="tx1"/>
                </a:solidFill>
                <a:latin typeface="Times New Roman" pitchFamily="18" charset="0"/>
              </a:rPr>
              <a:t>OrientedBox</a:t>
            </a:r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 flipV="1">
            <a:off x="4787900" y="4054475"/>
            <a:ext cx="1588" cy="793750"/>
          </a:xfrm>
          <a:prstGeom prst="line">
            <a:avLst/>
          </a:prstGeom>
          <a:noFill/>
          <a:ln w="4428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 flipV="1">
            <a:off x="1331913" y="4054475"/>
            <a:ext cx="3168650" cy="793750"/>
          </a:xfrm>
          <a:prstGeom prst="line">
            <a:avLst/>
          </a:prstGeom>
          <a:noFill/>
          <a:ln w="4428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 flipH="1" flipV="1">
            <a:off x="5146675" y="4054475"/>
            <a:ext cx="2811463" cy="795337"/>
          </a:xfrm>
          <a:prstGeom prst="line">
            <a:avLst/>
          </a:prstGeom>
          <a:noFill/>
          <a:ln w="44280">
            <a:solidFill>
              <a:schemeClr val="accent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6155" name="Oval 10"/>
          <p:cNvSpPr>
            <a:spLocks noChangeArrowheads="1"/>
          </p:cNvSpPr>
          <p:nvPr/>
        </p:nvSpPr>
        <p:spPr bwMode="auto">
          <a:xfrm>
            <a:off x="3276600" y="3048000"/>
            <a:ext cx="3024188" cy="1079500"/>
          </a:xfrm>
          <a:prstGeom prst="ellipse">
            <a:avLst/>
          </a:prstGeom>
          <a:noFill/>
          <a:ln w="3816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179" name="Text Box 11"/>
          <p:cNvSpPr txBox="1">
            <a:spLocks noChangeArrowheads="1"/>
          </p:cNvSpPr>
          <p:nvPr/>
        </p:nvSpPr>
        <p:spPr bwMode="auto">
          <a:xfrm>
            <a:off x="6300788" y="3192462"/>
            <a:ext cx="2108200" cy="801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5pPr>
            <a:lvl6pPr defTabSz="457200" fontAlgn="base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6pPr>
            <a:lvl7pPr defTabSz="457200" fontAlgn="base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7pPr>
            <a:lvl8pPr defTabSz="457200" fontAlgn="base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8pPr>
            <a:lvl9pPr defTabSz="457200" fontAlgn="base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6000"/>
              </a:lnSpc>
              <a:defRPr/>
            </a:pPr>
            <a:r>
              <a:rPr lang="en-GB" altLang="en-US" sz="2000" i="1" dirty="0">
                <a:solidFill>
                  <a:schemeClr val="tx1"/>
                </a:solidFill>
                <a:latin typeface="Arial" charset="0"/>
              </a:rPr>
              <a:t>Exists in different forms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68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Example: Polymorphism 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altLang="en-US" dirty="0"/>
              <a:t>Call function defined for all bounding primitives</a:t>
            </a:r>
          </a:p>
          <a:p>
            <a:pPr lvl="1"/>
            <a:r>
              <a:rPr lang="en-GB" altLang="en-US" dirty="0"/>
              <a:t>Execute different code depending on derived class type of </a:t>
            </a:r>
            <a:r>
              <a:rPr lang="en-GB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</a:p>
          <a:p>
            <a:r>
              <a:rPr lang="en-GB" altLang="en-US" dirty="0"/>
              <a:t>Example: Enclose boundary samples</a:t>
            </a:r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323850" y="3843338"/>
            <a:ext cx="2233613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GB" altLang="en-US" sz="2400" b="0" i="0">
                <a:solidFill>
                  <a:schemeClr val="tx1"/>
                </a:solidFill>
                <a:latin typeface="Times New Roman" pitchFamily="18" charset="0"/>
              </a:rPr>
              <a:t>Bounds</a:t>
            </a: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323850" y="4779963"/>
            <a:ext cx="2233613" cy="914400"/>
          </a:xfrm>
          <a:prstGeom prst="rect">
            <a:avLst/>
          </a:prstGeom>
          <a:solidFill>
            <a:srgbClr val="FFFF0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GB" altLang="en-US" sz="2400" b="0" i="0">
                <a:solidFill>
                  <a:schemeClr val="tx1"/>
                </a:solidFill>
                <a:latin typeface="Times New Roman" pitchFamily="18" charset="0"/>
              </a:rPr>
              <a:t>AABox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3635375" y="4779963"/>
            <a:ext cx="2233613" cy="914400"/>
          </a:xfrm>
          <a:prstGeom prst="rect">
            <a:avLst/>
          </a:prstGeom>
          <a:solidFill>
            <a:srgbClr val="FFFF0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GB" altLang="en-US" sz="2400" b="0" i="0">
                <a:solidFill>
                  <a:schemeClr val="tx1"/>
                </a:solidFill>
                <a:latin typeface="Times New Roman" pitchFamily="18" charset="0"/>
              </a:rPr>
              <a:t>Circle</a:t>
            </a: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6732588" y="4779963"/>
            <a:ext cx="2233612" cy="914400"/>
          </a:xfrm>
          <a:prstGeom prst="rect">
            <a:avLst/>
          </a:prstGeom>
          <a:solidFill>
            <a:srgbClr val="FFFF00"/>
          </a:solidFill>
          <a:ln w="9398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GB" altLang="en-US" sz="2400" b="0" i="0">
                <a:solidFill>
                  <a:schemeClr val="tx1"/>
                </a:solidFill>
                <a:latin typeface="Times New Roman" pitchFamily="18" charset="0"/>
              </a:rPr>
              <a:t>OBBox</a:t>
            </a: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3635375" y="3843338"/>
            <a:ext cx="2233613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GB" altLang="en-US" sz="2400" b="0" i="0">
                <a:solidFill>
                  <a:schemeClr val="tx1"/>
                </a:solidFill>
                <a:latin typeface="Times New Roman" pitchFamily="18" charset="0"/>
              </a:rPr>
              <a:t>Bounds</a:t>
            </a:r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6732588" y="3843338"/>
            <a:ext cx="2233612" cy="91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GB" altLang="en-US" sz="2400" b="0" i="0">
                <a:solidFill>
                  <a:schemeClr val="tx1"/>
                </a:solidFill>
                <a:latin typeface="Times New Roman" pitchFamily="18" charset="0"/>
              </a:rPr>
              <a:t>Bounds</a:t>
            </a: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200025" y="3124200"/>
            <a:ext cx="2437825" cy="48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GB" altLang="en-US" sz="2400" b="0" i="0">
                <a:solidFill>
                  <a:schemeClr val="tx1"/>
                </a:solidFill>
                <a:latin typeface="Times New Roman" pitchFamily="18" charset="0"/>
              </a:rPr>
              <a:t>enclose with AAB</a:t>
            </a:r>
          </a:p>
        </p:txBody>
      </p:sp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3513138" y="3124200"/>
            <a:ext cx="2485274" cy="48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GB" altLang="en-US" sz="2400" b="0" i="0">
                <a:solidFill>
                  <a:schemeClr val="tx1"/>
                </a:solidFill>
                <a:latin typeface="Times New Roman" pitchFamily="18" charset="0"/>
              </a:rPr>
              <a:t>enclose with circle</a:t>
            </a:r>
          </a:p>
        </p:txBody>
      </p:sp>
      <p:sp>
        <p:nvSpPr>
          <p:cNvPr id="8203" name="Text Box 11"/>
          <p:cNvSpPr txBox="1">
            <a:spLocks noChangeArrowheads="1"/>
          </p:cNvSpPr>
          <p:nvPr/>
        </p:nvSpPr>
        <p:spPr bwMode="auto">
          <a:xfrm>
            <a:off x="6538913" y="3124200"/>
            <a:ext cx="2437183" cy="48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16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r>
              <a:rPr lang="en-GB" altLang="en-US" sz="2400" b="0" i="0">
                <a:solidFill>
                  <a:schemeClr val="tx1"/>
                </a:solidFill>
                <a:latin typeface="Times New Roman" pitchFamily="18" charset="0"/>
              </a:rPr>
              <a:t>enclose with OBB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777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2400" dirty="0"/>
              <a:t>Example in C++: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AABox</a:t>
            </a:r>
            <a:r>
              <a:rPr lang="en-GB" altLang="en-US" sz="2400" dirty="0"/>
              <a:t>,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GB" altLang="en-US" sz="2400" dirty="0"/>
              <a:t> and </a:t>
            </a:r>
            <a:r>
              <a:rPr lang="en-GB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OBBox</a:t>
            </a:r>
            <a:r>
              <a:rPr lang="en-GB" altLang="en-US" sz="2400" dirty="0"/>
              <a:t> are </a:t>
            </a:r>
            <a:r>
              <a:rPr lang="en-GB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Bounds</a:t>
            </a:r>
            <a:r>
              <a:rPr lang="en-GB" altLang="en-US" sz="2400" dirty="0"/>
              <a:t> with different properties</a:t>
            </a:r>
            <a:endParaRPr lang="en-GB" altLang="en-US" dirty="0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636588" y="1295400"/>
            <a:ext cx="8278812" cy="4559300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// Define class hierarchy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class Bounds { … };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class AABox: public Bounds { … };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class Circle : public Bounds { … };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class OBBox : public Bounds { … };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 b="0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// Handles to different bounds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Bounds *boundsA = new AABox();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Bounds *boundsB = new Circle();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OBBox objOBB; Bounds&amp; boundsC = objOBB;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 b="0" i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// Each bounds should behave differently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Point2D pts[4];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boundsA-&gt;enclose( pts, 4 ); // use algorithm for AABox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boundsB-&gt;enclose( pts, 4 ); // use algorithm for Circle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>
                <a:solidFill>
                  <a:srgbClr val="000000"/>
                </a:solidFill>
                <a:latin typeface="Courier New" pitchFamily="49" charset="0"/>
              </a:rPr>
              <a:t>boundsC.enclose( pts, 4 ); // use algorithm for OBBox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2210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Dynamic Binding and Virtual Methods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In Java all methods are virtual</a:t>
            </a:r>
          </a:p>
          <a:p>
            <a:pPr lvl="1"/>
            <a:r>
              <a:rPr lang="en-GB" altLang="en-US"/>
              <a:t>Virtual machine decides at run-time what method to execute</a:t>
            </a:r>
          </a:p>
          <a:p>
            <a:r>
              <a:rPr lang="en-GB" altLang="en-US"/>
              <a:t>In C++ only methods declared virtual are virtual</a:t>
            </a:r>
          </a:p>
          <a:p>
            <a:pPr lvl="1"/>
            <a:r>
              <a:rPr lang="en-GB" altLang="en-US"/>
              <a:t>Dynamic binding is only invoked when pointer or reference to an object is used</a:t>
            </a:r>
          </a:p>
          <a:p>
            <a:pPr lvl="1"/>
            <a:r>
              <a:rPr lang="en-GB" altLang="en-US"/>
              <a:t>Type of object is not known until run time but base object is guaranteed to be part of object</a:t>
            </a:r>
          </a:p>
          <a:p>
            <a:endParaRPr lang="en-GB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047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Definition of a Virtual Function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endParaRPr lang="en-GB" altLang="en-US" dirty="0"/>
          </a:p>
          <a:p>
            <a:pPr>
              <a:spcBef>
                <a:spcPts val="1500"/>
              </a:spcBef>
            </a:pPr>
            <a:r>
              <a:rPr lang="en-GB" altLang="en-US" dirty="0"/>
              <a:t>Keyword virtual in derived class optional; once a base class defined function virtual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84188" y="1143000"/>
            <a:ext cx="8355012" cy="4010025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Bounds {	…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  virtual bool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isInside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qPt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  virtual bool enclose( Points2D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extrema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[],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_size ) { 		 return false; 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AABox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: public Bounds { …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virtual bool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isInside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 if (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pt.isSmaller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d_upperRight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 &amp;&amp;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      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pt.isGreater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d_lowerLeft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))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   return true; else return false;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184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Override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 soon as we define a function with the same signature than a virtual function in the base class, we override the function: In C++11, we can use </a:t>
            </a:r>
            <a:r>
              <a:rPr lang="en-CA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CSI2372:  Programming Concepts</a:t>
            </a:r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84188" y="2438400"/>
            <a:ext cx="8355012" cy="3413412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Bounds {	…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  virtual bool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isInside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qPt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  virtual bool enclose( Points2D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extrema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[],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_size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  virtual double area();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class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AABox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: public Bounds { …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public: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virtual bool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isInside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  bool enclose( Points2D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extrema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[],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_size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	  double area() override;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9" name="AutoShape 26"/>
          <p:cNvSpPr>
            <a:spLocks/>
          </p:cNvSpPr>
          <p:nvPr/>
        </p:nvSpPr>
        <p:spPr bwMode="auto">
          <a:xfrm rot="10800000">
            <a:off x="7731125" y="4724400"/>
            <a:ext cx="431800" cy="865187"/>
          </a:xfrm>
          <a:prstGeom prst="leftBrace">
            <a:avLst>
              <a:gd name="adj1" fmla="val 36118"/>
              <a:gd name="adj2" fmla="val 50000"/>
            </a:avLst>
          </a:prstGeom>
          <a:noFill/>
          <a:ln w="317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lnSpc>
                <a:spcPct val="128000"/>
              </a:lnSpc>
              <a:spcBef>
                <a:spcPts val="4800"/>
              </a:spcBef>
              <a:spcAft>
                <a:spcPts val="48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7000"/>
              </a:lnSpc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Font typeface="Times New Roman" pitchFamily="18" charset="0"/>
              <a:buNone/>
            </a:pPr>
            <a:endParaRPr lang="en-CA" altLang="en-US" sz="2400" b="0" i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0" name="Line 25"/>
          <p:cNvSpPr>
            <a:spLocks noChangeShapeType="1"/>
          </p:cNvSpPr>
          <p:nvPr/>
        </p:nvSpPr>
        <p:spPr bwMode="auto">
          <a:xfrm flipH="1" flipV="1">
            <a:off x="8001000" y="4572000"/>
            <a:ext cx="161925" cy="595312"/>
          </a:xfrm>
          <a:prstGeom prst="line">
            <a:avLst/>
          </a:prstGeom>
          <a:noFill/>
          <a:ln w="31750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4953001" y="3741003"/>
            <a:ext cx="373379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CA" dirty="0">
                <a:latin typeface="+mn-lt"/>
              </a:rPr>
              <a:t>All virtual functions over-riding functions in Bounds</a:t>
            </a:r>
          </a:p>
        </p:txBody>
      </p:sp>
    </p:spTree>
    <p:extLst>
      <p:ext uri="{BB962C8B-B14F-4D97-AF65-F5344CB8AC3E}">
        <p14:creationId xmlns:p14="http://schemas.microsoft.com/office/powerpoint/2010/main" val="4155500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Call of a Virtual Function</a:t>
            </a: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09550" y="1219200"/>
            <a:ext cx="8755063" cy="4244408"/>
          </a:xfrm>
          <a:prstGeom prst="rect">
            <a:avLst/>
          </a:prstGeom>
          <a:solidFill>
            <a:srgbClr val="FFFFFF"/>
          </a:solidFill>
          <a:ln w="7632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>
            <a:spAutoFit/>
          </a:bodyPr>
          <a:lstStyle>
            <a:lvl1pPr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FEC524"/>
              </a:buClr>
              <a:buFont typeface="Arial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100" b="1" i="1">
                <a:solidFill>
                  <a:srgbClr val="FEC524"/>
                </a:solidFill>
                <a:latin typeface="Arial" charset="0"/>
              </a:defRPr>
            </a:lvl1pPr>
            <a:lvl2pPr marL="742950" indent="-28575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2pPr>
            <a:lvl3pPr marL="1143000" indent="-228600" eaLnBrk="0" hangingPunct="0">
              <a:lnSpc>
                <a:spcPct val="92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Arial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 i="1">
                <a:solidFill>
                  <a:srgbClr val="FFFFFF"/>
                </a:solidFill>
                <a:latin typeface="Arial" charset="0"/>
              </a:defRPr>
            </a:lvl3pPr>
            <a:lvl4pPr marL="1600200" indent="-228600" eaLnBrk="0" hangingPunct="0">
              <a:lnSpc>
                <a:spcPct val="81000"/>
              </a:lnSpc>
              <a:spcBef>
                <a:spcPts val="600"/>
              </a:spcBef>
              <a:spcAft>
                <a:spcPts val="600"/>
              </a:spcAft>
              <a:buClr>
                <a:srgbClr val="60C900"/>
              </a:buClr>
              <a:buFont typeface="Marlett" pitchFamily="2" charset="2"/>
              <a:buChar char="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4pPr>
            <a:lvl5pPr marL="2057400" indent="-228600" eaLnBrk="0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ts val="500"/>
              </a:spcAft>
              <a:buClr>
                <a:srgbClr val="60C900"/>
              </a:buClr>
              <a:buSzPct val="100000"/>
              <a:buFont typeface="Book Antiqua" pitchFamily="18" charset="0"/>
              <a:buChar char="³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600">
                <a:solidFill>
                  <a:srgbClr val="FFFFFF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// use a reference to base class (could change for pointer)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bool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isInside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Bounds&amp; _bounds,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const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Point2D&amp;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auto res = _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bounds.isInside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); 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return res;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endParaRPr lang="en-GB" altLang="en-US" sz="1800" b="0" i="0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main() {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AABox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aab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Circle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circ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Point2D pts[4];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aab.enclose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pts, 4 );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circ.enclose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pts, 4 );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Point2D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( 2.0, 3.0 );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"Inside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AA_Box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? "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isInside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aab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cout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&lt;&lt; "Inside Circle? " &lt;&lt;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isInside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(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circ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GB" altLang="en-US" sz="1800" b="0" i="0" dirty="0" err="1">
                <a:solidFill>
                  <a:srgbClr val="000000"/>
                </a:solidFill>
                <a:latin typeface="Courier New" pitchFamily="49" charset="0"/>
              </a:rPr>
              <a:t>pt</a:t>
            </a: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 );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Courier New" pitchFamily="49" charset="0"/>
              <a:buNone/>
            </a:pPr>
            <a:r>
              <a:rPr lang="en-GB" altLang="en-US" sz="1800" b="0" i="0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CSI2372:  Programming 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1050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Ottawa_Grey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7030A0"/>
      </a:hlink>
      <a:folHlink>
        <a:srgbClr val="7030A0"/>
      </a:folHlink>
    </a:clrScheme>
    <a:fontScheme name="uOttawa_Grey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uOttawa_Gre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Ottawa_Grey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ttawa_Grey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5234</TotalTime>
  <Words>1046</Words>
  <Application>Microsoft Office PowerPoint</Application>
  <PresentationFormat>On-screen Show (4:3)</PresentationFormat>
  <Paragraphs>250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Comic Sans MS</vt:lpstr>
      <vt:lpstr>Courier New</vt:lpstr>
      <vt:lpstr>Times</vt:lpstr>
      <vt:lpstr>Times New Roman</vt:lpstr>
      <vt:lpstr>WenQuanYi Zen Hei Sharp</vt:lpstr>
      <vt:lpstr>uOttawa_Grey</vt:lpstr>
      <vt:lpstr>Advanced Programming Concepts with C++ CSI2372 – Fall 2019</vt:lpstr>
      <vt:lpstr>This lecture</vt:lpstr>
      <vt:lpstr>Polymorphism and Inheritance</vt:lpstr>
      <vt:lpstr>Example: Polymorphism </vt:lpstr>
      <vt:lpstr>Example in C++: AABox, Circle and OBBox are Bounds with different properties</vt:lpstr>
      <vt:lpstr>Dynamic Binding and Virtual Methods</vt:lpstr>
      <vt:lpstr>Definition of a Virtual Function</vt:lpstr>
      <vt:lpstr>Override</vt:lpstr>
      <vt:lpstr>Call of a Virtual Function</vt:lpstr>
      <vt:lpstr>Example: Virtual Destructors</vt:lpstr>
      <vt:lpstr>Virtual Destructors (Dtors)</vt:lpstr>
      <vt:lpstr>Abstract Classes</vt:lpstr>
      <vt:lpstr>Pure Virtual Functions and Abstract Classes</vt:lpstr>
      <vt:lpstr>Improvements for Implementing Class Hierarchies in C++11</vt:lpstr>
      <vt:lpstr>Dynamic Cast</vt:lpstr>
      <vt:lpstr>“Down-Casts”</vt:lpstr>
      <vt:lpstr>Errors using Dynamic Casts</vt:lpstr>
      <vt:lpstr>Next</vt:lpstr>
    </vt:vector>
  </TitlesOfParts>
  <Company>University of Ottawa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Daniel Côté</dc:creator>
  <cp:lastModifiedBy>Mohamed Taleb</cp:lastModifiedBy>
  <cp:revision>826</cp:revision>
  <cp:lastPrinted>2018-10-15T19:17:45Z</cp:lastPrinted>
  <dcterms:created xsi:type="dcterms:W3CDTF">2004-10-15T15:05:39Z</dcterms:created>
  <dcterms:modified xsi:type="dcterms:W3CDTF">2019-09-10T19:10:57Z</dcterms:modified>
</cp:coreProperties>
</file>