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1" r:id="rId2"/>
    <p:sldId id="693" r:id="rId3"/>
    <p:sldId id="694" r:id="rId4"/>
    <p:sldId id="696" r:id="rId5"/>
    <p:sldId id="697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695" r:id="rId19"/>
    <p:sldId id="698" r:id="rId20"/>
    <p:sldId id="699" r:id="rId21"/>
    <p:sldId id="712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110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9ACB9CC-B24C-4332-B7B7-99CC0F82C895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67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76508C3-1E54-46ED-8A5C-124580934EA2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58149F7-112E-45DF-8DCA-96C09FB88A0C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2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EA38029-AD6A-486E-BB82-1A76B2C9E10C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99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81C6127-293A-4A83-B8B1-E0119E25F551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4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C6326C-90A3-40C6-905A-746388CC7DD0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15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298541-6461-46C0-937A-329F38EF7BC3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8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1DFB793-D49F-43CE-AA79-607F43F495DA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75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FB8212-D177-4BD3-930D-54D30F6410CC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197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130509F-DB53-45B9-BC4B-2D5DDA5FF22A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4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78C996C-6C6A-4A2D-B4FF-89D0A5BE66B1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584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D2D057E-046C-48D8-9865-882ED9EFECE7}" type="slidenum">
              <a:rPr lang="en-GB" altLang="en-US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60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C0306B-9B96-4353-9679-A6AE3EF656D3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05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63D49DC-C8A5-4F65-8ABE-E16CC78093B0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3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F5FF18A-F76B-4E85-8E66-E66B46C324A7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1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E5FBA00-1BEB-451E-A2AC-C9739CA6CB21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49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154FE2C-C5CF-44AA-A96A-11C6DAF67B8C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7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38712C3-21D6-40F0-AA31-D07D6E15B3C9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33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B98C5F6-E6A2-48A0-AD21-A462F55B9FA4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5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>
                <a:latin typeface="Arial" charset="0"/>
              </a:rPr>
              <a:t>Mohamed Taleb</a:t>
            </a:r>
            <a:endParaRPr lang="en-US" altLang="en-US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Copying a File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93688" y="1100137"/>
            <a:ext cx="8499475" cy="39290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streamCopy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true;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inFileName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ifstream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inFile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inFileName.c_str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outFileName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ofstream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outFile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outFileName.c_str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streamCopy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inFile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outFile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inFile.close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outFile.close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79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Copying a File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15925" y="1079500"/>
            <a:ext cx="8499475" cy="45593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bool streamCopy( istream&amp; _inS, ostream&amp; _outS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char curC;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if ( !_inS || !_outS ) return false; </a:t>
            </a:r>
            <a:r>
              <a:rPr lang="en-CA" altLang="en-US" sz="1800" b="0" i="0" noProof="1">
                <a:solidFill>
                  <a:schemeClr val="accent2"/>
                </a:solidFill>
                <a:latin typeface="Courier New" pitchFamily="49" charset="0"/>
              </a:rPr>
              <a:t>// check status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_inS.clear(); _outS.clear(); </a:t>
            </a:r>
            <a:r>
              <a:rPr lang="en-CA" altLang="en-US" sz="1800" b="0" i="0" noProof="1">
                <a:solidFill>
                  <a:schemeClr val="accent2"/>
                </a:solidFill>
                <a:latin typeface="Courier New" pitchFamily="49" charset="0"/>
              </a:rPr>
              <a:t>// clear any errors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while( !_inS.eof() )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    </a:t>
            </a:r>
            <a:r>
              <a:rPr lang="en-CA" altLang="en-US" sz="1800" b="0" i="0" noProof="1">
                <a:solidFill>
                  <a:srgbClr val="3333CC"/>
                </a:solidFill>
                <a:latin typeface="Courier New" pitchFamily="49" charset="0"/>
              </a:rPr>
              <a:t>// use get instead of &gt;&gt; to extract white spaces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    _inS.get( curC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    if ( _inS.fail() ) return false;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  _outS &lt;&lt; curC;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} 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return true;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string inFileName; ifstream inFile( inFileName.c_str());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string outFileName; ofstream outFile( outFileName.c_str());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streamCopy( inFile, outFile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inFile.close(); outFile.close();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5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Stream Input/Output </a:t>
            </a:r>
            <a:br>
              <a:rPr lang="en-GB" altLang="en-US"/>
            </a:br>
            <a:r>
              <a:rPr lang="en-GB" altLang="en-US"/>
              <a:t>for Non Built-In Types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Stream Output in Java </a:t>
            </a:r>
          </a:p>
          <a:p>
            <a:pPr lvl="1"/>
            <a:r>
              <a:rPr lang="en-GB" altLang="en-US" dirty="0"/>
              <a:t>Object defines a method </a:t>
            </a:r>
            <a:r>
              <a:rPr lang="en-GB" altLang="en-US" dirty="0" err="1"/>
              <a:t>toString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It is recommended that all classes override it</a:t>
            </a:r>
          </a:p>
          <a:p>
            <a:r>
              <a:rPr lang="en-GB" altLang="en-US" dirty="0"/>
              <a:t>Stream Input and Output in C++</a:t>
            </a:r>
          </a:p>
          <a:p>
            <a:pPr lvl="1"/>
            <a:r>
              <a:rPr lang="en-GB" altLang="en-US" dirty="0"/>
              <a:t>Overload the insertion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altLang="en-US" dirty="0"/>
              <a:t> and extraction operator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6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Overloading the Insertion Operator &lt;&lt;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93688" y="1066800"/>
            <a:ext cx="8499475" cy="48339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>
                <a:solidFill>
                  <a:srgbClr val="000000"/>
                </a:solidFill>
                <a:latin typeface="Courier New" pitchFamily="49" charset="0"/>
              </a:rPr>
              <a:t>class Person;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>
                <a:solidFill>
                  <a:srgbClr val="000000"/>
                </a:solidFill>
                <a:latin typeface="Courier New" pitchFamily="49" charset="0"/>
              </a:rPr>
              <a:t>ostream&amp; operator&lt;&lt;( ostream&amp;, const Person&amp;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string LastName;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string FirstName;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int Sin;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friend ostream&amp; operator&lt;&lt;( ostream&amp;, const Person&amp;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	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ostream&amp; operator&lt;&lt;( ostream&amp; _os, const Person&amp; _p)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_os &lt;&lt; _p.FirstName &lt;&lt; “\t“ &lt;&lt; _p.LastName &lt;&lt; “\t”;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_os &lt;&lt; _p.Sin;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 return _os;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ofstream outFile; Person john( “John”, “Dow”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cout &lt;&lt; “Person: “ &lt;&lt; john; outFile &lt;&lt; john;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7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Overloading the extraction operator &gt;&gt;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Similar than insertion but need to check errors and leave object in valid state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23850" y="2162175"/>
            <a:ext cx="8499475" cy="3690411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	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 operator&gt;&gt;( … 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Person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“Person: “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4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Overloading the extraction operator &gt;&gt;</a:t>
            </a:r>
            <a:endParaRPr lang="en-GB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Similar than insertion but need to check errors and leave object in valid state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95288" y="2085975"/>
            <a:ext cx="8499475" cy="39674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Person;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operator&gt;&gt;(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&amp;, Person&amp;);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Person {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friend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operator&gt;&gt;(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&amp;, Person&amp;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	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operator&gt;&gt;(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&amp; _is, Person&amp; _p)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_is &gt;&gt;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p.FirstName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p.LastName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p.Sin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check and make a default Person on failure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if ( !_is ) _p = Person();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_is;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Person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“Person: “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toBeRead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7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 Streams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751262" y="2597150"/>
            <a:ext cx="1597025" cy="857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basic_istream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795837" y="2630487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508625" y="2590800"/>
            <a:ext cx="1595437" cy="868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basic_ostream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557962" y="2627312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2057400" y="4967287"/>
            <a:ext cx="1595437" cy="857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basic_istringstream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101975" y="5000625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4624387" y="4967287"/>
            <a:ext cx="1595438" cy="857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basic_stringstream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5668962" y="5000625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7191375" y="4954587"/>
            <a:ext cx="1595437" cy="858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basic_ostringstream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8235950" y="4987925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4602162" y="3800475"/>
            <a:ext cx="1595438" cy="868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basic_iostream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5651500" y="3836987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2820987" y="3460750"/>
            <a:ext cx="1314450" cy="1500187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4929187" y="3465512"/>
            <a:ext cx="6350" cy="3444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5819775" y="3484562"/>
            <a:ext cx="1587" cy="3190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 flipV="1">
            <a:off x="5360987" y="4681537"/>
            <a:ext cx="1588" cy="27940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H="1" flipV="1">
            <a:off x="6705600" y="3471862"/>
            <a:ext cx="1325562" cy="14874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Same setup than file streams</a:t>
            </a:r>
          </a:p>
          <a:p>
            <a:pPr lvl="1"/>
            <a:r>
              <a:rPr lang="en-GB" altLang="en-US" dirty="0"/>
              <a:t>Read/write to memory rather than file or console</a:t>
            </a:r>
          </a:p>
          <a:p>
            <a:pPr lvl="1"/>
            <a:r>
              <a:rPr lang="en-GB" altLang="en-US" dirty="0"/>
              <a:t>Important for parsing text (</a:t>
            </a:r>
            <a:r>
              <a:rPr lang="en-GB" altLang="en-US" dirty="0" err="1"/>
              <a:t>isstream</a:t>
            </a:r>
            <a:r>
              <a:rPr lang="en-GB" altLang="en-US" dirty="0"/>
              <a:t>) or converting types to strings</a:t>
            </a:r>
          </a:p>
          <a:p>
            <a:pPr lvl="1"/>
            <a:r>
              <a:rPr lang="en-GB" altLang="en-US" dirty="0"/>
              <a:t>String stream </a:t>
            </a:r>
          </a:p>
          <a:p>
            <a:pPr marL="457200" lvl="1" indent="0">
              <a:buNone/>
            </a:pPr>
            <a:r>
              <a:rPr lang="en-GB" altLang="en-US" dirty="0"/>
              <a:t>	classes hold a </a:t>
            </a:r>
          </a:p>
          <a:p>
            <a:pPr marL="457200" lvl="1" indent="0">
              <a:buNone/>
            </a:pPr>
            <a:r>
              <a:rPr lang="en-GB" altLang="en-US" dirty="0"/>
              <a:t>	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basic_stringbuf</a:t>
            </a:r>
            <a:r>
              <a:rPr lang="en-GB" altLang="en-US" dirty="0"/>
              <a:t> </a:t>
            </a:r>
          </a:p>
          <a:p>
            <a:pPr marL="457200" lvl="1" indent="0">
              <a:buNone/>
            </a:pPr>
            <a:r>
              <a:rPr lang="en-GB" altLang="en-US" dirty="0"/>
              <a:t>	instead of </a:t>
            </a:r>
          </a:p>
          <a:p>
            <a:pPr marL="457200" lvl="1" indent="0">
              <a:buNone/>
            </a:pPr>
            <a:r>
              <a:rPr lang="en-GB" altLang="en-US" dirty="0"/>
              <a:t>	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basic_filebuf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 Stream Examples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Parsing input lines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Converting a variable to a string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95288" y="1830387"/>
            <a:ext cx="8499475" cy="22844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string line, token;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Get a line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while 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line))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istringstream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streamLine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(line);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GB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Get individual white space separated tokens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while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streamLine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token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n-GB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// Process word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} }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66713" y="4267200"/>
            <a:ext cx="8499475" cy="14605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string sNumber;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float fNumber;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ostringstream converter;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converter &lt;&lt; fNumber;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sNumber = converter.str();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7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Details: STL Stream Core Classes</a:t>
            </a:r>
          </a:p>
        </p:txBody>
      </p: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3011488" y="1219200"/>
            <a:ext cx="2655887" cy="1354138"/>
          </a:xfrm>
          <a:prstGeom prst="parallelogram">
            <a:avLst>
              <a:gd name="adj" fmla="val 49033"/>
            </a:avLst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ios_base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973388" y="2995613"/>
            <a:ext cx="2049462" cy="1284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basic_ios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942749" y="4430712"/>
            <a:ext cx="2049462" cy="1284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basic_istream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084763" y="4414837"/>
            <a:ext cx="2049462" cy="1300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basic_ostream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68300" y="1066800"/>
            <a:ext cx="1811338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368300" y="1665288"/>
            <a:ext cx="1811338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368300" y="2265363"/>
            <a:ext cx="1811338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locale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072188" y="3270250"/>
            <a:ext cx="2039937" cy="66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basic_streambuf</a:t>
            </a: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V="1">
            <a:off x="4035425" y="2589213"/>
            <a:ext cx="1588" cy="417512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V="1">
            <a:off x="3614738" y="4302125"/>
            <a:ext cx="1587" cy="1103313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V="1">
            <a:off x="4430713" y="4308475"/>
            <a:ext cx="1587" cy="1103313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2962275" y="5387975"/>
            <a:ext cx="650875" cy="15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4445000" y="5394325"/>
            <a:ext cx="650875" cy="15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2187575" y="1377950"/>
            <a:ext cx="1392238" cy="1588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H="1">
            <a:off x="2217738" y="1892300"/>
            <a:ext cx="1084262" cy="9525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>
            <a:off x="2162175" y="2460625"/>
            <a:ext cx="873125" cy="1588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5033963" y="3678238"/>
            <a:ext cx="992187" cy="1587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88" name="Text Box 19"/>
          <p:cNvSpPr txBox="1">
            <a:spLocks noChangeArrowheads="1"/>
          </p:cNvSpPr>
          <p:nvPr/>
        </p:nvSpPr>
        <p:spPr bwMode="auto">
          <a:xfrm>
            <a:off x="4776788" y="1281113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4327525" y="3067050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2301875" y="4495800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7397750" y="3040063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6432550" y="4495800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25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Working with Streams: Definitions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dirty="0"/>
              <a:t>Querying state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basic_ios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/>
              <a:t>Examples: </a:t>
            </a:r>
          </a:p>
          <a:p>
            <a:pPr lvl="1"/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basic_ios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basic_ios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::bad();</a:t>
            </a:r>
          </a:p>
          <a:p>
            <a:pPr lvl="1"/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::clear(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iostate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_State =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goodbit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tabLst>
                <a:tab pos="3852863" algn="l"/>
              </a:tabLst>
            </a:pP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iostate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_State,     	bool _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Exreraise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altLang="en-US" dirty="0"/>
              <a:t>;</a:t>
            </a:r>
          </a:p>
          <a:p>
            <a:r>
              <a:rPr lang="en-GB" altLang="en-US" dirty="0"/>
              <a:t>Translation </a:t>
            </a:r>
            <a:r>
              <a:rPr lang="en-GB" altLang="en-US" dirty="0" err="1"/>
              <a:t>basic_istream</a:t>
            </a:r>
            <a:r>
              <a:rPr lang="en-GB" altLang="en-US" dirty="0"/>
              <a:t>, </a:t>
            </a:r>
            <a:r>
              <a:rPr lang="en-GB" altLang="en-US" dirty="0" err="1"/>
              <a:t>basic_ostream</a:t>
            </a:r>
            <a:r>
              <a:rPr lang="en-GB" altLang="en-US" dirty="0"/>
              <a:t> Examples: </a:t>
            </a:r>
          </a:p>
          <a:p>
            <a:pPr lvl="1"/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::operator&lt;&lt;(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::operator&gt;&gt;(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GB" altLang="en-US" dirty="0"/>
              <a:t>Changing the buffer </a:t>
            </a:r>
            <a:r>
              <a:rPr lang="en-GB" altLang="en-US" dirty="0" err="1"/>
              <a:t>basic_streambuf</a:t>
            </a:r>
            <a:r>
              <a:rPr lang="en-GB" altLang="en-US" dirty="0"/>
              <a:t> Examples: </a:t>
            </a:r>
          </a:p>
          <a:p>
            <a:pPr lvl="1"/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int_type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basic_streambuf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sungetc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GB" altLang="en-US" dirty="0"/>
              <a:t>NOTE: A pointer to a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basic_streambuf</a:t>
            </a:r>
            <a:r>
              <a:rPr lang="en-GB" altLang="en-US" dirty="0"/>
              <a:t> can be retrieved with </a:t>
            </a:r>
          </a:p>
          <a:p>
            <a:pPr lvl="1"/>
            <a:r>
              <a:rPr lang="en-GB" altLang="en-US" dirty="0"/>
              <a:t>	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basic_streambuf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basic_ios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rdbuf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This lecture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Comic Sans MS" panose="030F0702030302020204" pitchFamily="66" charset="0"/>
              </a:rPr>
              <a:t>Text is beautiful</a:t>
            </a:r>
            <a:endParaRPr lang="en-CA" dirty="0"/>
          </a:p>
          <a:p>
            <a:r>
              <a:rPr lang="en-CA" dirty="0"/>
              <a:t>Input and output streams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Relevant classes </a:t>
            </a:r>
            <a:r>
              <a:rPr lang="en-CA" dirty="0"/>
              <a:t>for STL Stream I/O</a:t>
            </a:r>
            <a:r>
              <a:rPr lang="en-GB" altLang="en-US" dirty="0"/>
              <a:t>, Ch. 8.1</a:t>
            </a:r>
          </a:p>
          <a:p>
            <a:pPr lvl="1"/>
            <a:r>
              <a:rPr lang="en-GB" altLang="en-US" dirty="0"/>
              <a:t>File handling, Ch. 8.2 </a:t>
            </a:r>
          </a:p>
          <a:p>
            <a:pPr lvl="1"/>
            <a:r>
              <a:rPr lang="en-GB" altLang="en-US" dirty="0"/>
              <a:t>Overloading the insertion and extraction operators 14.2</a:t>
            </a:r>
          </a:p>
          <a:p>
            <a:pPr lvl="1"/>
            <a:r>
              <a:rPr lang="en-GB" altLang="en-US" dirty="0"/>
              <a:t>String streams, Ch. 8.3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0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Working with Streams: Example Usage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87338" y="1095375"/>
            <a:ext cx="8253412" cy="46958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normAutofit lnSpcReduction="10000"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100;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char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'x';</a:t>
            </a:r>
          </a:p>
          <a:p>
            <a:pPr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myFloat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myString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": "; </a:t>
            </a: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	// manipulator format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oct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	// function call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cout.put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cout.put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(' ');</a:t>
            </a: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	// put characters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cout.rdbuf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()-&gt;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sputc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 	// into </a:t>
            </a:r>
            <a:r>
              <a:rPr lang="en-GB" altLang="en-US" sz="1800" b="0" i="0" dirty="0" err="1">
                <a:solidFill>
                  <a:srgbClr val="3333CC"/>
                </a:solidFill>
                <a:latin typeface="Courier New" pitchFamily="49" charset="0"/>
              </a:rPr>
              <a:t>basic_streambuf</a:t>
            </a:r>
            <a:endParaRPr lang="en-GB" altLang="en-US" sz="1800" b="0" i="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if ( !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cin.fail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 {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cin.clear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cin.rdstate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3333CC"/>
                </a:solidFill>
                <a:latin typeface="Courier New" pitchFamily="49" charset="0"/>
              </a:rPr>
              <a:t>// read form </a:t>
            </a:r>
            <a:r>
              <a:rPr lang="en-GB" altLang="en-US" sz="1800" b="0" i="0" dirty="0" err="1">
                <a:solidFill>
                  <a:srgbClr val="3333CC"/>
                </a:solidFill>
                <a:latin typeface="Courier New" pitchFamily="49" charset="0"/>
              </a:rPr>
              <a:t>basic_streambuf</a:t>
            </a:r>
            <a:endParaRPr lang="en-GB" altLang="en-US" sz="1800" b="0" i="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curChar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cin.rdbuf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()-&gt;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sgetc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	 </a:t>
            </a:r>
            <a:r>
              <a:rPr lang="en-GB" altLang="en-US" sz="1800" b="0" i="0" dirty="0">
                <a:solidFill>
                  <a:srgbClr val="0000FF"/>
                </a:solidFill>
                <a:latin typeface="Courier New" pitchFamily="49" charset="0"/>
              </a:rPr>
              <a:t>// stay at position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curChar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cin.rdbuf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()-&gt;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sbumpc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	</a:t>
            </a:r>
            <a:r>
              <a:rPr lang="en-GB" altLang="en-US" sz="1800" b="0" i="0" dirty="0">
                <a:solidFill>
                  <a:srgbClr val="FFFFFF"/>
                </a:solidFill>
                <a:latin typeface="Courier New" pitchFamily="49" charset="0"/>
              </a:rPr>
              <a:t>// advance the position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26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Next Topic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Comic Sans MS" panose="030F0702030302020204" pitchFamily="66" charset="0"/>
              </a:rPr>
              <a:t>Just like </a:t>
            </a:r>
            <a:r>
              <a:rPr lang="en-CA" dirty="0" err="1">
                <a:latin typeface="Comic Sans MS" panose="030F0702030302020204" pitchFamily="66" charset="0"/>
              </a:rPr>
              <a:t>int</a:t>
            </a:r>
            <a:r>
              <a:rPr lang="en-CA" dirty="0"/>
              <a:t> </a:t>
            </a:r>
          </a:p>
          <a:p>
            <a:r>
              <a:rPr lang="en-CA" dirty="0"/>
              <a:t>Abstract data types</a:t>
            </a:r>
          </a:p>
          <a:p>
            <a:pPr lvl="1"/>
            <a:r>
              <a:rPr lang="en-CA" dirty="0"/>
              <a:t>Operator overloading</a:t>
            </a:r>
          </a:p>
          <a:p>
            <a:pPr lvl="1"/>
            <a:r>
              <a:rPr lang="en-CA" dirty="0"/>
              <a:t>Numerical vector and matrix classes in C++</a:t>
            </a:r>
          </a:p>
          <a:p>
            <a:pPr lvl="1"/>
            <a:r>
              <a:rPr lang="en-CA" dirty="0"/>
              <a:t>Friend operator on classes and functions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Input/Output Streams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Streams </a:t>
            </a:r>
          </a:p>
          <a:p>
            <a:pPr lvl="1"/>
            <a:r>
              <a:rPr lang="en-GB" altLang="en-US"/>
              <a:t>Sequential data flows from/to devices</a:t>
            </a:r>
          </a:p>
          <a:p>
            <a:r>
              <a:rPr lang="en-GB" altLang="en-US"/>
              <a:t>Examples </a:t>
            </a:r>
          </a:p>
          <a:p>
            <a:pPr lvl="1"/>
            <a:r>
              <a:rPr lang="en-GB" altLang="en-US"/>
              <a:t>Console input/output</a:t>
            </a:r>
          </a:p>
          <a:p>
            <a:pPr lvl="1"/>
            <a:r>
              <a:rPr lang="en-GB" altLang="en-US"/>
              <a:t>File input/output</a:t>
            </a:r>
          </a:p>
          <a:p>
            <a:r>
              <a:rPr lang="en-GB" altLang="en-US"/>
              <a:t>C++ Stream Model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786063" y="3735387"/>
            <a:ext cx="3419475" cy="1997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65138" y="4400550"/>
            <a:ext cx="1573212" cy="1265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7815263" y="4044950"/>
            <a:ext cx="1150937" cy="167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614363" y="3965575"/>
            <a:ext cx="13652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I/O Device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887663" y="3832225"/>
            <a:ext cx="3235325" cy="398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State component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408488" y="3352800"/>
            <a:ext cx="1806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Stream Object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8048625" y="3524250"/>
            <a:ext cx="9159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5475" y="4605337"/>
            <a:ext cx="11243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8054975" y="4383087"/>
            <a:ext cx="66586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cout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8053388" y="5105400"/>
            <a:ext cx="51037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cin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6022975" y="4540250"/>
            <a:ext cx="633413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7418388" y="4540250"/>
            <a:ext cx="387350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015038" y="5180012"/>
            <a:ext cx="660400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1" name="Rectangle 16"/>
          <p:cNvSpPr>
            <a:spLocks noChangeArrowheads="1"/>
          </p:cNvSpPr>
          <p:nvPr/>
        </p:nvSpPr>
        <p:spPr bwMode="auto">
          <a:xfrm>
            <a:off x="7418388" y="5180012"/>
            <a:ext cx="377825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2" name="Rectangle 17"/>
          <p:cNvSpPr>
            <a:spLocks noChangeArrowheads="1"/>
          </p:cNvSpPr>
          <p:nvPr/>
        </p:nvSpPr>
        <p:spPr bwMode="auto">
          <a:xfrm>
            <a:off x="2038350" y="4540250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2047875" y="5180012"/>
            <a:ext cx="887413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4" name="Rectangle 19"/>
          <p:cNvSpPr>
            <a:spLocks noChangeArrowheads="1"/>
          </p:cNvSpPr>
          <p:nvPr/>
        </p:nvSpPr>
        <p:spPr bwMode="auto">
          <a:xfrm>
            <a:off x="3990975" y="4540250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5" name="Rectangle 20"/>
          <p:cNvSpPr>
            <a:spLocks noChangeArrowheads="1"/>
          </p:cNvSpPr>
          <p:nvPr/>
        </p:nvSpPr>
        <p:spPr bwMode="auto">
          <a:xfrm>
            <a:off x="4025900" y="5180012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 flipH="1" flipV="1">
            <a:off x="2038350" y="4665662"/>
            <a:ext cx="5745163" cy="1270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2030413" y="5326062"/>
            <a:ext cx="5776912" cy="15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6168" name="Group 23"/>
          <p:cNvGrpSpPr>
            <a:grpSpLocks/>
          </p:cNvGrpSpPr>
          <p:nvPr/>
        </p:nvGrpSpPr>
        <p:grpSpPr bwMode="auto">
          <a:xfrm>
            <a:off x="6673850" y="4364037"/>
            <a:ext cx="738188" cy="571500"/>
            <a:chOff x="4204" y="3276"/>
            <a:chExt cx="465" cy="3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74" name="Rectangle 24"/>
            <p:cNvSpPr>
              <a:spLocks noChangeArrowheads="1"/>
            </p:cNvSpPr>
            <p:nvPr/>
          </p:nvSpPr>
          <p:spPr bwMode="auto">
            <a:xfrm>
              <a:off x="4204" y="3276"/>
              <a:ext cx="465" cy="360"/>
            </a:xfrm>
            <a:prstGeom prst="rect">
              <a:avLst/>
            </a:prstGeom>
            <a:grp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75" name="Text Box 25"/>
            <p:cNvSpPr txBox="1">
              <a:spLocks noChangeArrowheads="1"/>
            </p:cNvSpPr>
            <p:nvPr/>
          </p:nvSpPr>
          <p:spPr bwMode="auto">
            <a:xfrm>
              <a:off x="4288" y="3324"/>
              <a:ext cx="302" cy="25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r>
                <a:rPr lang="en-GB" altLang="en-US" sz="2000" b="0" i="0">
                  <a:solidFill>
                    <a:schemeClr val="tx1"/>
                  </a:solidFill>
                </a:rPr>
                <a:t>&lt;&lt;</a:t>
              </a:r>
            </a:p>
          </p:txBody>
        </p:sp>
      </p:grpSp>
      <p:grpSp>
        <p:nvGrpSpPr>
          <p:cNvPr id="6169" name="Group 26"/>
          <p:cNvGrpSpPr>
            <a:grpSpLocks/>
          </p:cNvGrpSpPr>
          <p:nvPr/>
        </p:nvGrpSpPr>
        <p:grpSpPr bwMode="auto">
          <a:xfrm>
            <a:off x="6673850" y="5024437"/>
            <a:ext cx="738188" cy="571500"/>
            <a:chOff x="4204" y="3692"/>
            <a:chExt cx="465" cy="3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72" name="Rectangle 27"/>
            <p:cNvSpPr>
              <a:spLocks noChangeArrowheads="1"/>
            </p:cNvSpPr>
            <p:nvPr/>
          </p:nvSpPr>
          <p:spPr bwMode="auto">
            <a:xfrm>
              <a:off x="4204" y="3692"/>
              <a:ext cx="465" cy="360"/>
            </a:xfrm>
            <a:prstGeom prst="rect">
              <a:avLst/>
            </a:prstGeom>
            <a:grp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173" name="Text Box 28"/>
            <p:cNvSpPr txBox="1">
              <a:spLocks noChangeArrowheads="1"/>
            </p:cNvSpPr>
            <p:nvPr/>
          </p:nvSpPr>
          <p:spPr bwMode="auto">
            <a:xfrm>
              <a:off x="4277" y="3745"/>
              <a:ext cx="302" cy="25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r>
                <a:rPr lang="en-GB" altLang="en-US" sz="2000" b="0" i="0">
                  <a:solidFill>
                    <a:schemeClr val="tx1"/>
                  </a:solidFill>
                </a:rPr>
                <a:t>&gt;&gt;</a:t>
              </a:r>
            </a:p>
          </p:txBody>
        </p:sp>
      </p:grpSp>
      <p:sp>
        <p:nvSpPr>
          <p:cNvPr id="6170" name="Text Box 29"/>
          <p:cNvSpPr txBox="1">
            <a:spLocks noChangeArrowheads="1"/>
          </p:cNvSpPr>
          <p:nvPr/>
        </p:nvSpPr>
        <p:spPr bwMode="auto">
          <a:xfrm>
            <a:off x="2876550" y="4373562"/>
            <a:ext cx="1497013" cy="1238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Buffer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4637088" y="4373562"/>
            <a:ext cx="1497012" cy="1254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Translator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4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Design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Translator classes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basic_istream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basic_ostream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dirty="0"/>
              <a:t>Buffer classes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basic_streambuf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en-US" dirty="0"/>
              <a:t>State classes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ios_base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basic_ios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786063" y="3735387"/>
            <a:ext cx="3419475" cy="1997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465138" y="4400550"/>
            <a:ext cx="1573212" cy="1265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815263" y="4044950"/>
            <a:ext cx="1150937" cy="167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887663" y="3832225"/>
            <a:ext cx="3235325" cy="3984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State component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625475" y="4605337"/>
            <a:ext cx="112432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Console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8054975" y="4383087"/>
            <a:ext cx="66586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cout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053388" y="5105400"/>
            <a:ext cx="51037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cin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6022975" y="4540250"/>
            <a:ext cx="633413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7418388" y="4540250"/>
            <a:ext cx="387350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6015038" y="5180012"/>
            <a:ext cx="660400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418388" y="5180012"/>
            <a:ext cx="377825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2038350" y="4540250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2047875" y="5180012"/>
            <a:ext cx="887413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990975" y="4540250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025900" y="5180012"/>
            <a:ext cx="941388" cy="263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H="1" flipV="1">
            <a:off x="2038350" y="4665662"/>
            <a:ext cx="5745163" cy="1270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2030413" y="5326062"/>
            <a:ext cx="5776912" cy="158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6673850" y="4364037"/>
            <a:ext cx="738188" cy="571500"/>
            <a:chOff x="4204" y="3276"/>
            <a:chExt cx="465" cy="3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>
              <a:off x="4204" y="3276"/>
              <a:ext cx="465" cy="360"/>
            </a:xfrm>
            <a:prstGeom prst="rect">
              <a:avLst/>
            </a:prstGeom>
            <a:grp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4288" y="3324"/>
              <a:ext cx="302" cy="25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r>
                <a:rPr lang="en-GB" altLang="en-US" sz="2000" b="0" i="0">
                  <a:solidFill>
                    <a:schemeClr val="tx1"/>
                  </a:solidFill>
                </a:rPr>
                <a:t>&lt;&lt;</a:t>
              </a:r>
            </a:p>
          </p:txBody>
        </p:sp>
      </p:grpSp>
      <p:grpSp>
        <p:nvGrpSpPr>
          <p:cNvPr id="57" name="Group 26"/>
          <p:cNvGrpSpPr>
            <a:grpSpLocks/>
          </p:cNvGrpSpPr>
          <p:nvPr/>
        </p:nvGrpSpPr>
        <p:grpSpPr bwMode="auto">
          <a:xfrm>
            <a:off x="6673850" y="5024437"/>
            <a:ext cx="738188" cy="571500"/>
            <a:chOff x="4204" y="3692"/>
            <a:chExt cx="465" cy="3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4204" y="3692"/>
              <a:ext cx="465" cy="360"/>
            </a:xfrm>
            <a:prstGeom prst="rect">
              <a:avLst/>
            </a:prstGeom>
            <a:grp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277" y="3745"/>
              <a:ext cx="302" cy="25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r>
                <a:rPr lang="en-GB" altLang="en-US" sz="2000" b="0" i="0">
                  <a:solidFill>
                    <a:schemeClr val="tx1"/>
                  </a:solidFill>
                </a:rPr>
                <a:t>&gt;&gt;</a:t>
              </a:r>
            </a:p>
          </p:txBody>
        </p:sp>
      </p:grp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2876550" y="4373562"/>
            <a:ext cx="1497013" cy="1238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Buffer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4637088" y="4373562"/>
            <a:ext cx="1497012" cy="1254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Translator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34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Console input and output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lvl="1"/>
            <a:r>
              <a:rPr lang="en-GB" altLang="en-US" dirty="0"/>
              <a:t>Console works with char but also </a:t>
            </a:r>
            <a:r>
              <a:rPr lang="en-GB" altLang="en-US" dirty="0" err="1"/>
              <a:t>wchar_t</a:t>
            </a:r>
            <a:endParaRPr lang="en-GB" altLang="en-US" dirty="0"/>
          </a:p>
          <a:p>
            <a:pPr lvl="2"/>
            <a:r>
              <a:rPr lang="en-GB" altLang="en-US" dirty="0"/>
              <a:t>Templates &lt;&gt; enable the type to be a variable itself</a:t>
            </a:r>
          </a:p>
          <a:p>
            <a:pPr lvl="3"/>
            <a:r>
              <a:rPr lang="en-GB" altLang="en-US" dirty="0"/>
              <a:t>Traits are a technique to give templates information about types</a:t>
            </a:r>
          </a:p>
          <a:p>
            <a:pPr lvl="2"/>
            <a:r>
              <a:rPr lang="en-GB" altLang="en-US" dirty="0"/>
              <a:t>Languages which do not fit in char need </a:t>
            </a:r>
            <a:r>
              <a:rPr lang="en-GB" altLang="en-US" dirty="0" err="1"/>
              <a:t>wchar_t</a:t>
            </a:r>
            <a:r>
              <a:rPr lang="en-GB" altLang="en-US" dirty="0"/>
              <a:t> but this is not a complete Unicode implementation; only a basic tool to build such a library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46088" y="1266825"/>
            <a:ext cx="8253412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istream cin;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typedef basic_istream&lt;char, char_traits&lt;char&gt; &gt; istream;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46088" y="2105025"/>
            <a:ext cx="8253412" cy="7143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ostream cout;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typedef basic_ostream&lt;char, char_traits&lt;char&gt; &gt; ostream;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File Streams: Class Layout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417763" y="1457325"/>
            <a:ext cx="2049462" cy="946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basic_istream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759200" y="1506538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675188" y="1447800"/>
            <a:ext cx="2049462" cy="957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basic_ostream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022975" y="1503363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41300" y="4554538"/>
            <a:ext cx="2049463" cy="946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basic_ifstream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82738" y="4603750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538538" y="4554538"/>
            <a:ext cx="2049462" cy="946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basic_fstream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879975" y="4603750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6835775" y="4537075"/>
            <a:ext cx="2049463" cy="946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basic_ofstream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8177213" y="4586288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3509963" y="3089275"/>
            <a:ext cx="2049462" cy="957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 dirty="0" err="1">
                <a:solidFill>
                  <a:schemeClr val="tx1"/>
                </a:solidFill>
              </a:rPr>
              <a:t>basic_iostream</a:t>
            </a:r>
            <a:endParaRPr lang="en-GB" altLang="en-US" sz="2000" b="0" i="0" dirty="0">
              <a:solidFill>
                <a:schemeClr val="tx1"/>
              </a:solidFill>
            </a:endParaRP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4857750" y="3165475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V="1">
            <a:off x="1143000" y="2405644"/>
            <a:ext cx="2209799" cy="2148893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3930650" y="2405645"/>
            <a:ext cx="0" cy="68363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V="1">
            <a:off x="5075238" y="2405645"/>
            <a:ext cx="0" cy="68363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4534693" y="4047118"/>
            <a:ext cx="1" cy="507419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H="1" flipV="1">
            <a:off x="5699918" y="2405645"/>
            <a:ext cx="2160587" cy="2131429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05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Benefits of Design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125788" cy="4267200"/>
          </a:xfrm>
        </p:spPr>
        <p:txBody>
          <a:bodyPr/>
          <a:lstStyle/>
          <a:p>
            <a:r>
              <a:rPr lang="en-GB" altLang="en-US" dirty="0"/>
              <a:t>All streams are part of a common class hierarchy</a:t>
            </a:r>
          </a:p>
          <a:p>
            <a:pPr lvl="1"/>
            <a:r>
              <a:rPr lang="en-GB" altLang="en-US" dirty="0"/>
              <a:t>Streams have a common interface</a:t>
            </a:r>
          </a:p>
          <a:p>
            <a:pPr lvl="1"/>
            <a:r>
              <a:rPr lang="en-GB" altLang="en-US" dirty="0"/>
              <a:t>Base classes can often be used instead of derived classes </a:t>
            </a:r>
          </a:p>
          <a:p>
            <a:pPr lvl="1"/>
            <a:r>
              <a:rPr lang="en-GB" altLang="en-US" dirty="0"/>
              <a:t>Templates allow instantiation to standard or wide character streams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811588" y="1798638"/>
            <a:ext cx="2049462" cy="1284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basic_ios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910388" y="2073275"/>
            <a:ext cx="2039937" cy="66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basic_streambuf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5872163" y="2481263"/>
            <a:ext cx="992187" cy="1587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165725" y="1870075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8235950" y="1843088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808413" y="3741738"/>
            <a:ext cx="2049462" cy="1433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endParaRPr lang="en-GB" altLang="en-US" sz="2000" b="0" i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basic_fstream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basic_ifstream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basic_ofstream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907213" y="4165600"/>
            <a:ext cx="2039937" cy="66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28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basic_filebuf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5868988" y="4573588"/>
            <a:ext cx="992187" cy="1587"/>
          </a:xfrm>
          <a:prstGeom prst="line">
            <a:avLst/>
          </a:prstGeom>
          <a:noFill/>
          <a:ln w="4428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162550" y="3800475"/>
            <a:ext cx="631825" cy="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8232775" y="3935413"/>
            <a:ext cx="631825" cy="39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en-US" sz="2000" b="0" i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 flipV="1">
            <a:off x="7923213" y="2749550"/>
            <a:ext cx="12700" cy="1392238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4819650" y="3109913"/>
            <a:ext cx="1588" cy="346075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H="1" flipV="1">
            <a:off x="4819650" y="3470275"/>
            <a:ext cx="11113" cy="266700"/>
          </a:xfrm>
          <a:prstGeom prst="line">
            <a:avLst/>
          </a:prstGeom>
          <a:noFill/>
          <a:ln w="44280" cap="rnd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0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Opening a File</a:t>
            </a:r>
            <a:endParaRPr lang="en-GB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Example: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Important:</a:t>
            </a:r>
          </a:p>
          <a:p>
            <a:pPr lvl="1"/>
            <a:r>
              <a:rPr lang="en-GB" altLang="en-US" dirty="0"/>
              <a:t>Error checking</a:t>
            </a:r>
          </a:p>
          <a:p>
            <a:pPr lvl="1"/>
            <a:r>
              <a:rPr lang="en-GB" altLang="en-US" dirty="0"/>
              <a:t>File modes </a:t>
            </a:r>
          </a:p>
          <a:p>
            <a:pPr lvl="1"/>
            <a:r>
              <a:rPr lang="en-GB" altLang="en-US" dirty="0"/>
              <a:t>Note: File modes </a:t>
            </a:r>
          </a:p>
          <a:p>
            <a:pPr marL="457200" lvl="1" indent="0">
              <a:buNone/>
            </a:pPr>
            <a:r>
              <a:rPr lang="en-GB" altLang="en-US" dirty="0"/>
              <a:t>    can be combined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63538" y="1874837"/>
            <a:ext cx="8529637" cy="175141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string inFileName; ifstream inFile;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infile.open(inFileName.c_str(), ios::in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if ( !infile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  cerr &lt;&lt; “Error: unable to open: “ &lt;&lt; inFileName &lt;&lt; endl;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  return -1;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886200" y="3687763"/>
            <a:ext cx="4878387" cy="2255837"/>
            <a:chOff x="2037" y="2747"/>
            <a:chExt cx="3601" cy="1421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2764" y="3932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binary mode</a:t>
              </a: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037" y="3932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binary</a:t>
              </a: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764" y="3695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truncate stream at open</a:t>
              </a: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2037" y="3695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trunc</a:t>
              </a: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2764" y="3458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seek to end only once after open</a:t>
              </a: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2037" y="3458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ate</a:t>
              </a: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2764" y="3221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append: seek to end before every write</a:t>
              </a: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037" y="3221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app</a:t>
              </a: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2764" y="2984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open for output</a:t>
              </a:r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2037" y="2984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2764" y="2747"/>
              <a:ext cx="28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open for input</a:t>
              </a:r>
            </a:p>
          </p:txBody>
        </p:sp>
        <p:sp>
          <p:nvSpPr>
            <p:cNvPr id="15379" name="Rectangle 16"/>
            <p:cNvSpPr>
              <a:spLocks noChangeArrowheads="1"/>
            </p:cNvSpPr>
            <p:nvPr/>
          </p:nvSpPr>
          <p:spPr bwMode="auto">
            <a:xfrm>
              <a:off x="2037" y="2747"/>
              <a:ext cx="72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1800" b="0" i="0">
                  <a:solidFill>
                    <a:schemeClr val="tx1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>
              <a:off x="2037" y="2747"/>
              <a:ext cx="3602" cy="1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>
              <a:off x="2037" y="2984"/>
              <a:ext cx="360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>
              <a:off x="2037" y="3221"/>
              <a:ext cx="360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3" name="Line 20"/>
            <p:cNvSpPr>
              <a:spLocks noChangeShapeType="1"/>
            </p:cNvSpPr>
            <p:nvPr/>
          </p:nvSpPr>
          <p:spPr bwMode="auto">
            <a:xfrm>
              <a:off x="2037" y="3458"/>
              <a:ext cx="360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4" name="Line 21"/>
            <p:cNvSpPr>
              <a:spLocks noChangeShapeType="1"/>
            </p:cNvSpPr>
            <p:nvPr/>
          </p:nvSpPr>
          <p:spPr bwMode="auto">
            <a:xfrm>
              <a:off x="2037" y="3695"/>
              <a:ext cx="360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5" name="Line 22"/>
            <p:cNvSpPr>
              <a:spLocks noChangeShapeType="1"/>
            </p:cNvSpPr>
            <p:nvPr/>
          </p:nvSpPr>
          <p:spPr bwMode="auto">
            <a:xfrm>
              <a:off x="2037" y="3932"/>
              <a:ext cx="3602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>
              <a:off x="2037" y="4169"/>
              <a:ext cx="3602" cy="1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>
              <a:off x="2037" y="2747"/>
              <a:ext cx="1" cy="142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>
              <a:off x="2764" y="2747"/>
              <a:ext cx="1" cy="1422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9" name="Line 26"/>
            <p:cNvSpPr>
              <a:spLocks noChangeShapeType="1"/>
            </p:cNvSpPr>
            <p:nvPr/>
          </p:nvSpPr>
          <p:spPr bwMode="auto">
            <a:xfrm>
              <a:off x="5639" y="2747"/>
              <a:ext cx="1" cy="142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cxnSp>
        <p:nvCxnSpPr>
          <p:cNvPr id="15366" name="Straight Arrow Connector 4"/>
          <p:cNvCxnSpPr>
            <a:cxnSpLocks noChangeShapeType="1"/>
          </p:cNvCxnSpPr>
          <p:nvPr/>
        </p:nvCxnSpPr>
        <p:spPr bwMode="auto">
          <a:xfrm flipH="1">
            <a:off x="4114801" y="1676400"/>
            <a:ext cx="256777" cy="605631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995738" y="1277938"/>
            <a:ext cx="4438650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latin typeface="+mn-lt"/>
              </a:rPr>
              <a:t>Old style C-string needed until C++11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11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File IO Modes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Possible combinations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ate (short for at end) can be added to any of those (go to the end of file at initial opening of file but can change later with seek).</a:t>
            </a:r>
          </a:p>
          <a:p>
            <a:r>
              <a:rPr lang="en-US" altLang="en-US" dirty="0"/>
              <a:t>app goes always to the end of the file (you cannot seek to earlier file positions).</a:t>
            </a:r>
          </a:p>
          <a:p>
            <a:endParaRPr lang="en-US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3850" y="1828800"/>
            <a:ext cx="8529638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              // default for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ofstream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 |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::app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 |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trunc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// same as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::in               // default for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ifstream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(no truncation)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::in |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    // default for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fstream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(no truncation)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::in |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::out |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ios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trunc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197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1110</Words>
  <Application>Microsoft Office PowerPoint</Application>
  <PresentationFormat>On-screen Show (4:3)</PresentationFormat>
  <Paragraphs>372</Paragraphs>
  <Slides>21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This lecture</vt:lpstr>
      <vt:lpstr>Input/Output Streams</vt:lpstr>
      <vt:lpstr>Class Design</vt:lpstr>
      <vt:lpstr>Console input and output</vt:lpstr>
      <vt:lpstr>File Streams: Class Layout</vt:lpstr>
      <vt:lpstr>Benefits of Design</vt:lpstr>
      <vt:lpstr>Opening a File</vt:lpstr>
      <vt:lpstr>Combining File IO Modes</vt:lpstr>
      <vt:lpstr>Example: Copying a File</vt:lpstr>
      <vt:lpstr>Example: Copying a File</vt:lpstr>
      <vt:lpstr>Stream Input/Output  for Non Built-In Types</vt:lpstr>
      <vt:lpstr>Overloading the Insertion Operator &lt;&lt;</vt:lpstr>
      <vt:lpstr>Overloading the extraction operator &gt;&gt;</vt:lpstr>
      <vt:lpstr>Overloading the extraction operator &gt;&gt;</vt:lpstr>
      <vt:lpstr>String Streams</vt:lpstr>
      <vt:lpstr>String Stream Examples</vt:lpstr>
      <vt:lpstr>Details: STL Stream Core Classes</vt:lpstr>
      <vt:lpstr>Working with Streams: Definitions</vt:lpstr>
      <vt:lpstr>Working with Streams: Example Usage</vt:lpstr>
      <vt:lpstr>Next Topic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836</cp:revision>
  <cp:lastPrinted>2014-09-16T21:45:20Z</cp:lastPrinted>
  <dcterms:created xsi:type="dcterms:W3CDTF">2004-10-15T15:05:39Z</dcterms:created>
  <dcterms:modified xsi:type="dcterms:W3CDTF">2019-09-10T19:11:17Z</dcterms:modified>
</cp:coreProperties>
</file>