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71" r:id="rId2"/>
    <p:sldId id="775" r:id="rId3"/>
    <p:sldId id="805" r:id="rId4"/>
    <p:sldId id="807" r:id="rId5"/>
    <p:sldId id="787" r:id="rId6"/>
    <p:sldId id="788" r:id="rId7"/>
    <p:sldId id="789" r:id="rId8"/>
    <p:sldId id="790" r:id="rId9"/>
    <p:sldId id="791" r:id="rId10"/>
    <p:sldId id="792" r:id="rId11"/>
    <p:sldId id="793" r:id="rId12"/>
    <p:sldId id="798" r:id="rId13"/>
    <p:sldId id="799" r:id="rId14"/>
    <p:sldId id="800" r:id="rId15"/>
    <p:sldId id="801" r:id="rId16"/>
    <p:sldId id="802" r:id="rId17"/>
    <p:sldId id="803" r:id="rId18"/>
    <p:sldId id="804" r:id="rId1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9966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2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990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3F2243-390C-4D37-AA86-80B35697C67C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69A6AB-460A-4DEE-BC7D-4C2B4D0CED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38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70C7FAF-C979-4AEE-A3D7-997B53674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31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60B1DE6-7EFB-49DD-AA96-56B307E5DB96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6BA44624-ECE0-47F3-ABF3-27E8149E2338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1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68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19599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FAD2F8A-25CB-4B06-B397-C8CA709FA004}" type="slidenum">
              <a:rPr lang="en-GB" altLang="en-US"/>
              <a:pPr>
                <a:defRPr/>
              </a:pPr>
              <a:t>2</a:t>
            </a:fld>
            <a:endParaRPr lang="en-GB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8125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183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2255809-D8F5-4FB3-9354-4AE271568C31}" type="slidenum">
              <a:rPr lang="en-GB" altLang="en-US"/>
              <a:pPr>
                <a:defRPr/>
              </a:pPr>
              <a:t>18</a:t>
            </a:fld>
            <a:endParaRPr lang="en-GB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2050" cy="2778125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48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5181600" cy="205740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0"/>
            <a:ext cx="5181600" cy="15240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3943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6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4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7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9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5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9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0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7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248400"/>
            <a:ext cx="579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32" r:id="rId6"/>
    <p:sldLayoutId id="2147483933" r:id="rId7"/>
    <p:sldLayoutId id="2147483934" r:id="rId8"/>
    <p:sldLayoutId id="2147483940" r:id="rId9"/>
    <p:sldLayoutId id="2147483941" r:id="rId10"/>
    <p:sldLayoutId id="2147483942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rgbClr val="66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5562600" cy="2057400"/>
          </a:xfrm>
        </p:spPr>
        <p:txBody>
          <a:bodyPr/>
          <a:lstStyle/>
          <a:p>
            <a:r>
              <a:rPr lang="en-US" altLang="en-US" b="1" dirty="0">
                <a:latin typeface="Arial" charset="0"/>
              </a:rPr>
              <a:t>Advanced Programming</a:t>
            </a:r>
            <a:br>
              <a:rPr lang="en-US" altLang="en-US" b="1" dirty="0">
                <a:latin typeface="Arial" charset="0"/>
              </a:rPr>
            </a:br>
            <a:r>
              <a:rPr lang="en-US" altLang="en-US" b="1" dirty="0">
                <a:latin typeface="Arial" charset="0"/>
              </a:rPr>
              <a:t>Concepts with C++</a:t>
            </a:r>
            <a:br>
              <a:rPr lang="en-US" altLang="en-US" b="1" dirty="0">
                <a:latin typeface="Arial" charset="0"/>
              </a:rPr>
            </a:br>
            <a:r>
              <a:rPr lang="en-US" altLang="en-US" b="1" dirty="0">
                <a:latin typeface="Arial" charset="0"/>
              </a:rPr>
              <a:t>CSI2372 – Fall 2019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Jochen Lang &amp;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>
                <a:latin typeface="Arial" charset="0"/>
              </a:rPr>
              <a:t>Mohamed Taleb</a:t>
            </a:r>
            <a:endParaRPr lang="en-US" altLang="en-US" b="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EECS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1741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>
              <a:defRPr/>
            </a:pPr>
            <a:r>
              <a:rPr lang="en-US" altLang="en-US" dirty="0"/>
              <a:t>Example: </a:t>
            </a:r>
            <a:r>
              <a:rPr lang="en-US" altLang="en-US" dirty="0">
                <a:latin typeface="Courier New" pitchFamily="49" charset="0"/>
              </a:rPr>
              <a:t>Point2D </a:t>
            </a:r>
            <a:r>
              <a:rPr lang="en-US" altLang="en-US" dirty="0"/>
              <a:t>Addition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 eaLnBrk="1" hangingPunct="1">
              <a:lnSpc>
                <a:spcPct val="70000"/>
              </a:lnSpc>
              <a:defRPr/>
            </a:pPr>
            <a:endParaRPr lang="en-US" altLang="en-US" dirty="0"/>
          </a:p>
          <a:p>
            <a:pPr defTabSz="914400" eaLnBrk="1" hangingPunct="1">
              <a:lnSpc>
                <a:spcPct val="70000"/>
              </a:lnSpc>
              <a:defRPr/>
            </a:pPr>
            <a:endParaRPr lang="en-US" altLang="en-US" dirty="0"/>
          </a:p>
          <a:p>
            <a:pPr defTabSz="914400" eaLnBrk="1" hangingPunct="1">
              <a:lnSpc>
                <a:spcPct val="70000"/>
              </a:lnSpc>
              <a:defRPr/>
            </a:pPr>
            <a:endParaRPr lang="en-US" altLang="en-US" dirty="0"/>
          </a:p>
          <a:p>
            <a:pPr defTabSz="914400" eaLnBrk="1" hangingPunct="1">
              <a:lnSpc>
                <a:spcPct val="70000"/>
              </a:lnSpc>
              <a:defRPr/>
            </a:pPr>
            <a:endParaRPr lang="en-US" altLang="en-US" dirty="0"/>
          </a:p>
          <a:p>
            <a:pPr defTabSz="914400" eaLnBrk="1" hangingPunct="1">
              <a:lnSpc>
                <a:spcPct val="70000"/>
              </a:lnSpc>
              <a:defRPr/>
            </a:pPr>
            <a:endParaRPr lang="en-US" altLang="en-US" dirty="0"/>
          </a:p>
          <a:p>
            <a:pPr defTabSz="914400" eaLnBrk="1" hangingPunct="1">
              <a:lnSpc>
                <a:spcPct val="70000"/>
              </a:lnSpc>
              <a:defRPr/>
            </a:pPr>
            <a:endParaRPr lang="en-US" altLang="en-US" dirty="0"/>
          </a:p>
          <a:p>
            <a:pPr defTabSz="914400" eaLnBrk="1" hangingPunct="1">
              <a:lnSpc>
                <a:spcPct val="70000"/>
              </a:lnSpc>
              <a:defRPr/>
            </a:pPr>
            <a:endParaRPr lang="en-US" altLang="en-US" dirty="0"/>
          </a:p>
          <a:p>
            <a:pPr defTabSz="914400" eaLnBrk="1" hangingPunct="1">
              <a:lnSpc>
                <a:spcPct val="70000"/>
              </a:lnSpc>
              <a:defRPr/>
            </a:pPr>
            <a:endParaRPr lang="en-US" altLang="en-US" dirty="0"/>
          </a:p>
          <a:p>
            <a:pPr defTabSz="914400" eaLnBrk="1" hangingPunct="1">
              <a:lnSpc>
                <a:spcPct val="70000"/>
              </a:lnSpc>
              <a:defRPr/>
            </a:pPr>
            <a:endParaRPr lang="en-US" altLang="en-US" dirty="0"/>
          </a:p>
          <a:p>
            <a:pPr defTabSz="914400" eaLnBrk="1" hangingPunct="1">
              <a:lnSpc>
                <a:spcPct val="70000"/>
              </a:lnSpc>
              <a:defRPr/>
            </a:pPr>
            <a:endParaRPr lang="en-US" altLang="en-US" dirty="0"/>
          </a:p>
          <a:p>
            <a:pPr defTabSz="914400" eaLnBrk="1" hangingPunct="1">
              <a:lnSpc>
                <a:spcPct val="70000"/>
              </a:lnSpc>
              <a:defRPr/>
            </a:pPr>
            <a:endParaRPr lang="en-US" altLang="en-US" dirty="0"/>
          </a:p>
          <a:p>
            <a:pPr defTabSz="914400" eaLnBrk="1" hangingPunct="1">
              <a:lnSpc>
                <a:spcPct val="70000"/>
              </a:lnSpc>
              <a:defRPr/>
            </a:pPr>
            <a:endParaRPr lang="en-US" altLang="en-US" dirty="0"/>
          </a:p>
          <a:p>
            <a:pPr defTabSz="914400" eaLnBrk="1" hangingPunct="1">
              <a:lnSpc>
                <a:spcPct val="70000"/>
              </a:lnSpc>
              <a:defRPr/>
            </a:pPr>
            <a:r>
              <a:rPr lang="en-US" altLang="en-US" dirty="0"/>
              <a:t>Same result than for member overloaded operator</a:t>
            </a:r>
          </a:p>
          <a:p>
            <a:pPr defTabSz="914400" eaLnBrk="1" hangingPunct="1">
              <a:lnSpc>
                <a:spcPct val="70000"/>
              </a:lnSpc>
              <a:defRPr/>
            </a:pPr>
            <a:r>
              <a:rPr lang="en-US" altLang="en-US" dirty="0"/>
              <a:t>Why is this useful?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457200" y="1233488"/>
            <a:ext cx="8377238" cy="3186112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538163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538163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538163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538163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538163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538163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538163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538163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538163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Point2D operator+( const Point2D&amp; p1, const Point2D&amp; p2 );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 i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Point2D operator+( const Point2D&amp; p1, const Point2D&amp; p2 )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	double x,y;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	x = p1.getX() + p2.getX();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	y = p1.getY() + p2.getY();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	return Point2D( x, y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 i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Point2D a,b,c;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c = a + b;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1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Addition of a double and a Point2d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Consider: </a:t>
            </a:r>
          </a:p>
          <a:p>
            <a:pPr lvl="1"/>
            <a:r>
              <a:rPr lang="en-US" altLang="en-US" dirty="0"/>
              <a:t>Not possible with member overloaded operator since first argument is always an object of the class</a:t>
            </a:r>
          </a:p>
          <a:p>
            <a:r>
              <a:rPr lang="en-US" altLang="en-US" dirty="0"/>
              <a:t>Solution: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609600" y="2895600"/>
            <a:ext cx="8377237" cy="291147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538163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538163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538163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538163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538163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538163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538163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538163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538163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Point2D operator+( double _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val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 _p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Point2D operator+( double _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val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 _p 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double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x,y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x = _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val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+ _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p.getX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y = _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val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+ _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p.getY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return Point2D( x, y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Point2D a, b;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b = 3.0 + a;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2627313" y="1260476"/>
            <a:ext cx="5291137" cy="439737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538163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538163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538163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538163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538163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538163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538163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538163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538163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Point2D a,b; b = 3.0 + a;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22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animBg="1"/>
      <p:bldP spid="809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Class for Timing Events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Time Operations</a:t>
            </a:r>
          </a:p>
          <a:p>
            <a:pPr lvl="1"/>
            <a:r>
              <a:rPr lang="en-US" altLang="en-US" dirty="0"/>
              <a:t>Difference between two times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-=</a:t>
            </a:r>
          </a:p>
          <a:p>
            <a:pPr lvl="1"/>
            <a:r>
              <a:rPr lang="en-US" altLang="en-US" dirty="0"/>
              <a:t>Adding some extra time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++ +=</a:t>
            </a:r>
          </a:p>
          <a:p>
            <a:pPr lvl="1"/>
            <a:r>
              <a:rPr lang="en-US" altLang="en-US" dirty="0"/>
              <a:t>Subtracting some time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 - </a:t>
            </a:r>
          </a:p>
          <a:p>
            <a:pPr lvl="1"/>
            <a:r>
              <a:rPr lang="en-US" altLang="en-US" dirty="0"/>
              <a:t>Rounding to the closest minute etc.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</a:p>
          <a:p>
            <a:pPr lvl="1"/>
            <a:r>
              <a:rPr lang="en-US" altLang="en-US" dirty="0"/>
              <a:t>Printing the time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50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TimeKeeper Class: </a:t>
            </a:r>
            <a:br>
              <a:rPr lang="en-US" altLang="en-US"/>
            </a:br>
            <a:r>
              <a:rPr lang="en-US" altLang="en-US"/>
              <a:t>Arithmetic Operations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323850" y="1371600"/>
            <a:ext cx="8562975" cy="4284662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class TimeKeeper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  int d_seconds;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  TimeKeeper(int sec=0) : d_seconds(sec) {}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  … </a:t>
            </a: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</a:rPr>
              <a:t>// Omitted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  TimeKeeper&amp; </a:t>
            </a:r>
            <a:r>
              <a:rPr lang="en-US" altLang="en-US" sz="1800" b="0" i="0">
                <a:solidFill>
                  <a:srgbClr val="FF0000"/>
                </a:solidFill>
                <a:latin typeface="Courier New" pitchFamily="49" charset="0"/>
              </a:rPr>
              <a:t>operator+=</a:t>
            </a: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(const TimeKeeper &amp;rhs)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    d_seconds+= rhs.d_seconds; return *this; 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  TimeKeeper&amp; </a:t>
            </a:r>
            <a:r>
              <a:rPr lang="en-US" altLang="en-US" sz="1800" b="0" i="0">
                <a:solidFill>
                  <a:srgbClr val="FF0000"/>
                </a:solidFill>
                <a:latin typeface="Courier New" pitchFamily="49" charset="0"/>
              </a:rPr>
              <a:t>operator-=</a:t>
            </a: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(const TimeKeeper &amp;rhs)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    d_seconds-= rhs.d_seconds; return *this; 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  const TimeKeeper </a:t>
            </a:r>
            <a:r>
              <a:rPr lang="en-US" altLang="en-US" sz="1800" b="0" i="0">
                <a:solidFill>
                  <a:srgbClr val="FF0000"/>
                </a:solidFill>
                <a:latin typeface="Courier New" pitchFamily="49" charset="0"/>
              </a:rPr>
              <a:t>operator~</a:t>
            </a: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() const { TimeKeeper t(*this);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    if (t.sec()&lt;30) t.d_seconds-= t.sec();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    else t.d_seconds+= 60-t.sec(); return t; 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	friend ostream&amp; </a:t>
            </a:r>
            <a:r>
              <a:rPr lang="en-US" altLang="en-US" sz="1800" b="0" i="0">
                <a:solidFill>
                  <a:srgbClr val="FF0000"/>
                </a:solidFill>
                <a:latin typeface="Courier New" pitchFamily="49" charset="0"/>
              </a:rPr>
              <a:t>operator&lt;&lt;</a:t>
            </a: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(ostream &amp;lhs,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															 const TimeKeeper &amp;rhs);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0922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Remarks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altLang="en-US" dirty="0"/>
              <a:t>Prefix and Postfix operator are distinguished by a dummy (</a:t>
            </a:r>
            <a:r>
              <a:rPr lang="en-US" altLang="en-US" dirty="0" err="1"/>
              <a:t>int</a:t>
            </a:r>
            <a:r>
              <a:rPr lang="en-US" altLang="en-US" dirty="0"/>
              <a:t>) argument</a:t>
            </a:r>
          </a:p>
          <a:p>
            <a:pPr lvl="1" eaLnBrk="1" hangingPunct="1">
              <a:defRPr/>
            </a:pPr>
            <a:endParaRPr lang="en-US" altLang="en-US" dirty="0"/>
          </a:p>
          <a:p>
            <a:pPr lvl="1" eaLnBrk="1" hangingPunct="1">
              <a:defRPr/>
            </a:pPr>
            <a:endParaRPr lang="en-US" altLang="en-US" dirty="0"/>
          </a:p>
          <a:p>
            <a:pPr marL="457200" lvl="1" indent="0" eaLnBrk="1" hangingPunct="1">
              <a:buNone/>
              <a:defRPr/>
            </a:pPr>
            <a:endParaRPr lang="en-US" altLang="en-US" dirty="0"/>
          </a:p>
          <a:p>
            <a:pPr lvl="1" eaLnBrk="1" hangingPunct="1">
              <a:defRPr/>
            </a:pPr>
            <a:r>
              <a:rPr lang="en-US" altLang="en-US" dirty="0"/>
              <a:t>Addition and subtraction as global operators to enable automatic conversion from </a:t>
            </a:r>
            <a:r>
              <a:rPr lang="en-US" altLang="en-US" dirty="0" err="1"/>
              <a:t>int</a:t>
            </a:r>
            <a:r>
              <a:rPr lang="en-US" altLang="en-US" dirty="0"/>
              <a:t> (via constructor)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914401" y="2135188"/>
            <a:ext cx="7677150" cy="920422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TimeKeeper&amp; </a:t>
            </a:r>
            <a:r>
              <a:rPr lang="en-CA" altLang="en-US" sz="1800" b="0" i="0" noProof="1">
                <a:solidFill>
                  <a:srgbClr val="FF0000"/>
                </a:solidFill>
                <a:latin typeface="Courier New" pitchFamily="49" charset="0"/>
              </a:rPr>
              <a:t>operator++</a:t>
            </a:r>
            <a:r>
              <a:rPr lang="en-CA" altLang="en-US" sz="1800" b="0" i="0" noProof="1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 { *this+= 1; return *this; 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const </a:t>
            </a:r>
            <a:r>
              <a:rPr lang="en-US" altLang="en-US" sz="1800" b="0" i="0" noProof="1">
                <a:solidFill>
                  <a:srgbClr val="000000"/>
                </a:solidFill>
                <a:latin typeface="Courier New" pitchFamily="49" charset="0"/>
              </a:rPr>
              <a:t>TimeKeeper </a:t>
            </a:r>
            <a:r>
              <a:rPr lang="en-US" altLang="en-US" sz="1800" b="0" i="0" noProof="1">
                <a:solidFill>
                  <a:srgbClr val="FF0000"/>
                </a:solidFill>
                <a:latin typeface="Courier New" pitchFamily="49" charset="0"/>
              </a:rPr>
              <a:t>operator++</a:t>
            </a:r>
            <a:r>
              <a:rPr lang="en-US" altLang="en-US" sz="1800" b="0" i="0" noProof="1">
                <a:solidFill>
                  <a:srgbClr val="000000"/>
                </a:solidFill>
                <a:latin typeface="Courier New" pitchFamily="49" charset="0"/>
              </a:rPr>
              <a:t>(int) { </a:t>
            </a:r>
            <a:endParaRPr lang="en-US" altLang="en-US" sz="1800" b="0" i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en-US" sz="1800" b="0" i="0" noProof="1">
                <a:solidFill>
                  <a:srgbClr val="000000"/>
                </a:solidFill>
                <a:latin typeface="Courier New" pitchFamily="49" charset="0"/>
              </a:rPr>
              <a:t>TimeKeeper tk(*this); ++(*this); return tk; }</a:t>
            </a: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  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914400" y="3886200"/>
            <a:ext cx="7677151" cy="181292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const TimeKeeper </a:t>
            </a:r>
            <a:r>
              <a:rPr lang="en-CA" altLang="en-US" sz="1800" b="0" i="0" noProof="1">
                <a:solidFill>
                  <a:srgbClr val="FF0000"/>
                </a:solidFill>
                <a:latin typeface="Courier New" pitchFamily="49" charset="0"/>
              </a:rPr>
              <a:t>operator+</a:t>
            </a: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(const TimeKeeper &amp;lhs,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                           const TimeKeeper &amp;rhs) { 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  return TimeKeeper(lhs) += rhs; 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const TimeKeeper </a:t>
            </a:r>
            <a:r>
              <a:rPr lang="en-CA" altLang="en-US" sz="1800" b="0" i="0" noProof="1">
                <a:solidFill>
                  <a:srgbClr val="FF0000"/>
                </a:solidFill>
                <a:latin typeface="Courier New" pitchFamily="49" charset="0"/>
              </a:rPr>
              <a:t>operator-</a:t>
            </a: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(const TimeKeeper &amp;lhs,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														 const TimeKeeper &amp;rhs)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0" i="0" noProof="1">
                <a:solidFill>
                  <a:srgbClr val="000000"/>
                </a:solidFill>
                <a:latin typeface="Courier New" pitchFamily="49" charset="0"/>
              </a:rPr>
              <a:t>  return TimeKeeper(lhs) -= rhs; 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7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nimBg="1"/>
      <p:bldP spid="1003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Conversion Operators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All (1-Argument until C++11) constructors act as conversion operators</a:t>
            </a:r>
          </a:p>
          <a:p>
            <a:pPr lvl="1"/>
            <a:r>
              <a:rPr lang="en-US" altLang="en-US" dirty="0"/>
              <a:t>Creates a new temporary object then calls the copy constructor with the temporary</a:t>
            </a:r>
          </a:p>
          <a:p>
            <a:pPr lvl="1"/>
            <a:r>
              <a:rPr lang="en-US" altLang="en-US" dirty="0"/>
              <a:t>Copy constructors but also all other one-argument constructors</a:t>
            </a:r>
          </a:p>
          <a:p>
            <a:pPr lvl="1"/>
            <a:r>
              <a:rPr lang="en-US" altLang="en-US" dirty="0"/>
              <a:t>Sometimes intentional other times wasteful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en-US" altLang="en-US" dirty="0"/>
              <a:t> keyword</a:t>
            </a:r>
          </a:p>
          <a:p>
            <a:pPr lvl="1"/>
            <a:r>
              <a:rPr lang="en-US" altLang="en-US" dirty="0"/>
              <a:t>Switches off the implicit conversion operation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88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Specific Conversion Operators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Conversion is a special operator</a:t>
            </a:r>
          </a:p>
          <a:p>
            <a:pPr lvl="1"/>
            <a:r>
              <a:rPr lang="en-US" altLang="en-US" dirty="0"/>
              <a:t>Convert your type to another type including built-in types</a:t>
            </a:r>
          </a:p>
          <a:p>
            <a:pPr lvl="1"/>
            <a:r>
              <a:rPr lang="en-US" altLang="en-US" dirty="0"/>
              <a:t>Return value is determined from name </a:t>
            </a:r>
          </a:p>
          <a:p>
            <a:pPr lvl="1"/>
            <a:r>
              <a:rPr lang="en-US" altLang="en-US" dirty="0"/>
              <a:t>No return value (not even void)</a:t>
            </a:r>
          </a:p>
          <a:p>
            <a:pPr lvl="1"/>
            <a:r>
              <a:rPr lang="en-US" altLang="en-US" dirty="0"/>
              <a:t>No argument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C++11: Conversion operator can be made explicit </a:t>
            </a:r>
          </a:p>
          <a:p>
            <a:pPr lvl="2"/>
            <a:r>
              <a:rPr lang="en-US" altLang="en-US" dirty="0"/>
              <a:t>(must use cast except for conditions)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62000" y="3352800"/>
            <a:ext cx="7839075" cy="442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32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operator type_name() { expression-list }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10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Improved Time Keeper Class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323850" y="1143000"/>
            <a:ext cx="8562975" cy="4284662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class TimeKeeper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  int d_seconds;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</a:rPr>
              <a:t>// One argument constructor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  explicit </a:t>
            </a:r>
            <a:r>
              <a:rPr lang="en-US" altLang="en-US" sz="1800" b="0" i="0">
                <a:solidFill>
                  <a:srgbClr val="FF0000"/>
                </a:solidFill>
                <a:latin typeface="Courier New" pitchFamily="49" charset="0"/>
              </a:rPr>
              <a:t>TimeKeeper</a:t>
            </a: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(int sec=0) : d_seconds(sec) {}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</a:rPr>
              <a:t>  // explicit conversion operator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</a:rPr>
              <a:t>operator </a:t>
            </a:r>
            <a:r>
              <a:rPr lang="en-US" altLang="en-US" sz="1800" b="0" i="0">
                <a:solidFill>
                  <a:srgbClr val="FF0000"/>
                </a:solidFill>
                <a:latin typeface="Courier New" pitchFamily="49" charset="0"/>
              </a:rPr>
              <a:t>int()</a:t>
            </a: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</a:rPr>
              <a:t> const { return d_seconds; 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</a:rPr>
              <a:t>  // Assignment operator from int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</a:rPr>
              <a:t>TimeKeeper&amp; </a:t>
            </a:r>
            <a:r>
              <a:rPr lang="en-US" altLang="en-US" sz="1800" b="0" i="0">
                <a:solidFill>
                  <a:srgbClr val="FF0000"/>
                </a:solidFill>
                <a:latin typeface="Courier New" pitchFamily="49" charset="0"/>
              </a:rPr>
              <a:t>operator=</a:t>
            </a: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</a:rPr>
              <a:t>(int t) {d_seconds= t; return *this;}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 i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</a:rPr>
              <a:t>… // Omitted</a:t>
            </a: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 i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en-US" sz="1800" b="0" i="0">
                <a:solidFill>
                  <a:schemeClr val="accent2"/>
                </a:solidFill>
                <a:latin typeface="Courier New" pitchFamily="49" charset="0"/>
              </a:rPr>
              <a:t>// Aside: Increment can work directly on attributes</a:t>
            </a:r>
            <a:endParaRPr lang="en-US" altLang="en-US" sz="1800" b="0" i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  TimeKeeper&amp; </a:t>
            </a:r>
            <a:r>
              <a:rPr lang="en-US" altLang="en-US" sz="1800" b="0" i="0">
                <a:solidFill>
                  <a:srgbClr val="FF0000"/>
                </a:solidFill>
                <a:latin typeface="Courier New" pitchFamily="49" charset="0"/>
              </a:rPr>
              <a:t>operator++</a:t>
            </a:r>
            <a:r>
              <a:rPr lang="en-US" altLang="en-US" sz="1800" b="0" i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 { ++d_seconds; return *this; 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Next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altLang="en-US" dirty="0">
                <a:latin typeface="Comic Sans MS" panose="030F0702030302020204" pitchFamily="66" charset="0"/>
              </a:rPr>
              <a:t>Do more with less</a:t>
            </a:r>
          </a:p>
          <a:p>
            <a:r>
              <a:rPr lang="en-CA" altLang="en-US" dirty="0"/>
              <a:t>Macros and Templates</a:t>
            </a:r>
          </a:p>
          <a:p>
            <a:r>
              <a:rPr lang="en-CA" altLang="en-US" dirty="0"/>
              <a:t>Textbook (</a:t>
            </a:r>
            <a:r>
              <a:rPr lang="en-CA" altLang="en-US" dirty="0" err="1"/>
              <a:t>Lippman</a:t>
            </a:r>
            <a:r>
              <a:rPr lang="en-CA" altLang="en-US" dirty="0"/>
              <a:t>): Chapters 2.9.2, 6.14, 16.1-16.3, 16.5</a:t>
            </a:r>
          </a:p>
          <a:p>
            <a:pPr lvl="1"/>
            <a:r>
              <a:rPr lang="en-CA" altLang="en-US" dirty="0"/>
              <a:t>Macros and the C++ preprocessor: debugging, conditional compilation</a:t>
            </a:r>
          </a:p>
          <a:p>
            <a:pPr lvl="1"/>
            <a:r>
              <a:rPr lang="en-CA" altLang="en-US" dirty="0"/>
              <a:t>Templates: template functions and classes</a:t>
            </a:r>
          </a:p>
          <a:p>
            <a:pPr lvl="1"/>
            <a:r>
              <a:rPr lang="en-CA" altLang="en-US" dirty="0"/>
              <a:t>Templates: type and non-type parameters</a:t>
            </a:r>
          </a:p>
          <a:p>
            <a:pPr lvl="1"/>
            <a:r>
              <a:rPr lang="en-CA" altLang="en-US" dirty="0"/>
              <a:t>Template specialization</a:t>
            </a:r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056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This Lecture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267200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latin typeface="Comic Sans MS" panose="030F0702030302020204" pitchFamily="66" charset="0"/>
              </a:rPr>
              <a:t>Just like </a:t>
            </a:r>
            <a:r>
              <a:rPr lang="en-CA" dirty="0" err="1">
                <a:latin typeface="Comic Sans MS" panose="030F0702030302020204" pitchFamily="66" charset="0"/>
              </a:rPr>
              <a:t>int</a:t>
            </a:r>
            <a:r>
              <a:rPr lang="en-CA" dirty="0"/>
              <a:t> </a:t>
            </a:r>
          </a:p>
          <a:p>
            <a:r>
              <a:rPr lang="en-CA" dirty="0"/>
              <a:t>Abstract Data Types</a:t>
            </a:r>
          </a:p>
          <a:p>
            <a:pPr lvl="1"/>
            <a:r>
              <a:rPr lang="en-GB" altLang="en-US" dirty="0"/>
              <a:t>Misc. topics</a:t>
            </a:r>
          </a:p>
          <a:p>
            <a:pPr lvl="2"/>
            <a:r>
              <a:rPr lang="en-GB" altLang="en-US" dirty="0" err="1"/>
              <a:t>constexpr</a:t>
            </a:r>
            <a:r>
              <a:rPr lang="en-GB" altLang="en-US" dirty="0"/>
              <a:t>, Ch. 6.5.2</a:t>
            </a:r>
          </a:p>
          <a:p>
            <a:pPr lvl="1"/>
            <a:r>
              <a:rPr lang="en-GB" altLang="en-US" dirty="0"/>
              <a:t>Abstract Data Types</a:t>
            </a:r>
          </a:p>
          <a:p>
            <a:pPr lvl="2"/>
            <a:r>
              <a:rPr lang="en-GB" altLang="en-US" dirty="0"/>
              <a:t>Operator overloading, Ch. 14.1, 14.3, 14.7</a:t>
            </a:r>
          </a:p>
          <a:p>
            <a:pPr lvl="2"/>
            <a:r>
              <a:rPr lang="en-GB" altLang="en-US" dirty="0"/>
              <a:t>Assignment operator, Ch. 13.2, 14.4</a:t>
            </a:r>
          </a:p>
          <a:p>
            <a:pPr lvl="2"/>
            <a:r>
              <a:rPr lang="en-GB" altLang="en-US" dirty="0"/>
              <a:t>Conversions, Ch. 14.9</a:t>
            </a:r>
          </a:p>
          <a:p>
            <a:pPr lvl="1"/>
            <a:r>
              <a:rPr lang="en-GB" altLang="en-US" dirty="0"/>
              <a:t>Example </a:t>
            </a:r>
          </a:p>
          <a:p>
            <a:pPr lvl="2"/>
            <a:r>
              <a:rPr lang="en-GB" altLang="en-US" dirty="0"/>
              <a:t>Linear algebra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254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Constant Expressions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3000"/>
              </a:lnSpc>
              <a:defRPr/>
            </a:pPr>
            <a:r>
              <a:rPr lang="en-US" altLang="en-US" sz="2200" dirty="0"/>
              <a:t>Constant expressions can be evaluated at compile time </a:t>
            </a:r>
          </a:p>
          <a:p>
            <a:pPr lvl="1" eaLnBrk="1" hangingPunct="1">
              <a:lnSpc>
                <a:spcPct val="113000"/>
              </a:lnSpc>
              <a:defRPr/>
            </a:pPr>
            <a:r>
              <a:rPr lang="en-US" altLang="en-US" sz="2200" dirty="0"/>
              <a:t>In C++11 functions can also be constant expressions</a:t>
            </a:r>
          </a:p>
          <a:p>
            <a:pPr lvl="1" eaLnBrk="1" hangingPunct="1">
              <a:lnSpc>
                <a:spcPct val="113000"/>
              </a:lnSpc>
              <a:defRPr/>
            </a:pPr>
            <a:r>
              <a:rPr lang="en-US" altLang="en-US" sz="2200" dirty="0"/>
              <a:t>But only if the function can be evaluated at compile time</a:t>
            </a:r>
          </a:p>
          <a:p>
            <a:pPr lvl="2" eaLnBrk="1" hangingPunct="1">
              <a:lnSpc>
                <a:spcPct val="113000"/>
              </a:lnSpc>
              <a:defRPr/>
            </a:pPr>
            <a:r>
              <a:rPr lang="en-US" altLang="en-US" sz="2200" dirty="0"/>
              <a:t>return type and all arguments must be literals</a:t>
            </a:r>
          </a:p>
          <a:p>
            <a:pPr lvl="2" eaLnBrk="1" hangingPunct="1">
              <a:lnSpc>
                <a:spcPct val="113000"/>
              </a:lnSpc>
              <a:defRPr/>
            </a:pPr>
            <a:r>
              <a:rPr lang="en-US" altLang="en-US" sz="2200" dirty="0"/>
              <a:t>a function may be a constant expression depending on the argument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33400" y="4800600"/>
            <a:ext cx="8253413" cy="920422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constexpr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size_t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arrlength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size_t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_rows,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size_t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_cols 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return _rows *_cols + 10;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1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Const</a:t>
            </a:r>
            <a:r>
              <a:rPr lang="en-CA" dirty="0"/>
              <a:t> Expression in C++14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C++14 extended what can be used inside </a:t>
            </a:r>
            <a:r>
              <a:rPr lang="en-CA" dirty="0" err="1"/>
              <a:t>constexpr</a:t>
            </a:r>
            <a:endParaRPr lang="en-CA" dirty="0"/>
          </a:p>
          <a:p>
            <a:pPr lvl="1"/>
            <a:r>
              <a:rPr lang="en-CA" dirty="0"/>
              <a:t>declarations of local variables (but not static or uninitialized variables)</a:t>
            </a:r>
          </a:p>
          <a:p>
            <a:pPr lvl="1"/>
            <a:r>
              <a:rPr lang="en-CA" dirty="0"/>
              <a:t>changing objects that where constructed with the </a:t>
            </a:r>
            <a:r>
              <a:rPr lang="en-CA" dirty="0" err="1"/>
              <a:t>const</a:t>
            </a:r>
            <a:r>
              <a:rPr lang="en-CA" dirty="0"/>
              <a:t> expression</a:t>
            </a:r>
          </a:p>
          <a:p>
            <a:pPr lvl="1"/>
            <a:r>
              <a:rPr lang="en-CA" dirty="0"/>
              <a:t>using conditions (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CA" dirty="0"/>
              <a:t>,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CA" dirty="0"/>
              <a:t>), and loops (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CA" dirty="0"/>
              <a:t>,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CA" dirty="0"/>
              <a:t>,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CA" dirty="0"/>
              <a:t>-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CA" dirty="0"/>
              <a:t>) but not 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9600" y="3810000"/>
            <a:ext cx="8253413" cy="2028417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255588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255588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255588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constexpr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factorial(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res = 1;       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 for (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j=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; j &gt; 0; --j ) res *= j;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 return res;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std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::array&lt;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int,factorial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(3)&gt; A;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886200" y="5181600"/>
            <a:ext cx="1295400" cy="3048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181600" y="4796913"/>
            <a:ext cx="34290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Needs to be known at compile time</a:t>
            </a:r>
          </a:p>
        </p:txBody>
      </p:sp>
    </p:spTree>
    <p:extLst>
      <p:ext uri="{BB962C8B-B14F-4D97-AF65-F5344CB8AC3E}">
        <p14:creationId xmlns:p14="http://schemas.microsoft.com/office/powerpoint/2010/main" val="58422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 Overloading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/>
              <a:t>Similar to function overloading</a:t>
            </a:r>
          </a:p>
          <a:p>
            <a:pPr lvl="1"/>
            <a:r>
              <a:rPr lang="en-US" altLang="en-US" dirty="0"/>
              <a:t>Define new types for a C++ operator to work on</a:t>
            </a:r>
          </a:p>
          <a:p>
            <a:r>
              <a:rPr lang="en-US" altLang="en-US" dirty="0"/>
              <a:t>Examples: Overloaded assignment operator</a:t>
            </a:r>
          </a:p>
          <a:p>
            <a:r>
              <a:rPr lang="en-US" altLang="en-US" dirty="0"/>
              <a:t>Some limitations</a:t>
            </a:r>
          </a:p>
          <a:p>
            <a:pPr lvl="1"/>
            <a:r>
              <a:rPr lang="en-US" altLang="en-US" dirty="0"/>
              <a:t>Some operators can not be overloaded </a:t>
            </a:r>
          </a:p>
          <a:p>
            <a:pPr marL="914400" lvl="2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 	:: 	.* </a:t>
            </a:r>
            <a:r>
              <a:rPr lang="en-US" altLang="en-US" dirty="0"/>
              <a:t>(Pointer-to-member) </a:t>
            </a:r>
          </a:p>
          <a:p>
            <a:pPr marL="914400" lvl="2" indent="0">
              <a:buNone/>
            </a:pP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 :</a:t>
            </a:r>
            <a:r>
              <a:rPr lang="en-US" altLang="en-US" dirty="0"/>
              <a:t> (conditional) </a:t>
            </a:r>
          </a:p>
          <a:p>
            <a:pPr marL="914400" lvl="2" indent="0">
              <a:buNone/>
            </a:pP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 ##</a:t>
            </a:r>
            <a:r>
              <a:rPr lang="en-US" altLang="en-US" dirty="0"/>
              <a:t> (pre-processor strings)</a:t>
            </a:r>
          </a:p>
          <a:p>
            <a:r>
              <a:rPr lang="en-US" altLang="en-US" dirty="0"/>
              <a:t>All other operators can be overloaded!</a:t>
            </a:r>
          </a:p>
          <a:p>
            <a:endParaRPr lang="en-US" altLang="en-US" dirty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572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FAFD00"/>
              </a:buClr>
              <a:buFont typeface="Arial" charset="0"/>
              <a:defRPr sz="37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  <a:lvl2pPr>
              <a:lnSpc>
                <a:spcPct val="160000"/>
              </a:lnSpc>
              <a:buClr>
                <a:srgbClr val="FAFD00"/>
              </a:buClr>
              <a:buFont typeface="Arial" charset="0"/>
              <a:defRPr sz="37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>
              <a:lnSpc>
                <a:spcPct val="160000"/>
              </a:lnSpc>
              <a:buClr>
                <a:srgbClr val="FAFD00"/>
              </a:buClr>
              <a:buFont typeface="Arial" charset="0"/>
              <a:defRPr sz="37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>
              <a:lnSpc>
                <a:spcPct val="160000"/>
              </a:lnSpc>
              <a:buClr>
                <a:srgbClr val="FAFD00"/>
              </a:buClr>
              <a:buFont typeface="Arial" charset="0"/>
              <a:defRPr sz="37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>
              <a:lnSpc>
                <a:spcPct val="160000"/>
              </a:lnSpc>
              <a:buClr>
                <a:srgbClr val="FAFD00"/>
              </a:buClr>
              <a:buFont typeface="Arial" charset="0"/>
              <a:defRPr sz="37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defRPr sz="37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defRPr sz="37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defRPr sz="37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defRPr sz="37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 defTabSz="914400">
              <a:lnSpc>
                <a:spcPct val="100000"/>
              </a:lnSpc>
              <a:defRPr/>
            </a:pPr>
            <a:endParaRPr lang="en-CA" altLang="en-US" sz="2900" b="0">
              <a:solidFill>
                <a:srgbClr val="993300"/>
              </a:solidFill>
              <a:latin typeface="Verdan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1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Limitations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/>
              <a:t>Overloading the priority of operators is not possible </a:t>
            </a:r>
          </a:p>
          <a:p>
            <a:pPr lvl="1"/>
            <a:r>
              <a:rPr lang="en-US" altLang="en-US" dirty="0"/>
              <a:t>No new operators can be created, e.g., no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!^!</a:t>
            </a:r>
          </a:p>
          <a:p>
            <a:pPr lvl="1"/>
            <a:r>
              <a:rPr lang="en-US" altLang="en-US" dirty="0"/>
              <a:t>Operators can not have default arguments</a:t>
            </a:r>
          </a:p>
          <a:p>
            <a:pPr lvl="1"/>
            <a:r>
              <a:rPr lang="en-US" altLang="en-US" dirty="0"/>
              <a:t>For in class operators, first argument is always of the type for which the operator is defined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5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>
              <a:defRPr/>
            </a:pPr>
            <a:r>
              <a:rPr lang="en-US" altLang="en-US"/>
              <a:t>Example: </a:t>
            </a:r>
            <a:r>
              <a:rPr lang="en-US" altLang="en-US">
                <a:latin typeface="Courier New" pitchFamily="49" charset="0"/>
              </a:rPr>
              <a:t>Point2D</a:t>
            </a:r>
            <a:r>
              <a:rPr lang="en-US" altLang="en-US"/>
              <a:t> Addition</a:t>
            </a: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446088" y="1219200"/>
            <a:ext cx="8342312" cy="4284662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538163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538163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538163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538163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538163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538163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538163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538163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538163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class Point2D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	Point2D add( const Point2D&amp; _oPoint ) const;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 i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Point2D Point2D::add( const Point2D&amp; _oPoint ) const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	Point2D res;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	res.d_x = d_x + _oPoint.d_x;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	res.d_y = d_y + _oPoint.d_y;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	return res;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 i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Point2D a, b, c;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c = a.add( b 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3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>
              <a:defRPr/>
            </a:pPr>
            <a:r>
              <a:rPr lang="en-US" altLang="en-US"/>
              <a:t>Example: </a:t>
            </a:r>
            <a:r>
              <a:rPr lang="en-US" altLang="en-US">
                <a:latin typeface="Courier New" pitchFamily="49" charset="0"/>
              </a:rPr>
              <a:t>Point2D</a:t>
            </a:r>
            <a:r>
              <a:rPr lang="en-US" altLang="en-US"/>
              <a:t> Addition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468313" y="1143000"/>
            <a:ext cx="8377237" cy="4559300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defTabSz="538163"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538163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538163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538163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538163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538163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538163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538163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538163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class Point2D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	Point2D operator+( const Point2D&amp; _oPoint ) const;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 i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Point2D Point2D::operator+( const Point2D&amp; _oPoint ) const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	Point2D res;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	res.d_x = d_x + _oPoint.d_x;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	res.d_y = d_y + _oPoint.d_y;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	return res;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 i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Point2D a,b,c;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c = a + b;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3070225" y="4953000"/>
            <a:ext cx="2881313" cy="533400"/>
          </a:xfrm>
          <a:prstGeom prst="rect">
            <a:avLst/>
          </a:prstGeom>
          <a:solidFill>
            <a:schemeClr val="folHlink"/>
          </a:solidFill>
          <a:ln w="762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2400" b="0" i="0" dirty="0">
                <a:solidFill>
                  <a:schemeClr val="tx1"/>
                </a:solidFill>
              </a:rPr>
              <a:t>c = </a:t>
            </a:r>
            <a:r>
              <a:rPr lang="en-CA" altLang="en-US" sz="2400" b="0" i="0" dirty="0" err="1">
                <a:solidFill>
                  <a:schemeClr val="tx1"/>
                </a:solidFill>
              </a:rPr>
              <a:t>a.operator</a:t>
            </a:r>
            <a:r>
              <a:rPr lang="en-CA" altLang="en-US" sz="2400" b="0" i="0" dirty="0">
                <a:solidFill>
                  <a:schemeClr val="tx1"/>
                </a:solidFill>
              </a:rPr>
              <a:t>+(b);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3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nimBg="1"/>
      <p:bldP spid="10547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Operator Overloading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Operators can be overloaded globally</a:t>
            </a:r>
          </a:p>
          <a:p>
            <a:pPr lvl="1"/>
            <a:r>
              <a:rPr lang="en-US" altLang="en-US" dirty="0"/>
              <a:t>Same as any other global function</a:t>
            </a:r>
          </a:p>
          <a:p>
            <a:pPr lvl="1"/>
            <a:r>
              <a:rPr lang="en-US" altLang="en-US" dirty="0"/>
              <a:t>Need one extra argument compared to member operators</a:t>
            </a:r>
          </a:p>
          <a:p>
            <a:r>
              <a:rPr lang="en-US" altLang="en-US" dirty="0"/>
              <a:t>Example</a:t>
            </a:r>
          </a:p>
          <a:p>
            <a:pPr lvl="1"/>
            <a:r>
              <a:rPr lang="en-US" altLang="en-US" dirty="0"/>
              <a:t>Insertion and </a:t>
            </a:r>
            <a:r>
              <a:rPr lang="en-US" altLang="en-US"/>
              <a:t>extraction operator</a:t>
            </a:r>
            <a:endParaRPr lang="en-US" altLang="en-US" dirty="0"/>
          </a:p>
          <a:p>
            <a:r>
              <a:rPr lang="en-US" altLang="en-US" dirty="0"/>
              <a:t>Limitations</a:t>
            </a:r>
          </a:p>
          <a:p>
            <a:pPr lvl="1"/>
            <a:r>
              <a:rPr lang="en-US" altLang="en-US" dirty="0"/>
              <a:t>Access modifiers apply (since not inside a class)</a:t>
            </a:r>
          </a:p>
          <a:p>
            <a:pPr lvl="1"/>
            <a:r>
              <a:rPr lang="en-US" altLang="en-US" dirty="0"/>
              <a:t>Can not globally overload </a:t>
            </a:r>
          </a:p>
          <a:p>
            <a:pPr marL="914400" lvl="2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	[]  	() 	-&gt; </a:t>
            </a:r>
          </a:p>
          <a:p>
            <a:pPr lvl="1"/>
            <a:r>
              <a:rPr lang="en-US" altLang="en-US" dirty="0"/>
              <a:t>Additionally, same limitations than for class member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08468"/>
      </p:ext>
    </p:extLst>
  </p:cSld>
  <p:clrMapOvr>
    <a:masterClrMapping/>
  </p:clrMapOvr>
</p:sld>
</file>

<file path=ppt/theme/theme1.xml><?xml version="1.0" encoding="utf-8"?>
<a:theme xmlns:a="http://schemas.openxmlformats.org/drawingml/2006/main" name="uOttawa_Grey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7030A0"/>
      </a:hlink>
      <a:folHlink>
        <a:srgbClr val="7030A0"/>
      </a:folHlink>
    </a:clrScheme>
    <a:fontScheme name="uOttawa_Grey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uOttawa_Gr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ttawa_Grey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6628</TotalTime>
  <Words>1104</Words>
  <Application>Microsoft Office PowerPoint</Application>
  <PresentationFormat>On-screen Show (4:3)</PresentationFormat>
  <Paragraphs>238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Comic Sans MS</vt:lpstr>
      <vt:lpstr>Courier New</vt:lpstr>
      <vt:lpstr>Times</vt:lpstr>
      <vt:lpstr>Verdana</vt:lpstr>
      <vt:lpstr>WenQuanYi Zen Hei Sharp</vt:lpstr>
      <vt:lpstr>uOttawa_Grey</vt:lpstr>
      <vt:lpstr>Advanced Programming Concepts with C++ CSI2372 – Fall 2019</vt:lpstr>
      <vt:lpstr>This Lecture</vt:lpstr>
      <vt:lpstr>Constant Expressions</vt:lpstr>
      <vt:lpstr>Const Expression in C++14</vt:lpstr>
      <vt:lpstr>Operator Overloading</vt:lpstr>
      <vt:lpstr>More Limitations</vt:lpstr>
      <vt:lpstr>Example: Point2D Addition</vt:lpstr>
      <vt:lpstr>Example: Point2D Addition</vt:lpstr>
      <vt:lpstr>Global Operator Overloading</vt:lpstr>
      <vt:lpstr>Example: Point2D Addition</vt:lpstr>
      <vt:lpstr>Example: Addition of a double and a Point2d</vt:lpstr>
      <vt:lpstr>Example: Class for Timing Events</vt:lpstr>
      <vt:lpstr>TimeKeeper Class:  Arithmetic Operations</vt:lpstr>
      <vt:lpstr>Remarks</vt:lpstr>
      <vt:lpstr>Conversion Operators</vt:lpstr>
      <vt:lpstr>Specific Conversion Operators</vt:lpstr>
      <vt:lpstr>Improved Time Keeper Class</vt:lpstr>
      <vt:lpstr>Next</vt:lpstr>
    </vt:vector>
  </TitlesOfParts>
  <Company>University of Ottawa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Côté</dc:creator>
  <cp:lastModifiedBy>Mohamed Taleb</cp:lastModifiedBy>
  <cp:revision>932</cp:revision>
  <cp:lastPrinted>2014-09-16T21:45:20Z</cp:lastPrinted>
  <dcterms:created xsi:type="dcterms:W3CDTF">2004-10-15T15:05:39Z</dcterms:created>
  <dcterms:modified xsi:type="dcterms:W3CDTF">2019-09-10T19:11:36Z</dcterms:modified>
</cp:coreProperties>
</file>