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471" r:id="rId2"/>
    <p:sldId id="640" r:id="rId3"/>
    <p:sldId id="662" r:id="rId4"/>
    <p:sldId id="663" r:id="rId5"/>
    <p:sldId id="664" r:id="rId6"/>
    <p:sldId id="665" r:id="rId7"/>
    <p:sldId id="666" r:id="rId8"/>
    <p:sldId id="667" r:id="rId9"/>
    <p:sldId id="668" r:id="rId10"/>
    <p:sldId id="669" r:id="rId11"/>
    <p:sldId id="670" r:id="rId12"/>
    <p:sldId id="694" r:id="rId13"/>
    <p:sldId id="693" r:id="rId14"/>
    <p:sldId id="673" r:id="rId15"/>
    <p:sldId id="674" r:id="rId16"/>
    <p:sldId id="675" r:id="rId17"/>
    <p:sldId id="676" r:id="rId18"/>
    <p:sldId id="692" r:id="rId19"/>
    <p:sldId id="677" r:id="rId20"/>
    <p:sldId id="678" r:id="rId21"/>
    <p:sldId id="679" r:id="rId22"/>
    <p:sldId id="681" r:id="rId23"/>
    <p:sldId id="682" r:id="rId24"/>
    <p:sldId id="683" r:id="rId25"/>
    <p:sldId id="684" r:id="rId26"/>
    <p:sldId id="686" r:id="rId27"/>
    <p:sldId id="687" r:id="rId28"/>
    <p:sldId id="695" r:id="rId29"/>
    <p:sldId id="688" r:id="rId30"/>
    <p:sldId id="691" r:id="rId31"/>
    <p:sldId id="689" r:id="rId32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663300"/>
    <a:srgbClr val="9966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2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3990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4" d="100"/>
        <a:sy n="64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03F2243-390C-4D37-AA86-80B35697C67C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B69A6AB-460A-4DEE-BC7D-4C2B4D0CED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38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C70C7FAF-C979-4AEE-A3D7-997B53674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31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60B1DE6-7EFB-49DD-AA96-56B307E5DB96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6BA44624-ECE0-47F3-ABF3-27E8149E2338}" type="slidenum">
              <a:rPr lang="en-US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1</a:t>
            </a:fld>
            <a:endParaRPr lang="en-US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68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9" name="Text Box 3"/>
          <p:cNvSpPr txBox="1">
            <a:spLocks noChangeArrowheads="1"/>
          </p:cNvSpPr>
          <p:nvPr/>
        </p:nvSpPr>
        <p:spPr bwMode="auto">
          <a:xfrm>
            <a:off x="1265238" y="3502025"/>
            <a:ext cx="7056437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47429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B532BA9-38EA-4F87-8331-6327415FB39B}" type="slidenum">
              <a:rPr lang="en-GB" altLang="en-US"/>
              <a:pPr>
                <a:defRPr/>
              </a:pPr>
              <a:t>10</a:t>
            </a:fld>
            <a:endParaRPr lang="en-GB" altLang="en-US"/>
          </a:p>
        </p:txBody>
      </p:sp>
      <p:sp>
        <p:nvSpPr>
          <p:cNvPr id="471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2050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0655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28B20F5-0F29-4E70-971F-D5B5AD2A66E2}" type="slidenum">
              <a:rPr lang="en-GB" altLang="en-US"/>
              <a:pPr>
                <a:defRPr/>
              </a:pPr>
              <a:t>11</a:t>
            </a:fld>
            <a:endParaRPr lang="en-GB" altLang="en-US"/>
          </a:p>
        </p:txBody>
      </p:sp>
      <p:sp>
        <p:nvSpPr>
          <p:cNvPr id="481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2050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222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28B20F5-0F29-4E70-971F-D5B5AD2A66E2}" type="slidenum">
              <a:rPr lang="en-GB" altLang="en-US"/>
              <a:pPr>
                <a:defRPr/>
              </a:pPr>
              <a:t>12</a:t>
            </a:fld>
            <a:endParaRPr lang="en-GB" altLang="en-US"/>
          </a:p>
        </p:txBody>
      </p:sp>
      <p:sp>
        <p:nvSpPr>
          <p:cNvPr id="481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2050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1665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E0AFEF7-F45C-4BB8-8F28-BA48090D3AD5}" type="slidenum">
              <a:rPr lang="en-GB" altLang="en-US"/>
              <a:pPr>
                <a:defRPr/>
              </a:pPr>
              <a:t>13</a:t>
            </a:fld>
            <a:endParaRPr lang="en-GB" altLang="en-US"/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2050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6023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358A7C8-949B-4FCA-9B19-33A7263C25F8}" type="slidenum">
              <a:rPr lang="en-GB" altLang="en-US"/>
              <a:pPr>
                <a:defRPr/>
              </a:pPr>
              <a:t>14</a:t>
            </a:fld>
            <a:endParaRPr lang="en-GB" altLang="en-US"/>
          </a:p>
        </p:txBody>
      </p:sp>
      <p:sp>
        <p:nvSpPr>
          <p:cNvPr id="512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2050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7184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D7DE7E6-4767-40BD-9F8F-BA2502BBA127}" type="slidenum">
              <a:rPr lang="en-GB" altLang="en-US"/>
              <a:pPr>
                <a:defRPr/>
              </a:pPr>
              <a:t>15</a:t>
            </a:fld>
            <a:endParaRPr lang="en-GB" altLang="en-US"/>
          </a:p>
        </p:txBody>
      </p:sp>
      <p:sp>
        <p:nvSpPr>
          <p:cNvPr id="522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2050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6056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8D50965-F769-461E-B90F-6F08629A576D}" type="slidenum">
              <a:rPr lang="en-GB" altLang="en-US"/>
              <a:pPr>
                <a:defRPr/>
              </a:pPr>
              <a:t>16</a:t>
            </a:fld>
            <a:endParaRPr lang="en-GB" altLang="en-US"/>
          </a:p>
        </p:txBody>
      </p:sp>
      <p:sp>
        <p:nvSpPr>
          <p:cNvPr id="532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2050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52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4B4B5A2-7963-4555-B733-20E1F0EEF713}" type="slidenum">
              <a:rPr lang="en-GB" altLang="en-US"/>
              <a:pPr>
                <a:defRPr/>
              </a:pPr>
              <a:t>17</a:t>
            </a:fld>
            <a:endParaRPr lang="en-GB" altLang="en-US"/>
          </a:p>
        </p:txBody>
      </p:sp>
      <p:sp>
        <p:nvSpPr>
          <p:cNvPr id="542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2050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2510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69F7C82-3E7E-4A3A-863C-B82FD9CD7596}" type="slidenum">
              <a:rPr lang="en-GB" altLang="en-US"/>
              <a:pPr>
                <a:defRPr/>
              </a:pPr>
              <a:t>18</a:t>
            </a:fld>
            <a:endParaRPr lang="en-GB" altLang="en-US"/>
          </a:p>
        </p:txBody>
      </p:sp>
      <p:sp>
        <p:nvSpPr>
          <p:cNvPr id="552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2050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11099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69F7C82-3E7E-4A3A-863C-B82FD9CD7596}" type="slidenum">
              <a:rPr lang="en-GB" altLang="en-US"/>
              <a:pPr>
                <a:defRPr/>
              </a:pPr>
              <a:t>19</a:t>
            </a:fld>
            <a:endParaRPr lang="en-GB" altLang="en-US"/>
          </a:p>
        </p:txBody>
      </p:sp>
      <p:sp>
        <p:nvSpPr>
          <p:cNvPr id="552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2050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715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DC05004A-36EB-486B-8215-6638AB5A382D}" type="slidenum">
              <a:rPr lang="en-GB" altLang="en-US"/>
              <a:pPr>
                <a:defRPr/>
              </a:pPr>
              <a:t>2</a:t>
            </a:fld>
            <a:endParaRPr lang="en-GB" altLang="en-US"/>
          </a:p>
        </p:txBody>
      </p:sp>
      <p:sp>
        <p:nvSpPr>
          <p:cNvPr id="28675" name="Text Box 1"/>
          <p:cNvSpPr txBox="1">
            <a:spLocks noChangeArrowheads="1"/>
          </p:cNvSpPr>
          <p:nvPr/>
        </p:nvSpPr>
        <p:spPr bwMode="auto">
          <a:xfrm>
            <a:off x="2941638" y="542925"/>
            <a:ext cx="3703637" cy="277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buClr>
                <a:srgbClr val="000000"/>
              </a:buClr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buClr>
                <a:srgbClr val="000000"/>
              </a:buClr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buClr>
                <a:srgbClr val="000000"/>
              </a:buClr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buClr>
                <a:srgbClr val="000000"/>
              </a:buClr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buClr>
                <a:srgbClr val="000000"/>
              </a:buClr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FFFF"/>
              </a:buClr>
            </a:pPr>
            <a:endParaRPr lang="en-CA" altLang="en-US" sz="2400">
              <a:solidFill>
                <a:schemeClr val="bg1"/>
              </a:solidFill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body"/>
          </p:nvPr>
        </p:nvSpPr>
        <p:spPr>
          <a:xfrm>
            <a:off x="1265238" y="3502025"/>
            <a:ext cx="7054850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5" rIns="91431" bIns="45715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42909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3391598-3864-4BA5-A8AB-CD95E9E16FED}" type="slidenum">
              <a:rPr lang="en-GB" altLang="en-US"/>
              <a:pPr>
                <a:defRPr/>
              </a:pPr>
              <a:t>20</a:t>
            </a:fld>
            <a:endParaRPr lang="en-GB" altLang="en-US"/>
          </a:p>
        </p:txBody>
      </p:sp>
      <p:sp>
        <p:nvSpPr>
          <p:cNvPr id="563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2050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99792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C1DF93E-FC91-408B-BE29-E0D75373CBAA}" type="slidenum">
              <a:rPr lang="en-GB" altLang="en-US"/>
              <a:pPr>
                <a:defRPr/>
              </a:pPr>
              <a:t>21</a:t>
            </a:fld>
            <a:endParaRPr lang="en-GB" altLang="en-US"/>
          </a:p>
        </p:txBody>
      </p:sp>
      <p:sp>
        <p:nvSpPr>
          <p:cNvPr id="573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2050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07175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2B04C43-396D-495A-9278-8C60E0653B23}" type="slidenum">
              <a:rPr lang="en-GB" altLang="en-US"/>
              <a:pPr>
                <a:defRPr/>
              </a:pPr>
              <a:t>22</a:t>
            </a:fld>
            <a:endParaRPr lang="en-GB" altLang="en-US"/>
          </a:p>
        </p:txBody>
      </p:sp>
      <p:sp>
        <p:nvSpPr>
          <p:cNvPr id="593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2050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72161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C7D5299-DF66-4D5B-AE14-01BB14E01CA8}" type="slidenum">
              <a:rPr lang="en-GB" altLang="en-US"/>
              <a:pPr>
                <a:defRPr/>
              </a:pPr>
              <a:t>23</a:t>
            </a:fld>
            <a:endParaRPr lang="en-GB" altLang="en-US"/>
          </a:p>
        </p:txBody>
      </p:sp>
      <p:sp>
        <p:nvSpPr>
          <p:cNvPr id="604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2050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2132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365E9203-11BA-4181-A43E-A13C418A1E53}" type="slidenum">
              <a:rPr lang="en-GB" altLang="en-US"/>
              <a:pPr>
                <a:defRPr/>
              </a:pPr>
              <a:t>24</a:t>
            </a:fld>
            <a:endParaRPr lang="en-GB" altLang="en-US"/>
          </a:p>
        </p:txBody>
      </p:sp>
      <p:sp>
        <p:nvSpPr>
          <p:cNvPr id="614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2050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17090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430EF74E-2FE4-41D6-8B0C-639EBC0F91AF}" type="slidenum">
              <a:rPr lang="en-GB" altLang="en-US"/>
              <a:pPr>
                <a:defRPr/>
              </a:pPr>
              <a:t>25</a:t>
            </a:fld>
            <a:endParaRPr lang="en-GB" altLang="en-US"/>
          </a:p>
        </p:txBody>
      </p:sp>
      <p:sp>
        <p:nvSpPr>
          <p:cNvPr id="624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2050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54365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BC57EBC-5B63-4F05-B519-E6B8A28F1EFC}" type="slidenum">
              <a:rPr lang="en-GB" altLang="en-US"/>
              <a:pPr>
                <a:defRPr/>
              </a:pPr>
              <a:t>26</a:t>
            </a:fld>
            <a:endParaRPr lang="en-GB" altLang="en-US"/>
          </a:p>
        </p:txBody>
      </p:sp>
      <p:sp>
        <p:nvSpPr>
          <p:cNvPr id="645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2050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48675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EAD91BD-E225-4547-9373-708DDE995E73}" type="slidenum">
              <a:rPr lang="en-GB" altLang="en-US"/>
              <a:pPr>
                <a:defRPr/>
              </a:pPr>
              <a:t>30</a:t>
            </a:fld>
            <a:endParaRPr lang="en-GB" altLang="en-US"/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5" rIns="91431" bIns="45715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970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49B2C6F-0854-4D95-BFF8-BFE0B69C706B}" type="slidenum">
              <a:rPr lang="en-GB" altLang="en-US"/>
              <a:pPr>
                <a:defRPr/>
              </a:pPr>
              <a:t>3</a:t>
            </a:fld>
            <a:endParaRPr lang="en-GB" altLang="en-US"/>
          </a:p>
        </p:txBody>
      </p:sp>
      <p:sp>
        <p:nvSpPr>
          <p:cNvPr id="399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2050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011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1E21AEB-A4C5-4509-AC6E-B2402614DDB4}" type="slidenum">
              <a:rPr lang="en-GB" altLang="en-US"/>
              <a:pPr>
                <a:defRPr/>
              </a:pPr>
              <a:t>4</a:t>
            </a:fld>
            <a:endParaRPr lang="en-GB" altLang="en-US"/>
          </a:p>
        </p:txBody>
      </p:sp>
      <p:sp>
        <p:nvSpPr>
          <p:cNvPr id="409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2050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2394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E14BF569-8827-492B-A763-42BF8EAD7D09}" type="slidenum">
              <a:rPr lang="en-GB" altLang="en-US"/>
              <a:pPr>
                <a:defRPr/>
              </a:pPr>
              <a:t>5</a:t>
            </a:fld>
            <a:endParaRPr lang="en-GB" altLang="en-US"/>
          </a:p>
        </p:txBody>
      </p:sp>
      <p:sp>
        <p:nvSpPr>
          <p:cNvPr id="419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2050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3086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1C5FA88-A69D-4CCE-A627-C20771BC1BAD}" type="slidenum">
              <a:rPr lang="en-GB" altLang="en-US"/>
              <a:pPr>
                <a:defRPr/>
              </a:pPr>
              <a:t>6</a:t>
            </a:fld>
            <a:endParaRPr lang="en-GB" altLang="en-US"/>
          </a:p>
        </p:txBody>
      </p:sp>
      <p:sp>
        <p:nvSpPr>
          <p:cNvPr id="430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2050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865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B2598A2-67FC-41A7-83F6-269E729BCD50}" type="slidenum">
              <a:rPr lang="en-GB" altLang="en-US"/>
              <a:pPr>
                <a:defRPr/>
              </a:pPr>
              <a:t>7</a:t>
            </a:fld>
            <a:endParaRPr lang="en-GB" altLang="en-US"/>
          </a:p>
        </p:txBody>
      </p:sp>
      <p:sp>
        <p:nvSpPr>
          <p:cNvPr id="440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2050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1388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DE404158-8E3A-4423-85E2-D4AF18F5DB28}" type="slidenum">
              <a:rPr lang="en-GB" altLang="en-US"/>
              <a:pPr>
                <a:defRPr/>
              </a:pPr>
              <a:t>8</a:t>
            </a:fld>
            <a:endParaRPr lang="en-GB" altLang="en-US"/>
          </a:p>
        </p:txBody>
      </p:sp>
      <p:sp>
        <p:nvSpPr>
          <p:cNvPr id="450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2050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461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4A2E8E9-0115-41A0-92C1-A903F81713B9}" type="slidenum">
              <a:rPr lang="en-GB" altLang="en-US"/>
              <a:pPr>
                <a:defRPr/>
              </a:pPr>
              <a:t>9</a:t>
            </a:fld>
            <a:endParaRPr lang="en-GB" altLang="en-US"/>
          </a:p>
        </p:txBody>
      </p:sp>
      <p:sp>
        <p:nvSpPr>
          <p:cNvPr id="460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2050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6287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5181600" cy="2057400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10000"/>
            <a:ext cx="5181600" cy="152400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3943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6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4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7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9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25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9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3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0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7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248400"/>
            <a:ext cx="579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32" r:id="rId6"/>
    <p:sldLayoutId id="2147483933" r:id="rId7"/>
    <p:sldLayoutId id="2147483934" r:id="rId8"/>
    <p:sldLayoutId id="2147483940" r:id="rId9"/>
    <p:sldLayoutId id="2147483941" r:id="rId10"/>
    <p:sldLayoutId id="2147483942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rgbClr val="66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5562600" cy="2057400"/>
          </a:xfrm>
        </p:spPr>
        <p:txBody>
          <a:bodyPr/>
          <a:lstStyle/>
          <a:p>
            <a:r>
              <a:rPr lang="en-US" altLang="en-US" b="1" dirty="0">
                <a:latin typeface="Arial" charset="0"/>
              </a:rPr>
              <a:t>Advanced Programming</a:t>
            </a:r>
            <a:br>
              <a:rPr lang="en-US" altLang="en-US" b="1" dirty="0">
                <a:latin typeface="Arial" charset="0"/>
              </a:rPr>
            </a:br>
            <a:r>
              <a:rPr lang="en-US" altLang="en-US" b="1" dirty="0">
                <a:latin typeface="Arial" charset="0"/>
              </a:rPr>
              <a:t>Concepts with C++</a:t>
            </a:r>
            <a:br>
              <a:rPr lang="en-US" altLang="en-US" b="1" dirty="0">
                <a:latin typeface="Arial" charset="0"/>
              </a:rPr>
            </a:br>
            <a:r>
              <a:rPr lang="en-US" altLang="en-US" b="1" dirty="0">
                <a:latin typeface="Arial" charset="0"/>
              </a:rPr>
              <a:t>CSI2372 – Fall 2019</a:t>
            </a:r>
            <a:br>
              <a:rPr lang="en-US" altLang="en-US" b="1" dirty="0">
                <a:latin typeface="Arial" charset="0"/>
              </a:rPr>
            </a:b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b="0" dirty="0">
                <a:latin typeface="Arial" charset="0"/>
              </a:rPr>
              <a:t>Jochen Lang &amp;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b="0" dirty="0">
                <a:latin typeface="Arial" charset="0"/>
              </a:rPr>
              <a:t>Mohamed Taleb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b="0" dirty="0">
                <a:latin typeface="Arial" charset="0"/>
              </a:rPr>
              <a:t>EECS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17419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Function Templates generate Multiple Functions during Compilation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The example: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Generates effectively two functions: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57200" y="1830387"/>
            <a:ext cx="8253412" cy="912813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int i1,i2,i3;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double d1,d2,d3;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i3 = min(i1,i2); d3 = min(d1,d2);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433388" y="3352800"/>
            <a:ext cx="8253412" cy="2009775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tabLst>
                <a:tab pos="0" algn="l"/>
                <a:tab pos="254000" algn="l"/>
                <a:tab pos="509588" algn="l"/>
                <a:tab pos="765175" algn="l"/>
                <a:tab pos="1020763" algn="l"/>
                <a:tab pos="1276350" algn="l"/>
                <a:tab pos="1531938" algn="l"/>
                <a:tab pos="1787525" algn="l"/>
                <a:tab pos="2043113" algn="l"/>
                <a:tab pos="2298700" algn="l"/>
                <a:tab pos="2554288" algn="l"/>
                <a:tab pos="2809875" algn="l"/>
                <a:tab pos="3065463" algn="l"/>
                <a:tab pos="3321050" algn="l"/>
                <a:tab pos="3576638" algn="l"/>
                <a:tab pos="3832225" algn="l"/>
                <a:tab pos="4087813" algn="l"/>
                <a:tab pos="4343400" algn="l"/>
                <a:tab pos="4598988" algn="l"/>
                <a:tab pos="4854575" algn="l"/>
                <a:tab pos="5110163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254000" algn="l"/>
                <a:tab pos="509588" algn="l"/>
                <a:tab pos="765175" algn="l"/>
                <a:tab pos="1020763" algn="l"/>
                <a:tab pos="1276350" algn="l"/>
                <a:tab pos="1531938" algn="l"/>
                <a:tab pos="1787525" algn="l"/>
                <a:tab pos="2043113" algn="l"/>
                <a:tab pos="2298700" algn="l"/>
                <a:tab pos="2554288" algn="l"/>
                <a:tab pos="2809875" algn="l"/>
                <a:tab pos="3065463" algn="l"/>
                <a:tab pos="3321050" algn="l"/>
                <a:tab pos="3576638" algn="l"/>
                <a:tab pos="3832225" algn="l"/>
                <a:tab pos="4087813" algn="l"/>
                <a:tab pos="4343400" algn="l"/>
                <a:tab pos="4598988" algn="l"/>
                <a:tab pos="4854575" algn="l"/>
                <a:tab pos="5110163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254000" algn="l"/>
                <a:tab pos="509588" algn="l"/>
                <a:tab pos="765175" algn="l"/>
                <a:tab pos="1020763" algn="l"/>
                <a:tab pos="1276350" algn="l"/>
                <a:tab pos="1531938" algn="l"/>
                <a:tab pos="1787525" algn="l"/>
                <a:tab pos="2043113" algn="l"/>
                <a:tab pos="2298700" algn="l"/>
                <a:tab pos="2554288" algn="l"/>
                <a:tab pos="2809875" algn="l"/>
                <a:tab pos="3065463" algn="l"/>
                <a:tab pos="3321050" algn="l"/>
                <a:tab pos="3576638" algn="l"/>
                <a:tab pos="3832225" algn="l"/>
                <a:tab pos="4087813" algn="l"/>
                <a:tab pos="4343400" algn="l"/>
                <a:tab pos="4598988" algn="l"/>
                <a:tab pos="4854575" algn="l"/>
                <a:tab pos="5110163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254000" algn="l"/>
                <a:tab pos="509588" algn="l"/>
                <a:tab pos="765175" algn="l"/>
                <a:tab pos="1020763" algn="l"/>
                <a:tab pos="1276350" algn="l"/>
                <a:tab pos="1531938" algn="l"/>
                <a:tab pos="1787525" algn="l"/>
                <a:tab pos="2043113" algn="l"/>
                <a:tab pos="2298700" algn="l"/>
                <a:tab pos="2554288" algn="l"/>
                <a:tab pos="2809875" algn="l"/>
                <a:tab pos="3065463" algn="l"/>
                <a:tab pos="3321050" algn="l"/>
                <a:tab pos="3576638" algn="l"/>
                <a:tab pos="3832225" algn="l"/>
                <a:tab pos="4087813" algn="l"/>
                <a:tab pos="4343400" algn="l"/>
                <a:tab pos="4598988" algn="l"/>
                <a:tab pos="4854575" algn="l"/>
                <a:tab pos="5110163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254000" algn="l"/>
                <a:tab pos="509588" algn="l"/>
                <a:tab pos="765175" algn="l"/>
                <a:tab pos="1020763" algn="l"/>
                <a:tab pos="1276350" algn="l"/>
                <a:tab pos="1531938" algn="l"/>
                <a:tab pos="1787525" algn="l"/>
                <a:tab pos="2043113" algn="l"/>
                <a:tab pos="2298700" algn="l"/>
                <a:tab pos="2554288" algn="l"/>
                <a:tab pos="2809875" algn="l"/>
                <a:tab pos="3065463" algn="l"/>
                <a:tab pos="3321050" algn="l"/>
                <a:tab pos="3576638" algn="l"/>
                <a:tab pos="3832225" algn="l"/>
                <a:tab pos="4087813" algn="l"/>
                <a:tab pos="4343400" algn="l"/>
                <a:tab pos="4598988" algn="l"/>
                <a:tab pos="4854575" algn="l"/>
                <a:tab pos="5110163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254000" algn="l"/>
                <a:tab pos="509588" algn="l"/>
                <a:tab pos="765175" algn="l"/>
                <a:tab pos="1020763" algn="l"/>
                <a:tab pos="1276350" algn="l"/>
                <a:tab pos="1531938" algn="l"/>
                <a:tab pos="1787525" algn="l"/>
                <a:tab pos="2043113" algn="l"/>
                <a:tab pos="2298700" algn="l"/>
                <a:tab pos="2554288" algn="l"/>
                <a:tab pos="2809875" algn="l"/>
                <a:tab pos="3065463" algn="l"/>
                <a:tab pos="3321050" algn="l"/>
                <a:tab pos="3576638" algn="l"/>
                <a:tab pos="3832225" algn="l"/>
                <a:tab pos="4087813" algn="l"/>
                <a:tab pos="4343400" algn="l"/>
                <a:tab pos="4598988" algn="l"/>
                <a:tab pos="4854575" algn="l"/>
                <a:tab pos="5110163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254000" algn="l"/>
                <a:tab pos="509588" algn="l"/>
                <a:tab pos="765175" algn="l"/>
                <a:tab pos="1020763" algn="l"/>
                <a:tab pos="1276350" algn="l"/>
                <a:tab pos="1531938" algn="l"/>
                <a:tab pos="1787525" algn="l"/>
                <a:tab pos="2043113" algn="l"/>
                <a:tab pos="2298700" algn="l"/>
                <a:tab pos="2554288" algn="l"/>
                <a:tab pos="2809875" algn="l"/>
                <a:tab pos="3065463" algn="l"/>
                <a:tab pos="3321050" algn="l"/>
                <a:tab pos="3576638" algn="l"/>
                <a:tab pos="3832225" algn="l"/>
                <a:tab pos="4087813" algn="l"/>
                <a:tab pos="4343400" algn="l"/>
                <a:tab pos="4598988" algn="l"/>
                <a:tab pos="4854575" algn="l"/>
                <a:tab pos="5110163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254000" algn="l"/>
                <a:tab pos="509588" algn="l"/>
                <a:tab pos="765175" algn="l"/>
                <a:tab pos="1020763" algn="l"/>
                <a:tab pos="1276350" algn="l"/>
                <a:tab pos="1531938" algn="l"/>
                <a:tab pos="1787525" algn="l"/>
                <a:tab pos="2043113" algn="l"/>
                <a:tab pos="2298700" algn="l"/>
                <a:tab pos="2554288" algn="l"/>
                <a:tab pos="2809875" algn="l"/>
                <a:tab pos="3065463" algn="l"/>
                <a:tab pos="3321050" algn="l"/>
                <a:tab pos="3576638" algn="l"/>
                <a:tab pos="3832225" algn="l"/>
                <a:tab pos="4087813" algn="l"/>
                <a:tab pos="4343400" algn="l"/>
                <a:tab pos="4598988" algn="l"/>
                <a:tab pos="4854575" algn="l"/>
                <a:tab pos="5110163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254000" algn="l"/>
                <a:tab pos="509588" algn="l"/>
                <a:tab pos="765175" algn="l"/>
                <a:tab pos="1020763" algn="l"/>
                <a:tab pos="1276350" algn="l"/>
                <a:tab pos="1531938" algn="l"/>
                <a:tab pos="1787525" algn="l"/>
                <a:tab pos="2043113" algn="l"/>
                <a:tab pos="2298700" algn="l"/>
                <a:tab pos="2554288" algn="l"/>
                <a:tab pos="2809875" algn="l"/>
                <a:tab pos="3065463" algn="l"/>
                <a:tab pos="3321050" algn="l"/>
                <a:tab pos="3576638" algn="l"/>
                <a:tab pos="3832225" algn="l"/>
                <a:tab pos="4087813" algn="l"/>
                <a:tab pos="4343400" algn="l"/>
                <a:tab pos="4598988" algn="l"/>
                <a:tab pos="4854575" algn="l"/>
                <a:tab pos="5110163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min(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&amp; g,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&amp; d) { 	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 return ((g &lt; d) ? g : d);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double min(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double&amp; g,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double&amp; d) { 	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	  return ((g &lt; d) ? g : d);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endParaRPr lang="en-GB" altLang="en-US" sz="18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6011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Limits to Type Inference in  Template Instantiation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No automatic type conversions</a:t>
            </a:r>
          </a:p>
          <a:p>
            <a:r>
              <a:rPr lang="en-GB" altLang="en-US"/>
              <a:t>Example</a:t>
            </a:r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r>
              <a:rPr lang="en-GB" altLang="en-US"/>
              <a:t>Return type cannot be inferred from use</a:t>
            </a:r>
          </a:p>
          <a:p>
            <a:endParaRPr lang="en-GB" altLang="en-US"/>
          </a:p>
          <a:p>
            <a:endParaRPr lang="en-GB" altLang="en-US"/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395288" y="2286000"/>
            <a:ext cx="8253412" cy="2636838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tabLst>
                <a:tab pos="0" algn="l"/>
                <a:tab pos="254000" algn="l"/>
                <a:tab pos="509588" algn="l"/>
                <a:tab pos="765175" algn="l"/>
                <a:tab pos="1020763" algn="l"/>
                <a:tab pos="1276350" algn="l"/>
                <a:tab pos="1531938" algn="l"/>
                <a:tab pos="1787525" algn="l"/>
                <a:tab pos="2043113" algn="l"/>
                <a:tab pos="2298700" algn="l"/>
                <a:tab pos="2554288" algn="l"/>
                <a:tab pos="2809875" algn="l"/>
                <a:tab pos="3065463" algn="l"/>
                <a:tab pos="3321050" algn="l"/>
                <a:tab pos="3576638" algn="l"/>
                <a:tab pos="3832225" algn="l"/>
                <a:tab pos="4087813" algn="l"/>
                <a:tab pos="4343400" algn="l"/>
                <a:tab pos="4598988" algn="l"/>
                <a:tab pos="4854575" algn="l"/>
                <a:tab pos="5110163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254000" algn="l"/>
                <a:tab pos="509588" algn="l"/>
                <a:tab pos="765175" algn="l"/>
                <a:tab pos="1020763" algn="l"/>
                <a:tab pos="1276350" algn="l"/>
                <a:tab pos="1531938" algn="l"/>
                <a:tab pos="1787525" algn="l"/>
                <a:tab pos="2043113" algn="l"/>
                <a:tab pos="2298700" algn="l"/>
                <a:tab pos="2554288" algn="l"/>
                <a:tab pos="2809875" algn="l"/>
                <a:tab pos="3065463" algn="l"/>
                <a:tab pos="3321050" algn="l"/>
                <a:tab pos="3576638" algn="l"/>
                <a:tab pos="3832225" algn="l"/>
                <a:tab pos="4087813" algn="l"/>
                <a:tab pos="4343400" algn="l"/>
                <a:tab pos="4598988" algn="l"/>
                <a:tab pos="4854575" algn="l"/>
                <a:tab pos="5110163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254000" algn="l"/>
                <a:tab pos="509588" algn="l"/>
                <a:tab pos="765175" algn="l"/>
                <a:tab pos="1020763" algn="l"/>
                <a:tab pos="1276350" algn="l"/>
                <a:tab pos="1531938" algn="l"/>
                <a:tab pos="1787525" algn="l"/>
                <a:tab pos="2043113" algn="l"/>
                <a:tab pos="2298700" algn="l"/>
                <a:tab pos="2554288" algn="l"/>
                <a:tab pos="2809875" algn="l"/>
                <a:tab pos="3065463" algn="l"/>
                <a:tab pos="3321050" algn="l"/>
                <a:tab pos="3576638" algn="l"/>
                <a:tab pos="3832225" algn="l"/>
                <a:tab pos="4087813" algn="l"/>
                <a:tab pos="4343400" algn="l"/>
                <a:tab pos="4598988" algn="l"/>
                <a:tab pos="4854575" algn="l"/>
                <a:tab pos="5110163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254000" algn="l"/>
                <a:tab pos="509588" algn="l"/>
                <a:tab pos="765175" algn="l"/>
                <a:tab pos="1020763" algn="l"/>
                <a:tab pos="1276350" algn="l"/>
                <a:tab pos="1531938" algn="l"/>
                <a:tab pos="1787525" algn="l"/>
                <a:tab pos="2043113" algn="l"/>
                <a:tab pos="2298700" algn="l"/>
                <a:tab pos="2554288" algn="l"/>
                <a:tab pos="2809875" algn="l"/>
                <a:tab pos="3065463" algn="l"/>
                <a:tab pos="3321050" algn="l"/>
                <a:tab pos="3576638" algn="l"/>
                <a:tab pos="3832225" algn="l"/>
                <a:tab pos="4087813" algn="l"/>
                <a:tab pos="4343400" algn="l"/>
                <a:tab pos="4598988" algn="l"/>
                <a:tab pos="4854575" algn="l"/>
                <a:tab pos="5110163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254000" algn="l"/>
                <a:tab pos="509588" algn="l"/>
                <a:tab pos="765175" algn="l"/>
                <a:tab pos="1020763" algn="l"/>
                <a:tab pos="1276350" algn="l"/>
                <a:tab pos="1531938" algn="l"/>
                <a:tab pos="1787525" algn="l"/>
                <a:tab pos="2043113" algn="l"/>
                <a:tab pos="2298700" algn="l"/>
                <a:tab pos="2554288" algn="l"/>
                <a:tab pos="2809875" algn="l"/>
                <a:tab pos="3065463" algn="l"/>
                <a:tab pos="3321050" algn="l"/>
                <a:tab pos="3576638" algn="l"/>
                <a:tab pos="3832225" algn="l"/>
                <a:tab pos="4087813" algn="l"/>
                <a:tab pos="4343400" algn="l"/>
                <a:tab pos="4598988" algn="l"/>
                <a:tab pos="4854575" algn="l"/>
                <a:tab pos="5110163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254000" algn="l"/>
                <a:tab pos="509588" algn="l"/>
                <a:tab pos="765175" algn="l"/>
                <a:tab pos="1020763" algn="l"/>
                <a:tab pos="1276350" algn="l"/>
                <a:tab pos="1531938" algn="l"/>
                <a:tab pos="1787525" algn="l"/>
                <a:tab pos="2043113" algn="l"/>
                <a:tab pos="2298700" algn="l"/>
                <a:tab pos="2554288" algn="l"/>
                <a:tab pos="2809875" algn="l"/>
                <a:tab pos="3065463" algn="l"/>
                <a:tab pos="3321050" algn="l"/>
                <a:tab pos="3576638" algn="l"/>
                <a:tab pos="3832225" algn="l"/>
                <a:tab pos="4087813" algn="l"/>
                <a:tab pos="4343400" algn="l"/>
                <a:tab pos="4598988" algn="l"/>
                <a:tab pos="4854575" algn="l"/>
                <a:tab pos="5110163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254000" algn="l"/>
                <a:tab pos="509588" algn="l"/>
                <a:tab pos="765175" algn="l"/>
                <a:tab pos="1020763" algn="l"/>
                <a:tab pos="1276350" algn="l"/>
                <a:tab pos="1531938" algn="l"/>
                <a:tab pos="1787525" algn="l"/>
                <a:tab pos="2043113" algn="l"/>
                <a:tab pos="2298700" algn="l"/>
                <a:tab pos="2554288" algn="l"/>
                <a:tab pos="2809875" algn="l"/>
                <a:tab pos="3065463" algn="l"/>
                <a:tab pos="3321050" algn="l"/>
                <a:tab pos="3576638" algn="l"/>
                <a:tab pos="3832225" algn="l"/>
                <a:tab pos="4087813" algn="l"/>
                <a:tab pos="4343400" algn="l"/>
                <a:tab pos="4598988" algn="l"/>
                <a:tab pos="4854575" algn="l"/>
                <a:tab pos="5110163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254000" algn="l"/>
                <a:tab pos="509588" algn="l"/>
                <a:tab pos="765175" algn="l"/>
                <a:tab pos="1020763" algn="l"/>
                <a:tab pos="1276350" algn="l"/>
                <a:tab pos="1531938" algn="l"/>
                <a:tab pos="1787525" algn="l"/>
                <a:tab pos="2043113" algn="l"/>
                <a:tab pos="2298700" algn="l"/>
                <a:tab pos="2554288" algn="l"/>
                <a:tab pos="2809875" algn="l"/>
                <a:tab pos="3065463" algn="l"/>
                <a:tab pos="3321050" algn="l"/>
                <a:tab pos="3576638" algn="l"/>
                <a:tab pos="3832225" algn="l"/>
                <a:tab pos="4087813" algn="l"/>
                <a:tab pos="4343400" algn="l"/>
                <a:tab pos="4598988" algn="l"/>
                <a:tab pos="4854575" algn="l"/>
                <a:tab pos="5110163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254000" algn="l"/>
                <a:tab pos="509588" algn="l"/>
                <a:tab pos="765175" algn="l"/>
                <a:tab pos="1020763" algn="l"/>
                <a:tab pos="1276350" algn="l"/>
                <a:tab pos="1531938" algn="l"/>
                <a:tab pos="1787525" algn="l"/>
                <a:tab pos="2043113" algn="l"/>
                <a:tab pos="2298700" algn="l"/>
                <a:tab pos="2554288" algn="l"/>
                <a:tab pos="2809875" algn="l"/>
                <a:tab pos="3065463" algn="l"/>
                <a:tab pos="3321050" algn="l"/>
                <a:tab pos="3576638" algn="l"/>
                <a:tab pos="3832225" algn="l"/>
                <a:tab pos="4087813" algn="l"/>
                <a:tab pos="4343400" algn="l"/>
                <a:tab pos="4598988" algn="l"/>
                <a:tab pos="4854575" algn="l"/>
                <a:tab pos="5110163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template &lt;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typename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T&gt; T add(T g, T d) { return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g+d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; }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iVal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short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sVal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double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dVal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short *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psVal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= &amp;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sVal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endParaRPr lang="en-GB" alt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add(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dVal,iVal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);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add(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sVal,iVal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add(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psVal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sVal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395288" y="3943350"/>
            <a:ext cx="2374900" cy="935038"/>
            <a:chOff x="249" y="2886"/>
            <a:chExt cx="1496" cy="589"/>
          </a:xfrm>
        </p:grpSpPr>
        <p:sp>
          <p:nvSpPr>
            <p:cNvPr id="15366" name="Line 5"/>
            <p:cNvSpPr>
              <a:spLocks noChangeShapeType="1"/>
            </p:cNvSpPr>
            <p:nvPr/>
          </p:nvSpPr>
          <p:spPr bwMode="auto">
            <a:xfrm>
              <a:off x="249" y="2886"/>
              <a:ext cx="1497" cy="590"/>
            </a:xfrm>
            <a:prstGeom prst="line">
              <a:avLst/>
            </a:prstGeom>
            <a:noFill/>
            <a:ln w="44280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367" name="Line 6"/>
            <p:cNvSpPr>
              <a:spLocks noChangeShapeType="1"/>
            </p:cNvSpPr>
            <p:nvPr/>
          </p:nvSpPr>
          <p:spPr bwMode="auto">
            <a:xfrm flipV="1">
              <a:off x="249" y="2931"/>
              <a:ext cx="1452" cy="546"/>
            </a:xfrm>
            <a:prstGeom prst="line">
              <a:avLst/>
            </a:prstGeom>
            <a:noFill/>
            <a:ln w="44280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3618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Explicit Template Function Initialization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Example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Return type cannot be inferred from use</a:t>
            </a:r>
          </a:p>
          <a:p>
            <a:endParaRPr lang="en-GB" altLang="en-US" dirty="0"/>
          </a:p>
          <a:p>
            <a:endParaRPr lang="en-GB" altLang="en-US" dirty="0"/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395288" y="1981200"/>
            <a:ext cx="8253412" cy="2636838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tabLst>
                <a:tab pos="0" algn="l"/>
                <a:tab pos="254000" algn="l"/>
                <a:tab pos="509588" algn="l"/>
                <a:tab pos="765175" algn="l"/>
                <a:tab pos="1020763" algn="l"/>
                <a:tab pos="1276350" algn="l"/>
                <a:tab pos="1531938" algn="l"/>
                <a:tab pos="1787525" algn="l"/>
                <a:tab pos="2043113" algn="l"/>
                <a:tab pos="2298700" algn="l"/>
                <a:tab pos="2554288" algn="l"/>
                <a:tab pos="2809875" algn="l"/>
                <a:tab pos="3065463" algn="l"/>
                <a:tab pos="3321050" algn="l"/>
                <a:tab pos="3576638" algn="l"/>
                <a:tab pos="3832225" algn="l"/>
                <a:tab pos="4087813" algn="l"/>
                <a:tab pos="4343400" algn="l"/>
                <a:tab pos="4598988" algn="l"/>
                <a:tab pos="4854575" algn="l"/>
                <a:tab pos="5110163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254000" algn="l"/>
                <a:tab pos="509588" algn="l"/>
                <a:tab pos="765175" algn="l"/>
                <a:tab pos="1020763" algn="l"/>
                <a:tab pos="1276350" algn="l"/>
                <a:tab pos="1531938" algn="l"/>
                <a:tab pos="1787525" algn="l"/>
                <a:tab pos="2043113" algn="l"/>
                <a:tab pos="2298700" algn="l"/>
                <a:tab pos="2554288" algn="l"/>
                <a:tab pos="2809875" algn="l"/>
                <a:tab pos="3065463" algn="l"/>
                <a:tab pos="3321050" algn="l"/>
                <a:tab pos="3576638" algn="l"/>
                <a:tab pos="3832225" algn="l"/>
                <a:tab pos="4087813" algn="l"/>
                <a:tab pos="4343400" algn="l"/>
                <a:tab pos="4598988" algn="l"/>
                <a:tab pos="4854575" algn="l"/>
                <a:tab pos="5110163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254000" algn="l"/>
                <a:tab pos="509588" algn="l"/>
                <a:tab pos="765175" algn="l"/>
                <a:tab pos="1020763" algn="l"/>
                <a:tab pos="1276350" algn="l"/>
                <a:tab pos="1531938" algn="l"/>
                <a:tab pos="1787525" algn="l"/>
                <a:tab pos="2043113" algn="l"/>
                <a:tab pos="2298700" algn="l"/>
                <a:tab pos="2554288" algn="l"/>
                <a:tab pos="2809875" algn="l"/>
                <a:tab pos="3065463" algn="l"/>
                <a:tab pos="3321050" algn="l"/>
                <a:tab pos="3576638" algn="l"/>
                <a:tab pos="3832225" algn="l"/>
                <a:tab pos="4087813" algn="l"/>
                <a:tab pos="4343400" algn="l"/>
                <a:tab pos="4598988" algn="l"/>
                <a:tab pos="4854575" algn="l"/>
                <a:tab pos="5110163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254000" algn="l"/>
                <a:tab pos="509588" algn="l"/>
                <a:tab pos="765175" algn="l"/>
                <a:tab pos="1020763" algn="l"/>
                <a:tab pos="1276350" algn="l"/>
                <a:tab pos="1531938" algn="l"/>
                <a:tab pos="1787525" algn="l"/>
                <a:tab pos="2043113" algn="l"/>
                <a:tab pos="2298700" algn="l"/>
                <a:tab pos="2554288" algn="l"/>
                <a:tab pos="2809875" algn="l"/>
                <a:tab pos="3065463" algn="l"/>
                <a:tab pos="3321050" algn="l"/>
                <a:tab pos="3576638" algn="l"/>
                <a:tab pos="3832225" algn="l"/>
                <a:tab pos="4087813" algn="l"/>
                <a:tab pos="4343400" algn="l"/>
                <a:tab pos="4598988" algn="l"/>
                <a:tab pos="4854575" algn="l"/>
                <a:tab pos="5110163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254000" algn="l"/>
                <a:tab pos="509588" algn="l"/>
                <a:tab pos="765175" algn="l"/>
                <a:tab pos="1020763" algn="l"/>
                <a:tab pos="1276350" algn="l"/>
                <a:tab pos="1531938" algn="l"/>
                <a:tab pos="1787525" algn="l"/>
                <a:tab pos="2043113" algn="l"/>
                <a:tab pos="2298700" algn="l"/>
                <a:tab pos="2554288" algn="l"/>
                <a:tab pos="2809875" algn="l"/>
                <a:tab pos="3065463" algn="l"/>
                <a:tab pos="3321050" algn="l"/>
                <a:tab pos="3576638" algn="l"/>
                <a:tab pos="3832225" algn="l"/>
                <a:tab pos="4087813" algn="l"/>
                <a:tab pos="4343400" algn="l"/>
                <a:tab pos="4598988" algn="l"/>
                <a:tab pos="4854575" algn="l"/>
                <a:tab pos="5110163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254000" algn="l"/>
                <a:tab pos="509588" algn="l"/>
                <a:tab pos="765175" algn="l"/>
                <a:tab pos="1020763" algn="l"/>
                <a:tab pos="1276350" algn="l"/>
                <a:tab pos="1531938" algn="l"/>
                <a:tab pos="1787525" algn="l"/>
                <a:tab pos="2043113" algn="l"/>
                <a:tab pos="2298700" algn="l"/>
                <a:tab pos="2554288" algn="l"/>
                <a:tab pos="2809875" algn="l"/>
                <a:tab pos="3065463" algn="l"/>
                <a:tab pos="3321050" algn="l"/>
                <a:tab pos="3576638" algn="l"/>
                <a:tab pos="3832225" algn="l"/>
                <a:tab pos="4087813" algn="l"/>
                <a:tab pos="4343400" algn="l"/>
                <a:tab pos="4598988" algn="l"/>
                <a:tab pos="4854575" algn="l"/>
                <a:tab pos="5110163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254000" algn="l"/>
                <a:tab pos="509588" algn="l"/>
                <a:tab pos="765175" algn="l"/>
                <a:tab pos="1020763" algn="l"/>
                <a:tab pos="1276350" algn="l"/>
                <a:tab pos="1531938" algn="l"/>
                <a:tab pos="1787525" algn="l"/>
                <a:tab pos="2043113" algn="l"/>
                <a:tab pos="2298700" algn="l"/>
                <a:tab pos="2554288" algn="l"/>
                <a:tab pos="2809875" algn="l"/>
                <a:tab pos="3065463" algn="l"/>
                <a:tab pos="3321050" algn="l"/>
                <a:tab pos="3576638" algn="l"/>
                <a:tab pos="3832225" algn="l"/>
                <a:tab pos="4087813" algn="l"/>
                <a:tab pos="4343400" algn="l"/>
                <a:tab pos="4598988" algn="l"/>
                <a:tab pos="4854575" algn="l"/>
                <a:tab pos="5110163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254000" algn="l"/>
                <a:tab pos="509588" algn="l"/>
                <a:tab pos="765175" algn="l"/>
                <a:tab pos="1020763" algn="l"/>
                <a:tab pos="1276350" algn="l"/>
                <a:tab pos="1531938" algn="l"/>
                <a:tab pos="1787525" algn="l"/>
                <a:tab pos="2043113" algn="l"/>
                <a:tab pos="2298700" algn="l"/>
                <a:tab pos="2554288" algn="l"/>
                <a:tab pos="2809875" algn="l"/>
                <a:tab pos="3065463" algn="l"/>
                <a:tab pos="3321050" algn="l"/>
                <a:tab pos="3576638" algn="l"/>
                <a:tab pos="3832225" algn="l"/>
                <a:tab pos="4087813" algn="l"/>
                <a:tab pos="4343400" algn="l"/>
                <a:tab pos="4598988" algn="l"/>
                <a:tab pos="4854575" algn="l"/>
                <a:tab pos="5110163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254000" algn="l"/>
                <a:tab pos="509588" algn="l"/>
                <a:tab pos="765175" algn="l"/>
                <a:tab pos="1020763" algn="l"/>
                <a:tab pos="1276350" algn="l"/>
                <a:tab pos="1531938" algn="l"/>
                <a:tab pos="1787525" algn="l"/>
                <a:tab pos="2043113" algn="l"/>
                <a:tab pos="2298700" algn="l"/>
                <a:tab pos="2554288" algn="l"/>
                <a:tab pos="2809875" algn="l"/>
                <a:tab pos="3065463" algn="l"/>
                <a:tab pos="3321050" algn="l"/>
                <a:tab pos="3576638" algn="l"/>
                <a:tab pos="3832225" algn="l"/>
                <a:tab pos="4087813" algn="l"/>
                <a:tab pos="4343400" algn="l"/>
                <a:tab pos="4598988" algn="l"/>
                <a:tab pos="4854575" algn="l"/>
                <a:tab pos="5110163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template &lt;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typename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T&gt; T add(T g, T d) { return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g+d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; }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iVal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short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sVal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double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dVal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short *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psVal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= &amp;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sVal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endParaRPr lang="en-GB" alt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add&lt;double&gt;(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dVal,iVal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);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add&lt;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&gt;(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sVal,iVal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add&lt;short*&gt;(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psVal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sVal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12978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Multiple Template Parameters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GB" altLang="en-US" dirty="0"/>
              <a:t>Note: Types in templates can also be specified with &lt;class T&gt; instead of &lt;</a:t>
            </a:r>
            <a:r>
              <a:rPr lang="en-GB" altLang="en-US" dirty="0" err="1"/>
              <a:t>typename</a:t>
            </a:r>
            <a:r>
              <a:rPr lang="en-GB" altLang="en-US" dirty="0"/>
              <a:t> T&gt;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Use and Initialization</a:t>
            </a:r>
          </a:p>
          <a:p>
            <a:endParaRPr lang="en-GB" altLang="en-US" dirty="0"/>
          </a:p>
          <a:p>
            <a:endParaRPr lang="en-GB" altLang="en-US" dirty="0"/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585788" y="2197100"/>
            <a:ext cx="8253412" cy="1460500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template &lt;class T1, class T2, class T3&gt;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T1 add(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T2&amp; a,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T3&amp; b) { 	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	  T1 res = a + b;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	  return res;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509588" y="4343400"/>
            <a:ext cx="8253412" cy="912812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int i1, i2;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short sum1 = add&lt;short&gt;(i1,i2);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long sum2 = add&lt;long&gt;(i1,i2);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882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Class Templates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Create a set of classes</a:t>
            </a:r>
          </a:p>
          <a:p>
            <a:r>
              <a:rPr lang="en-GB" altLang="en-US"/>
              <a:t>Example: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CSI2372:  Programming Concepts</a:t>
            </a:r>
            <a:endParaRPr lang="en-US" dirty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04800" y="2209800"/>
            <a:ext cx="8613775" cy="3656012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template &lt;class T&gt;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class Point2D {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  T d_x, d_y;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public: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  Point2D();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  Point2D( T _x, T _y );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  Point2D&lt;T&gt; add( const Point2D&lt;T&gt;&amp; _oPoint ) const;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  …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Point2D&lt;int&gt; intPt1, intPt2, intPt3;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intPt3 = intPt1.add( intPt2 );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Point2D&lt;double&gt; dPt1, dPt2, dPt3;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dPt3 = dPt1.add( dPt2 );</a:t>
            </a:r>
          </a:p>
        </p:txBody>
      </p:sp>
    </p:spTree>
    <p:extLst>
      <p:ext uri="{BB962C8B-B14F-4D97-AF65-F5344CB8AC3E}">
        <p14:creationId xmlns:p14="http://schemas.microsoft.com/office/powerpoint/2010/main" val="6394964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Compilation of Template Code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Standard file organisation</a:t>
            </a:r>
          </a:p>
          <a:p>
            <a:pPr lvl="1"/>
            <a:r>
              <a:rPr lang="en-GB" altLang="en-US" dirty="0"/>
              <a:t>Template class declared in header file (e.g.,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point2d.h</a:t>
            </a:r>
            <a:r>
              <a:rPr lang="en-GB" altLang="en-US" dirty="0"/>
              <a:t>)</a:t>
            </a:r>
          </a:p>
          <a:p>
            <a:pPr lvl="1"/>
            <a:r>
              <a:rPr lang="en-GB" altLang="en-US" dirty="0"/>
              <a:t>Template class defined in source (</a:t>
            </a:r>
            <a:r>
              <a:rPr lang="en-GB" altLang="en-US" dirty="0" err="1"/>
              <a:t>cpp</a:t>
            </a:r>
            <a:r>
              <a:rPr lang="en-GB" altLang="en-US" dirty="0"/>
              <a:t>) file (e.g.,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point2d.cpp</a:t>
            </a:r>
            <a:r>
              <a:rPr lang="en-GB" altLang="en-US" dirty="0"/>
              <a:t>).</a:t>
            </a:r>
          </a:p>
          <a:p>
            <a:pPr lvl="1"/>
            <a:r>
              <a:rPr lang="en-GB" altLang="en-US" dirty="0"/>
              <a:t>Instantiation in source file which uses the template class (e.g.,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example.cpp</a:t>
            </a:r>
            <a:r>
              <a:rPr lang="en-GB" altLang="en-US" dirty="0"/>
              <a:t>).</a:t>
            </a:r>
          </a:p>
          <a:p>
            <a:r>
              <a:rPr lang="en-GB" altLang="en-US" dirty="0"/>
              <a:t>But:</a:t>
            </a:r>
          </a:p>
          <a:p>
            <a:pPr lvl="1"/>
            <a:r>
              <a:rPr lang="en-GB" altLang="en-US" dirty="0"/>
              <a:t>Compiler needs to know what instantiations of a template are required in order to create code (in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point2d.cpp</a:t>
            </a:r>
            <a:r>
              <a:rPr lang="en-GB" altLang="en-US" dirty="0"/>
              <a:t>).</a:t>
            </a:r>
          </a:p>
          <a:p>
            <a:pPr lvl="2"/>
            <a:r>
              <a:rPr lang="en-GB" altLang="en-US" dirty="0"/>
              <a:t>Simple split with declaration in header file and definition in source (</a:t>
            </a:r>
            <a:r>
              <a:rPr lang="en-GB" altLang="en-US" dirty="0" err="1"/>
              <a:t>cpp</a:t>
            </a:r>
            <a:r>
              <a:rPr lang="en-GB" altLang="en-US" dirty="0"/>
              <a:t>) file won’t work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899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346" end="4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Inclusion Compilation Model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altLang="en-US" dirty="0"/>
              <a:t>Inclusion compile model simply includes the template code in every file where its initialized.</a:t>
            </a:r>
          </a:p>
          <a:p>
            <a:r>
              <a:rPr lang="en-GB" altLang="en-US" dirty="0"/>
              <a:t>Example: 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pPr marL="0" indent="0">
              <a:buNone/>
            </a:pPr>
            <a:endParaRPr lang="en-GB" altLang="en-US" dirty="0"/>
          </a:p>
          <a:p>
            <a:r>
              <a:rPr lang="en-GB" altLang="en-US" dirty="0"/>
              <a:t>Problems: </a:t>
            </a:r>
          </a:p>
          <a:p>
            <a:pPr lvl="1"/>
            <a:r>
              <a:rPr lang="en-GB" altLang="en-US" dirty="0"/>
              <a:t>Template code is repeated everywhere where the header is included</a:t>
            </a:r>
          </a:p>
          <a:p>
            <a:pPr lvl="1"/>
            <a:r>
              <a:rPr lang="en-GB" altLang="en-US" dirty="0"/>
              <a:t>Remember to not compile template </a:t>
            </a:r>
            <a:r>
              <a:rPr lang="en-GB" altLang="en-US" dirty="0" err="1"/>
              <a:t>cpp</a:t>
            </a:r>
            <a:r>
              <a:rPr lang="en-GB" altLang="en-US" dirty="0"/>
              <a:t> file(s) 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547688" y="2438400"/>
            <a:ext cx="8139112" cy="1751418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#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ifndef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POINT2D_H_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#define POINT2D_H_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template &lt;class T&gt;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class Point2D {	… };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#include "point2d.cpp"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#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endif</a:t>
            </a:r>
            <a:endParaRPr lang="en-GB" altLang="en-US" sz="18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671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Working with the Inclusion Compilation Model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altLang="en-US"/>
              <a:t>Avoid the include of a cpp file by declaring and defining the template class in the header file </a:t>
            </a:r>
          </a:p>
          <a:p>
            <a:pPr lvl="2"/>
            <a:r>
              <a:rPr lang="en-GB" altLang="en-US"/>
              <a:t>Not really any better</a:t>
            </a:r>
          </a:p>
          <a:p>
            <a:pPr lvl="1"/>
            <a:r>
              <a:rPr lang="en-GB" altLang="en-US"/>
              <a:t>Generate a separate cpp where all the instantiation are repeated</a:t>
            </a:r>
          </a:p>
          <a:p>
            <a:pPr lvl="2"/>
            <a:r>
              <a:rPr lang="en-GB" altLang="en-US"/>
              <a:t>Avoids duplicate code</a:t>
            </a:r>
          </a:p>
          <a:p>
            <a:pPr lvl="2"/>
            <a:r>
              <a:rPr lang="en-GB" altLang="en-US"/>
              <a:t>Must remember to copy all instantiation to separate file </a:t>
            </a:r>
          </a:p>
          <a:p>
            <a:r>
              <a:rPr lang="en-GB" altLang="en-US"/>
              <a:t>Many compiler support the inclusion model and eliminate duplicate template code during link stage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937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Added Support in C++11 </a:t>
            </a:r>
            <a:br>
              <a:rPr lang="en-GB" altLang="en-US" dirty="0"/>
            </a:b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 template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CA" dirty="0"/>
              <a:t>Force the compiler to </a:t>
            </a:r>
            <a:r>
              <a:rPr lang="en-CA" i="1" dirty="0"/>
              <a:t>not</a:t>
            </a:r>
            <a:r>
              <a:rPr lang="en-CA" dirty="0"/>
              <a:t> instantiate a template </a:t>
            </a:r>
          </a:p>
          <a:p>
            <a:pPr lvl="1"/>
            <a:r>
              <a:rPr lang="en-CA" dirty="0"/>
              <a:t>It must be instantiated somewhere else</a:t>
            </a:r>
          </a:p>
          <a:p>
            <a:pPr lvl="1"/>
            <a:r>
              <a:rPr lang="en-CA" dirty="0"/>
              <a:t>Reduces compile time and reduces object file size if the template is not instantiated everywhere but only once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351959" y="4191000"/>
            <a:ext cx="6801439" cy="1474419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CA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Must be instantiated elsewhere without extern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CA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 template </a:t>
            </a:r>
            <a:r>
              <a:rPr lang="en-CA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CA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endParaRPr lang="en-CA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CA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CA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CA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351960" y="3065406"/>
            <a:ext cx="6801439" cy="920422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800" dirty="0">
                <a:solidFill>
                  <a:srgbClr val="000000"/>
                </a:solidFill>
                <a:latin typeface="Courier New" pitchFamily="49" charset="0"/>
              </a:rPr>
              <a:t>template&lt;</a:t>
            </a:r>
            <a:r>
              <a:rPr lang="en-CA" altLang="en-US" sz="1800" dirty="0" err="1">
                <a:solidFill>
                  <a:srgbClr val="000000"/>
                </a:solidFill>
                <a:latin typeface="Courier New" pitchFamily="49" charset="0"/>
              </a:rPr>
              <a:t>typename</a:t>
            </a:r>
            <a:r>
              <a:rPr lang="en-CA" altLang="en-US" sz="1800" dirty="0">
                <a:solidFill>
                  <a:srgbClr val="000000"/>
                </a:solidFill>
                <a:latin typeface="Courier New" pitchFamily="49" charset="0"/>
              </a:rPr>
              <a:t> T&gt; T </a:t>
            </a:r>
            <a:r>
              <a:rPr lang="en-CA" altLang="en-US" sz="1800" dirty="0" err="1">
                <a:solidFill>
                  <a:srgbClr val="000000"/>
                </a:solidFill>
                <a:latin typeface="Courier New" pitchFamily="49" charset="0"/>
              </a:rPr>
              <a:t>inc</a:t>
            </a:r>
            <a:r>
              <a:rPr lang="en-CA" altLang="en-US" sz="1800" dirty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CA" altLang="en-US" sz="180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CA" altLang="en-US" sz="1800" dirty="0">
                <a:solidFill>
                  <a:srgbClr val="000000"/>
                </a:solidFill>
                <a:latin typeface="Courier New" pitchFamily="49" charset="0"/>
              </a:rPr>
              <a:t> T&amp; _in ) {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800" dirty="0">
                <a:solidFill>
                  <a:srgbClr val="000000"/>
                </a:solidFill>
                <a:latin typeface="Courier New" pitchFamily="49" charset="0"/>
              </a:rPr>
              <a:t>	  return _in++;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800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GB" altLang="en-US" sz="18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413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Separate Compilation Model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altLang="en-US" dirty="0"/>
              <a:t>Programmer explicitly indicates the template  definition to be considered with  keyword export</a:t>
            </a:r>
          </a:p>
          <a:p>
            <a:pPr lvl="1"/>
            <a:r>
              <a:rPr lang="en-GB" altLang="en-US" dirty="0"/>
              <a:t>Compiler keeps track of all exported template definitions </a:t>
            </a:r>
          </a:p>
          <a:p>
            <a:pPr lvl="1"/>
            <a:r>
              <a:rPr lang="en-GB" altLang="en-US" dirty="0"/>
              <a:t>Compiler ensures that the required initialization is compiled before linking</a:t>
            </a:r>
          </a:p>
          <a:p>
            <a:r>
              <a:rPr lang="en-GB" altLang="en-US" dirty="0"/>
              <a:t>C++ standard but not supported by many compilers. Removed in C++11. Example: </a:t>
            </a:r>
          </a:p>
          <a:p>
            <a:pPr marL="457200" lvl="1" indent="0">
              <a:buNone/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point2d.h</a:t>
            </a:r>
          </a:p>
          <a:p>
            <a:pPr marL="457200" lvl="1" indent="0">
              <a:buNone/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point2d.cpp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752600" y="4800600"/>
            <a:ext cx="5607050" cy="363537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template &lt;class T&gt; class Point2D { … };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752600" y="5376862"/>
            <a:ext cx="5922962" cy="363538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export template &lt;class T&gt; class Point2D;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3218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en-US" dirty="0"/>
              <a:t>This lecture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altLang="en-US" dirty="0">
                <a:latin typeface="Comic Sans MS" panose="030F0702030302020204" pitchFamily="66" charset="0"/>
              </a:rPr>
              <a:t>Do more with less</a:t>
            </a:r>
          </a:p>
          <a:p>
            <a:r>
              <a:rPr lang="en-CA" altLang="en-US" dirty="0"/>
              <a:t>Macros and Templates</a:t>
            </a:r>
          </a:p>
          <a:p>
            <a:r>
              <a:rPr lang="en-CA" altLang="en-US" dirty="0"/>
              <a:t>Textbook (</a:t>
            </a:r>
            <a:r>
              <a:rPr lang="en-CA" altLang="en-US" dirty="0" err="1"/>
              <a:t>Lippman</a:t>
            </a:r>
            <a:r>
              <a:rPr lang="en-CA" altLang="en-US" dirty="0"/>
              <a:t>): Chapters 2.9.2, 6.14, 16.1-16.3, 16.5</a:t>
            </a:r>
          </a:p>
          <a:p>
            <a:pPr lvl="1"/>
            <a:r>
              <a:rPr lang="en-CA" altLang="en-US" dirty="0"/>
              <a:t>Macros and the C++ preprocessor: debugging, conditional compilation</a:t>
            </a:r>
          </a:p>
          <a:p>
            <a:pPr lvl="1"/>
            <a:r>
              <a:rPr lang="en-CA" altLang="en-US" dirty="0"/>
              <a:t>Templates: template functions and classes</a:t>
            </a:r>
          </a:p>
          <a:p>
            <a:pPr lvl="1"/>
            <a:r>
              <a:rPr lang="en-CA" altLang="en-US" dirty="0"/>
              <a:t>Templates: type and non-type parameters</a:t>
            </a:r>
          </a:p>
          <a:p>
            <a:pPr lvl="1"/>
            <a:r>
              <a:rPr lang="en-CA" altLang="en-US" dirty="0"/>
              <a:t>Template specialization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64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Debugging Template Code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Errors possible in different Stages</a:t>
            </a:r>
          </a:p>
          <a:p>
            <a:pPr lvl="1"/>
            <a:r>
              <a:rPr lang="en-GB" altLang="en-US"/>
              <a:t>Compilation of template definition</a:t>
            </a:r>
          </a:p>
          <a:p>
            <a:pPr lvl="2"/>
            <a:r>
              <a:rPr lang="en-GB" altLang="en-US"/>
              <a:t>Possible source of errors: syntax</a:t>
            </a:r>
          </a:p>
          <a:p>
            <a:pPr lvl="1"/>
            <a:r>
              <a:rPr lang="en-GB" altLang="en-US"/>
              <a:t>Compilation of code which uses template </a:t>
            </a:r>
          </a:p>
          <a:p>
            <a:pPr lvl="2"/>
            <a:r>
              <a:rPr lang="en-GB" altLang="en-US"/>
              <a:t>Possible source of errors: number and type of arguments</a:t>
            </a:r>
          </a:p>
          <a:p>
            <a:pPr lvl="1"/>
            <a:r>
              <a:rPr lang="en-GB" altLang="en-US"/>
              <a:t>Linking  </a:t>
            </a:r>
          </a:p>
          <a:p>
            <a:pPr lvl="2"/>
            <a:r>
              <a:rPr lang="en-GB" altLang="en-US"/>
              <a:t>Possible source of errors: type-related errors, template function definition not found etc.</a:t>
            </a:r>
          </a:p>
          <a:p>
            <a:pPr lvl="1"/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764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Non-Type Parameters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altLang="en-US"/>
              <a:t>Can use other parameters except type specifiers </a:t>
            </a:r>
          </a:p>
          <a:p>
            <a:pPr lvl="1"/>
            <a:r>
              <a:rPr lang="en-GB" altLang="en-US"/>
              <a:t>Must be compile-time constant expression</a:t>
            </a:r>
          </a:p>
          <a:p>
            <a:r>
              <a:rPr lang="en-GB" altLang="en-US"/>
              <a:t>In general:</a:t>
            </a:r>
          </a:p>
          <a:p>
            <a:pPr lvl="1"/>
            <a:r>
              <a:rPr lang="en-GB" altLang="en-US"/>
              <a:t>3 types of parameters: type, non-type, template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4710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Example: N Dimensional Point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20675" y="1295400"/>
            <a:ext cx="8518525" cy="4284662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template &lt;class T,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NUM&gt;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class Point{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 T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d_components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[NUM];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public: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 Point();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 Point( T* _components );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 Point&lt;T,NUM&gt; add(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Point2D&lt;T,NUM&gt;&amp; _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oPoint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)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 void print()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;  …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endParaRPr lang="en-GB" alt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Point&lt;int,2&gt; intPt1, intPt2, intPt3;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intPt3 = intPt1.add( intPt2 );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endParaRPr lang="en-GB" alt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Point&lt;double,3&gt; dPt1, dPt2, dPt3;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dPt3 = dPt1.add( dPt2 );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987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Specialization</a:t>
            </a:r>
            <a:endParaRPr lang="en-GB" alt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Specify a method, function or class for a specific initialization of the template</a:t>
            </a:r>
          </a:p>
          <a:p>
            <a:pPr lvl="1"/>
            <a:r>
              <a:rPr lang="en-GB" altLang="en-US"/>
              <a:t>Template class may work for many types but not all, need a specialized version for these types</a:t>
            </a:r>
          </a:p>
          <a:p>
            <a:pPr lvl="1"/>
            <a:r>
              <a:rPr lang="en-GB" altLang="en-US"/>
              <a:t>Some types make better implementation possible (e.g., more efficient, more versatile etc.), specialize for these types</a:t>
            </a:r>
          </a:p>
          <a:p>
            <a:pPr lvl="1"/>
            <a:r>
              <a:rPr lang="en-GB" altLang="en-US"/>
              <a:t>Some extra methods for specific types</a:t>
            </a:r>
            <a:endParaRPr lang="en-GB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768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Function Specialization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altLang="en-US"/>
              <a:t>Template function parameters must match exactly (no automatic conversions are applied)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533400" y="2209800"/>
            <a:ext cx="7924800" cy="3136413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template &lt;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typename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T&gt;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inline  T min(T g, T d) { 	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	  return ((g &lt; d) ? g : d);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endParaRPr lang="en-GB" alt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template &lt;&gt;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inline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char* min&lt;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char*&gt;(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char* g,  											  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char* d ) {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 if (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strcmp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( g, d ) &lt; 0 ) return g;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	  else return d;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2151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Class Specialization and Partial Specialization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Example: Specialize Point for 2-D</a:t>
            </a:r>
          </a:p>
          <a:p>
            <a:pPr lvl="1"/>
            <a:r>
              <a:rPr lang="en-GB" altLang="en-US" dirty="0"/>
              <a:t>Note: Methods and attributes of class may change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350520" y="2209800"/>
            <a:ext cx="8613775" cy="4010025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template &lt;class T&gt;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class Point&lt;T,2&gt;{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 T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d_components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[2];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public: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 Point();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 Point( T* _components );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 Point( T&amp; _x, T&amp; _y );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 Point&lt;T,2&gt; operator+(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Point2D&lt;T,2&gt;&amp; _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oPoint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)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 void print()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template &lt;class T&gt;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Point&lt;T,2&gt;::Point&lt;T,2&gt;( T&amp; _x, T&amp; _y )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	: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d_component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[0] = _x,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d_component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[1] = _y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{}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743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Specialization of Selected Methods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Specialize only a specific method(s)</a:t>
            </a:r>
            <a:r>
              <a:rPr lang="ar-SA" altLang="en-US"/>
              <a:t>‏</a:t>
            </a:r>
            <a:endParaRPr lang="en-GB" altLang="en-US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50825" y="1981200"/>
            <a:ext cx="8763000" cy="3805827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template &lt;class T, NUM&gt;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class Point{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 T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d_component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[NUM];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public: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 void print()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	…		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>
              <a:lnSpc>
                <a:spcPct val="100000"/>
              </a:lnSpc>
              <a:spcBef>
                <a:spcPts val="900"/>
              </a:spcBef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template&lt;&gt; void Point&lt;double,2&gt;::print()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{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&lt;&lt; "2D Point: ( " &lt;&lt;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d_component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[0];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&lt;&lt; ", " &lt;&lt;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d_component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[1] &lt;&lt; " ) " &lt;&lt;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endl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 return res;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5003800" y="2590800"/>
            <a:ext cx="374491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GB" altLang="en-US" b="1" dirty="0">
                <a:solidFill>
                  <a:srgbClr val="F72907"/>
                </a:solidFill>
                <a:latin typeface="Arial" charset="0"/>
              </a:rPr>
              <a:t>Function specialization never allows for partial specialization!</a:t>
            </a:r>
            <a:endParaRPr lang="en-US" altLang="en-US" b="1" dirty="0">
              <a:solidFill>
                <a:srgbClr val="F72907"/>
              </a:solidFill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0838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C++11: template typedefs </a:t>
            </a:r>
            <a:endParaRPr lang="en-US" altLang="en-US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en-US" dirty="0"/>
              <a:t>Templates</a:t>
            </a:r>
          </a:p>
          <a:p>
            <a:pPr lvl="1"/>
            <a:r>
              <a:rPr lang="en-CA" altLang="en-US" dirty="0" err="1"/>
              <a:t>Typedefs</a:t>
            </a:r>
            <a:r>
              <a:rPr lang="en-CA" altLang="en-US" dirty="0"/>
              <a:t> for templates with the keyword </a:t>
            </a:r>
            <a:r>
              <a:rPr lang="en-CA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3188" y="2182812"/>
            <a:ext cx="8888412" cy="3455988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0" bIns="4428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800" dirty="0">
                <a:solidFill>
                  <a:srgbClr val="000000"/>
                </a:solidFill>
                <a:latin typeface="Courier New" pitchFamily="49" charset="0"/>
              </a:rPr>
              <a:t>// </a:t>
            </a:r>
            <a:r>
              <a:rPr lang="en-CA" altLang="en-US" sz="1800" dirty="0" err="1">
                <a:solidFill>
                  <a:srgbClr val="000000"/>
                </a:solidFill>
                <a:latin typeface="Courier New" pitchFamily="49" charset="0"/>
              </a:rPr>
              <a:t>typedef</a:t>
            </a:r>
            <a:r>
              <a:rPr lang="en-CA" altLang="en-US" sz="1800" dirty="0">
                <a:solidFill>
                  <a:srgbClr val="000000"/>
                </a:solidFill>
                <a:latin typeface="Courier New" pitchFamily="49" charset="0"/>
              </a:rPr>
              <a:t> with templates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800" dirty="0">
                <a:solidFill>
                  <a:srgbClr val="000000"/>
                </a:solidFill>
                <a:latin typeface="Courier New" pitchFamily="49" charset="0"/>
              </a:rPr>
              <a:t>template&lt;class T&gt; using ref = T&amp;;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800" dirty="0">
                <a:solidFill>
                  <a:srgbClr val="000000"/>
                </a:solidFill>
                <a:latin typeface="Courier New" pitchFamily="49" charset="0"/>
              </a:rPr>
              <a:t>double y;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800" dirty="0">
                <a:solidFill>
                  <a:srgbClr val="000000"/>
                </a:solidFill>
                <a:latin typeface="Courier New" pitchFamily="49" charset="0"/>
              </a:rPr>
              <a:t>ref&lt;double&gt; x = y;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endParaRPr lang="en-GB" alt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// Assume a template class Point as before: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// template &lt;class T,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NUM&gt; class Point;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template&lt;class T,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NUM&gt; using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PointNDim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= Point&lt;T,NUM&gt;;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template&lt;class T&gt; using Point4Dim = Point&lt;T,4&gt;;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endParaRPr lang="en-GB" alt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PointNdim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&lt;double,5&gt; pt5D;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Point4Dim&lt;double&gt; oPt4D;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1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C++11: template default arguments</a:t>
            </a:r>
            <a:endParaRPr lang="en-US" altLang="en-US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en-US" dirty="0"/>
              <a:t>Similar idea than default function arguments</a:t>
            </a:r>
          </a:p>
          <a:p>
            <a:endParaRPr lang="en-CA" altLang="en-US" dirty="0"/>
          </a:p>
          <a:p>
            <a:endParaRPr lang="en-CA" altLang="en-US" dirty="0"/>
          </a:p>
          <a:p>
            <a:endParaRPr lang="en-CA" altLang="en-US" dirty="0"/>
          </a:p>
          <a:p>
            <a:endParaRPr lang="en-CA" altLang="en-US" dirty="0"/>
          </a:p>
          <a:p>
            <a:r>
              <a:rPr lang="en-CA" altLang="en-US" dirty="0"/>
              <a:t>Probably most often used with </a:t>
            </a:r>
            <a:r>
              <a:rPr lang="en-CA" altLang="en-US" dirty="0" err="1"/>
              <a:t>callables</a:t>
            </a:r>
            <a:endParaRPr lang="en-CA" altLang="en-US" dirty="0"/>
          </a:p>
          <a:p>
            <a:pPr lvl="1"/>
            <a:r>
              <a:rPr lang="en-CA" altLang="en-US" dirty="0"/>
              <a:t>to be discussed 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153400" cy="1197420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0" bIns="4428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800" dirty="0">
                <a:solidFill>
                  <a:srgbClr val="000000"/>
                </a:solidFill>
                <a:latin typeface="Courier New" pitchFamily="49" charset="0"/>
              </a:rPr>
              <a:t>// default template arguments</a:t>
            </a:r>
          </a:p>
          <a:p>
            <a:pPr>
              <a:buClr>
                <a:srgbClr val="000000"/>
              </a:buClr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template &lt;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typename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T =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&gt; bool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isLess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(T g, T d) { </a:t>
            </a:r>
          </a:p>
          <a:p>
            <a:pPr>
              <a:buClr>
                <a:srgbClr val="000000"/>
              </a:buClr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	  return g&lt;d; </a:t>
            </a:r>
          </a:p>
          <a:p>
            <a:pPr>
              <a:buClr>
                <a:srgbClr val="000000"/>
              </a:buClr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09600" y="4114800"/>
            <a:ext cx="8153400" cy="1474419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0" bIns="4428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800" dirty="0">
                <a:solidFill>
                  <a:srgbClr val="000000"/>
                </a:solidFill>
                <a:latin typeface="Courier New" pitchFamily="49" charset="0"/>
              </a:rPr>
              <a:t>// default template arguments, </a:t>
            </a:r>
            <a:r>
              <a:rPr lang="en-CA" altLang="en-US" sz="1800" dirty="0" err="1">
                <a:solidFill>
                  <a:srgbClr val="000000"/>
                </a:solidFill>
                <a:latin typeface="Courier New" pitchFamily="49" charset="0"/>
              </a:rPr>
              <a:t>std</a:t>
            </a:r>
            <a:r>
              <a:rPr lang="en-CA" altLang="en-US" sz="1800" dirty="0">
                <a:solidFill>
                  <a:srgbClr val="000000"/>
                </a:solidFill>
                <a:latin typeface="Courier New" pitchFamily="49" charset="0"/>
              </a:rPr>
              <a:t> comparator</a:t>
            </a:r>
          </a:p>
          <a:p>
            <a:pPr>
              <a:buClr>
                <a:srgbClr val="000000"/>
              </a:buClr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template &lt;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typename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T,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typename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F =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std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::less&lt;T&gt; &gt;   </a:t>
            </a:r>
          </a:p>
          <a:p>
            <a:pPr>
              <a:buClr>
                <a:srgbClr val="000000"/>
              </a:buClr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 bool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isLess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(T g, T d) { </a:t>
            </a:r>
          </a:p>
          <a:p>
            <a:pPr>
              <a:buClr>
                <a:srgbClr val="000000"/>
              </a:buClr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	    return F(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g,d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); </a:t>
            </a:r>
          </a:p>
          <a:p>
            <a:pPr>
              <a:buClr>
                <a:srgbClr val="000000"/>
              </a:buClr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195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C++11: static_assert</a:t>
            </a:r>
            <a:endParaRPr lang="en-US" altLang="en-US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4267200"/>
          </a:xfrm>
        </p:spPr>
        <p:txBody>
          <a:bodyPr/>
          <a:lstStyle/>
          <a:p>
            <a:pPr lvl="1"/>
            <a:r>
              <a:rPr lang="en-CA" altLang="en-US" dirty="0"/>
              <a:t>Check assumptions at compile time</a:t>
            </a:r>
          </a:p>
          <a:p>
            <a:pPr lvl="1"/>
            <a:r>
              <a:rPr lang="en-CA" altLang="en-US" dirty="0"/>
              <a:t>Used for templates to check type assumptions</a:t>
            </a:r>
          </a:p>
          <a:p>
            <a:pPr lvl="2"/>
            <a:r>
              <a:rPr lang="en-CA" altLang="en-US" dirty="0"/>
              <a:t>Header </a:t>
            </a:r>
            <a:r>
              <a:rPr lang="en-CA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type_traits</a:t>
            </a:r>
            <a:r>
              <a:rPr lang="en-CA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CA" altLang="en-US" dirty="0"/>
              <a:t> contains classes to infer type information at compile time</a:t>
            </a:r>
          </a:p>
          <a:p>
            <a:pPr lvl="1"/>
            <a:r>
              <a:rPr lang="en-CA" altLang="en-US" dirty="0"/>
              <a:t>Syntax: </a:t>
            </a:r>
            <a:r>
              <a:rPr lang="en-CA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static_assert</a:t>
            </a:r>
            <a:r>
              <a:rPr lang="en-CA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bool_constexpr</a:t>
            </a:r>
            <a:r>
              <a:rPr lang="en-CA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string);</a:t>
            </a:r>
          </a:p>
          <a:p>
            <a:pPr lvl="1"/>
            <a:endParaRPr lang="en-CA" altLang="en-US" dirty="0"/>
          </a:p>
          <a:p>
            <a:r>
              <a:rPr lang="en-CA" altLang="en-US" dirty="0"/>
              <a:t> 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14325" y="3276600"/>
            <a:ext cx="8220075" cy="2028825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#include &lt;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type_traits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template &lt;class T&gt; T copy( T&amp; _in ) {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static_assert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std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::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is_copy_constructible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&lt;T&gt;::value,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                 "Need T with c-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ctor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");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	    T res(_in);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   return res;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7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Macros and the Preprocessor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/>
              <a:t>Preprocessor</a:t>
            </a:r>
            <a:r>
              <a:rPr lang="en-GB" altLang="en-US" dirty="0"/>
              <a:t> directives used so far in the course</a:t>
            </a:r>
          </a:p>
          <a:p>
            <a:pPr marL="0" indent="0">
              <a:buNone/>
            </a:pPr>
            <a:r>
              <a:rPr lang="en-GB" alt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</a:p>
          <a:p>
            <a:pPr lvl="1"/>
            <a:r>
              <a:rPr lang="en-GB" altLang="en-US" dirty="0"/>
              <a:t>Paste a file into the current file</a:t>
            </a:r>
          </a:p>
          <a:p>
            <a:pPr marL="0" indent="0">
              <a:buNone/>
            </a:pPr>
            <a:r>
              <a:rPr lang="en-GB" alt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</a:p>
          <a:p>
            <a:pPr lvl="1"/>
            <a:r>
              <a:rPr lang="en-GB" altLang="en-US" dirty="0"/>
              <a:t>Define a </a:t>
            </a:r>
            <a:r>
              <a:rPr lang="en-GB" altLang="en-US" dirty="0" err="1"/>
              <a:t>preprocessor</a:t>
            </a:r>
            <a:r>
              <a:rPr lang="en-GB" altLang="en-US" dirty="0"/>
              <a:t> variable</a:t>
            </a:r>
          </a:p>
          <a:p>
            <a:pPr marL="0" indent="0">
              <a:buNone/>
            </a:pPr>
            <a:r>
              <a:rPr lang="en-GB" alt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alt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GB" alt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en-GB" alt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endParaRPr lang="en-GB" alt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altLang="en-US" dirty="0"/>
              <a:t>Branch; check if </a:t>
            </a:r>
            <a:r>
              <a:rPr lang="en-GB" altLang="en-US" dirty="0" err="1"/>
              <a:t>preprocessor</a:t>
            </a:r>
            <a:r>
              <a:rPr lang="en-GB" altLang="en-US" dirty="0"/>
              <a:t> variable exists/does not exist.</a:t>
            </a:r>
          </a:p>
          <a:p>
            <a:pPr marL="0" indent="0">
              <a:buNone/>
            </a:pPr>
            <a:r>
              <a:rPr lang="en-GB" alt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alt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GB" alt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altLang="en-US" dirty="0"/>
              <a:t>End of branch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283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Traits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Traits specify the properties of a type</a:t>
            </a:r>
          </a:p>
          <a:p>
            <a:r>
              <a:rPr lang="en-GB" altLang="en-US" dirty="0">
                <a:cs typeface="Courier New" panose="02070309020205020404" pitchFamily="49" charset="0"/>
              </a:rPr>
              <a:t>E.g.: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char_traits</a:t>
            </a:r>
            <a:r>
              <a:rPr lang="en-GB" altLang="en-US" dirty="0"/>
              <a:t> class used with strings and streams contains, e.g., </a:t>
            </a:r>
          </a:p>
          <a:p>
            <a:pPr lvl="1"/>
            <a:r>
              <a:rPr lang="en-GB" altLang="en-US" dirty="0" err="1"/>
              <a:t>typedefs</a:t>
            </a:r>
            <a:r>
              <a:rPr lang="en-GB" altLang="en-US" dirty="0"/>
              <a:t> for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char_type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int_type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off_type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pos_type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state_type</a:t>
            </a:r>
            <a:r>
              <a:rPr lang="en-GB" altLang="en-US" dirty="0"/>
              <a:t> for specific type (char or </a:t>
            </a:r>
            <a:r>
              <a:rPr lang="en-GB" altLang="en-US" dirty="0" err="1"/>
              <a:t>wchar</a:t>
            </a:r>
            <a:r>
              <a:rPr lang="en-GB" altLang="en-US" dirty="0"/>
              <a:t>)</a:t>
            </a:r>
          </a:p>
          <a:p>
            <a:pPr lvl="1"/>
            <a:r>
              <a:rPr lang="en-GB" altLang="en-US" dirty="0"/>
              <a:t>member functions</a:t>
            </a:r>
          </a:p>
          <a:p>
            <a:pPr lvl="2"/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assign()</a:t>
            </a:r>
            <a:r>
              <a:rPr lang="en-GB" altLang="en-US" dirty="0"/>
              <a:t> assignment for specific type</a:t>
            </a:r>
          </a:p>
          <a:p>
            <a:pPr lvl="2"/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compare()</a:t>
            </a:r>
            <a:r>
              <a:rPr lang="en-GB" altLang="en-US" dirty="0"/>
              <a:t> comparison for specific type</a:t>
            </a:r>
          </a:p>
          <a:p>
            <a:pPr lvl="2"/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en-US" dirty="0"/>
              <a:t> method which returns </a:t>
            </a:r>
            <a:r>
              <a:rPr lang="en-GB" altLang="en-US" dirty="0" err="1"/>
              <a:t>eof</a:t>
            </a:r>
            <a:r>
              <a:rPr lang="en-GB" altLang="en-US" dirty="0"/>
              <a:t> for specific type</a:t>
            </a:r>
          </a:p>
          <a:p>
            <a:pPr lvl="2"/>
            <a:r>
              <a:rPr lang="en-GB" altLang="en-US" dirty="0"/>
              <a:t>etc.</a:t>
            </a:r>
          </a:p>
          <a:p>
            <a:pPr lvl="1"/>
            <a:r>
              <a:rPr lang="en-GB" altLang="en-US" dirty="0"/>
              <a:t>Used in templates to shield the user from implementation detail and simplify template initialization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176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altLang="en-US" dirty="0">
                <a:latin typeface="Comic Sans MS" panose="030F0702030302020204" pitchFamily="66" charset="0"/>
              </a:rPr>
              <a:t>Write even less code</a:t>
            </a:r>
          </a:p>
          <a:p>
            <a:r>
              <a:rPr lang="en-CA" altLang="en-US" dirty="0"/>
              <a:t>Callable Objects</a:t>
            </a:r>
          </a:p>
          <a:p>
            <a:pPr lvl="1"/>
            <a:r>
              <a:rPr lang="en-CA" altLang="en-US" dirty="0"/>
              <a:t>Textbook (</a:t>
            </a:r>
            <a:r>
              <a:rPr lang="en-CA" altLang="en-US" dirty="0" err="1"/>
              <a:t>Lippman</a:t>
            </a:r>
            <a:r>
              <a:rPr lang="en-CA" altLang="en-US" dirty="0"/>
              <a:t>): Chapters 6.7, 10.3</a:t>
            </a:r>
          </a:p>
          <a:p>
            <a:pPr lvl="1"/>
            <a:r>
              <a:rPr lang="en-CA" altLang="en-US" dirty="0"/>
              <a:t>Passing a function: function pointers, </a:t>
            </a:r>
            <a:r>
              <a:rPr lang="en-CA" altLang="en-US" dirty="0" err="1"/>
              <a:t>functors</a:t>
            </a:r>
            <a:endParaRPr lang="en-CA" altLang="en-US" dirty="0"/>
          </a:p>
          <a:p>
            <a:pPr lvl="1"/>
            <a:r>
              <a:rPr lang="en-CA" altLang="en-US" dirty="0"/>
              <a:t>C++11 bind</a:t>
            </a:r>
          </a:p>
          <a:p>
            <a:pPr lvl="1"/>
            <a:r>
              <a:rPr lang="en-CA" altLang="en-US" dirty="0"/>
              <a:t>Lambdas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6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Macros 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Avoid in general</a:t>
            </a:r>
          </a:p>
          <a:p>
            <a:pPr lvl="1"/>
            <a:r>
              <a:rPr lang="en-GB" altLang="en-US"/>
              <a:t>Use templates, inline functions and const variables instead</a:t>
            </a:r>
          </a:p>
          <a:p>
            <a:r>
              <a:rPr lang="en-GB" altLang="en-US"/>
              <a:t>Macro Examples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433388" y="2590800"/>
            <a:ext cx="8253412" cy="2911475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#define PI 3.141593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#define MIN(a,b) (((a)&lt;(b))?(a):(b))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#define forever for(;;)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endParaRPr lang="en-GB" altLang="en-US" sz="180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float diameter = PI * PI;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float smallNum = 1.0, largeNum = 1000.0, myNum;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myNum = MIN(smallNum, largeNum);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forever { …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	if ( check == true ) break;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964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Useful Preprocessor Directives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altLang="en-US"/>
              <a:t>Include file</a:t>
            </a:r>
          </a:p>
          <a:p>
            <a:pPr lvl="1"/>
            <a:r>
              <a:rPr lang="en-GB" altLang="en-US"/>
              <a:t>Conditional include</a:t>
            </a:r>
          </a:p>
          <a:p>
            <a:pPr lvl="1"/>
            <a:r>
              <a:rPr lang="en-GB" altLang="en-US"/>
              <a:t>Conditional compile (e.g., modification of source file depending on target)</a:t>
            </a:r>
          </a:p>
          <a:p>
            <a:pPr lvl="1"/>
            <a:r>
              <a:rPr lang="en-GB" altLang="en-US"/>
              <a:t>Debugging</a:t>
            </a:r>
          </a:p>
          <a:p>
            <a:pPr lvl="2"/>
            <a:r>
              <a:rPr lang="en-GB" altLang="en-US"/>
              <a:t>Exclude sections of code</a:t>
            </a:r>
          </a:p>
          <a:p>
            <a:pPr lvl="2"/>
            <a:r>
              <a:rPr lang="en-GB" altLang="en-US"/>
              <a:t>Comments for debug version</a:t>
            </a:r>
          </a:p>
          <a:p>
            <a:pPr lvl="2"/>
            <a:r>
              <a:rPr lang="en-GB" altLang="en-US"/>
              <a:t>Checking of pre- and post conditions with assert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827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Using assert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Macro defined in &lt;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cassert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GB" altLang="en-US" dirty="0"/>
              <a:t>Program will exit if argument is false</a:t>
            </a:r>
          </a:p>
          <a:p>
            <a:pPr lvl="1"/>
            <a:r>
              <a:rPr lang="en-GB" altLang="en-US" dirty="0"/>
              <a:t>Can be turned off by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NDEBUG</a:t>
            </a:r>
          </a:p>
          <a:p>
            <a:pPr lvl="1"/>
            <a:r>
              <a:rPr lang="en-GB" altLang="en-US" dirty="0"/>
              <a:t>Note defines can also be done from the command line of (most) compilers</a:t>
            </a:r>
          </a:p>
          <a:p>
            <a:r>
              <a:rPr lang="en-GB" altLang="en-US" dirty="0"/>
              <a:t>Example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1557338" y="3733800"/>
            <a:ext cx="6029325" cy="1735138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#include &lt;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cassert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endParaRPr lang="en-GB" alt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float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yValue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( float x ) {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 assert( x&gt;0 );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	  return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sqrt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( x );	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426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Templates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Inheritance in object oriented programming enables polymorphism at run-time (virtual functions)</a:t>
            </a:r>
          </a:p>
          <a:p>
            <a:r>
              <a:rPr lang="en-GB" altLang="en-US"/>
              <a:t>Templates in generic programming enables polymorphism at compile-time</a:t>
            </a:r>
          </a:p>
          <a:p>
            <a:pPr lvl="1"/>
            <a:r>
              <a:rPr lang="en-GB" altLang="en-US"/>
              <a:t>Different specialized code is generated as required from the generic code</a:t>
            </a:r>
          </a:p>
          <a:p>
            <a:pPr lvl="1"/>
            <a:r>
              <a:rPr lang="en-GB" altLang="en-US"/>
              <a:t>Templates do not generate class hierarchies</a:t>
            </a:r>
          </a:p>
          <a:p>
            <a:pPr lvl="1"/>
            <a:r>
              <a:rPr lang="en-GB" altLang="en-US"/>
              <a:t>Compile-time method (run-time efficient!)</a:t>
            </a:r>
          </a:p>
          <a:p>
            <a:pPr lvl="1"/>
            <a:r>
              <a:rPr lang="en-GB" altLang="en-US"/>
              <a:t>Templates can be used with functions and classes</a:t>
            </a:r>
          </a:p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501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Basic Application of Function Templates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Simple Example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pPr marL="0" indent="0">
              <a:buNone/>
            </a:pPr>
            <a:endParaRPr lang="en-GB" altLang="en-US" dirty="0"/>
          </a:p>
          <a:p>
            <a:pPr>
              <a:spcBef>
                <a:spcPts val="1600"/>
              </a:spcBef>
            </a:pPr>
            <a:r>
              <a:rPr lang="en-GB" altLang="en-US" dirty="0"/>
              <a:t>C-style "solution" for very short functions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57200" y="1828800"/>
            <a:ext cx="8253412" cy="2557463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tabLst>
                <a:tab pos="0" algn="l"/>
                <a:tab pos="254000" algn="l"/>
                <a:tab pos="509588" algn="l"/>
                <a:tab pos="765175" algn="l"/>
                <a:tab pos="1020763" algn="l"/>
                <a:tab pos="1276350" algn="l"/>
                <a:tab pos="1531938" algn="l"/>
                <a:tab pos="1787525" algn="l"/>
                <a:tab pos="2043113" algn="l"/>
                <a:tab pos="2298700" algn="l"/>
                <a:tab pos="2554288" algn="l"/>
                <a:tab pos="2809875" algn="l"/>
                <a:tab pos="3065463" algn="l"/>
                <a:tab pos="3321050" algn="l"/>
                <a:tab pos="3576638" algn="l"/>
                <a:tab pos="3832225" algn="l"/>
                <a:tab pos="4087813" algn="l"/>
                <a:tab pos="4343400" algn="l"/>
                <a:tab pos="4598988" algn="l"/>
                <a:tab pos="4854575" algn="l"/>
                <a:tab pos="5110163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254000" algn="l"/>
                <a:tab pos="509588" algn="l"/>
                <a:tab pos="765175" algn="l"/>
                <a:tab pos="1020763" algn="l"/>
                <a:tab pos="1276350" algn="l"/>
                <a:tab pos="1531938" algn="l"/>
                <a:tab pos="1787525" algn="l"/>
                <a:tab pos="2043113" algn="l"/>
                <a:tab pos="2298700" algn="l"/>
                <a:tab pos="2554288" algn="l"/>
                <a:tab pos="2809875" algn="l"/>
                <a:tab pos="3065463" algn="l"/>
                <a:tab pos="3321050" algn="l"/>
                <a:tab pos="3576638" algn="l"/>
                <a:tab pos="3832225" algn="l"/>
                <a:tab pos="4087813" algn="l"/>
                <a:tab pos="4343400" algn="l"/>
                <a:tab pos="4598988" algn="l"/>
                <a:tab pos="4854575" algn="l"/>
                <a:tab pos="5110163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254000" algn="l"/>
                <a:tab pos="509588" algn="l"/>
                <a:tab pos="765175" algn="l"/>
                <a:tab pos="1020763" algn="l"/>
                <a:tab pos="1276350" algn="l"/>
                <a:tab pos="1531938" algn="l"/>
                <a:tab pos="1787525" algn="l"/>
                <a:tab pos="2043113" algn="l"/>
                <a:tab pos="2298700" algn="l"/>
                <a:tab pos="2554288" algn="l"/>
                <a:tab pos="2809875" algn="l"/>
                <a:tab pos="3065463" algn="l"/>
                <a:tab pos="3321050" algn="l"/>
                <a:tab pos="3576638" algn="l"/>
                <a:tab pos="3832225" algn="l"/>
                <a:tab pos="4087813" algn="l"/>
                <a:tab pos="4343400" algn="l"/>
                <a:tab pos="4598988" algn="l"/>
                <a:tab pos="4854575" algn="l"/>
                <a:tab pos="5110163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254000" algn="l"/>
                <a:tab pos="509588" algn="l"/>
                <a:tab pos="765175" algn="l"/>
                <a:tab pos="1020763" algn="l"/>
                <a:tab pos="1276350" algn="l"/>
                <a:tab pos="1531938" algn="l"/>
                <a:tab pos="1787525" algn="l"/>
                <a:tab pos="2043113" algn="l"/>
                <a:tab pos="2298700" algn="l"/>
                <a:tab pos="2554288" algn="l"/>
                <a:tab pos="2809875" algn="l"/>
                <a:tab pos="3065463" algn="l"/>
                <a:tab pos="3321050" algn="l"/>
                <a:tab pos="3576638" algn="l"/>
                <a:tab pos="3832225" algn="l"/>
                <a:tab pos="4087813" algn="l"/>
                <a:tab pos="4343400" algn="l"/>
                <a:tab pos="4598988" algn="l"/>
                <a:tab pos="4854575" algn="l"/>
                <a:tab pos="5110163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254000" algn="l"/>
                <a:tab pos="509588" algn="l"/>
                <a:tab pos="765175" algn="l"/>
                <a:tab pos="1020763" algn="l"/>
                <a:tab pos="1276350" algn="l"/>
                <a:tab pos="1531938" algn="l"/>
                <a:tab pos="1787525" algn="l"/>
                <a:tab pos="2043113" algn="l"/>
                <a:tab pos="2298700" algn="l"/>
                <a:tab pos="2554288" algn="l"/>
                <a:tab pos="2809875" algn="l"/>
                <a:tab pos="3065463" algn="l"/>
                <a:tab pos="3321050" algn="l"/>
                <a:tab pos="3576638" algn="l"/>
                <a:tab pos="3832225" algn="l"/>
                <a:tab pos="4087813" algn="l"/>
                <a:tab pos="4343400" algn="l"/>
                <a:tab pos="4598988" algn="l"/>
                <a:tab pos="4854575" algn="l"/>
                <a:tab pos="5110163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254000" algn="l"/>
                <a:tab pos="509588" algn="l"/>
                <a:tab pos="765175" algn="l"/>
                <a:tab pos="1020763" algn="l"/>
                <a:tab pos="1276350" algn="l"/>
                <a:tab pos="1531938" algn="l"/>
                <a:tab pos="1787525" algn="l"/>
                <a:tab pos="2043113" algn="l"/>
                <a:tab pos="2298700" algn="l"/>
                <a:tab pos="2554288" algn="l"/>
                <a:tab pos="2809875" algn="l"/>
                <a:tab pos="3065463" algn="l"/>
                <a:tab pos="3321050" algn="l"/>
                <a:tab pos="3576638" algn="l"/>
                <a:tab pos="3832225" algn="l"/>
                <a:tab pos="4087813" algn="l"/>
                <a:tab pos="4343400" algn="l"/>
                <a:tab pos="4598988" algn="l"/>
                <a:tab pos="4854575" algn="l"/>
                <a:tab pos="5110163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254000" algn="l"/>
                <a:tab pos="509588" algn="l"/>
                <a:tab pos="765175" algn="l"/>
                <a:tab pos="1020763" algn="l"/>
                <a:tab pos="1276350" algn="l"/>
                <a:tab pos="1531938" algn="l"/>
                <a:tab pos="1787525" algn="l"/>
                <a:tab pos="2043113" algn="l"/>
                <a:tab pos="2298700" algn="l"/>
                <a:tab pos="2554288" algn="l"/>
                <a:tab pos="2809875" algn="l"/>
                <a:tab pos="3065463" algn="l"/>
                <a:tab pos="3321050" algn="l"/>
                <a:tab pos="3576638" algn="l"/>
                <a:tab pos="3832225" algn="l"/>
                <a:tab pos="4087813" algn="l"/>
                <a:tab pos="4343400" algn="l"/>
                <a:tab pos="4598988" algn="l"/>
                <a:tab pos="4854575" algn="l"/>
                <a:tab pos="5110163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254000" algn="l"/>
                <a:tab pos="509588" algn="l"/>
                <a:tab pos="765175" algn="l"/>
                <a:tab pos="1020763" algn="l"/>
                <a:tab pos="1276350" algn="l"/>
                <a:tab pos="1531938" algn="l"/>
                <a:tab pos="1787525" algn="l"/>
                <a:tab pos="2043113" algn="l"/>
                <a:tab pos="2298700" algn="l"/>
                <a:tab pos="2554288" algn="l"/>
                <a:tab pos="2809875" algn="l"/>
                <a:tab pos="3065463" algn="l"/>
                <a:tab pos="3321050" algn="l"/>
                <a:tab pos="3576638" algn="l"/>
                <a:tab pos="3832225" algn="l"/>
                <a:tab pos="4087813" algn="l"/>
                <a:tab pos="4343400" algn="l"/>
                <a:tab pos="4598988" algn="l"/>
                <a:tab pos="4854575" algn="l"/>
                <a:tab pos="5110163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254000" algn="l"/>
                <a:tab pos="509588" algn="l"/>
                <a:tab pos="765175" algn="l"/>
                <a:tab pos="1020763" algn="l"/>
                <a:tab pos="1276350" algn="l"/>
                <a:tab pos="1531938" algn="l"/>
                <a:tab pos="1787525" algn="l"/>
                <a:tab pos="2043113" algn="l"/>
                <a:tab pos="2298700" algn="l"/>
                <a:tab pos="2554288" algn="l"/>
                <a:tab pos="2809875" algn="l"/>
                <a:tab pos="3065463" algn="l"/>
                <a:tab pos="3321050" algn="l"/>
                <a:tab pos="3576638" algn="l"/>
                <a:tab pos="3832225" algn="l"/>
                <a:tab pos="4087813" algn="l"/>
                <a:tab pos="4343400" algn="l"/>
                <a:tab pos="4598988" algn="l"/>
                <a:tab pos="4854575" algn="l"/>
                <a:tab pos="5110163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min(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&amp; g,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&amp; d) { 	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	  return ((g &lt; d) ? g : d);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double min(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double&amp; g,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double&amp; d) { 	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	return ((g &lt; d) ? g : d);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string min(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string&amp; g,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string&amp; d) { 	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	  return ((g &lt; d) ? g : d);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433388" y="4876800"/>
            <a:ext cx="8253412" cy="1263650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#define MIN(a,b) (((a)&lt;(b))?(a):(b))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int i1,i2,i3;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double d1,d2,d3;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i3 = MIN(i1,i2); d3 = MIN(d1,d2);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549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Function Template Example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Definition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Use and Instantiation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pPr lvl="1"/>
            <a:r>
              <a:rPr lang="en-GB" altLang="en-US" dirty="0"/>
              <a:t>Note: Type is inferred from function parameters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395288" y="1785937"/>
            <a:ext cx="8253412" cy="1185863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template &lt;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typename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T&gt;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T min(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T&amp; g,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T&amp; d) { 	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	  return ((g &lt; d) ? g : d);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395288" y="3721100"/>
            <a:ext cx="8253412" cy="1460500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int i1,i2,i3;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double d1,d2,d3;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endParaRPr lang="en-GB" altLang="en-US" sz="180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i3 = min(i1,i2);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d3 = min(d1,d2);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341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Ottawa_Grey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7030A0"/>
      </a:hlink>
      <a:folHlink>
        <a:srgbClr val="7030A0"/>
      </a:folHlink>
    </a:clrScheme>
    <a:fontScheme name="uOttawa_Grey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uOttawa_Gre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ttawa_Grey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5577</TotalTime>
  <Words>2214</Words>
  <Application>Microsoft Office PowerPoint</Application>
  <PresentationFormat>On-screen Show (4:3)</PresentationFormat>
  <Paragraphs>441</Paragraphs>
  <Slides>31</Slides>
  <Notes>27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Arial Black</vt:lpstr>
      <vt:lpstr>Comic Sans MS</vt:lpstr>
      <vt:lpstr>Courier New</vt:lpstr>
      <vt:lpstr>Times</vt:lpstr>
      <vt:lpstr>Times New Roman</vt:lpstr>
      <vt:lpstr>WenQuanYi Zen Hei Sharp</vt:lpstr>
      <vt:lpstr>uOttawa_Grey</vt:lpstr>
      <vt:lpstr>Advanced Programming Concepts with C++ CSI2372 – Fall 2019 </vt:lpstr>
      <vt:lpstr>This lecture</vt:lpstr>
      <vt:lpstr>Macros and the Preprocessor</vt:lpstr>
      <vt:lpstr>Macros </vt:lpstr>
      <vt:lpstr>Useful Preprocessor Directives</vt:lpstr>
      <vt:lpstr>Using assert</vt:lpstr>
      <vt:lpstr>Templates</vt:lpstr>
      <vt:lpstr>Basic Application of Function Templates</vt:lpstr>
      <vt:lpstr>Function Template Example</vt:lpstr>
      <vt:lpstr>Function Templates generate Multiple Functions during Compilation</vt:lpstr>
      <vt:lpstr>Limits to Type Inference in  Template Instantiation</vt:lpstr>
      <vt:lpstr>Explicit Template Function Initialization</vt:lpstr>
      <vt:lpstr>Multiple Template Parameters</vt:lpstr>
      <vt:lpstr>Class Templates</vt:lpstr>
      <vt:lpstr>Compilation of Template Code</vt:lpstr>
      <vt:lpstr>Inclusion Compilation Model</vt:lpstr>
      <vt:lpstr>Working with the Inclusion Compilation Model</vt:lpstr>
      <vt:lpstr>Added Support in C++11  extern template</vt:lpstr>
      <vt:lpstr>Separate Compilation Model</vt:lpstr>
      <vt:lpstr>Debugging Template Code</vt:lpstr>
      <vt:lpstr>Non-Type Parameters</vt:lpstr>
      <vt:lpstr>Example: N Dimensional Point</vt:lpstr>
      <vt:lpstr>Specialization</vt:lpstr>
      <vt:lpstr>Function Specialization</vt:lpstr>
      <vt:lpstr>Class Specialization and Partial Specialization</vt:lpstr>
      <vt:lpstr>Specialization of Selected Methods</vt:lpstr>
      <vt:lpstr>C++11: template typedefs </vt:lpstr>
      <vt:lpstr>C++11: template default arguments</vt:lpstr>
      <vt:lpstr>C++11: static_assert</vt:lpstr>
      <vt:lpstr>Traits</vt:lpstr>
      <vt:lpstr>Next Lecture</vt:lpstr>
    </vt:vector>
  </TitlesOfParts>
  <Company>University of Ottawa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Côté</dc:creator>
  <cp:lastModifiedBy>Mohamed Taleb</cp:lastModifiedBy>
  <cp:revision>847</cp:revision>
  <cp:lastPrinted>2014-10-04T23:49:05Z</cp:lastPrinted>
  <dcterms:created xsi:type="dcterms:W3CDTF">2004-10-15T15:05:39Z</dcterms:created>
  <dcterms:modified xsi:type="dcterms:W3CDTF">2019-09-10T19:12:02Z</dcterms:modified>
</cp:coreProperties>
</file>