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71" r:id="rId2"/>
    <p:sldId id="809" r:id="rId3"/>
    <p:sldId id="810" r:id="rId4"/>
    <p:sldId id="811" r:id="rId5"/>
    <p:sldId id="812" r:id="rId6"/>
    <p:sldId id="813" r:id="rId7"/>
    <p:sldId id="814" r:id="rId8"/>
    <p:sldId id="815" r:id="rId9"/>
    <p:sldId id="816" r:id="rId10"/>
    <p:sldId id="817" r:id="rId11"/>
    <p:sldId id="818" r:id="rId12"/>
    <p:sldId id="819" r:id="rId13"/>
    <p:sldId id="820" r:id="rId14"/>
    <p:sldId id="821" r:id="rId15"/>
    <p:sldId id="827" r:id="rId16"/>
    <p:sldId id="823" r:id="rId17"/>
    <p:sldId id="824" r:id="rId18"/>
    <p:sldId id="825" r:id="rId19"/>
    <p:sldId id="826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3F2243-390C-4D37-AA86-80B35697C67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9A6AB-460A-4DEE-BC7D-4C2B4D0CED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3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70C7FAF-C979-4AEE-A3D7-997B53674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0B1DE6-7EFB-49DD-AA96-56B307E5DB9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BA44624-ECE0-47F3-ABF3-27E8149E23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2045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92810EA-A706-4348-BACD-75CC33E8C49B}" type="slidenum">
              <a:rPr lang="en-GB" altLang="en-US"/>
              <a:pPr>
                <a:defRPr/>
              </a:pPr>
              <a:t>2</a:t>
            </a:fld>
            <a:endParaRPr lang="en-GB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27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F1C725E-4787-4596-B10A-1402820500C1}" type="slidenum">
              <a:rPr lang="en-GB" altLang="en-US"/>
              <a:pPr>
                <a:defRPr/>
              </a:pPr>
              <a:t>19</a:t>
            </a:fld>
            <a:endParaRPr lang="en-GB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17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4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2" r:id="rId6"/>
    <p:sldLayoutId id="2147483933" r:id="rId7"/>
    <p:sldLayoutId id="2147483934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5562600" cy="2057400"/>
          </a:xfrm>
        </p:spPr>
        <p:txBody>
          <a:bodyPr/>
          <a:lstStyle/>
          <a:p>
            <a:r>
              <a:rPr lang="en-US" altLang="en-US" b="1" dirty="0">
                <a:latin typeface="Arial" charset="0"/>
              </a:rPr>
              <a:t>Advanced Programming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Concepts with C++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CSI2372 – Fall 2019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Jochen Lang &amp;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>
                <a:latin typeface="Arial" charset="0"/>
              </a:rPr>
              <a:t>Mohamed Taleb</a:t>
            </a:r>
            <a:endParaRPr lang="en-US" altLang="en-US" b="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EECS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4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Better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Better loops</a:t>
            </a:r>
          </a:p>
          <a:p>
            <a:pPr lvl="1"/>
            <a:r>
              <a:rPr lang="en-CA" dirty="0"/>
              <a:t>C++11: Range for loops</a:t>
            </a:r>
          </a:p>
          <a:p>
            <a:pPr lvl="2"/>
            <a:r>
              <a:rPr lang="en-CA" dirty="0"/>
              <a:t>similar to Java</a:t>
            </a:r>
          </a:p>
          <a:p>
            <a:pPr lvl="2"/>
            <a:r>
              <a:rPr lang="en-CA" dirty="0"/>
              <a:t>makes looping through a container cleaner</a:t>
            </a:r>
          </a:p>
          <a:p>
            <a:pPr lvl="2"/>
            <a:r>
              <a:rPr lang="en-CA" dirty="0"/>
              <a:t>use with auto for maximum gain</a:t>
            </a:r>
          </a:p>
          <a:p>
            <a:r>
              <a:rPr lang="en-CA" dirty="0" err="1"/>
              <a:t>std</a:t>
            </a:r>
            <a:r>
              <a:rPr lang="en-CA" dirty="0"/>
              <a:t>::</a:t>
            </a:r>
            <a:r>
              <a:rPr lang="en-CA" dirty="0" err="1"/>
              <a:t>for_each</a:t>
            </a:r>
            <a:r>
              <a:rPr lang="en-CA" dirty="0"/>
              <a:t> 		</a:t>
            </a:r>
          </a:p>
          <a:p>
            <a:pPr lvl="1"/>
            <a:r>
              <a:rPr lang="en-CA" dirty="0"/>
              <a:t>ensures each element in a container is processed exactly once (no breaks or continues)</a:t>
            </a:r>
          </a:p>
          <a:p>
            <a:pPr lvl="1"/>
            <a:r>
              <a:rPr lang="en-CA" dirty="0"/>
              <a:t>uses iterators, i.e., more flexibility than range loops (start not at the beginning, or end not at the end).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7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Loop Example</a:t>
            </a:r>
            <a:endParaRPr lang="en-CA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850" y="1219200"/>
            <a:ext cx="8562975" cy="45212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template &lt;class T&gt;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void printElements( const T&amp; _container 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// C++11 loop and print using auto and for range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for ( auto &amp;element : _container 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  cout &lt;&lt; element;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cout &lt;&lt; endl;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return;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// Using a function ptr and std::for_each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template&lt;class T, const int NUM&gt;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void print( const Point&lt;T,NUM&gt;&amp; _pt 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cout &lt;&lt; _pt;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for_each( pVec.begin(), pVec.end(), print&lt;int,2&gt; 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CA" dirty="0"/>
              <a:t>Generic programming requires function as arguments (e.g., as predicates in a sort) but only once</a:t>
            </a:r>
          </a:p>
          <a:p>
            <a:pPr>
              <a:defRPr/>
            </a:pPr>
            <a:r>
              <a:rPr lang="en-CA" dirty="0"/>
              <a:t>Java solution</a:t>
            </a:r>
          </a:p>
          <a:p>
            <a:pPr lvl="1">
              <a:defRPr/>
            </a:pPr>
            <a:r>
              <a:rPr lang="en-CA" dirty="0"/>
              <a:t>Anonymous inner classes</a:t>
            </a:r>
          </a:p>
          <a:p>
            <a:pPr lvl="1">
              <a:defRPr/>
            </a:pPr>
            <a:r>
              <a:rPr lang="en-CA" dirty="0"/>
              <a:t>And with JDK 8 lambdas = anonymous functions</a:t>
            </a:r>
          </a:p>
          <a:p>
            <a:pPr>
              <a:defRPr/>
            </a:pPr>
            <a:r>
              <a:rPr lang="en-CA" dirty="0"/>
              <a:t>Lambdas in C++ </a:t>
            </a:r>
          </a:p>
          <a:p>
            <a:pPr lvl="1">
              <a:defRPr/>
            </a:pPr>
            <a:r>
              <a:rPr lang="en-CA" dirty="0"/>
              <a:t>Anonymous inline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2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C++ 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CA" dirty="0"/>
              <a:t>Lambdas have arguments and return types</a:t>
            </a:r>
          </a:p>
          <a:p>
            <a:pPr lvl="2">
              <a:defRPr/>
            </a:pPr>
            <a:r>
              <a:rPr lang="en-CA" dirty="0"/>
              <a:t>Return type can be inferred automatically if  lambdas have a simple return statement at the end</a:t>
            </a:r>
          </a:p>
          <a:p>
            <a:pPr lvl="2">
              <a:defRPr/>
            </a:pPr>
            <a:r>
              <a:rPr lang="en-CA" dirty="0"/>
              <a:t>Return type can also be explicitly defined</a:t>
            </a:r>
          </a:p>
          <a:p>
            <a:pPr lvl="1">
              <a:defRPr/>
            </a:pPr>
            <a:r>
              <a:rPr lang="en-CA" dirty="0"/>
              <a:t>Lambdas also have a capture list</a:t>
            </a:r>
          </a:p>
          <a:p>
            <a:pPr lvl="2">
              <a:defRPr/>
            </a:pPr>
            <a:r>
              <a:rPr lang="en-CA" dirty="0"/>
              <a:t>Capturing variable and references from the calling context </a:t>
            </a:r>
          </a:p>
          <a:p>
            <a:pPr lvl="2">
              <a:defRPr/>
            </a:pPr>
            <a:r>
              <a:rPr lang="en-CA" dirty="0"/>
              <a:t>Captured variables provide direct access</a:t>
            </a:r>
          </a:p>
          <a:p>
            <a:pPr lvl="2">
              <a:defRPr/>
            </a:pPr>
            <a:r>
              <a:rPr lang="en-CA" dirty="0"/>
              <a:t>Either by value or reference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9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Lambdas Syntax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8313" y="1600200"/>
            <a:ext cx="8162925" cy="3419475"/>
          </a:xfrm>
          <a:prstGeom prst="rect">
            <a:avLst/>
          </a:prstGeom>
          <a:solidFill>
            <a:schemeClr val="accent5"/>
          </a:solidFill>
          <a:ln w="7632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4445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itchFamily="49" charset="0"/>
              <a:buNone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lambda: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itchFamily="49" charset="0"/>
              <a:buNone/>
              <a:defRPr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capture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parameters</a:t>
            </a:r>
            <a:r>
              <a:rPr lang="en-GB" altLang="en-US" sz="1800" baseline="-250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opt</a:t>
            </a:r>
            <a:r>
              <a:rPr lang="en-GB" altLang="en-US" sz="1800" b="1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return-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type</a:t>
            </a:r>
            <a:r>
              <a:rPr lang="en-GB" altLang="en-US" sz="1800" baseline="-250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opt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GB" altLang="en-US" sz="1800" b="1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{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function body</a:t>
            </a:r>
            <a:r>
              <a:rPr lang="en-GB" altLang="en-US" sz="1800" b="1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}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itchFamily="49" charset="0"/>
              <a:buNone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capture:</a:t>
            </a:r>
          </a:p>
          <a:p>
            <a:pPr marL="44608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itchFamily="49" charset="0"/>
              <a:buNone/>
              <a:tabLst>
                <a:tab pos="44608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1800" b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	to be defined later</a:t>
            </a:r>
            <a:endParaRPr lang="en-GB" altLang="en-US" sz="1800" b="0" i="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itchFamily="49" charset="0"/>
              <a:buNone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parameters: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GB" altLang="en-US" sz="1800" b="1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parameter-list</a:t>
            </a:r>
            <a:r>
              <a:rPr lang="en-GB" altLang="en-US" sz="1800" b="1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  <a:endParaRPr lang="en-GB" altLang="en-US" sz="18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itchFamily="49" charset="0"/>
              <a:buNone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parameter-list: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type-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specifier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parameter-name {, parameter-list}</a:t>
            </a:r>
            <a:r>
              <a:rPr lang="en-GB" altLang="en-US" sz="1800" baseline="-25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opt</a:t>
            </a:r>
            <a:endParaRPr lang="en-GB" altLang="en-US" sz="18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itchFamily="49" charset="0"/>
              <a:buNone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return-type: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itchFamily="49" charset="0"/>
              <a:buNone/>
              <a:defRPr/>
            </a:pPr>
            <a:r>
              <a:rPr lang="en-GB" altLang="en-US" sz="1800" b="1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-&gt;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type-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specifier</a:t>
            </a:r>
            <a:endParaRPr lang="en-GB" altLang="en-US" sz="18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itchFamily="49" charset="0"/>
              <a:buNone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function-body: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itchFamily="49" charset="0"/>
              <a:buNone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 </a:t>
            </a:r>
            <a:r>
              <a:rPr lang="en-GB" altLang="en-US" sz="1800" b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omitted here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	</a:t>
            </a:r>
            <a:endParaRPr lang="en-GB" altLang="en-US" sz="18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of Lambda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</a:t>
            </a:r>
            <a:r>
              <a:rPr lang="en-CA" dirty="0" err="1"/>
              <a:t>std</a:t>
            </a:r>
            <a:r>
              <a:rPr lang="en-CA" dirty="0"/>
              <a:t>::function template makes sure that a function can be called with a </a:t>
            </a:r>
            <a:r>
              <a:rPr lang="en-CA" dirty="0" err="1"/>
              <a:t>functor</a:t>
            </a:r>
            <a:r>
              <a:rPr lang="en-CA" dirty="0"/>
              <a:t>, function pointer or lambda</a:t>
            </a:r>
          </a:p>
          <a:p>
            <a:pPr lvl="1"/>
            <a:r>
              <a:rPr lang="en-CA" dirty="0"/>
              <a:t>i.e., any callable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" y="2453988"/>
            <a:ext cx="8153400" cy="341341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#include &lt;functional&gt;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T,const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N&gt;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Store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::array&lt;T,N&gt; data;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void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apply_to_all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::function&lt;void(T&amp;)&gt; f)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for_each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::begin(data),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::end(data), f 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Store&lt;int,10&gt;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st.apply_to_all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([](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&amp;e) {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e &lt;&lt; " ";});</a:t>
            </a: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Lambda Captures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CA"/>
              <a:t>Value captures </a:t>
            </a:r>
          </a:p>
          <a:p>
            <a:pPr lvl="2">
              <a:defRPr/>
            </a:pPr>
            <a:r>
              <a:rPr lang="en-CA"/>
              <a:t>take the current value of a variable in the calling context where the lambda is </a:t>
            </a:r>
            <a:r>
              <a:rPr lang="en-CA" b="1"/>
              <a:t>defined</a:t>
            </a:r>
            <a:r>
              <a:rPr lang="en-CA"/>
              <a:t> </a:t>
            </a:r>
          </a:p>
          <a:p>
            <a:pPr lvl="2">
              <a:defRPr/>
            </a:pPr>
            <a:r>
              <a:rPr lang="en-CA"/>
              <a:t>can be defined mutable if value is to be updated by the lambda</a:t>
            </a:r>
          </a:p>
          <a:p>
            <a:pPr lvl="1">
              <a:defRPr/>
            </a:pPr>
            <a:r>
              <a:rPr lang="en-CA"/>
              <a:t>Reference captures</a:t>
            </a:r>
          </a:p>
          <a:p>
            <a:pPr lvl="2">
              <a:defRPr/>
            </a:pPr>
            <a:r>
              <a:rPr lang="en-CA"/>
              <a:t>“pass by reference” from the calling context </a:t>
            </a:r>
          </a:p>
          <a:p>
            <a:pPr lvl="2">
              <a:defRPr/>
            </a:pPr>
            <a:r>
              <a:rPr lang="en-CA"/>
              <a:t>variable will  be current during execution of the lambda and can also be updated</a:t>
            </a:r>
          </a:p>
          <a:p>
            <a:pPr lvl="1">
              <a:defRPr/>
            </a:pPr>
            <a:r>
              <a:rPr lang="en-CA"/>
              <a:t>For implicit captures the compiler attempts to deduce what variable to use in the lambda</a:t>
            </a:r>
          </a:p>
          <a:p>
            <a:pPr lvl="1">
              <a:defRPr/>
            </a:pPr>
            <a:r>
              <a:rPr lang="en-CA"/>
              <a:t>Explicit captures if automatic capture is not desired</a:t>
            </a:r>
          </a:p>
          <a:p>
            <a:pPr>
              <a:defRPr/>
            </a:pP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Lambdas Capture Syntax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8313" y="1143000"/>
            <a:ext cx="8162925" cy="4525962"/>
          </a:xfrm>
          <a:prstGeom prst="rect">
            <a:avLst/>
          </a:prstGeom>
          <a:solidFill>
            <a:schemeClr val="accent5"/>
          </a:solidFill>
          <a:ln w="7632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4445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itchFamily="49" charset="0"/>
              <a:buNone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capture:</a:t>
            </a:r>
          </a:p>
          <a:p>
            <a:pPr marL="44608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itchFamily="49" charset="0"/>
              <a:buNone/>
              <a:defRPr/>
            </a:pPr>
            <a:r>
              <a:rPr lang="en-GB" altLang="en-US" sz="180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[]</a:t>
            </a:r>
          </a:p>
          <a:p>
            <a:pPr marL="44608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itchFamily="49" charset="0"/>
              <a:buNone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capture-list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capture-list:</a:t>
            </a:r>
          </a:p>
          <a:p>
            <a:pPr marL="446088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	</a:t>
            </a:r>
            <a:r>
              <a:rPr lang="en-GB" altLang="en-US" sz="180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mixed-list</a:t>
            </a:r>
            <a:r>
              <a:rPr lang="en-GB" altLang="en-US" sz="180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 </a:t>
            </a:r>
            <a:r>
              <a:rPr lang="en-GB" altLang="en-US" sz="1800" i="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mutable</a:t>
            </a:r>
            <a:r>
              <a:rPr lang="en-GB" altLang="en-US" sz="1800" b="0" i="0" baseline="-250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opt</a:t>
            </a:r>
            <a:endParaRPr lang="en-GB" altLang="en-US" sz="1800" b="0" i="0" baseline="-250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marL="446088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altLang="en-US" sz="180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[= 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{</a:t>
            </a:r>
            <a:r>
              <a:rPr lang="en-GB" altLang="en-US" sz="180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reference-list}</a:t>
            </a:r>
            <a:r>
              <a:rPr lang="en-GB" altLang="en-US" sz="180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 </a:t>
            </a:r>
            <a:r>
              <a:rPr lang="en-GB" altLang="en-US" sz="1800" i="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mutable</a:t>
            </a:r>
            <a:r>
              <a:rPr lang="en-GB" altLang="en-US" sz="1800" b="0" i="0" baseline="-250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opt</a:t>
            </a:r>
            <a:endParaRPr lang="en-GB" altLang="en-US" sz="1800" b="0" i="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marL="446088"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lang="en-GB" altLang="en-US" sz="1800" b="1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&amp; {</a:t>
            </a:r>
            <a:r>
              <a:rPr lang="en-GB" altLang="en-US" sz="1800" b="1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</a:t>
            </a:r>
            <a:r>
              <a:rPr lang="en-GB" altLang="en-US" sz="1800" baseline="-25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value-list}</a:t>
            </a:r>
            <a:r>
              <a:rPr lang="en-GB" altLang="en-US" sz="1800" baseline="-25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opt</a:t>
            </a:r>
            <a:r>
              <a:rPr lang="en-GB" altLang="en-US" sz="1800" b="1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 </a:t>
            </a:r>
            <a:r>
              <a:rPr lang="en-GB" altLang="en-US" sz="1800" b="1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mutable</a:t>
            </a:r>
            <a:r>
              <a:rPr lang="en-GB" altLang="en-US" sz="1800" baseline="-250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opt</a:t>
            </a:r>
            <a:endParaRPr lang="en-GB" altLang="en-US" sz="1800" baseline="-250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marL="446088"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lang="en-GB" altLang="en-US" sz="1800" b="1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&amp;</a:t>
            </a:r>
            <a:r>
              <a:rPr lang="en-GB" altLang="en-US" sz="1800" b="1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</a:t>
            </a:r>
            <a:endParaRPr lang="en-GB" altLang="en-US" sz="18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marL="446088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altLang="en-US" sz="180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reference-list</a:t>
            </a:r>
            <a:r>
              <a:rPr lang="en-GB" altLang="en-US" sz="180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mixed-list:</a:t>
            </a:r>
          </a:p>
          <a:p>
            <a:pPr marL="446088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reference-name, mixed-list</a:t>
            </a:r>
          </a:p>
          <a:p>
            <a:pPr marL="446088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value-name {, mixed-list}</a:t>
            </a:r>
            <a:r>
              <a:rPr lang="en-GB" altLang="en-US" sz="1800" b="0" i="0" baseline="-25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opt</a:t>
            </a:r>
            <a:endParaRPr lang="en-GB" altLang="en-US" sz="1800" b="0" i="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value-list:</a:t>
            </a:r>
          </a:p>
          <a:p>
            <a:pPr marL="446088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value-name {, value-list}</a:t>
            </a:r>
            <a:r>
              <a:rPr lang="en-GB" altLang="en-US" sz="1800" b="0" i="0" baseline="-25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opt</a:t>
            </a:r>
            <a:endParaRPr lang="en-GB" altLang="en-US" sz="1800" b="0" i="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reference-list: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reference-name {</a:t>
            </a:r>
            <a:r>
              <a:rPr lang="en-GB" altLang="en-US" sz="1800" b="1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reference-list}</a:t>
            </a:r>
            <a:r>
              <a:rPr lang="en-GB" altLang="en-US" sz="1800" baseline="-250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opt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1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Example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3850" y="1143000"/>
            <a:ext cx="8562975" cy="45212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a=0, b=1, c=1;	string article = "</a:t>
            </a: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A ", 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noun = "string";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auto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val_cap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[=] { return a;};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++a; // will not affect value capture!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"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val_cap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(): " &lt;&lt;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val_cap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() &lt;&lt;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auto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ref_cap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[&amp;] { return ++b;};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++b; // will affect reference capture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"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ref_cap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(): " &lt;&lt;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ref_cap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() &lt;&lt;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auto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val_cap_mutable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[=] () mutable  { return ++c;};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// c changed but no effect on calling context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"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val_cap_mutable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(): " &lt;&lt;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val_cap_mutable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() &lt;&lt;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auto mixed = [=,&amp;article] { article="The ";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	return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article+noun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8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Next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Comic Sans MS" panose="030F0702030302020204" pitchFamily="66" charset="0"/>
              </a:rPr>
              <a:t>No reinventing the wheel</a:t>
            </a:r>
          </a:p>
          <a:p>
            <a:r>
              <a:rPr lang="en-US" altLang="en-US" dirty="0"/>
              <a:t>Standard Template Library	</a:t>
            </a:r>
          </a:p>
          <a:p>
            <a:pPr lvl="1"/>
            <a:r>
              <a:rPr lang="en-US" altLang="en-US" dirty="0"/>
              <a:t>Textbook (</a:t>
            </a:r>
            <a:r>
              <a:rPr lang="en-US" altLang="en-US" dirty="0" err="1"/>
              <a:t>Lippman</a:t>
            </a:r>
            <a:r>
              <a:rPr lang="en-US" altLang="en-US" dirty="0"/>
              <a:t>): Chapters 10.1-10.2, 10.4, 11.1-11.4</a:t>
            </a:r>
          </a:p>
          <a:p>
            <a:pPr lvl="1"/>
            <a:r>
              <a:rPr lang="en-US" altLang="en-US" dirty="0"/>
              <a:t>Review: Java Collections Framework</a:t>
            </a:r>
          </a:p>
          <a:p>
            <a:pPr lvl="1"/>
            <a:r>
              <a:rPr lang="en-US" altLang="en-US" dirty="0"/>
              <a:t>Sequential STL containers and container adaptors</a:t>
            </a:r>
          </a:p>
          <a:p>
            <a:pPr lvl="1"/>
            <a:r>
              <a:rPr lang="en-US" altLang="en-US" dirty="0"/>
              <a:t>STL iterators</a:t>
            </a:r>
          </a:p>
          <a:p>
            <a:pPr lvl="1"/>
            <a:r>
              <a:rPr lang="en-US" altLang="en-US" dirty="0"/>
              <a:t>Associative STL containers</a:t>
            </a:r>
          </a:p>
          <a:p>
            <a:pPr lvl="1"/>
            <a:r>
              <a:rPr lang="en-US" altLang="en-US" dirty="0"/>
              <a:t>Generic algorithms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2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This Lecture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Write even less code</a:t>
            </a:r>
          </a:p>
          <a:p>
            <a:r>
              <a:rPr lang="en-US" altLang="en-US" dirty="0"/>
              <a:t>Callable Object</a:t>
            </a:r>
          </a:p>
          <a:p>
            <a:pPr lvl="1"/>
            <a:r>
              <a:rPr lang="en-US" altLang="en-US" dirty="0"/>
              <a:t>Passing a function Ch. 10.3</a:t>
            </a:r>
          </a:p>
          <a:p>
            <a:pPr lvl="2"/>
            <a:r>
              <a:rPr lang="en-US" altLang="en-US" dirty="0"/>
              <a:t>Review: Function pointers, </a:t>
            </a:r>
            <a:r>
              <a:rPr lang="en-GB" altLang="en-US" dirty="0"/>
              <a:t>Ch. 6.7</a:t>
            </a:r>
            <a:endParaRPr lang="en-US" altLang="en-US" dirty="0"/>
          </a:p>
          <a:p>
            <a:pPr lvl="2"/>
            <a:r>
              <a:rPr lang="en-US" altLang="en-US" dirty="0" err="1"/>
              <a:t>Functors</a:t>
            </a:r>
            <a:r>
              <a:rPr lang="en-US" altLang="en-US" dirty="0"/>
              <a:t>, </a:t>
            </a:r>
            <a:r>
              <a:rPr lang="en-GB" altLang="en-US" dirty="0"/>
              <a:t>Ch. 14.8</a:t>
            </a:r>
            <a:endParaRPr lang="en-US" altLang="en-US" dirty="0"/>
          </a:p>
          <a:p>
            <a:pPr lvl="2"/>
            <a:r>
              <a:rPr lang="en-US" altLang="en-US" dirty="0"/>
              <a:t>C++11: bind, Ch. 10.3.4</a:t>
            </a:r>
          </a:p>
          <a:p>
            <a:pPr lvl="2"/>
            <a:r>
              <a:rPr lang="en-US" altLang="en-US" dirty="0"/>
              <a:t>C++11: Lambdas, </a:t>
            </a:r>
            <a:r>
              <a:rPr lang="en-US" altLang="en-US" dirty="0" err="1"/>
              <a:t>Ch</a:t>
            </a:r>
            <a:r>
              <a:rPr lang="en-US" altLang="en-US" dirty="0"/>
              <a:t> 10.3.2-10.3.3 </a:t>
            </a:r>
          </a:p>
          <a:p>
            <a:pPr lvl="1"/>
            <a:r>
              <a:rPr lang="en-US" altLang="en-US" dirty="0"/>
              <a:t>Aside</a:t>
            </a:r>
          </a:p>
          <a:p>
            <a:pPr lvl="2"/>
            <a:r>
              <a:rPr lang="en-US" altLang="en-US" dirty="0" err="1"/>
              <a:t>for_each</a:t>
            </a:r>
            <a:r>
              <a:rPr lang="en-US" altLang="en-US" dirty="0"/>
              <a:t> and C++11: range for loop</a:t>
            </a:r>
          </a:p>
          <a:p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37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Pointers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STL, GUIs, etc. expect to pass a callback function. </a:t>
            </a:r>
          </a:p>
          <a:p>
            <a:pPr lvl="1"/>
            <a:r>
              <a:rPr lang="en-US" altLang="en-US" dirty="0"/>
              <a:t>We can use objects with operator overloading (</a:t>
            </a:r>
            <a:r>
              <a:rPr lang="en-US" altLang="en-US" dirty="0" err="1"/>
              <a:t>functors</a:t>
            </a:r>
            <a:r>
              <a:rPr lang="en-US" altLang="en-US" dirty="0"/>
              <a:t>).  </a:t>
            </a:r>
          </a:p>
          <a:p>
            <a:pPr lvl="1"/>
            <a:r>
              <a:rPr lang="en-US" altLang="en-US" dirty="0"/>
              <a:t>But in simple cases a function is enough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dirty="0" err="1"/>
              <a:t>lessThan</a:t>
            </a:r>
            <a:endParaRPr lang="en-US" altLang="en-US" dirty="0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95288" y="3048000"/>
            <a:ext cx="8562975" cy="263683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</a:rPr>
              <a:t>// Function declaration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bool lessThan(const Point2D&amp;, const Point2D&amp; 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</a:rPr>
              <a:t>// Function accepting a function pointer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const Point2D&amp; compare( const Point2D&amp;, const Point2D&amp;,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								bool (*) (const Point2D&amp;, const Point2D&amp;) 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</a:rPr>
              <a:t>// Function definition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bool lessThan(const Point2D&amp; ptA, const Point2D&amp; ptB 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return ptA.d_components[1] &lt; ptB.d_components[1];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7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Using Function Pointers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Function pointer types have to match</a:t>
            </a:r>
          </a:p>
          <a:p>
            <a:pPr lvl="1"/>
            <a:r>
              <a:rPr lang="en-US" altLang="en-US" dirty="0"/>
              <a:t>arguments and </a:t>
            </a:r>
            <a:r>
              <a:rPr lang="en-US" altLang="en-US" i="1" dirty="0"/>
              <a:t>return type (unlike function overloading)</a:t>
            </a:r>
          </a:p>
          <a:p>
            <a:r>
              <a:rPr lang="en-US" altLang="en-US" dirty="0"/>
              <a:t>Function pointers have awkward syntax</a:t>
            </a:r>
          </a:p>
          <a:p>
            <a:pPr lvl="1"/>
            <a:r>
              <a:rPr lang="en-US" altLang="en-US" dirty="0"/>
              <a:t>We can use simplified notations, or, we can use </a:t>
            </a:r>
            <a:r>
              <a:rPr lang="en-US" altLang="en-US" dirty="0" err="1"/>
              <a:t>typedefs</a:t>
            </a:r>
            <a:endParaRPr lang="en-US" altLang="en-US" dirty="0"/>
          </a:p>
          <a:p>
            <a:pPr lvl="1"/>
            <a:r>
              <a:rPr lang="en-US" altLang="en-US" dirty="0"/>
              <a:t>Example: </a:t>
            </a:r>
            <a:r>
              <a:rPr lang="en-US" altLang="en-US" dirty="0" err="1"/>
              <a:t>lessThan</a:t>
            </a:r>
            <a:r>
              <a:rPr lang="en-US" altLang="en-US" dirty="0"/>
              <a:t> (continued)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95288" y="3352800"/>
            <a:ext cx="8562975" cy="23622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Still the same function accepting a function pointer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but no (*)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compare(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								bool 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Point2&amp;,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Point2D&amp;) 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using a </a:t>
            </a:r>
            <a:r>
              <a:rPr lang="en-US" altLang="en-US" sz="1800" b="0" i="0" dirty="0" err="1">
                <a:solidFill>
                  <a:schemeClr val="accent2"/>
                </a:solidFill>
                <a:latin typeface="Courier New" pitchFamily="49" charset="0"/>
              </a:rPr>
              <a:t>typedef</a:t>
            </a: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 – pre C++11 style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 bool (*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pt_compare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Point2D&amp;); </a:t>
            </a:r>
            <a:endParaRPr lang="en-US" altLang="en-US" sz="1800" b="0" i="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compare(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											 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pt_compare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Calling Function through Pointers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explicitly dereferenced</a:t>
            </a:r>
          </a:p>
          <a:p>
            <a:pPr lvl="1"/>
            <a:r>
              <a:rPr lang="en-US" altLang="en-US"/>
              <a:t>implicitly dereferenced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95288" y="2209800"/>
            <a:ext cx="8562975" cy="3690411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Function declaration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bool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lessThan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no </a:t>
            </a:r>
            <a:r>
              <a:rPr lang="en-US" altLang="en-US" sz="1800" b="0" i="0" dirty="0" err="1">
                <a:solidFill>
                  <a:schemeClr val="accent2"/>
                </a:solidFill>
                <a:latin typeface="Courier New" pitchFamily="49" charset="0"/>
              </a:rPr>
              <a:t>typedef</a:t>
            </a:r>
            <a:endParaRPr lang="en-US" altLang="en-US" sz="1800" b="0" i="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Point2D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ptA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ptB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en-US" sz="1800" b="0" i="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lessThan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ptA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ptB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 </a:t>
            </a: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direct call of function, no </a:t>
            </a:r>
            <a:r>
              <a:rPr lang="en-US" altLang="en-US" sz="1800" b="0" i="0" dirty="0" err="1">
                <a:solidFill>
                  <a:schemeClr val="accent2"/>
                </a:solidFill>
                <a:latin typeface="Courier New" pitchFamily="49" charset="0"/>
              </a:rPr>
              <a:t>ptr</a:t>
            </a:r>
            <a:endParaRPr lang="en-US" altLang="en-US" sz="1800" b="0" i="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bool (*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) (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 Point2D&amp;, 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 Point2D&amp; ) = &amp;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lessThan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(*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)(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ptA,ptB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800" b="0" i="0" dirty="0" err="1">
                <a:solidFill>
                  <a:schemeClr val="tx1"/>
                </a:solidFill>
                <a:latin typeface="Courier New" pitchFamily="49" charset="0"/>
              </a:rPr>
              <a:t>ptA,ptB</a:t>
            </a:r>
            <a:r>
              <a:rPr lang="en-US" altLang="en-US" sz="1800" b="0" i="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using a </a:t>
            </a:r>
            <a:r>
              <a:rPr lang="en-US" altLang="en-US" sz="1800" b="0" i="0" dirty="0" err="1">
                <a:solidFill>
                  <a:schemeClr val="accent2"/>
                </a:solidFill>
                <a:latin typeface="Courier New" pitchFamily="49" charset="0"/>
              </a:rPr>
              <a:t>typedef</a:t>
            </a: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 C++11 notation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using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pt_compare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=bool (*)(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Point2D&amp;,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Point2D&amp;);</a:t>
            </a: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pt_compare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c = &amp;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lessThan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(*c)(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ptA,ptB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ptA,ptB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H="1">
            <a:off x="7235823" y="1724026"/>
            <a:ext cx="384175" cy="1933574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7387215" y="1143000"/>
            <a:ext cx="1265090" cy="53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US" altLang="en-US" sz="2400" b="0" i="0" dirty="0">
                <a:solidFill>
                  <a:schemeClr val="accent2"/>
                </a:solidFill>
              </a:rPr>
              <a:t>optional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0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Function Objects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Sometimes functions need to keep track of a state, e.g.:</a:t>
            </a:r>
          </a:p>
          <a:p>
            <a:pPr lvl="1" eaLnBrk="1" hangingPunct="1">
              <a:defRPr/>
            </a:pPr>
            <a:r>
              <a:rPr lang="en-US" altLang="en-US"/>
              <a:t>Maintain a count, unique resource etc. for a specific function</a:t>
            </a:r>
          </a:p>
          <a:p>
            <a:pPr lvl="1" eaLnBrk="1" hangingPunct="1">
              <a:defRPr/>
            </a:pPr>
            <a:r>
              <a:rPr lang="en-US" altLang="en-US"/>
              <a:t>Function needs to be initialized before it is passed on to another method</a:t>
            </a:r>
          </a:p>
          <a:p>
            <a:pPr eaLnBrk="1" hangingPunct="1">
              <a:defRPr/>
            </a:pPr>
            <a:r>
              <a:rPr lang="en-US" altLang="en-US"/>
              <a:t>Solution</a:t>
            </a:r>
          </a:p>
          <a:p>
            <a:pPr lvl="1" eaLnBrk="1" hangingPunct="1">
              <a:defRPr/>
            </a:pPr>
            <a:r>
              <a:rPr lang="en-US" altLang="en-US"/>
              <a:t>Create a class </a:t>
            </a:r>
          </a:p>
          <a:p>
            <a:pPr lvl="1" eaLnBrk="1" hangingPunct="1">
              <a:defRPr/>
            </a:pPr>
            <a:r>
              <a:rPr lang="en-US" altLang="en-US"/>
              <a:t>Overload </a:t>
            </a:r>
            <a:r>
              <a:rPr lang="en-US" altLang="en-US">
                <a:latin typeface="Courier New" pitchFamily="49" charset="0"/>
              </a:rPr>
              <a:t>operator()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1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Initialization Functor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Used in example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function.cpp</a:t>
            </a:r>
            <a:r>
              <a:rPr lang="en-US" altLang="en-US" dirty="0"/>
              <a:t> to assign values to an array.</a:t>
            </a:r>
          </a:p>
          <a:p>
            <a:pPr lvl="2"/>
            <a:r>
              <a:rPr lang="en-US" altLang="en-US" dirty="0"/>
              <a:t>State variable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d_count</a:t>
            </a:r>
            <a:endParaRPr lang="en-US" altLang="en-US" dirty="0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076325" y="2542992"/>
            <a:ext cx="6991350" cy="2305416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struct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intFunctor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d_count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intFunctor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_count) :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d_count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(_count){};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	void operator()(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&amp; e)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	e=++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d_count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	return;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	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4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std::bind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/>
              <a:t>Adjusting parameter lists for functions </a:t>
            </a:r>
          </a:p>
          <a:p>
            <a:pPr lvl="1">
              <a:defRPr/>
            </a:pPr>
            <a:r>
              <a:rPr lang="en-CA"/>
              <a:t>fixing values of parameters</a:t>
            </a:r>
          </a:p>
          <a:p>
            <a:pPr lvl="1">
              <a:defRPr/>
            </a:pPr>
            <a:r>
              <a:rPr lang="en-CA"/>
              <a:t>reordering parameters</a:t>
            </a:r>
          </a:p>
          <a:p>
            <a:pPr lvl="1">
              <a:defRPr/>
            </a:pPr>
            <a:r>
              <a:rPr lang="en-CA"/>
              <a:t>parameters for the new callable are named with placeholders</a:t>
            </a:r>
          </a:p>
          <a:p>
            <a:pPr lvl="1">
              <a:defRPr/>
            </a:pPr>
            <a:r>
              <a:rPr lang="en-CA"/>
              <a:t>new callable is of template type 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std::function</a:t>
            </a:r>
          </a:p>
          <a:p>
            <a:pPr lvl="1">
              <a:defRPr/>
            </a:pP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CA"/>
              <a:t> is in 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/>
              <a:t> but placeholders 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CA">
                <a:cs typeface="Courier New" panose="02070309020205020404" pitchFamily="49" charset="0"/>
              </a:rPr>
              <a:t>, 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CA">
                <a:cs typeface="Courier New" panose="02070309020205020404" pitchFamily="49" charset="0"/>
              </a:rPr>
              <a:t>,</a:t>
            </a:r>
            <a:r>
              <a:rPr lang="en-CA"/>
              <a:t> … are in 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std::placeholders</a:t>
            </a:r>
          </a:p>
          <a:p>
            <a:pPr lvl="1">
              <a:defRPr/>
            </a:pPr>
            <a:r>
              <a:rPr lang="en-CA"/>
              <a:t>default behaviour is to do call by value but can specify 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CA"/>
              <a:t> for reference or 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cref</a:t>
            </a:r>
            <a:r>
              <a:rPr lang="en-CA"/>
              <a:t> for constant reference</a:t>
            </a:r>
          </a:p>
          <a:p>
            <a:pPr lvl="1">
              <a:defRPr/>
            </a:pP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endParaRPr lang="en-CA"/>
          </a:p>
          <a:p>
            <a:pPr>
              <a:defRPr/>
            </a:pPr>
            <a:endParaRPr lang="en-CA"/>
          </a:p>
          <a:p>
            <a:pPr>
              <a:defRPr/>
            </a:pPr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7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Bind Example</a:t>
            </a:r>
            <a:endParaRPr lang="en-CA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850" y="1066800"/>
            <a:ext cx="8569325" cy="476726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SzPct val="100000"/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using std::bind; using std::placeholders::_1; using std::cref;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CA" altLang="en-US" sz="1600" b="0" i="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template &lt;class T, const int NUM&gt;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bool lessThan(const Point&lt;T,NUM&gt;&amp; ptA, const Point&lt;T,NUM&gt;&amp; ptB 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	return ptA.d_components[0] &lt; ptB.d_components[0] || (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		!(ptB.d_components[0] &lt; ptA.d_components[0]) &amp;&amp;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		ptA.d_components[1] &lt; ptB.d_components[1]);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CA" altLang="en-US" sz="1600" b="0" i="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  …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  Point&lt;int,2&gt; iPt1(initA), iPt2(initB), iPt0(zeroVal);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	std::function&lt;bool( const Point&lt;int,2&gt;&amp; )&gt; lessThanZero =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    bind(lessThan&lt;int,2&gt;,_1,cref(iPt0));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	auto greaterThan = bind(lessThan&lt;int,2&gt;,_2,_1);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	if (lessThan(iPt2,iPt1)) { … 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 	if (lessThanZero(iPt1)) { … 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 	if (greaterThan(iPt1,iPt2)) { … } 	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0" i="0" noProof="1">
                <a:solidFill>
                  <a:srgbClr val="000000"/>
                </a:solidFill>
                <a:latin typeface="Courier New" pitchFamily="49" charset="0"/>
              </a:rPr>
              <a:t>}	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3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uOttawa_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7030A0"/>
      </a:folHlink>
    </a:clrScheme>
    <a:fontScheme name="uOttawa_Gre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6534</TotalTime>
  <Words>1074</Words>
  <Application>Microsoft Office PowerPoint</Application>
  <PresentationFormat>On-screen Show (4:3)</PresentationFormat>
  <Paragraphs>249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Comic Sans MS</vt:lpstr>
      <vt:lpstr>Courier New</vt:lpstr>
      <vt:lpstr>Times</vt:lpstr>
      <vt:lpstr>Times New Roman</vt:lpstr>
      <vt:lpstr>WenQuanYi Zen Hei Sharp</vt:lpstr>
      <vt:lpstr>uOttawa_Grey</vt:lpstr>
      <vt:lpstr>Advanced Programming Concepts with C++ CSI2372 – Fall 2019</vt:lpstr>
      <vt:lpstr>This Lecture</vt:lpstr>
      <vt:lpstr>Function Pointers</vt:lpstr>
      <vt:lpstr>Review: Using Function Pointers </vt:lpstr>
      <vt:lpstr>Review: Calling Function through Pointers </vt:lpstr>
      <vt:lpstr>Function Objects</vt:lpstr>
      <vt:lpstr>Example: Initialization Functor</vt:lpstr>
      <vt:lpstr>std::bind</vt:lpstr>
      <vt:lpstr>Bind Example</vt:lpstr>
      <vt:lpstr>Better loops</vt:lpstr>
      <vt:lpstr>Loop Example</vt:lpstr>
      <vt:lpstr>Lambdas</vt:lpstr>
      <vt:lpstr>C++ Lambdas</vt:lpstr>
      <vt:lpstr>Lambdas Syntax</vt:lpstr>
      <vt:lpstr>Use of Lambda</vt:lpstr>
      <vt:lpstr>Lambda Captures</vt:lpstr>
      <vt:lpstr>Lambdas Capture Syntax</vt:lpstr>
      <vt:lpstr>Example</vt:lpstr>
      <vt:lpstr>Next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Mohamed Taleb</cp:lastModifiedBy>
  <cp:revision>934</cp:revision>
  <cp:lastPrinted>2015-11-30T18:13:22Z</cp:lastPrinted>
  <dcterms:created xsi:type="dcterms:W3CDTF">2004-10-15T15:05:39Z</dcterms:created>
  <dcterms:modified xsi:type="dcterms:W3CDTF">2019-09-10T19:12:26Z</dcterms:modified>
</cp:coreProperties>
</file>