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1" r:id="rId2"/>
    <p:sldId id="714" r:id="rId3"/>
    <p:sldId id="715" r:id="rId4"/>
    <p:sldId id="742" r:id="rId5"/>
    <p:sldId id="716" r:id="rId6"/>
    <p:sldId id="717" r:id="rId7"/>
    <p:sldId id="740" r:id="rId8"/>
    <p:sldId id="718" r:id="rId9"/>
    <p:sldId id="719" r:id="rId10"/>
    <p:sldId id="720" r:id="rId11"/>
    <p:sldId id="743" r:id="rId12"/>
    <p:sldId id="721" r:id="rId13"/>
    <p:sldId id="722" r:id="rId14"/>
    <p:sldId id="723" r:id="rId15"/>
    <p:sldId id="724" r:id="rId16"/>
    <p:sldId id="725" r:id="rId17"/>
    <p:sldId id="726" r:id="rId18"/>
    <p:sldId id="741" r:id="rId19"/>
    <p:sldId id="727" r:id="rId20"/>
    <p:sldId id="728" r:id="rId21"/>
    <p:sldId id="729" r:id="rId22"/>
    <p:sldId id="730" r:id="rId23"/>
    <p:sldId id="731" r:id="rId24"/>
    <p:sldId id="732" r:id="rId25"/>
    <p:sldId id="733" r:id="rId26"/>
    <p:sldId id="734" r:id="rId27"/>
    <p:sldId id="735" r:id="rId28"/>
    <p:sldId id="736" r:id="rId29"/>
    <p:sldId id="737" r:id="rId30"/>
    <p:sldId id="738" r:id="rId31"/>
    <p:sldId id="739" r:id="rId3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3151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Containers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Containers store elements of the same type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3429000" y="2667000"/>
            <a:ext cx="1828800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>
                <a:latin typeface="+mn-lt"/>
              </a:rPr>
              <a:t>Derived Containers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71600" y="2239818"/>
            <a:ext cx="1828800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Sequential Containers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486400" y="2239818"/>
            <a:ext cx="1828800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Asso</a:t>
            </a:r>
            <a:r>
              <a:rPr lang="en-CA" sz="1600" dirty="0">
                <a:latin typeface="+mn-lt"/>
              </a:rPr>
              <a:t>ciative Containers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882" y="3840155"/>
            <a:ext cx="95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Arrays</a:t>
            </a:r>
          </a:p>
          <a:p>
            <a:r>
              <a:rPr lang="en-CA" sz="1800" dirty="0">
                <a:latin typeface="+mn-lt"/>
              </a:rPr>
              <a:t>Lists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79836" y="3854010"/>
            <a:ext cx="83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Maps</a:t>
            </a:r>
          </a:p>
          <a:p>
            <a:endParaRPr lang="en-CA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3715435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Defined in terms of other Containers</a:t>
            </a:r>
          </a:p>
          <a:p>
            <a:endParaRPr lang="en-CA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088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Containers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Textbook, Chapter 9 </a:t>
            </a:r>
          </a:p>
          <a:p>
            <a:pPr lvl="1"/>
            <a:r>
              <a:rPr lang="en-US" altLang="en-US" dirty="0"/>
              <a:t>Store one element after another in sequence </a:t>
            </a:r>
          </a:p>
          <a:p>
            <a:pPr lvl="1"/>
            <a:r>
              <a:rPr lang="en-US" altLang="en-US" dirty="0"/>
              <a:t>Order of elements does not depend on element (no key)	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Sequential STL Containers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 list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Defined in headers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&lt;vector&gt; &lt;list&gt;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en-US" dirty="0"/>
              <a:t>C++11: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Defined in headers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&lt;array&gt;</a:t>
            </a:r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4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Why a vector (</a:t>
            </a:r>
            <a:r>
              <a:rPr lang="en-US" altLang="en-US" dirty="0" err="1"/>
              <a:t>growable</a:t>
            </a:r>
            <a:r>
              <a:rPr lang="en-US" altLang="en-US" dirty="0"/>
              <a:t> array)?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Limitations of built-in arrays</a:t>
            </a:r>
          </a:p>
          <a:p>
            <a:pPr lvl="1"/>
            <a:r>
              <a:rPr lang="en-US" altLang="en-US" dirty="0"/>
              <a:t>Arrays are fixed size</a:t>
            </a:r>
          </a:p>
          <a:p>
            <a:pPr lvl="1"/>
            <a:r>
              <a:rPr lang="en-US" altLang="en-US" dirty="0"/>
              <a:t>Arrays can not be operated on as a whole</a:t>
            </a:r>
          </a:p>
          <a:p>
            <a:r>
              <a:rPr lang="en-US" altLang="en-US" dirty="0"/>
              <a:t>Vectors (</a:t>
            </a:r>
            <a:r>
              <a:rPr lang="en-US" altLang="en-US" dirty="0" err="1"/>
              <a:t>growable</a:t>
            </a:r>
            <a:r>
              <a:rPr lang="en-US" altLang="en-US" dirty="0"/>
              <a:t> array)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dirty="0"/>
              <a:t> (deprecated) in Java</a:t>
            </a:r>
          </a:p>
          <a:p>
            <a:pPr lvl="1"/>
            <a:r>
              <a:rPr lang="en-US" altLang="en-US" dirty="0"/>
              <a:t>Adjust their size based on the number of element stored in the vector</a:t>
            </a:r>
          </a:p>
          <a:p>
            <a:pPr lvl="1"/>
            <a:r>
              <a:rPr lang="en-US" altLang="en-US" dirty="0"/>
              <a:t>Vectors can be copied, assigned and compared</a:t>
            </a:r>
          </a:p>
          <a:p>
            <a:pPr lvl="1"/>
            <a:r>
              <a:rPr lang="en-US" altLang="en-US" dirty="0"/>
              <a:t>Offer same random (constant time) access than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a Container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581400" cy="4267200"/>
          </a:xfrm>
        </p:spPr>
        <p:txBody>
          <a:bodyPr/>
          <a:lstStyle/>
          <a:p>
            <a:pPr lvl="1"/>
            <a:r>
              <a:rPr lang="en-US" altLang="en-US" dirty="0"/>
              <a:t>Default</a:t>
            </a:r>
          </a:p>
          <a:p>
            <a:pPr lvl="2"/>
            <a:r>
              <a:rPr lang="en-US" altLang="en-US" dirty="0"/>
              <a:t>empty container</a:t>
            </a:r>
          </a:p>
          <a:p>
            <a:pPr lvl="1"/>
            <a:r>
              <a:rPr lang="en-US" altLang="en-US" dirty="0"/>
              <a:t>Copy</a:t>
            </a:r>
          </a:p>
          <a:p>
            <a:pPr lvl="2"/>
            <a:r>
              <a:rPr lang="en-US" altLang="en-US" dirty="0"/>
              <a:t>copies the elements</a:t>
            </a:r>
          </a:p>
          <a:p>
            <a:pPr lvl="1"/>
            <a:r>
              <a:rPr lang="en-US" altLang="en-US" dirty="0"/>
              <a:t>Copying a portion of another container</a:t>
            </a:r>
          </a:p>
          <a:p>
            <a:pPr lvl="1"/>
            <a:r>
              <a:rPr lang="en-US" altLang="en-US" dirty="0"/>
              <a:t>Constructing elements in the container</a:t>
            </a:r>
          </a:p>
          <a:p>
            <a:pPr lvl="1"/>
            <a:r>
              <a:rPr lang="en-US" altLang="en-US" dirty="0"/>
              <a:t>C++11: list initialization</a:t>
            </a:r>
          </a:p>
        </p:txBody>
      </p:sp>
      <p:sp>
        <p:nvSpPr>
          <p:cNvPr id="12291" name="Rectangle 93"/>
          <p:cNvSpPr>
            <a:spLocks noChangeArrowheads="1"/>
          </p:cNvSpPr>
          <p:nvPr/>
        </p:nvSpPr>
        <p:spPr bwMode="auto">
          <a:xfrm>
            <a:off x="6985000" y="3460750"/>
            <a:ext cx="2051050" cy="936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10800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92" name="Rectangle 92"/>
          <p:cNvSpPr>
            <a:spLocks noChangeArrowheads="1"/>
          </p:cNvSpPr>
          <p:nvPr/>
        </p:nvSpPr>
        <p:spPr bwMode="auto">
          <a:xfrm>
            <a:off x="4427538" y="3460750"/>
            <a:ext cx="2089150" cy="936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10800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267427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49912"/>
              </p:ext>
            </p:extLst>
          </p:nvPr>
        </p:nvGraphicFramePr>
        <p:xfrm>
          <a:off x="7092950" y="3892550"/>
          <a:ext cx="1871663" cy="47942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434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88813"/>
              </p:ext>
            </p:extLst>
          </p:nvPr>
        </p:nvGraphicFramePr>
        <p:xfrm>
          <a:off x="4751388" y="3864451"/>
          <a:ext cx="1441450" cy="479425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18" name="Rectangle 100"/>
          <p:cNvSpPr>
            <a:spLocks noChangeArrowheads="1"/>
          </p:cNvSpPr>
          <p:nvPr/>
        </p:nvSpPr>
        <p:spPr bwMode="auto">
          <a:xfrm>
            <a:off x="4427538" y="1371600"/>
            <a:ext cx="2089150" cy="64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10800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19" name="Rectangle 101"/>
          <p:cNvSpPr>
            <a:spLocks noChangeArrowheads="1"/>
          </p:cNvSpPr>
          <p:nvPr/>
        </p:nvSpPr>
        <p:spPr bwMode="auto">
          <a:xfrm>
            <a:off x="6985000" y="2379662"/>
            <a:ext cx="2051050" cy="936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10800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20" name="Rectangle 102"/>
          <p:cNvSpPr>
            <a:spLocks noChangeArrowheads="1"/>
          </p:cNvSpPr>
          <p:nvPr/>
        </p:nvSpPr>
        <p:spPr bwMode="auto">
          <a:xfrm>
            <a:off x="4427538" y="2379662"/>
            <a:ext cx="2089150" cy="936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10800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267422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44953"/>
              </p:ext>
            </p:extLst>
          </p:nvPr>
        </p:nvGraphicFramePr>
        <p:xfrm>
          <a:off x="7092950" y="2811462"/>
          <a:ext cx="1800225" cy="47942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42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47650"/>
              </p:ext>
            </p:extLst>
          </p:nvPr>
        </p:nvGraphicFramePr>
        <p:xfrm>
          <a:off x="4572000" y="2811462"/>
          <a:ext cx="1871663" cy="479425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62" name="Oval 173"/>
          <p:cNvSpPr>
            <a:spLocks noChangeArrowheads="1"/>
          </p:cNvSpPr>
          <p:nvPr/>
        </p:nvSpPr>
        <p:spPr bwMode="auto">
          <a:xfrm>
            <a:off x="7772400" y="3849211"/>
            <a:ext cx="792163" cy="576262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45" name="Rectangle 131"/>
          <p:cNvSpPr>
            <a:spLocks noChangeArrowheads="1"/>
          </p:cNvSpPr>
          <p:nvPr/>
        </p:nvSpPr>
        <p:spPr bwMode="auto">
          <a:xfrm>
            <a:off x="4446588" y="4540250"/>
            <a:ext cx="2051050" cy="936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10800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26739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1577"/>
              </p:ext>
            </p:extLst>
          </p:nvPr>
        </p:nvGraphicFramePr>
        <p:xfrm>
          <a:off x="4535488" y="4926012"/>
          <a:ext cx="1873250" cy="47942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5908" marB="359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5908" marB="359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36000" marR="36000" marT="35908" marB="359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5908" marB="359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5908" marB="359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60" name="Line 171"/>
          <p:cNvSpPr>
            <a:spLocks noChangeShapeType="1"/>
          </p:cNvSpPr>
          <p:nvPr/>
        </p:nvSpPr>
        <p:spPr bwMode="auto">
          <a:xfrm flipH="1" flipV="1">
            <a:off x="6443663" y="3027362"/>
            <a:ext cx="6492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61" name="Line 172"/>
          <p:cNvSpPr>
            <a:spLocks noChangeShapeType="1"/>
          </p:cNvSpPr>
          <p:nvPr/>
        </p:nvSpPr>
        <p:spPr bwMode="auto">
          <a:xfrm flipH="1">
            <a:off x="6227763" y="3676650"/>
            <a:ext cx="43180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63" name="Line 174"/>
          <p:cNvSpPr>
            <a:spLocks noChangeShapeType="1"/>
          </p:cNvSpPr>
          <p:nvPr/>
        </p:nvSpPr>
        <p:spPr bwMode="auto">
          <a:xfrm flipH="1" flipV="1">
            <a:off x="6659563" y="3676650"/>
            <a:ext cx="1191260" cy="311785"/>
          </a:xfrm>
          <a:custGeom>
            <a:avLst/>
            <a:gdLst>
              <a:gd name="connsiteX0" fmla="*/ 0 w 1225550"/>
              <a:gd name="connsiteY0" fmla="*/ 0 h 288925"/>
              <a:gd name="connsiteX1" fmla="*/ 1225550 w 1225550"/>
              <a:gd name="connsiteY1" fmla="*/ 288925 h 288925"/>
              <a:gd name="connsiteX0" fmla="*/ 0 w 1694180"/>
              <a:gd name="connsiteY0" fmla="*/ 0 h 323215"/>
              <a:gd name="connsiteX1" fmla="*/ 1694180 w 1694180"/>
              <a:gd name="connsiteY1" fmla="*/ 323215 h 323215"/>
              <a:gd name="connsiteX0" fmla="*/ 0 w 1694180"/>
              <a:gd name="connsiteY0" fmla="*/ 1235284 h 1558499"/>
              <a:gd name="connsiteX1" fmla="*/ 467043 w 1694180"/>
              <a:gd name="connsiteY1" fmla="*/ 209 h 1558499"/>
              <a:gd name="connsiteX2" fmla="*/ 1694180 w 1694180"/>
              <a:gd name="connsiteY2" fmla="*/ 1558499 h 1558499"/>
              <a:gd name="connsiteX0" fmla="*/ 0 w 1694180"/>
              <a:gd name="connsiteY0" fmla="*/ 0 h 323215"/>
              <a:gd name="connsiteX1" fmla="*/ 1694180 w 1694180"/>
              <a:gd name="connsiteY1" fmla="*/ 323215 h 323215"/>
              <a:gd name="connsiteX0" fmla="*/ 0 w 1191260"/>
              <a:gd name="connsiteY0" fmla="*/ 0 h 311785"/>
              <a:gd name="connsiteX1" fmla="*/ 1191260 w 1191260"/>
              <a:gd name="connsiteY1" fmla="*/ 311785 h 31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1260" h="311785">
                <a:moveTo>
                  <a:pt x="0" y="0"/>
                </a:moveTo>
                <a:lnTo>
                  <a:pt x="1191260" y="311785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9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Constructing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0675" y="1295400"/>
            <a:ext cx="8502650" cy="396741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&lt;vector&gt;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using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std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::vector;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Default construction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iVecA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Construction by constructing 100 elements all = 1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size_type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size = 100;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size, 1 );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copy construction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construction by copying the first 5 elements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&gt;::iterator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iVecB.begin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+ 5 );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list initialization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{1,2,3,4,5};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8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Containers hold copies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Minimum requirements</a:t>
            </a:r>
          </a:p>
          <a:p>
            <a:pPr lvl="1"/>
            <a:r>
              <a:rPr lang="en-US" altLang="en-US" dirty="0"/>
              <a:t>Container will use assignment operator</a:t>
            </a:r>
          </a:p>
          <a:p>
            <a:pPr lvl="1"/>
            <a:r>
              <a:rPr lang="en-US" altLang="en-US" dirty="0"/>
              <a:t>Container stores copies of elements</a:t>
            </a:r>
          </a:p>
          <a:p>
            <a:pPr lvl="2"/>
            <a:r>
              <a:rPr lang="en-US" altLang="en-US" dirty="0"/>
              <a:t>Only types with a copy constructor</a:t>
            </a:r>
          </a:p>
          <a:p>
            <a:pPr lvl="2"/>
            <a:r>
              <a:rPr lang="en-US" altLang="en-US" dirty="0"/>
              <a:t>Or types with a move constructor (since C++11)</a:t>
            </a:r>
          </a:p>
          <a:p>
            <a:r>
              <a:rPr lang="en-US" altLang="en-US" dirty="0"/>
              <a:t>Additional requirements for some operations</a:t>
            </a:r>
          </a:p>
          <a:p>
            <a:pPr lvl="1"/>
            <a:r>
              <a:rPr lang="en-US" altLang="en-US" dirty="0"/>
              <a:t>E.g., container must be able to default construct elements if  vector&lt;T&gt;(</a:t>
            </a:r>
            <a:r>
              <a:rPr lang="en-US" altLang="en-US" dirty="0" err="1"/>
              <a:t>size_type</a:t>
            </a:r>
            <a:r>
              <a:rPr lang="en-US" altLang="en-US" dirty="0"/>
              <a:t>) is used</a:t>
            </a:r>
          </a:p>
          <a:p>
            <a:pPr lvl="2"/>
            <a:r>
              <a:rPr lang="en-US" altLang="en-US" dirty="0"/>
              <a:t>Only types with a default constructor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2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elements in a Container: Iterators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Iterators encapsulate the principle of visiting elements in turn</a:t>
            </a:r>
          </a:p>
          <a:p>
            <a:pPr lvl="1"/>
            <a:r>
              <a:rPr lang="en-US" altLang="en-US" dirty="0"/>
              <a:t>Pointers are iterators for built-in arrays</a:t>
            </a:r>
          </a:p>
          <a:p>
            <a:r>
              <a:rPr lang="en-US" altLang="en-US" dirty="0"/>
              <a:t>Common Operations  with Iterators</a:t>
            </a:r>
          </a:p>
          <a:p>
            <a:pPr lvl="1"/>
            <a:r>
              <a:rPr lang="en-US" altLang="en-US" dirty="0"/>
              <a:t>Dereference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Access to methods and attributes of element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-&gt;foo()</a:t>
            </a:r>
          </a:p>
          <a:p>
            <a:pPr lvl="1"/>
            <a:r>
              <a:rPr lang="en-US" altLang="en-US" dirty="0"/>
              <a:t>Increment and decrement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++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Comparison; equals and not equals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!=</a:t>
            </a:r>
          </a:p>
          <a:p>
            <a:pPr lvl="1"/>
            <a:r>
              <a:rPr lang="en-US" altLang="en-US" dirty="0"/>
              <a:t>C++11: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=next(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begin(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end(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3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Iterator Range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Sequential containers provide an iterator to the beginning and the end</a:t>
            </a:r>
          </a:p>
          <a:p>
            <a:pPr lvl="1"/>
            <a:r>
              <a:rPr lang="en-US" altLang="en-US" dirty="0"/>
              <a:t>The end iterator points just passed the last element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Many methods work with a range, e.g., construction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2723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3951"/>
              </p:ext>
            </p:extLst>
          </p:nvPr>
        </p:nvGraphicFramePr>
        <p:xfrm>
          <a:off x="3348038" y="2667000"/>
          <a:ext cx="1873250" cy="47942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5" marB="36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2" name="Line 18"/>
          <p:cNvSpPr>
            <a:spLocks noChangeShapeType="1"/>
          </p:cNvSpPr>
          <p:nvPr/>
        </p:nvSpPr>
        <p:spPr bwMode="auto">
          <a:xfrm flipH="1" flipV="1">
            <a:off x="3348038" y="3170238"/>
            <a:ext cx="0" cy="504825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 flipV="1">
            <a:off x="5292725" y="3170238"/>
            <a:ext cx="0" cy="504825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195513" y="4208463"/>
            <a:ext cx="23749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bg1"/>
                </a:solidFill>
                <a:latin typeface="Courier New" pitchFamily="49" charset="0"/>
              </a:rPr>
              <a:t>iVec.begin()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867275" y="4208463"/>
            <a:ext cx="200977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bg1"/>
                </a:solidFill>
                <a:latin typeface="Courier New" pitchFamily="49" charset="0"/>
              </a:rPr>
              <a:t>iVec.end()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154113" y="4337378"/>
            <a:ext cx="7380287" cy="147441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iVecA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Copy the whole range into a new vector 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iVecA.begin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iVecA.end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Alternatively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begin(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), end(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iVecA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));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8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Looping over the Elements in a Container – Option A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Looping over the elements</a:t>
            </a:r>
          </a:p>
          <a:p>
            <a:pPr lvl="1"/>
            <a:r>
              <a:rPr lang="en-US" altLang="en-US" dirty="0"/>
              <a:t>using a range loop</a:t>
            </a:r>
          </a:p>
          <a:p>
            <a:pPr lvl="1"/>
            <a:r>
              <a:rPr lang="en-US" altLang="en-US" dirty="0"/>
              <a:t>typically combined with auto type </a:t>
            </a:r>
          </a:p>
          <a:p>
            <a:pPr lvl="1"/>
            <a:r>
              <a:rPr lang="en-US" altLang="en-US" dirty="0"/>
              <a:t>makes a copy of the element in the container</a:t>
            </a:r>
          </a:p>
          <a:p>
            <a:pPr lvl="1"/>
            <a:r>
              <a:rPr lang="en-US" altLang="en-US" dirty="0"/>
              <a:t>Or must use a reference</a:t>
            </a:r>
          </a:p>
          <a:p>
            <a:endParaRPr lang="en-US" altLang="en-US" dirty="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71488" y="3534183"/>
            <a:ext cx="8062912" cy="202841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&lt;vector&gt;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100 elements vector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size_type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size = 100;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size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loop over the elements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for ( auto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element:iVec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 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read access to element 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for ( auto &amp;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refElement:iVec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 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write access 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4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Looping over the Elements in a Container – Option B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Looping over the elements with traditional for loop</a:t>
            </a:r>
          </a:p>
          <a:p>
            <a:pPr lvl="2"/>
            <a:r>
              <a:rPr lang="en-US" altLang="en-US" dirty="0"/>
              <a:t>if begin == end the container is empty</a:t>
            </a:r>
          </a:p>
          <a:p>
            <a:pPr lvl="2"/>
            <a:r>
              <a:rPr lang="en-US" altLang="en-US" dirty="0"/>
              <a:t>try to write loop only with operations supported by all containers</a:t>
            </a:r>
          </a:p>
          <a:p>
            <a:endParaRPr lang="en-US" altLang="en-US" dirty="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71488" y="2971800"/>
            <a:ext cx="8062912" cy="29114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&lt;vector&gt;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100 elements vector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size_type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size = 100;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size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loop over the elements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for ( auto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iVec.begin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!=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iVec.end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++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 // save to access *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iter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590800" y="4342462"/>
            <a:ext cx="2057400" cy="850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681728" y="3976038"/>
            <a:ext cx="3186112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vector&lt;int&gt;::iterator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87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Containers and Iterators</a:t>
            </a:r>
            <a:endParaRPr lang="en-US" alt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No reinventing the wheel</a:t>
            </a:r>
            <a:endParaRPr lang="en-US" altLang="en-US" b="0" dirty="0">
              <a:solidFill>
                <a:schemeClr val="tx1"/>
              </a:solidFill>
              <a:latin typeface="Comic Sans MS" panose="030F0702030302020204" pitchFamily="66" charset="0"/>
              <a:cs typeface="Arial" pitchFamily="34" charset="0"/>
            </a:endParaRPr>
          </a:p>
          <a:p>
            <a:r>
              <a:rPr lang="en-US" altLang="en-US" dirty="0"/>
              <a:t>STL</a:t>
            </a:r>
          </a:p>
          <a:p>
            <a:pPr lvl="1"/>
            <a:r>
              <a:rPr lang="en-US" altLang="en-US" dirty="0"/>
              <a:t>Review: Java Collections Framework</a:t>
            </a:r>
          </a:p>
          <a:p>
            <a:pPr lvl="1"/>
            <a:r>
              <a:rPr lang="en-US" altLang="en-US" dirty="0"/>
              <a:t>Sequential containers, Ch. 9.1- 9.4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string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C++11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Iterators, Ch. 3.4, 9.2.1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1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Aside: Nested Classes</a:t>
            </a:r>
            <a:endParaRPr lang="en-US" alt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Containers in STL make use of nested classes </a:t>
            </a:r>
            <a:r>
              <a:rPr lang="en-GB" altLang="en-US" dirty="0"/>
              <a:t>( see also Ch. 19.5): Classes defined in other classes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Or in general</a:t>
            </a:r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00279" y="2127578"/>
            <a:ext cx="7127875" cy="9204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template 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typename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T&gt;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class vector&lt;T&gt;::iterator {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406525" y="3505200"/>
            <a:ext cx="7127875" cy="23622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class Outer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private: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class Inner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d_i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;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Inner(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_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) :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d_i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(_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) {};  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3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Iterators</a:t>
            </a:r>
            <a:endParaRPr lang="en-US" alt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Erase and insert may invalidate an iterator</a:t>
            </a:r>
          </a:p>
          <a:p>
            <a:pPr lvl="2"/>
            <a:r>
              <a:rPr lang="en-US" altLang="en-US" dirty="0"/>
              <a:t>Be careful when you write a loop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altLang="en-US" dirty="0"/>
              <a:t>  (and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dirty="0"/>
              <a:t>) iterators support “arithmetic” operations</a:t>
            </a:r>
          </a:p>
          <a:p>
            <a:pPr lvl="2"/>
            <a:r>
              <a:rPr lang="en-US" altLang="en-US" dirty="0"/>
              <a:t>Addition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iter+n</a:t>
            </a:r>
            <a:r>
              <a:rPr lang="en-US" altLang="en-US" dirty="0"/>
              <a:t> (same as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</a:t>
            </a:r>
            <a:r>
              <a:rPr lang="en-US" altLang="en-US" dirty="0"/>
              <a:t>])</a:t>
            </a:r>
          </a:p>
          <a:p>
            <a:pPr lvl="2"/>
            <a:r>
              <a:rPr lang="en-US" altLang="en-US" dirty="0"/>
              <a:t>Subtraction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iterA-iterB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Compound assignment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+=n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-=n</a:t>
            </a:r>
          </a:p>
          <a:p>
            <a:pPr lvl="2"/>
            <a:r>
              <a:rPr lang="en-US" altLang="en-US" dirty="0"/>
              <a:t>Extra comparisons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 &gt;= &lt;=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altLang="en-US" dirty="0"/>
              <a:t> 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dirty="0"/>
              <a:t> are random access containers</a:t>
            </a:r>
          </a:p>
          <a:p>
            <a:pPr lvl="3"/>
            <a:r>
              <a:rPr lang="en-US" altLang="en-US" dirty="0"/>
              <a:t>similar to pointer arithmetic with arrays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6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Iterator Categories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increasing power</a:t>
            </a:r>
          </a:p>
          <a:p>
            <a:pPr lvl="1"/>
            <a:r>
              <a:rPr lang="en-US" altLang="en-US"/>
              <a:t>Input/Output iterators</a:t>
            </a:r>
          </a:p>
          <a:p>
            <a:pPr lvl="1"/>
            <a:r>
              <a:rPr lang="en-US" altLang="en-US"/>
              <a:t>Forward iterators</a:t>
            </a:r>
          </a:p>
          <a:p>
            <a:pPr lvl="1"/>
            <a:r>
              <a:rPr lang="en-US" altLang="en-US"/>
              <a:t>Bidirectional iterators</a:t>
            </a:r>
          </a:p>
          <a:p>
            <a:pPr lvl="1"/>
            <a:r>
              <a:rPr lang="en-US" altLang="en-US"/>
              <a:t>Random-Access iterators</a:t>
            </a:r>
          </a:p>
          <a:p>
            <a:r>
              <a:rPr lang="en-US" altLang="en-US"/>
              <a:t>Iterator also exist in the variations </a:t>
            </a:r>
          </a:p>
          <a:p>
            <a:pPr lvl="1"/>
            <a:r>
              <a:rPr lang="en-US" altLang="en-US"/>
              <a:t>const </a:t>
            </a:r>
          </a:p>
          <a:p>
            <a:pPr lvl="2"/>
            <a:r>
              <a:rPr lang="en-US" altLang="en-US"/>
              <a:t>Element “pointed to” cannot be changed</a:t>
            </a:r>
          </a:p>
          <a:p>
            <a:pPr lvl="1"/>
            <a:r>
              <a:rPr lang="en-US" altLang="en-US"/>
              <a:t>reverse </a:t>
            </a:r>
          </a:p>
          <a:p>
            <a:pPr lvl="2"/>
            <a:r>
              <a:rPr lang="en-US" altLang="en-US"/>
              <a:t>Directions (++/--) are reversed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1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Iterators and Containers</a:t>
            </a:r>
          </a:p>
        </p:txBody>
      </p:sp>
      <p:graphicFrame>
        <p:nvGraphicFramePr>
          <p:cNvPr id="27670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1055"/>
              </p:ext>
            </p:extLst>
          </p:nvPr>
        </p:nvGraphicFramePr>
        <p:xfrm>
          <a:off x="152400" y="1143000"/>
          <a:ext cx="8804277" cy="4721224"/>
        </p:xfrm>
        <a:graphic>
          <a:graphicData uri="http://schemas.openxmlformats.org/drawingml/2006/table">
            <a:tbl>
              <a:tblPr/>
              <a:tblGrid>
                <a:gridCol w="172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1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5075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::iterator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::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::reverse_iterator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::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const_reverse_iterator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834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vector, array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random-access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random access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tabLst>
                          <a:tab pos="0" algn="l"/>
                        </a:tabLst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tabLst>
                          <a:tab pos="0" algn="l"/>
                        </a:tabLst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 random-access 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reverse random-access 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83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deque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random-access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random access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random-access 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tabLst>
                          <a:tab pos="0" algn="l"/>
                        </a:tabLst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tabLst>
                          <a:tab pos="0" algn="l"/>
                        </a:tabLst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reverse random-access 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964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list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bidirectional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bidirectional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 bidirectional 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reverse bidirectional iterator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21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forward _list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forward</a:t>
                      </a:r>
                      <a:endParaRPr kumimoji="0" lang="en-US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forward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7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Looping backwards over the Elements in a Container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Looping over the elements</a:t>
            </a:r>
          </a:p>
          <a:p>
            <a:pPr lvl="2"/>
            <a:r>
              <a:rPr lang="en-US" altLang="en-US" dirty="0"/>
              <a:t>if </a:t>
            </a:r>
            <a:r>
              <a:rPr lang="en-US" altLang="en-US" dirty="0" err="1"/>
              <a:t>rbegin</a:t>
            </a:r>
            <a:r>
              <a:rPr lang="en-US" altLang="en-US" dirty="0"/>
              <a:t> == rend the container is empty</a:t>
            </a:r>
          </a:p>
          <a:p>
            <a:pPr lvl="2"/>
            <a:r>
              <a:rPr lang="en-US" altLang="en-US" dirty="0"/>
              <a:t>as before: write loop only with operations supported by all containers</a:t>
            </a:r>
          </a:p>
          <a:p>
            <a:endParaRPr lang="en-US" altLang="en-US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90525" y="2819400"/>
            <a:ext cx="8502650" cy="29114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&lt;vector&gt;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100 elements vector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size_type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size = 100;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size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loop over the elements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for (auto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rIter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iVec.rbegin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rIter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!=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iVec.rend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++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rIter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 // go backwards -- save to access *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rIter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286000" y="4176424"/>
            <a:ext cx="2559559" cy="987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86974" y="3751453"/>
            <a:ext cx="4188713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vector&lt;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reverse_iterator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4937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Methods: Insertion</a:t>
            </a:r>
            <a:endParaRPr lang="en-US" alt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Inserting into a container</a:t>
            </a:r>
          </a:p>
          <a:p>
            <a:pPr lvl="1"/>
            <a:r>
              <a:rPr lang="en-US" altLang="en-US" dirty="0"/>
              <a:t>Insert at the end </a:t>
            </a:r>
            <a:r>
              <a:rPr lang="en-US" altLang="en-US" dirty="0" err="1"/>
              <a:t>push_back</a:t>
            </a:r>
            <a:r>
              <a:rPr lang="en-US" altLang="en-US" dirty="0"/>
              <a:t>(element)</a:t>
            </a:r>
          </a:p>
          <a:p>
            <a:pPr lvl="1"/>
            <a:r>
              <a:rPr lang="en-US" altLang="en-US" dirty="0"/>
              <a:t>Insert at the front </a:t>
            </a:r>
            <a:r>
              <a:rPr lang="en-US" altLang="en-US" dirty="0" err="1"/>
              <a:t>push_front</a:t>
            </a:r>
            <a:r>
              <a:rPr lang="en-US" altLang="en-US" dirty="0"/>
              <a:t>(element)</a:t>
            </a:r>
          </a:p>
          <a:p>
            <a:pPr lvl="1"/>
            <a:r>
              <a:rPr lang="en-US" altLang="en-US" dirty="0"/>
              <a:t>Insert anywhere insert(</a:t>
            </a:r>
            <a:r>
              <a:rPr lang="en-US" altLang="en-US" dirty="0" err="1"/>
              <a:t>iter</a:t>
            </a:r>
            <a:r>
              <a:rPr lang="en-US" altLang="en-US" dirty="0"/>
              <a:t>, element)</a:t>
            </a:r>
          </a:p>
          <a:p>
            <a:r>
              <a:rPr lang="en-US" altLang="en-US" dirty="0"/>
              <a:t>C++11 </a:t>
            </a:r>
          </a:p>
          <a:p>
            <a:r>
              <a:rPr lang="en-US" altLang="en-US" dirty="0"/>
              <a:t>Avoid copy constructor by the container directly calling a constructor for the element</a:t>
            </a:r>
          </a:p>
          <a:p>
            <a:pPr lvl="1"/>
            <a:r>
              <a:rPr lang="en-US" altLang="en-US" dirty="0"/>
              <a:t>Insert at the end </a:t>
            </a:r>
            <a:r>
              <a:rPr lang="en-US" altLang="en-US" dirty="0" err="1"/>
              <a:t>emplace_back</a:t>
            </a:r>
            <a:r>
              <a:rPr lang="en-US" altLang="en-US" dirty="0"/>
              <a:t>(</a:t>
            </a:r>
            <a:r>
              <a:rPr lang="en-US" altLang="en-US" dirty="0" err="1"/>
              <a:t>args</a:t>
            </a:r>
            <a:r>
              <a:rPr lang="en-US" altLang="en-US" dirty="0"/>
              <a:t> for element </a:t>
            </a:r>
            <a:r>
              <a:rPr lang="en-US" altLang="en-US" dirty="0" err="1"/>
              <a:t>ctor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Insert at the front </a:t>
            </a:r>
            <a:r>
              <a:rPr lang="en-US" altLang="en-US" dirty="0" err="1"/>
              <a:t>emplace_front</a:t>
            </a:r>
            <a:r>
              <a:rPr lang="en-US" altLang="en-US" dirty="0"/>
              <a:t>(</a:t>
            </a:r>
            <a:r>
              <a:rPr lang="en-US" altLang="en-US" dirty="0" err="1"/>
              <a:t>args</a:t>
            </a:r>
            <a:r>
              <a:rPr lang="en-US" altLang="en-US" dirty="0"/>
              <a:t> for element </a:t>
            </a:r>
            <a:r>
              <a:rPr lang="en-US" altLang="en-US" dirty="0" err="1"/>
              <a:t>ctor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Insert anywhere emplace(</a:t>
            </a:r>
            <a:r>
              <a:rPr lang="en-US" altLang="en-US" dirty="0" err="1"/>
              <a:t>iter,args</a:t>
            </a:r>
            <a:r>
              <a:rPr lang="en-US" altLang="en-US" dirty="0"/>
              <a:t> for element </a:t>
            </a:r>
            <a:r>
              <a:rPr lang="en-US" altLang="en-US" dirty="0" err="1"/>
              <a:t>ctor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Methods: </a:t>
            </a:r>
            <a:br>
              <a:rPr lang="en-US" altLang="en-US"/>
            </a:br>
            <a:r>
              <a:rPr lang="en-US" altLang="en-US"/>
              <a:t>Insertion and Removal</a:t>
            </a:r>
            <a:endParaRPr lang="en-US" alt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Remove element(s) </a:t>
            </a:r>
          </a:p>
          <a:p>
            <a:pPr lvl="2"/>
            <a:r>
              <a:rPr lang="en-US" altLang="en-US" dirty="0"/>
              <a:t>Do not return the element!</a:t>
            </a:r>
          </a:p>
          <a:p>
            <a:pPr lvl="1"/>
            <a:r>
              <a:rPr lang="en-US" altLang="en-US" dirty="0"/>
              <a:t>Remove at the end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Remove at the front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altLang="en-US" dirty="0"/>
              <a:t>Remove anywhere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/>
              <a:t>Remove all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15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Methods: </a:t>
            </a:r>
            <a:br>
              <a:rPr lang="en-US" altLang="en-US"/>
            </a:br>
            <a:r>
              <a:rPr lang="en-US" altLang="en-US"/>
              <a:t>Assignment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Assignment</a:t>
            </a:r>
          </a:p>
          <a:p>
            <a:pPr lvl="1"/>
            <a:r>
              <a:rPr lang="en-US" altLang="en-US" dirty="0"/>
              <a:t>Copy all the elements into an existing container (deleting all existing elements in destination)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Copy the elements in the iterator range into an existing container (deleting all existing elements in the destination)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cA.assign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cB.begin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cB.end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/>
            <a:r>
              <a:rPr lang="en-US" altLang="en-US" dirty="0"/>
              <a:t>Swap the elements between the containers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cA.swap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0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Methods:</a:t>
            </a:r>
            <a:br>
              <a:rPr lang="en-US" altLang="en-US"/>
            </a:br>
            <a:r>
              <a:rPr lang="en-US" altLang="en-US"/>
              <a:t>Size and Capacity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Size (the actual # elements stored)</a:t>
            </a:r>
          </a:p>
          <a:p>
            <a:pPr lvl="1"/>
            <a:r>
              <a:rPr lang="en-US" altLang="en-US" dirty="0"/>
              <a:t>Number of elements stored in container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Is container empty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</a:p>
          <a:p>
            <a:pPr lvl="1"/>
            <a:r>
              <a:rPr lang="en-US" altLang="en-US" dirty="0"/>
              <a:t>Add or delete elements at the end of the container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resize(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#elements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en-US" dirty="0"/>
              <a:t>Vector is a </a:t>
            </a:r>
            <a:r>
              <a:rPr lang="en-US" altLang="en-US" dirty="0" err="1"/>
              <a:t>growable</a:t>
            </a:r>
            <a:r>
              <a:rPr lang="en-US" altLang="en-US" dirty="0"/>
              <a:t> array! </a:t>
            </a:r>
          </a:p>
          <a:p>
            <a:pPr lvl="1"/>
            <a:r>
              <a:rPr lang="en-US" altLang="en-US" dirty="0"/>
              <a:t>Create empty slots in the array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reserve(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/>
              <a:t>How many slots in total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capacity()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0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 Methods</a:t>
            </a:r>
            <a:br>
              <a:rPr lang="en-US" altLang="en-US"/>
            </a:br>
            <a:r>
              <a:rPr lang="en-US" altLang="en-US"/>
              <a:t>Some other useful methods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Container comparison</a:t>
            </a:r>
          </a:p>
          <a:p>
            <a:pPr lvl="1"/>
            <a:r>
              <a:rPr lang="en-US" altLang="en-US" dirty="0"/>
              <a:t>Compare if container has the same size and </a:t>
            </a:r>
          </a:p>
          <a:p>
            <a:pPr marL="457200" lvl="1" indent="0">
              <a:buNone/>
            </a:pPr>
            <a:r>
              <a:rPr lang="en-US" altLang="en-US" dirty="0"/>
              <a:t>    elements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== c2</a:t>
            </a:r>
          </a:p>
          <a:p>
            <a:pPr lvl="1"/>
            <a:r>
              <a:rPr lang="en-US" altLang="en-US" dirty="0"/>
              <a:t>Or not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!= c2</a:t>
            </a:r>
          </a:p>
          <a:p>
            <a:r>
              <a:rPr lang="en-US" altLang="en-US" dirty="0"/>
              <a:t>Reference to elements</a:t>
            </a:r>
          </a:p>
          <a:p>
            <a:pPr lvl="1"/>
            <a:r>
              <a:rPr lang="en-US" altLang="en-US" dirty="0"/>
              <a:t>Reference to first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front()</a:t>
            </a:r>
          </a:p>
          <a:p>
            <a:pPr lvl="1"/>
            <a:r>
              <a:rPr lang="en-US" altLang="en-US" dirty="0"/>
              <a:t>Reference to last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back()</a:t>
            </a:r>
          </a:p>
          <a:p>
            <a:pPr lvl="1"/>
            <a:r>
              <a:rPr lang="en-US" altLang="en-US" dirty="0"/>
              <a:t>Reference to any element (vector and </a:t>
            </a:r>
            <a:r>
              <a:rPr lang="en-US" altLang="en-US" dirty="0" err="1"/>
              <a:t>deque</a:t>
            </a:r>
            <a:r>
              <a:rPr lang="en-US" altLang="en-US" dirty="0"/>
              <a:t> only)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c.at(n)</a:t>
            </a:r>
          </a:p>
          <a:p>
            <a:pPr lvl="2"/>
            <a:r>
              <a:rPr lang="en-US" altLang="en-US" dirty="0"/>
              <a:t>Most often iterators are used to access element!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Collections Framework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Aside: Collection is another word for container</a:t>
            </a:r>
          </a:p>
          <a:p>
            <a:pPr lvl="1"/>
            <a:r>
              <a:rPr lang="en-US" altLang="en-US" dirty="0"/>
              <a:t>Java Collections Framework is an object-oriented framework with generic types</a:t>
            </a:r>
          </a:p>
          <a:p>
            <a:pPr lvl="1"/>
            <a:r>
              <a:rPr lang="en-US" altLang="en-US" dirty="0"/>
              <a:t>Implements most basic data structures </a:t>
            </a:r>
          </a:p>
          <a:p>
            <a:pPr lvl="1"/>
            <a:r>
              <a:rPr lang="en-US" altLang="en-US" dirty="0"/>
              <a:t>Including:</a:t>
            </a:r>
          </a:p>
          <a:p>
            <a:pPr lvl="2"/>
            <a:r>
              <a:rPr lang="en-US" altLang="en-US" dirty="0"/>
              <a:t>linked lists, </a:t>
            </a:r>
            <a:r>
              <a:rPr lang="en-US" altLang="en-US" dirty="0" err="1"/>
              <a:t>growable</a:t>
            </a:r>
            <a:r>
              <a:rPr lang="en-US" altLang="en-US" dirty="0"/>
              <a:t> arrays, trees, maps and dictionaries, sets </a:t>
            </a:r>
          </a:p>
          <a:p>
            <a:r>
              <a:rPr lang="en-US" altLang="en-US" dirty="0"/>
              <a:t>Why use collections?</a:t>
            </a:r>
          </a:p>
          <a:p>
            <a:pPr lvl="1"/>
            <a:r>
              <a:rPr lang="en-US" altLang="en-US" dirty="0"/>
              <a:t>available (no implementation required)</a:t>
            </a:r>
          </a:p>
          <a:p>
            <a:pPr lvl="1"/>
            <a:r>
              <a:rPr lang="en-US" altLang="en-US" dirty="0"/>
              <a:t>reliability and standardization </a:t>
            </a:r>
          </a:p>
          <a:p>
            <a:pPr lvl="1"/>
            <a:r>
              <a:rPr lang="en-US" altLang="en-US" dirty="0"/>
              <a:t>efficient general purpose implementations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6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Example: </a:t>
            </a:r>
            <a:r>
              <a:rPr lang="en-US" altLang="en-US" dirty="0" err="1"/>
              <a:t>BubbleSort</a:t>
            </a:r>
            <a:r>
              <a:rPr lang="en-US" altLang="en-US" dirty="0"/>
              <a:t> with a List, Vector or </a:t>
            </a:r>
            <a:r>
              <a:rPr lang="en-US" altLang="en-US" dirty="0" err="1"/>
              <a:t>Deque</a:t>
            </a:r>
            <a:endParaRPr lang="en-US" altLang="en-US" dirty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95288" y="1371600"/>
            <a:ext cx="8502650" cy="48339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template &lt;class T&gt;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void bubbleSort( T&amp; container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// loop over the elements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for ( typename T::iterator iterA = container.begin();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  iterA != container.end();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  ++iterA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for ( typename T::iterator iterB = iterA;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    iterB != container.end();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    ++iterB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  if ( *iterA &gt; *iterB ) {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swap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  typename T::value_type tmp(*iterA);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  *iterA = *iterB; *iterB = tmp;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return;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69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Next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Associative containers</a:t>
            </a:r>
          </a:p>
          <a:p>
            <a:pPr lvl="1"/>
            <a:r>
              <a:rPr lang="en-US" altLang="en-US"/>
              <a:t>Maps</a:t>
            </a:r>
          </a:p>
          <a:p>
            <a:r>
              <a:rPr lang="en-US" altLang="en-US"/>
              <a:t>Examples of generic algorithms</a:t>
            </a:r>
          </a:p>
          <a:p>
            <a:pPr lvl="1"/>
            <a:r>
              <a:rPr lang="en-US" altLang="en-US"/>
              <a:t>Finding</a:t>
            </a:r>
          </a:p>
          <a:p>
            <a:pPr lvl="1"/>
            <a:r>
              <a:rPr lang="en-US" altLang="en-US"/>
              <a:t>Sorting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Jave</a:t>
            </a:r>
            <a:r>
              <a:rPr lang="en-CA" dirty="0"/>
              <a:t>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2818" y="5257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+mn-lt"/>
                <a:cs typeface="Segoe WP Light" panose="020B0502040204020203" pitchFamily="34" charset="0"/>
              </a:rPr>
              <a:t>By </a:t>
            </a:r>
            <a:r>
              <a:rPr lang="en-CA" sz="1200" dirty="0" err="1">
                <a:latin typeface="+mn-lt"/>
                <a:cs typeface="Segoe WP Light" panose="020B0502040204020203" pitchFamily="34" charset="0"/>
              </a:rPr>
              <a:t>Ramlmn</a:t>
            </a:r>
            <a:r>
              <a:rPr lang="en-CA" sz="1200" dirty="0">
                <a:latin typeface="+mn-lt"/>
                <a:cs typeface="Segoe WP Light" panose="020B0502040204020203" pitchFamily="34" charset="0"/>
              </a:rPr>
              <a:t> - Own work, CC BY-SA 4.0, https://commons.wikimedia.org/w/index.php?curid=64043967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5225432" cy="46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Components of the Framework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Top-Level Interfaces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altLang="en-US" dirty="0"/>
              <a:t> and its children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Set, List, Queue,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plus related interfaces targeted at  concurrency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r>
              <a:rPr lang="en-US" altLang="en-US" dirty="0"/>
              <a:t>Implementations</a:t>
            </a:r>
          </a:p>
          <a:p>
            <a:pPr lvl="1"/>
            <a:r>
              <a:rPr lang="en-US" altLang="en-US" dirty="0"/>
              <a:t>List implementations: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>
                <a:cs typeface="Courier New" panose="02070309020205020404" pitchFamily="49" charset="0"/>
              </a:rPr>
              <a:t>,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about 6 more.</a:t>
            </a:r>
          </a:p>
          <a:p>
            <a:pPr lvl="1"/>
            <a:r>
              <a:rPr lang="en-US" altLang="en-US" dirty="0"/>
              <a:t>Set implementations: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dirty="0">
                <a:cs typeface="Courier New" panose="02070309020205020404" pitchFamily="49" charset="0"/>
              </a:rPr>
              <a:t>,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and about 4 more.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Queue implementations: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 and about 10 more.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Map implementations: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dirty="0">
                <a:cs typeface="Courier New" panose="02070309020205020404" pitchFamily="49" charset="0"/>
              </a:rPr>
              <a:t>,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and about 6 more.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4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28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Relationships between </a:t>
            </a:r>
            <a:br>
              <a:rPr lang="en-US" altLang="en-US"/>
            </a:br>
            <a:r>
              <a:rPr lang="en-US" altLang="en-US"/>
              <a:t>Abstract Data Type</a:t>
            </a:r>
          </a:p>
        </p:txBody>
      </p:sp>
      <p:graphicFrame>
        <p:nvGraphicFramePr>
          <p:cNvPr id="262431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23682"/>
              </p:ext>
            </p:extLst>
          </p:nvPr>
        </p:nvGraphicFramePr>
        <p:xfrm>
          <a:off x="152400" y="1447800"/>
          <a:ext cx="8856662" cy="430163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7986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Interfaces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Implementations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070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Hash Table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34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5568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7956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18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590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16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3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0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Resizable Array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Balanced Tree</a:t>
                      </a:r>
                    </a:p>
                  </a:txBody>
                  <a:tcPr marL="3600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Linked List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tabLst>
                          <a:tab pos="0" algn="l"/>
                        </a:tabLst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tabLst>
                          <a:tab pos="0" algn="l"/>
                        </a:tabLst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tabLst>
                          <a:tab pos="0" algn="l"/>
                        </a:tabLst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Old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86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Set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HashSet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TreeSet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86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List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ArrayList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LinkedList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Vector, Stack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398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Deque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ArrayDeque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LinkedList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162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449263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971550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495425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017713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4749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9321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3893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846513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Map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HashMap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TreeMap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53975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1062038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585913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210820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5654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30226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34798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93700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HashTables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3600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0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Iterators and Algorithms for Collections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Iterators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dirty="0"/>
              <a:t> interface allows one to obtain an iterator for the container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dirty="0"/>
              <a:t> itself is an interface and is implemented by the container classes </a:t>
            </a:r>
          </a:p>
          <a:p>
            <a:r>
              <a:rPr lang="en-US" altLang="en-US" dirty="0"/>
              <a:t>Algorithms</a:t>
            </a:r>
          </a:p>
          <a:p>
            <a:pPr lvl="1"/>
            <a:r>
              <a:rPr lang="en-US" altLang="en-US" dirty="0"/>
              <a:t>In Java, we have polymorphic algorithms (sort of)</a:t>
            </a:r>
          </a:p>
          <a:p>
            <a:pPr lvl="2"/>
            <a:r>
              <a:rPr lang="en-US" altLang="en-US" dirty="0"/>
              <a:t>sort algorithms are implemented in separate class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dirty="0"/>
              <a:t> and can be used with containers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sort, shuffle, reverse, fill, copy, swap,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frequency, disjoint, min, max</a:t>
            </a:r>
            <a:r>
              <a:rPr lang="en-US" altLang="en-US" dirty="0"/>
              <a:t> are part of the Collection interface</a:t>
            </a: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3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Data Types in C++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Standard Template Library</a:t>
            </a:r>
          </a:p>
          <a:p>
            <a:pPr lvl="1"/>
            <a:r>
              <a:rPr lang="en-US" altLang="en-US" dirty="0"/>
              <a:t>Implements standard abstract data types</a:t>
            </a:r>
          </a:p>
          <a:p>
            <a:pPr lvl="1"/>
            <a:r>
              <a:rPr lang="en-US" altLang="en-US" dirty="0"/>
              <a:t>More generic than object-oriented </a:t>
            </a:r>
          </a:p>
          <a:p>
            <a:pPr lvl="1"/>
            <a:r>
              <a:rPr lang="en-US" altLang="en-US" dirty="0"/>
              <a:t>Containers and Adaptors</a:t>
            </a:r>
          </a:p>
          <a:p>
            <a:pPr lvl="2"/>
            <a:r>
              <a:rPr lang="en-US" altLang="en-US" dirty="0"/>
              <a:t>similar to Java collections and interfaces</a:t>
            </a:r>
          </a:p>
          <a:p>
            <a:pPr lvl="1"/>
            <a:r>
              <a:rPr lang="en-US" altLang="en-US" dirty="0"/>
              <a:t>Generic algorithms </a:t>
            </a:r>
          </a:p>
          <a:p>
            <a:pPr lvl="2"/>
            <a:r>
              <a:rPr lang="en-US" altLang="en-US" dirty="0"/>
              <a:t>similar in scope to algorithms 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altLang="en-US" dirty="0"/>
              <a:t> but  not part of any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867400" y="4849091"/>
            <a:ext cx="1828800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104900" y="4849091"/>
            <a:ext cx="1828800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Containers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486150" y="4849091"/>
            <a:ext cx="1828800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Iterators</a:t>
            </a:r>
          </a:p>
        </p:txBody>
      </p:sp>
      <p:cxnSp>
        <p:nvCxnSpPr>
          <p:cNvPr id="5" name="Straight Arrow Connector 4"/>
          <p:cNvCxnSpPr>
            <a:stCxn id="6" idx="3"/>
            <a:endCxn id="7" idx="1"/>
          </p:cNvCxnSpPr>
          <p:nvPr/>
        </p:nvCxnSpPr>
        <p:spPr bwMode="auto">
          <a:xfrm>
            <a:off x="2933700" y="5153891"/>
            <a:ext cx="5524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314950" y="5153891"/>
            <a:ext cx="5524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4459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Template Library (STL)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STL is more than abstract data types</a:t>
            </a:r>
          </a:p>
          <a:p>
            <a:r>
              <a:rPr lang="en-US" altLang="en-US"/>
              <a:t>STL Content Overview </a:t>
            </a:r>
          </a:p>
          <a:p>
            <a:pPr lvl="1"/>
            <a:r>
              <a:rPr lang="en-US" altLang="en-US"/>
              <a:t>containers including strings, i.e., abstract data types</a:t>
            </a:r>
          </a:p>
          <a:p>
            <a:pPr lvl="1"/>
            <a:r>
              <a:rPr lang="en-US" altLang="en-US"/>
              <a:t>generic algorithms</a:t>
            </a:r>
          </a:p>
          <a:p>
            <a:pPr lvl="1"/>
            <a:r>
              <a:rPr lang="en-US" altLang="en-US"/>
              <a:t>memory management support</a:t>
            </a:r>
          </a:p>
          <a:p>
            <a:pPr lvl="1"/>
            <a:r>
              <a:rPr lang="en-US" altLang="en-US"/>
              <a:t>runtime environment support</a:t>
            </a:r>
          </a:p>
          <a:p>
            <a:pPr lvl="1"/>
            <a:r>
              <a:rPr lang="en-US" altLang="en-US"/>
              <a:t>streams</a:t>
            </a:r>
          </a:p>
          <a:p>
            <a:pPr lvl="1"/>
            <a:r>
              <a:rPr lang="en-US" altLang="en-US"/>
              <a:t>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91488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5774</TotalTime>
  <Words>1931</Words>
  <Application>Microsoft Office PowerPoint</Application>
  <PresentationFormat>On-screen Show (4:3)</PresentationFormat>
  <Paragraphs>406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Comic Sans MS</vt:lpstr>
      <vt:lpstr>Courier New</vt:lpstr>
      <vt:lpstr>Segoe WP Light</vt:lpstr>
      <vt:lpstr>Times</vt:lpstr>
      <vt:lpstr>Times New Roman</vt:lpstr>
      <vt:lpstr>WenQuanYi Zen Hei Sharp</vt:lpstr>
      <vt:lpstr>Wingdings</vt:lpstr>
      <vt:lpstr>uOttawa_Grey</vt:lpstr>
      <vt:lpstr>Advanced Programming Concepts with C++ CSI2372 – Fall 2019</vt:lpstr>
      <vt:lpstr>Sequential Containers and Iterators</vt:lpstr>
      <vt:lpstr>Java Collections Framework</vt:lpstr>
      <vt:lpstr>Jave Collections</vt:lpstr>
      <vt:lpstr>Components of the Framework</vt:lpstr>
      <vt:lpstr>Relationships between  Abstract Data Type</vt:lpstr>
      <vt:lpstr>Iterators and Algorithms for Collections</vt:lpstr>
      <vt:lpstr>Abstract Data Types in C++ </vt:lpstr>
      <vt:lpstr>Standard Template Library (STL)</vt:lpstr>
      <vt:lpstr>Containers</vt:lpstr>
      <vt:lpstr>Sequential Containers</vt:lpstr>
      <vt:lpstr>Review: Why a vector (growable array)?</vt:lpstr>
      <vt:lpstr>Constructing a Container</vt:lpstr>
      <vt:lpstr>Review: Constructing a vector</vt:lpstr>
      <vt:lpstr>Containers hold copies</vt:lpstr>
      <vt:lpstr>Accessing elements in a Container: Iterators</vt:lpstr>
      <vt:lpstr>Iterator Range</vt:lpstr>
      <vt:lpstr>Review: Looping over the Elements in a Container – Option A</vt:lpstr>
      <vt:lpstr>Looping over the Elements in a Container – Option B</vt:lpstr>
      <vt:lpstr>Aside: Nested Classes</vt:lpstr>
      <vt:lpstr>More on Iterators</vt:lpstr>
      <vt:lpstr>Iterator Categories</vt:lpstr>
      <vt:lpstr>Iterators and Containers</vt:lpstr>
      <vt:lpstr>Looping backwards over the Elements in a Container</vt:lpstr>
      <vt:lpstr>Container Methods: Insertion</vt:lpstr>
      <vt:lpstr>Container Methods:  Insertion and Removal</vt:lpstr>
      <vt:lpstr>Container Methods:  Assignment</vt:lpstr>
      <vt:lpstr>Container Methods: Size and Capacity</vt:lpstr>
      <vt:lpstr>Container Methods Some other useful methods</vt:lpstr>
      <vt:lpstr>An Example: BubbleSort with a List, Vector or Deque</vt:lpstr>
      <vt:lpstr>Next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881</cp:revision>
  <cp:lastPrinted>2014-09-16T21:45:20Z</cp:lastPrinted>
  <dcterms:created xsi:type="dcterms:W3CDTF">2004-10-15T15:05:39Z</dcterms:created>
  <dcterms:modified xsi:type="dcterms:W3CDTF">2019-09-10T19:12:49Z</dcterms:modified>
</cp:coreProperties>
</file>