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71" r:id="rId2"/>
    <p:sldId id="744" r:id="rId3"/>
    <p:sldId id="745" r:id="rId4"/>
    <p:sldId id="746" r:id="rId5"/>
    <p:sldId id="747" r:id="rId6"/>
    <p:sldId id="748" r:id="rId7"/>
    <p:sldId id="749" r:id="rId8"/>
    <p:sldId id="750" r:id="rId9"/>
    <p:sldId id="751" r:id="rId10"/>
    <p:sldId id="765" r:id="rId11"/>
    <p:sldId id="752" r:id="rId12"/>
    <p:sldId id="753" r:id="rId13"/>
    <p:sldId id="754" r:id="rId14"/>
    <p:sldId id="755" r:id="rId15"/>
    <p:sldId id="756" r:id="rId16"/>
    <p:sldId id="769" r:id="rId17"/>
    <p:sldId id="757" r:id="rId18"/>
    <p:sldId id="758" r:id="rId19"/>
    <p:sldId id="768" r:id="rId20"/>
    <p:sldId id="759" r:id="rId21"/>
    <p:sldId id="767" r:id="rId22"/>
    <p:sldId id="760" r:id="rId23"/>
    <p:sldId id="770" r:id="rId24"/>
    <p:sldId id="773" r:id="rId25"/>
    <p:sldId id="772" r:id="rId26"/>
    <p:sldId id="761" r:id="rId27"/>
    <p:sldId id="762" r:id="rId28"/>
    <p:sldId id="763" r:id="rId29"/>
    <p:sldId id="764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7719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5EF6F21-B102-4FFC-B1A8-DD82F6D59BCB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36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BA4CF5-7439-4AD4-8E67-7EFE5D99C8B0}" type="slidenum">
              <a:rPr lang="en-GB" altLang="en-US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82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D9A7F8-7B12-49DE-8292-460F95352167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89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BA125E8-C7A8-43CE-956C-A47063640E29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12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96A50F1-5346-4F9F-8745-6ECB7ACEC084}" type="slidenum">
              <a:rPr lang="en-GB" altLang="en-US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9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C07262C-5F8F-4C6A-98CD-9C3AE97EB8CF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779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8CDB0E7-C534-4D3D-9621-6424154D81F4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6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18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8CDB0E7-C534-4D3D-9621-6424154D81F4}" type="slidenum">
              <a:rPr lang="en-GB" altLang="en-US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6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97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7654246-C3AB-4394-B16C-8E08DB16AFB5}" type="slidenum">
              <a:rPr lang="en-GB" altLang="en-US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0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329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7654246-C3AB-4394-B16C-8E08DB16AFB5}" type="slidenum">
              <a:rPr lang="en-GB" altLang="en-US"/>
              <a:pPr>
                <a:defRPr/>
              </a:pPr>
              <a:t>21</a:t>
            </a:fld>
            <a:endParaRPr lang="en-GB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0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58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CD37E78-6E66-4807-943E-54826641D9FA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450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01FFDF1-C02D-45F1-9F9B-21470C947503}" type="slidenum">
              <a:rPr lang="en-GB" altLang="en-US"/>
              <a:pPr>
                <a:defRPr/>
              </a:pPr>
              <a:t>22</a:t>
            </a:fld>
            <a:endParaRPr lang="en-GB" altLang="en-US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584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477BBD-4ACB-4367-A21B-DAD423D2137D}" type="slidenum">
              <a:rPr lang="en-GB" altLang="en-US"/>
              <a:pPr>
                <a:defRPr/>
              </a:pPr>
              <a:t>26</a:t>
            </a:fld>
            <a:endParaRPr lang="en-GB" altLang="en-US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505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079004F-3A1C-4F60-BAC3-E1011A340960}" type="slidenum">
              <a:rPr lang="en-GB" altLang="en-US"/>
              <a:pPr>
                <a:defRPr/>
              </a:pPr>
              <a:t>27</a:t>
            </a:fld>
            <a:endParaRPr lang="en-GB" altLang="en-US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375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C7B6C7-2B26-4FFF-AF6D-A5B3D823D175}" type="slidenum">
              <a:rPr lang="en-GB" altLang="en-US"/>
              <a:pPr>
                <a:defRPr/>
              </a:pPr>
              <a:t>28</a:t>
            </a:fld>
            <a:endParaRPr lang="en-GB" altLang="en-US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067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C3769-DDE3-4C07-AF32-FB0E82FD1BFB}" type="slidenum">
              <a:rPr lang="en-GB" altLang="en-US"/>
              <a:pPr>
                <a:defRPr/>
              </a:pPr>
              <a:t>29</a:t>
            </a:fld>
            <a:endParaRPr lang="en-GB" altLang="en-US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BCE70E-CE63-4504-85C6-97BA0B3E3B2E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74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FC850E5-07AF-4EFE-91D7-96C6C39AA8F2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6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5B6B562-C325-4C8C-9CBD-26AD9B141DEF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16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61D3C50-FB3B-4E32-BA84-ED36B54CCAB8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57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1759C42-9766-4EFD-9614-300465A0B957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17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338F281-7F6A-4F03-BA5C-EC0F623683DA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76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28ACDF6-F7EB-4B34-B725-3EAECCEB40F6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2940050" y="542925"/>
            <a:ext cx="3702050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3262" cy="3259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70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Default constructor </a:t>
            </a:r>
          </a:p>
          <a:p>
            <a:pPr lvl="1"/>
            <a:r>
              <a:rPr lang="en-CA" dirty="0"/>
              <a:t>empty map </a:t>
            </a:r>
          </a:p>
          <a:p>
            <a:r>
              <a:rPr lang="en-CA" dirty="0"/>
              <a:t>Range constructor</a:t>
            </a:r>
          </a:p>
          <a:p>
            <a:pPr lvl="1"/>
            <a:r>
              <a:rPr lang="en-CA" dirty="0"/>
              <a:t>as with sequential containers, takes two iterators </a:t>
            </a:r>
          </a:p>
          <a:p>
            <a:r>
              <a:rPr lang="en-CA" dirty="0"/>
              <a:t>Copy constructor</a:t>
            </a:r>
          </a:p>
          <a:p>
            <a:pPr lvl="1"/>
            <a:r>
              <a:rPr lang="en-CA" dirty="0"/>
              <a:t>copies each element (as with sequential containers)</a:t>
            </a:r>
          </a:p>
          <a:p>
            <a:r>
              <a:rPr lang="en-CA" dirty="0"/>
              <a:t>Initializer list constructor (C++11)</a:t>
            </a:r>
          </a:p>
          <a:p>
            <a:pPr lvl="1"/>
            <a:r>
              <a:rPr lang="en-CA" dirty="0"/>
              <a:t>as with sequential containers but here with pairs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84225" y="4392981"/>
            <a:ext cx="7445375" cy="147441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3333CC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#include &lt;map&gt;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// map with string as a key and </a:t>
            </a:r>
            <a:r>
              <a:rPr lang="en-GB" altLang="en-U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 as value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  <a:tabLst>
                <a:tab pos="0" algn="l"/>
                <a:tab pos="3590925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map&lt;string,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siMap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{{"Smith, John", 31245},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  <a:tabLst>
                <a:tab pos="0" algn="l"/>
                <a:tab pos="3590925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	{"Doe, Jane", 245876},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  <a:tabLst>
                <a:tab pos="0" algn="l"/>
                <a:tab pos="3590925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	{"Scott, Stephen",34411}};</a:t>
            </a:r>
          </a:p>
        </p:txBody>
      </p:sp>
    </p:spTree>
    <p:extLst>
      <p:ext uri="{BB962C8B-B14F-4D97-AF65-F5344CB8AC3E}">
        <p14:creationId xmlns:p14="http://schemas.microsoft.com/office/powerpoint/2010/main" val="3173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Inserting and Removing Elements from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Inserting</a:t>
            </a:r>
          </a:p>
          <a:p>
            <a:pPr lvl="2"/>
            <a:r>
              <a:rPr lang="en-GB" altLang="en-US" dirty="0"/>
              <a:t>Will not insert the pair if key is already in map</a:t>
            </a:r>
          </a:p>
          <a:p>
            <a:pPr lvl="1"/>
            <a:r>
              <a:rPr lang="en-GB" altLang="en-US" dirty="0"/>
              <a:t>Single pair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KVmap.insert(p)</a:t>
            </a:r>
          </a:p>
          <a:p>
            <a:pPr lvl="1"/>
            <a:r>
              <a:rPr lang="en-GB" altLang="en-US" dirty="0"/>
              <a:t>With hint where to start the search </a:t>
            </a:r>
          </a:p>
          <a:p>
            <a:pPr marL="4572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KVmap.insert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pPr lvl="1"/>
            <a:r>
              <a:rPr lang="en-GB" altLang="en-US" dirty="0"/>
              <a:t>Range of pairs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KVmap.insert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altLang="en-US" dirty="0"/>
              <a:t>Removing</a:t>
            </a:r>
          </a:p>
          <a:p>
            <a:pPr lvl="1"/>
            <a:r>
              <a:rPr lang="en-GB" altLang="en-US" dirty="0"/>
              <a:t>By key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KVmap.erase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k )</a:t>
            </a:r>
          </a:p>
          <a:p>
            <a:pPr lvl="1"/>
            <a:r>
              <a:rPr lang="en-GB" altLang="en-US" dirty="0"/>
              <a:t>At iterator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KVmap.erase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/>
            <a:r>
              <a:rPr lang="en-GB" altLang="en-US" dirty="0"/>
              <a:t>Range of pairs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KVmap.erase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10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Test if Map contains Key and Map Subscripting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Count the occurrences of a key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KVmap.count(k)</a:t>
            </a:r>
          </a:p>
          <a:p>
            <a:pPr lvl="2"/>
            <a:r>
              <a:rPr lang="en-GB" altLang="en-US" dirty="0"/>
              <a:t>Note: always 0 or 1  in map</a:t>
            </a:r>
          </a:p>
          <a:p>
            <a:pPr lvl="1"/>
            <a:r>
              <a:rPr lang="en-GB" altLang="en-US" dirty="0"/>
              <a:t>Return an iterator to the pair with the key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KVmap.find(k)</a:t>
            </a:r>
          </a:p>
          <a:p>
            <a:r>
              <a:rPr lang="en-GB" altLang="en-US" dirty="0"/>
              <a:t>Subscripting </a:t>
            </a:r>
          </a:p>
          <a:p>
            <a:pPr lvl="1"/>
            <a:r>
              <a:rPr lang="en-GB" altLang="en-US" dirty="0"/>
              <a:t>Subscripting access the value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[k] = v  </a:t>
            </a:r>
          </a:p>
          <a:p>
            <a:pPr lvl="1"/>
            <a:r>
              <a:rPr lang="en-GB" altLang="en-US" i="1" dirty="0">
                <a:solidFill>
                  <a:srgbClr val="FF0000"/>
                </a:solidFill>
              </a:rPr>
              <a:t>If key is not in map subscripting will add it!</a:t>
            </a:r>
          </a:p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Insertion into a Map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50825" y="1114425"/>
            <a:ext cx="8713788" cy="4798406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#include &lt;map&gt;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// map with string as a key and </a:t>
            </a:r>
            <a:r>
              <a:rPr lang="en-GB" altLang="en-US" sz="18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 as value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map&lt;string, 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siMap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{{"Smith, John", 31245},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              {"Doe, Jane",245876},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              {"Scott, Stephen",34411}};</a:t>
            </a:r>
          </a:p>
          <a:p>
            <a:pPr>
              <a:buClr>
                <a:srgbClr val="3333CC"/>
              </a:buClr>
            </a:pP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siMap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["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Sobey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, Anna"] = 89554; </a:t>
            </a: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// Add another entry </a:t>
            </a:r>
            <a:endParaRPr lang="en-GB" alt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siMap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["Doe, Jane"] = 2;</a:t>
            </a: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 // Update value for existing key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// duplicate key - no insertion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siMap.insert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make_pair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("Doe, Jane", 1));</a:t>
            </a: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// insert pairs in other map – types must match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map &lt;string,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oMap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oMap.insert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siMap.begin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(),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siMap.end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() );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auto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oMap.find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("Doe, Jane");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if (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!=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siMap.end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() )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-&gt;first &lt;&lt; "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: "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-&gt;second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siMap.erase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838201" y="4495800"/>
            <a:ext cx="42671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224465" y="4495800"/>
            <a:ext cx="3881436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map &lt;string,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&gt;::iterator</a:t>
            </a:r>
          </a:p>
        </p:txBody>
      </p:sp>
    </p:spTree>
    <p:extLst>
      <p:ext uri="{BB962C8B-B14F-4D97-AF65-F5344CB8AC3E}">
        <p14:creationId xmlns:p14="http://schemas.microsoft.com/office/powerpoint/2010/main" val="473064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Iterating over a Map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Similar to sequential container</a:t>
            </a:r>
          </a:p>
          <a:p>
            <a:pPr lvl="1"/>
            <a:r>
              <a:rPr lang="en-GB" altLang="en-US" dirty="0"/>
              <a:t>Element is a </a:t>
            </a:r>
            <a:r>
              <a:rPr lang="en-GB" altLang="en-US"/>
              <a:t>pair and iterator </a:t>
            </a:r>
            <a:r>
              <a:rPr lang="en-GB" altLang="en-US" dirty="0"/>
              <a:t>dereference yields a pair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95288" y="2286000"/>
            <a:ext cx="8502650" cy="34134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#include &lt;map&gt;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map&lt;string,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siMap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// map with string as a key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3333CC"/>
                </a:solidFill>
                <a:latin typeface="Courier New" pitchFamily="49" charset="0"/>
              </a:rPr>
              <a:t>// loop over the elements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for ( auto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siMap.cbegin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	 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!=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siMap.cend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(); ++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) {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"Key: "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-&gt;first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"Value: "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iter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-&gt;second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for (auto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si:siMap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 {  </a:t>
            </a:r>
            <a:r>
              <a:rPr lang="en-GB" altLang="en-US" sz="1800" dirty="0">
                <a:solidFill>
                  <a:schemeClr val="accent2"/>
                </a:solidFill>
                <a:latin typeface="Courier New" pitchFamily="49" charset="0"/>
              </a:rPr>
              <a:t>// use range loop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"Key: "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si.first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"Value: "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si.second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49938" y="2971800"/>
            <a:ext cx="2828131" cy="64342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801688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801688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801688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map &lt;string,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&gt;::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  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const_iterator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828800" y="2971800"/>
            <a:ext cx="4021138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8981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Multiple Entries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Key can be inserted multiple times </a:t>
            </a:r>
          </a:p>
          <a:p>
            <a:pPr lvl="1"/>
            <a:r>
              <a:rPr lang="en-GB" altLang="en-US" dirty="0"/>
              <a:t>Occurrences of a key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Mmap.count(k)</a:t>
            </a:r>
          </a:p>
          <a:p>
            <a:pPr lvl="2"/>
            <a:r>
              <a:rPr lang="en-GB" altLang="en-US" dirty="0"/>
              <a:t>May return 0 or a positive integer in </a:t>
            </a:r>
            <a:r>
              <a:rPr lang="en-GB" altLang="en-US" dirty="0" err="1"/>
              <a:t>multimap</a:t>
            </a:r>
            <a:endParaRPr lang="en-GB" altLang="en-US" dirty="0"/>
          </a:p>
          <a:p>
            <a:pPr lvl="1"/>
            <a:r>
              <a:rPr lang="en-GB" altLang="en-US" dirty="0"/>
              <a:t>Iterator to the first pair with the key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Mmap.find(k)</a:t>
            </a:r>
            <a:r>
              <a:rPr lang="en-GB" altLang="en-US" noProof="1"/>
              <a:t> </a:t>
            </a:r>
          </a:p>
          <a:p>
            <a:pPr lvl="1"/>
            <a:r>
              <a:rPr lang="en-GB" altLang="en-US" noProof="1"/>
              <a:t>Identical keys are sorted by the order they were inserted </a:t>
            </a:r>
          </a:p>
          <a:p>
            <a:r>
              <a:rPr lang="en-GB" altLang="en-US" dirty="0"/>
              <a:t>Dealing with multiple entries </a:t>
            </a:r>
          </a:p>
          <a:p>
            <a:pPr lvl="1"/>
            <a:r>
              <a:rPr lang="en-GB" altLang="en-US" dirty="0"/>
              <a:t>Multiple entries with the same key are stored in sequence</a:t>
            </a:r>
          </a:p>
          <a:p>
            <a:pPr lvl="2"/>
            <a:r>
              <a:rPr lang="en-GB" altLang="en-US" dirty="0"/>
              <a:t>First entry with a key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Mmap.lower_bound(k)</a:t>
            </a:r>
          </a:p>
          <a:p>
            <a:pPr lvl="2"/>
            <a:r>
              <a:rPr lang="en-GB" altLang="en-US" dirty="0"/>
              <a:t>Last entry with a key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Mmap.upper_bound(k)</a:t>
            </a:r>
          </a:p>
          <a:p>
            <a:pPr lvl="2"/>
            <a:r>
              <a:rPr lang="en-GB" altLang="en-US" dirty="0"/>
              <a:t>Get the pair of first and last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Mmap.equal_range(k)</a:t>
            </a:r>
          </a:p>
          <a:p>
            <a:endParaRPr lang="en-GB" altLang="en-US" noProof="1"/>
          </a:p>
          <a:p>
            <a:endParaRPr lang="en-GB" altLang="en-US" noProof="1"/>
          </a:p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CA" dirty="0">
                <a:cs typeface="Courier New" panose="02070309020205020404" pitchFamily="49" charset="0"/>
              </a:rPr>
              <a:t> and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Sets are ordered containers like maps but the key and value are the same</a:t>
            </a:r>
          </a:p>
          <a:p>
            <a:pPr lvl="1"/>
            <a:r>
              <a:rPr lang="en-CA" dirty="0"/>
              <a:t>Because key are </a:t>
            </a:r>
            <a:r>
              <a:rPr lang="en-CA" dirty="0" err="1"/>
              <a:t>const</a:t>
            </a:r>
            <a:r>
              <a:rPr lang="en-CA" dirty="0"/>
              <a:t>, elements can only be read accessed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CA" dirty="0"/>
              <a:t> and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CA" dirty="0"/>
              <a:t> are </a:t>
            </a:r>
            <a:r>
              <a:rPr lang="en-CA" dirty="0" err="1"/>
              <a:t>const</a:t>
            </a:r>
            <a:endParaRPr lang="en-CA" dirty="0"/>
          </a:p>
          <a:p>
            <a:pPr lvl="1"/>
            <a:r>
              <a:rPr lang="en-CA" dirty="0"/>
              <a:t>Set operations are not part of set </a:t>
            </a:r>
          </a:p>
          <a:p>
            <a:pPr lvl="2"/>
            <a:r>
              <a:rPr lang="en-CA" dirty="0"/>
              <a:t>generic algorithms are available for mathematical set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7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Unordered Maps (Hash Maps)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STL map and </a:t>
            </a:r>
            <a:r>
              <a:rPr lang="en-GB" altLang="en-US" dirty="0" err="1"/>
              <a:t>multi_map</a:t>
            </a:r>
            <a:r>
              <a:rPr lang="en-GB" altLang="en-US" dirty="0"/>
              <a:t> are tree maps</a:t>
            </a:r>
          </a:p>
          <a:p>
            <a:pPr lvl="2"/>
            <a:r>
              <a:rPr lang="en-GB" altLang="en-US" dirty="0"/>
              <a:t>I.e., by using a balanced binary tree (e.g., AVL tree)</a:t>
            </a:r>
          </a:p>
          <a:p>
            <a:pPr lvl="2"/>
            <a:r>
              <a:rPr lang="en-GB" altLang="en-US" dirty="0"/>
              <a:t>Insertion, removal, find all take O(log n) time</a:t>
            </a:r>
          </a:p>
          <a:p>
            <a:pPr lvl="1"/>
            <a:r>
              <a:rPr lang="en-GB" altLang="en-US" dirty="0"/>
              <a:t>A hash-map may perform better with a good hash function if load factor is not too high</a:t>
            </a:r>
          </a:p>
          <a:p>
            <a:pPr lvl="2"/>
            <a:r>
              <a:rPr lang="en-GB" altLang="en-US" dirty="0"/>
              <a:t>A hash-map is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dirty="0"/>
              <a:t>(C++11) </a:t>
            </a:r>
          </a:p>
          <a:p>
            <a:pPr lvl="3"/>
            <a:r>
              <a:rPr lang="en-GB" altLang="en-US" dirty="0"/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GB" altLang="en-US" dirty="0"/>
              <a:t> and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unordered_multimap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altLang="en-US" dirty="0"/>
              <a:t>A hash-set is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dirty="0"/>
              <a:t>(C++11) </a:t>
            </a:r>
          </a:p>
          <a:p>
            <a:pPr lvl="3"/>
            <a:r>
              <a:rPr lang="en-GB" altLang="en-US" dirty="0"/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GB" altLang="en-US" dirty="0"/>
              <a:t> and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unordered_multiset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altLang="en-US" dirty="0"/>
          </a:p>
          <a:p>
            <a:pPr lvl="2"/>
            <a:r>
              <a:rPr lang="en-GB" altLang="en-US" sz="1600" dirty="0"/>
              <a:t>Note: Type </a:t>
            </a:r>
            <a:r>
              <a:rPr lang="en-GB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hash_map</a:t>
            </a:r>
            <a:r>
              <a:rPr lang="en-GB" altLang="en-US" sz="1600" dirty="0"/>
              <a:t> is not part of the STL but used to be provided by many compilers, e.g., </a:t>
            </a:r>
            <a:r>
              <a:rPr lang="en-GB" altLang="en-US" sz="1600" dirty="0" err="1"/>
              <a:t>gcc</a:t>
            </a:r>
            <a:r>
              <a:rPr lang="en-GB" altLang="en-US" sz="1600" dirty="0"/>
              <a:t> or Visual Studio in a namespace </a:t>
            </a:r>
            <a:r>
              <a:rPr lang="en-GB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GB" altLang="en-US" sz="1600" dirty="0"/>
              <a:t> or </a:t>
            </a:r>
            <a:r>
              <a:rPr lang="en-GB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stdext</a:t>
            </a:r>
            <a:endParaRPr lang="en-GB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Unordered Containers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267200"/>
          </a:xfrm>
        </p:spPr>
        <p:txBody>
          <a:bodyPr/>
          <a:lstStyle/>
          <a:p>
            <a:pPr lvl="1"/>
            <a:r>
              <a:rPr lang="en-GB" altLang="en-US" dirty="0"/>
              <a:t>Most operations on unordered containers are the same as for the corresponding associative based on a tree implementation</a:t>
            </a:r>
          </a:p>
          <a:p>
            <a:r>
              <a:rPr lang="en-GB" altLang="en-US" dirty="0"/>
              <a:t>But</a:t>
            </a:r>
          </a:p>
          <a:p>
            <a:pPr lvl="1"/>
            <a:r>
              <a:rPr lang="en-GB" altLang="en-US" dirty="0"/>
              <a:t>No ordering constraints</a:t>
            </a:r>
          </a:p>
          <a:p>
            <a:pPr lvl="1"/>
            <a:r>
              <a:rPr lang="en-GB" altLang="en-US" dirty="0"/>
              <a:t>Key is replaced by hash value</a:t>
            </a:r>
          </a:p>
          <a:p>
            <a:pPr lvl="2"/>
            <a:r>
              <a:rPr lang="en-GB" altLang="en-US" dirty="0"/>
              <a:t>Unordered container use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altLang="en-US" dirty="0"/>
              <a:t> (instead of &lt; for map)</a:t>
            </a:r>
          </a:p>
          <a:p>
            <a:pPr lvl="2"/>
            <a:r>
              <a:rPr lang="en-GB" altLang="en-US" dirty="0"/>
              <a:t>Library supplies hash functions for built-in types and some STL types through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hash&lt;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altLang="en-US" dirty="0"/>
              <a:t>Functions to control the set up of the hash table (use of buckets)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53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Unordered Containers use a Hashtable with Buckets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/>
              <a:t>Some functions to manage the buckets and to access elements in a bucket</a:t>
            </a:r>
          </a:p>
          <a:p>
            <a:pPr lvl="2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hmap.bucket_count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hmap.bucket_size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hmap_bucket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lvl="2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hmap.load_factor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hmap.rehash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min_no_buckets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hmap.reserve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num_elements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78214"/>
              </p:ext>
            </p:extLst>
          </p:nvPr>
        </p:nvGraphicFramePr>
        <p:xfrm>
          <a:off x="1981200" y="4038600"/>
          <a:ext cx="53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51570"/>
              </p:ext>
            </p:extLst>
          </p:nvPr>
        </p:nvGraphicFramePr>
        <p:xfrm>
          <a:off x="2952750" y="4038600"/>
          <a:ext cx="53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79679"/>
              </p:ext>
            </p:extLst>
          </p:nvPr>
        </p:nvGraphicFramePr>
        <p:xfrm>
          <a:off x="3924300" y="4038600"/>
          <a:ext cx="53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41870"/>
              </p:ext>
            </p:extLst>
          </p:nvPr>
        </p:nvGraphicFramePr>
        <p:xfrm>
          <a:off x="4895850" y="4038600"/>
          <a:ext cx="53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10949"/>
              </p:ext>
            </p:extLst>
          </p:nvPr>
        </p:nvGraphicFramePr>
        <p:xfrm>
          <a:off x="5867400" y="4038600"/>
          <a:ext cx="53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3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This Lecture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9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CA" dirty="0">
                <a:latin typeface="Comic Sans MS" panose="030F0702030302020204" pitchFamily="66" charset="0"/>
              </a:rPr>
              <a:t>No reinventing the wheel</a:t>
            </a:r>
            <a:endParaRPr lang="en-GB" altLang="en-US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/>
              <a:t>STL</a:t>
            </a:r>
          </a:p>
          <a:p>
            <a:pPr lvl="1" eaLnBrk="1" hangingPunct="1">
              <a:lnSpc>
                <a:spcPct val="9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/>
              <a:t>Sequential container adapters, Ch. 9.6</a:t>
            </a:r>
          </a:p>
          <a:p>
            <a:pPr marL="854075" lvl="2" indent="-284163" eaLnBrk="1" hangingPunct="1">
              <a:lnSpc>
                <a:spcPct val="9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queue, </a:t>
            </a:r>
            <a:r>
              <a:rPr lang="en-GB" altLang="en-US" dirty="0" err="1">
                <a:latin typeface="Courier New" pitchFamily="49" charset="0"/>
              </a:rPr>
              <a:t>priority_queue</a:t>
            </a:r>
            <a:r>
              <a:rPr lang="en-GB" altLang="en-US" dirty="0">
                <a:latin typeface="Courier New" pitchFamily="49" charset="0"/>
              </a:rPr>
              <a:t>, stack</a:t>
            </a:r>
            <a:r>
              <a:rPr lang="en-GB" altLang="en-US" dirty="0"/>
              <a:t> </a:t>
            </a:r>
          </a:p>
          <a:p>
            <a:pPr lvl="1" eaLnBrk="1" hangingPunct="1">
              <a:lnSpc>
                <a:spcPct val="9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/>
              <a:t>Associative containers, Ch. 11</a:t>
            </a:r>
          </a:p>
          <a:p>
            <a:pPr marL="854075" lvl="2" indent="-284163" eaLnBrk="1" hangingPunct="1">
              <a:lnSpc>
                <a:spcPct val="9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map, set, </a:t>
            </a:r>
            <a:r>
              <a:rPr lang="en-GB" altLang="en-US" dirty="0" err="1">
                <a:latin typeface="Courier New" pitchFamily="49" charset="0"/>
              </a:rPr>
              <a:t>multimap</a:t>
            </a:r>
            <a:r>
              <a:rPr lang="en-GB" altLang="en-US" dirty="0">
                <a:latin typeface="Courier New" pitchFamily="49" charset="0"/>
              </a:rPr>
              <a:t>, </a:t>
            </a:r>
            <a:r>
              <a:rPr lang="en-GB" altLang="en-US" dirty="0" err="1">
                <a:latin typeface="Courier New" pitchFamily="49" charset="0"/>
              </a:rPr>
              <a:t>multiset</a:t>
            </a:r>
            <a:r>
              <a:rPr lang="en-GB" altLang="en-US" dirty="0">
                <a:latin typeface="Courier New" pitchFamily="49" charset="0"/>
              </a:rPr>
              <a:t> </a:t>
            </a:r>
          </a:p>
          <a:p>
            <a:pPr marL="854075" lvl="2" indent="-284163" eaLnBrk="1" hangingPunct="1">
              <a:lnSpc>
                <a:spcPct val="9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dirty="0"/>
              <a:t>C++11 </a:t>
            </a:r>
            <a:r>
              <a:rPr lang="en-US" altLang="en-US" dirty="0">
                <a:latin typeface="Courier New" pitchFamily="49" charset="0"/>
              </a:rPr>
              <a:t>unordered_</a:t>
            </a:r>
            <a:r>
              <a:rPr lang="en-GB" altLang="en-US" dirty="0">
                <a:latin typeface="Courier New" pitchFamily="49" charset="0"/>
              </a:rPr>
              <a:t>map, </a:t>
            </a:r>
            <a:r>
              <a:rPr lang="en-GB" altLang="en-US" dirty="0" err="1">
                <a:latin typeface="Courier New" pitchFamily="49" charset="0"/>
              </a:rPr>
              <a:t>unordered_set</a:t>
            </a:r>
            <a:r>
              <a:rPr lang="en-GB" altLang="en-US" dirty="0">
                <a:latin typeface="Courier New" pitchFamily="49" charset="0"/>
              </a:rPr>
              <a:t>, </a:t>
            </a:r>
            <a:r>
              <a:rPr lang="en-GB" altLang="en-US" dirty="0" err="1">
                <a:latin typeface="Courier New" pitchFamily="49" charset="0"/>
              </a:rPr>
              <a:t>unordered_multimap</a:t>
            </a:r>
            <a:r>
              <a:rPr lang="en-GB" altLang="en-US" dirty="0">
                <a:latin typeface="Courier New" pitchFamily="49" charset="0"/>
              </a:rPr>
              <a:t>, </a:t>
            </a:r>
            <a:r>
              <a:rPr lang="en-GB" altLang="en-US" dirty="0" err="1">
                <a:latin typeface="Courier New" pitchFamily="49" charset="0"/>
              </a:rPr>
              <a:t>unordered_multiset</a:t>
            </a:r>
            <a:endParaRPr lang="en-GB" altLang="en-US" dirty="0">
              <a:latin typeface="Courier New" pitchFamily="49" charset="0"/>
            </a:endParaRPr>
          </a:p>
          <a:p>
            <a:pPr lvl="1" eaLnBrk="1" hangingPunct="1">
              <a:lnSpc>
                <a:spcPct val="9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dirty="0"/>
              <a:t>Generic algorithms, Ch.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63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Hashing Keys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May use own type as key in an unordered container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Need to define both an equality operator for the key class and a hashing function</a:t>
            </a:r>
          </a:p>
          <a:p>
            <a:pPr lvl="2"/>
            <a:r>
              <a:rPr lang="en-GB" altLang="en-US" dirty="0"/>
              <a:t>Equality operator 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092200" y="3655805"/>
            <a:ext cx="7289800" cy="205919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struct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Id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::string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d_name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d_id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 // define the equal operator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 bool operator==(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Id&amp; _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oId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	return (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d_id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== _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oId.d_id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&amp;&amp;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d_name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== _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oId.d_name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1033463" y="1841500"/>
            <a:ext cx="7348537" cy="58186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unordered_map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unordered_map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Id,string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hMap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55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Hash Function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Directly defining a hash function </a:t>
            </a:r>
          </a:p>
          <a:p>
            <a:pPr lvl="2"/>
            <a:r>
              <a:rPr lang="en-GB" altLang="en-US" dirty="0"/>
              <a:t>Here relying on the built-in hash for string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Or</a:t>
            </a:r>
          </a:p>
          <a:p>
            <a:pPr lvl="1"/>
            <a:r>
              <a:rPr lang="en-GB" altLang="en-US" dirty="0"/>
              <a:t>By specializing the template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hash&lt;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185863" y="3978226"/>
            <a:ext cx="7272337" cy="181297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namespace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template &lt;&gt;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struct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hash&lt;Id&gt;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 	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operator()(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Id&amp; _id )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	return (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::hash&lt;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::string&gt;()(_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id.d_name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) ^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 	  	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::hash&lt;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&gt;()(_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id.d_id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)&gt;&gt;1);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}; } </a:t>
            </a:r>
            <a:r>
              <a:rPr lang="en-GB" altLang="en-US" sz="1600" dirty="0">
                <a:solidFill>
                  <a:schemeClr val="accent2"/>
                </a:solidFill>
                <a:latin typeface="Courier New" pitchFamily="49" charset="0"/>
              </a:rPr>
              <a:t>// end of namespace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7272337" cy="107431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stuct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 Id { …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 operator()( 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 Id&amp; _id ) 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  	return (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::hash&lt;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::string&gt;()(_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id.d_name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) ^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  	  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::hash&lt;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&gt;()(_</a:t>
            </a:r>
            <a:r>
              <a:rPr lang="en-CA" altLang="en-US" sz="1600" dirty="0" err="1">
                <a:solidFill>
                  <a:srgbClr val="000000"/>
                </a:solidFill>
                <a:latin typeface="Courier New" pitchFamily="49" charset="0"/>
              </a:rPr>
              <a:t>id.d_id</a:t>
            </a:r>
            <a:r>
              <a:rPr lang="en-CA" altLang="en-US" sz="1600" dirty="0">
                <a:solidFill>
                  <a:srgbClr val="000000"/>
                </a:solidFill>
                <a:latin typeface="Courier New" pitchFamily="49" charset="0"/>
              </a:rPr>
              <a:t>)&lt;&lt;1); }  };</a:t>
            </a:r>
            <a:endParaRPr lang="en-GB" alt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8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Generic Algorithms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Algorithms are not part of any container class</a:t>
            </a:r>
          </a:p>
          <a:p>
            <a:pPr lvl="2"/>
            <a:r>
              <a:rPr lang="en-GB" altLang="en-US" dirty="0"/>
              <a:t>Unlike Java</a:t>
            </a:r>
          </a:p>
          <a:p>
            <a:pPr lvl="1"/>
            <a:r>
              <a:rPr lang="en-GB" altLang="en-US" dirty="0"/>
              <a:t>Algorithms also work on other types</a:t>
            </a:r>
          </a:p>
          <a:p>
            <a:pPr lvl="2"/>
            <a:r>
              <a:rPr lang="en-GB" altLang="en-US" dirty="0"/>
              <a:t>Types must conform to the STL convention</a:t>
            </a:r>
          </a:p>
          <a:p>
            <a:pPr lvl="2"/>
            <a:r>
              <a:rPr lang="en-GB" altLang="en-US" dirty="0"/>
              <a:t>Many work with built-in arrays</a:t>
            </a:r>
          </a:p>
          <a:p>
            <a:pPr lvl="1"/>
            <a:r>
              <a:rPr lang="en-GB" altLang="en-US" dirty="0"/>
              <a:t>Algorithms work solely with iterators</a:t>
            </a:r>
          </a:p>
          <a:p>
            <a:pPr lvl="2"/>
            <a:r>
              <a:rPr lang="en-GB" altLang="en-US" dirty="0"/>
              <a:t>no insertion or removal into a container by the algorithm but change of value or change of element position</a:t>
            </a:r>
          </a:p>
          <a:p>
            <a:pPr lvl="2"/>
            <a:r>
              <a:rPr lang="en-GB" altLang="en-US" dirty="0"/>
              <a:t>indirect insertion through an insertion iterator (inserter)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17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Modifying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>
                <a:cs typeface="Courier New" panose="02070309020205020404" pitchFamily="49" charset="0"/>
              </a:rPr>
              <a:t>fills n elements of a container with a value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Remember </a:t>
            </a:r>
            <a:r>
              <a:rPr lang="en-CA" dirty="0" err="1">
                <a:cs typeface="Courier New" panose="02070309020205020404" pitchFamily="49" charset="0"/>
              </a:rPr>
              <a:t>std</a:t>
            </a:r>
            <a:r>
              <a:rPr lang="en-CA" dirty="0">
                <a:cs typeface="Courier New" panose="02070309020205020404" pitchFamily="49" charset="0"/>
              </a:rPr>
              <a:t> algorithms do not create new elements</a:t>
            </a:r>
          </a:p>
          <a:p>
            <a:pPr lvl="3"/>
            <a:r>
              <a:rPr lang="en-CA" dirty="0">
                <a:cs typeface="Courier New" panose="02070309020205020404" pitchFamily="49" charset="0"/>
              </a:rPr>
              <a:t>elements must already exist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85863" y="3048000"/>
            <a:ext cx="7272337" cy="107431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vector&lt;string&gt;::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size_type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sz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vector&lt;string&gt;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sVec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sz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, "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abc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" 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fill_n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sVec.begin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() + 3, 4, string("xyz“));</a:t>
            </a:r>
            <a:endParaRPr lang="en-GB" alt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4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</a:p>
          <a:p>
            <a:pPr lvl="1"/>
            <a:r>
              <a:rPr lang="en-CA" dirty="0">
                <a:cs typeface="Courier New" panose="02070309020205020404" pitchFamily="49" charset="0"/>
              </a:rPr>
              <a:t>copies elements from a source container to a sequential destination container </a:t>
            </a:r>
          </a:p>
          <a:p>
            <a:pPr lvl="1"/>
            <a:r>
              <a:rPr lang="en-CA" dirty="0">
                <a:cs typeface="Courier New" panose="02070309020205020404" pitchFamily="49" charset="0"/>
              </a:rPr>
              <a:t>Remember </a:t>
            </a:r>
            <a:r>
              <a:rPr lang="en-CA" dirty="0" err="1">
                <a:cs typeface="Courier New" panose="02070309020205020404" pitchFamily="49" charset="0"/>
              </a:rPr>
              <a:t>std</a:t>
            </a:r>
            <a:r>
              <a:rPr lang="en-CA" dirty="0">
                <a:cs typeface="Courier New" panose="02070309020205020404" pitchFamily="49" charset="0"/>
              </a:rPr>
              <a:t> algorithms do not create new elements</a:t>
            </a:r>
          </a:p>
          <a:p>
            <a:pPr lvl="3"/>
            <a:r>
              <a:rPr lang="en-CA" dirty="0">
                <a:cs typeface="Courier New" panose="02070309020205020404" pitchFamily="49" charset="0"/>
              </a:rPr>
              <a:t>elements must already exist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85863" y="3279110"/>
            <a:ext cx="7272337" cy="25516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std::vector&lt;std::pair&lt;string,int&gt; &gt; siVec;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map&lt;string, int&gt; siMap{{"Smith, John", 31245},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              {"Doe, Jane",245876},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              {"Scott, Stephen",34411}};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siVec.resize(siMap.size());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std::copy( siMap.begin(), siMap.end(), siVec.begin());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for ( const auto&amp; si:siVec ) {            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    cout &lt;&lt; "Key: " &lt;&lt; si.first &lt;&lt; endl;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noProof="1">
                <a:solidFill>
                  <a:srgbClr val="000000"/>
                </a:solidFill>
                <a:latin typeface="Courier New" pitchFamily="49" charset="0"/>
              </a:rPr>
              <a:t>    cout &lt;&lt; "Value: " &lt;&lt; si.second &lt;&lt; endl;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054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lvl="1"/>
            <a:r>
              <a:rPr lang="en-CA" dirty="0">
                <a:cs typeface="Courier New" panose="02070309020205020404" pitchFamily="49" charset="0"/>
              </a:rPr>
              <a:t>sorts a container such that there are no consecutive duplicates at the beginning of the container</a:t>
            </a:r>
          </a:p>
          <a:p>
            <a:pPr lvl="1"/>
            <a:r>
              <a:rPr lang="en-CA" dirty="0">
                <a:cs typeface="Courier New" panose="02070309020205020404" pitchFamily="49" charset="0"/>
              </a:rPr>
              <a:t>returns an iterator to where no duplicates regions ends</a:t>
            </a:r>
          </a:p>
          <a:p>
            <a:pPr lvl="2"/>
            <a:r>
              <a:rPr lang="en-CA" dirty="0">
                <a:cs typeface="Courier New" panose="02070309020205020404" pitchFamily="49" charset="0"/>
              </a:rPr>
              <a:t>Remember </a:t>
            </a:r>
            <a:r>
              <a:rPr lang="en-CA" dirty="0" err="1">
                <a:cs typeface="Courier New" panose="02070309020205020404" pitchFamily="49" charset="0"/>
              </a:rPr>
              <a:t>std</a:t>
            </a:r>
            <a:r>
              <a:rPr lang="en-CA" dirty="0">
                <a:cs typeface="Courier New" panose="02070309020205020404" pitchFamily="49" charset="0"/>
              </a:rPr>
              <a:t> algorithms do not delete elements</a:t>
            </a:r>
          </a:p>
          <a:p>
            <a:pPr lvl="3"/>
            <a:r>
              <a:rPr lang="en-CA" dirty="0">
                <a:cs typeface="Courier New" panose="02070309020205020404" pitchFamily="49" charset="0"/>
              </a:rPr>
              <a:t>elements must be deleted separately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0" y="3767248"/>
            <a:ext cx="7848600" cy="156675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vector&lt;string&gt;::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size_type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sz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vector&lt;string&gt;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sVec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sz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, "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abc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" );</a:t>
            </a:r>
          </a:p>
          <a:p>
            <a:pPr>
              <a:buClr>
                <a:srgbClr val="000000"/>
              </a:buClr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fill_n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sVec.begin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() + 3, 4, string("xyz“));</a:t>
            </a:r>
            <a:endParaRPr lang="en-GB" alt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endParaRPr lang="en-GB" alt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vector&lt;string&gt;::iterator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lastU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::unique(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iVec.begin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(), </a:t>
            </a:r>
            <a:r>
              <a:rPr lang="en-GB" altLang="en-US" sz="1600" dirty="0" err="1">
                <a:solidFill>
                  <a:srgbClr val="000000"/>
                </a:solidFill>
                <a:latin typeface="Courier New" pitchFamily="49" charset="0"/>
              </a:rPr>
              <a:t>iVec.end</a:t>
            </a:r>
            <a:r>
              <a:rPr lang="en-GB" altLang="en-US" sz="1600" dirty="0">
                <a:solidFill>
                  <a:srgbClr val="000000"/>
                </a:solidFill>
                <a:latin typeface="Courier New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467702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Sorting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Some generic sorting algorithms</a:t>
            </a:r>
          </a:p>
          <a:p>
            <a:pPr lvl="1"/>
            <a:r>
              <a:rPr lang="en-GB" altLang="en-US" dirty="0"/>
              <a:t>Range between random access iterators </a:t>
            </a:r>
          </a:p>
          <a:p>
            <a:pPr lvl="2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GB" altLang="en-US" dirty="0"/>
              <a:t> </a:t>
            </a:r>
          </a:p>
          <a:p>
            <a:pPr lvl="2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/>
            <a:r>
              <a:rPr lang="en-GB" altLang="en-US" dirty="0"/>
              <a:t>Additionally if range satisfies heap property</a:t>
            </a:r>
          </a:p>
          <a:p>
            <a:pPr lvl="2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sort_heap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2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Algorithms Related to Sorting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Turn a range between random access iterators into a heap</a:t>
            </a:r>
          </a:p>
          <a:p>
            <a:pPr marL="457200" lvl="1" indent="0">
              <a:buNone/>
            </a:pPr>
            <a:r>
              <a:rPr lang="en-GB" altLang="en-US" dirty="0"/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make_heap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altLang="en-US" dirty="0"/>
              <a:t>Merge two sorted ranges between input iterator </a:t>
            </a:r>
          </a:p>
          <a:p>
            <a:pPr marL="457200" lvl="1" indent="0">
              <a:buNone/>
              <a:tabLst>
                <a:tab pos="1527175" algn="l"/>
              </a:tabLst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merge( iterA1, iterB1, </a:t>
            </a:r>
          </a:p>
          <a:p>
            <a:pPr marL="457200" lvl="1" indent="0">
              <a:buNone/>
              <a:tabLst>
                <a:tab pos="1527175" algn="l"/>
              </a:tabLst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iterA2, iterB2,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altLang="en-US" dirty="0"/>
              <a:t>Partition a range between forward iterators</a:t>
            </a:r>
          </a:p>
          <a:p>
            <a:pPr marL="4572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partition(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predicate 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26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Searching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Minimum and maximum in range of forward iterators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altLang="en-US" dirty="0"/>
              <a:t>The nth element in range of random access iterators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altLang="en-US" dirty="0"/>
              <a:t>Find an element equals a value in range of input iterators 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/>
            <a:r>
              <a:rPr lang="en-GB" altLang="en-US" dirty="0"/>
              <a:t>With binary search:  </a:t>
            </a:r>
          </a:p>
          <a:p>
            <a:pPr marL="914400" lvl="2" indent="0"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3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Next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dirty="0">
                <a:latin typeface="Comic Sans MS" panose="030F0702030302020204" pitchFamily="66" charset="0"/>
              </a:rPr>
              <a:t>No more Memory leaks</a:t>
            </a:r>
          </a:p>
          <a:p>
            <a:r>
              <a:rPr lang="en-CA" altLang="en-US" dirty="0"/>
              <a:t>Smart pointers and data management</a:t>
            </a:r>
          </a:p>
          <a:p>
            <a:pPr lvl="1"/>
            <a:r>
              <a:rPr lang="en-CA" altLang="en-US" dirty="0"/>
              <a:t>Textbook (</a:t>
            </a:r>
            <a:r>
              <a:rPr lang="en-CA" altLang="en-US" dirty="0" err="1"/>
              <a:t>Lippman</a:t>
            </a:r>
            <a:r>
              <a:rPr lang="en-CA" altLang="en-US" dirty="0"/>
              <a:t>): Chapters 12, 12.1-12.2</a:t>
            </a:r>
          </a:p>
          <a:p>
            <a:pPr lvl="1"/>
            <a:r>
              <a:rPr lang="en-CA" altLang="en-US" dirty="0"/>
              <a:t>Smart pointers</a:t>
            </a:r>
          </a:p>
          <a:p>
            <a:pPr lvl="1"/>
            <a:r>
              <a:rPr lang="en-CA" altLang="en-US" dirty="0"/>
              <a:t>C++11 smart pointer library types</a:t>
            </a:r>
          </a:p>
          <a:p>
            <a:pPr lvl="1"/>
            <a:r>
              <a:rPr lang="en-CA" altLang="en-US" dirty="0"/>
              <a:t>Move constructor and move assignments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25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Sequential Container Adapters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Idea</a:t>
            </a:r>
          </a:p>
          <a:p>
            <a:pPr lvl="1"/>
            <a:r>
              <a:rPr lang="en-GB" altLang="en-US" dirty="0"/>
              <a:t>Have a container behave like something else</a:t>
            </a:r>
          </a:p>
          <a:p>
            <a:r>
              <a:rPr lang="en-GB" altLang="en-US" dirty="0"/>
              <a:t>Two headers</a:t>
            </a:r>
          </a:p>
          <a:p>
            <a:pPr lvl="1"/>
            <a:r>
              <a:rPr lang="en-GB" altLang="en-US" dirty="0"/>
              <a:t>Both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altLang="en-US" dirty="0"/>
              <a:t> and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en-GB" altLang="en-US" dirty="0"/>
              <a:t> are defined in: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&lt;queue&gt;</a:t>
            </a:r>
          </a:p>
          <a:p>
            <a:pPr lvl="1"/>
            <a:r>
              <a:rPr lang="en-GB" altLang="en-US" dirty="0"/>
              <a:t>Stack is defined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&lt;stack&gt; </a:t>
            </a:r>
          </a:p>
          <a:p>
            <a:r>
              <a:rPr lang="en-GB" altLang="en-US" dirty="0"/>
              <a:t>Construction</a:t>
            </a:r>
          </a:p>
          <a:p>
            <a:pPr lvl="1"/>
            <a:r>
              <a:rPr lang="en-GB" altLang="en-US" dirty="0"/>
              <a:t>Default constructor creates an empty default container</a:t>
            </a:r>
          </a:p>
          <a:p>
            <a:pPr lvl="1"/>
            <a:r>
              <a:rPr lang="en-GB" altLang="en-US" dirty="0"/>
              <a:t>Both queue and stack adapt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altLang="en-US" dirty="0"/>
              <a:t> by default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en-GB" altLang="en-US" dirty="0"/>
              <a:t> adapts a vector by default</a:t>
            </a:r>
          </a:p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3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Adapting a Different Container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In the construction a different container may be specified to be adapted</a:t>
            </a:r>
          </a:p>
          <a:p>
            <a:pPr lvl="1"/>
            <a:r>
              <a:rPr lang="en-GB" altLang="en-US"/>
              <a:t>Template parameter needs to be specified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95288" y="2590800"/>
            <a:ext cx="8502650" cy="31067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#include &lt;queue&gt;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#include &lt;stack&gt;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using std::vector;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using std::priority_queue;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using std::stack;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3333CC"/>
                </a:solidFill>
                <a:latin typeface="Courier New" pitchFamily="49" charset="0"/>
              </a:rPr>
              <a:t>// Construction by a vector of 100 elements all = 1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vector&lt;int&gt; iVec( 100, 1);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3333CC"/>
                </a:solidFill>
                <a:latin typeface="Courier New" pitchFamily="49" charset="0"/>
              </a:rPr>
              <a:t>// Copy the vector as a basis for priority_queue - default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priority_queue&lt;int&gt; pq( iVec.begin(), iVec.end() ); </a:t>
            </a:r>
          </a:p>
          <a:p>
            <a:pPr>
              <a:lnSpc>
                <a:spcPct val="100000"/>
              </a:lnSpc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3333CC"/>
                </a:solidFill>
                <a:latin typeface="Courier New" pitchFamily="49" charset="0"/>
              </a:rPr>
              <a:t>// Copy the vector as a basis for stack – non-default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stack&lt;int, vector&lt;int&gt; &gt; iStack( iVec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53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Some Methods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Stack operation</a:t>
            </a:r>
          </a:p>
          <a:p>
            <a:pPr lvl="1"/>
            <a:r>
              <a:rPr lang="en-GB" altLang="en-US" dirty="0"/>
              <a:t>Placing an element onto the stack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push(element)</a:t>
            </a:r>
          </a:p>
          <a:p>
            <a:pPr lvl="1"/>
            <a:r>
              <a:rPr lang="en-GB" altLang="en-US" dirty="0"/>
              <a:t>Returning the top element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</a:p>
          <a:p>
            <a:pPr lvl="1"/>
            <a:r>
              <a:rPr lang="en-GB" altLang="en-US" dirty="0"/>
              <a:t>Removing but not returning the top element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  <a:p>
            <a:r>
              <a:rPr lang="en-GB" altLang="en-US" dirty="0"/>
              <a:t>Queue operation</a:t>
            </a:r>
          </a:p>
          <a:p>
            <a:pPr lvl="1"/>
            <a:r>
              <a:rPr lang="en-GB" altLang="en-US" dirty="0"/>
              <a:t>Placing an element into the queue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push(element)</a:t>
            </a:r>
          </a:p>
          <a:p>
            <a:pPr lvl="1"/>
            <a:r>
              <a:rPr lang="en-GB" altLang="en-US" dirty="0"/>
              <a:t>Returning the front element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front()</a:t>
            </a:r>
          </a:p>
          <a:p>
            <a:pPr lvl="1"/>
            <a:r>
              <a:rPr lang="en-GB" altLang="en-US" dirty="0"/>
              <a:t>Returning the back element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back()</a:t>
            </a:r>
          </a:p>
          <a:p>
            <a:pPr lvl="1"/>
            <a:r>
              <a:rPr lang="en-GB" altLang="en-US" dirty="0"/>
              <a:t>Removing but not returning the front element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 flipV="1">
            <a:off x="7543800" y="1066800"/>
            <a:ext cx="838200" cy="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H="1">
            <a:off x="7543800" y="13716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75253"/>
              </p:ext>
            </p:extLst>
          </p:nvPr>
        </p:nvGraphicFramePr>
        <p:xfrm>
          <a:off x="8382000" y="822960"/>
          <a:ext cx="381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7543800" y="3657600"/>
            <a:ext cx="838200" cy="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7543800" y="5486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60782"/>
              </p:ext>
            </p:extLst>
          </p:nvPr>
        </p:nvGraphicFramePr>
        <p:xfrm>
          <a:off x="8382000" y="3429000"/>
          <a:ext cx="381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2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Associative Containers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Idea</a:t>
            </a:r>
          </a:p>
          <a:p>
            <a:pPr lvl="1"/>
            <a:r>
              <a:rPr lang="en-GB" altLang="en-US" dirty="0"/>
              <a:t>Store elements in the container based on a key</a:t>
            </a:r>
          </a:p>
          <a:p>
            <a:r>
              <a:rPr lang="en-GB" altLang="en-US" dirty="0"/>
              <a:t>Need to pair up a key and a value</a:t>
            </a:r>
          </a:p>
          <a:p>
            <a:pPr lvl="1"/>
            <a:r>
              <a:rPr lang="en-GB" altLang="en-US" dirty="0"/>
              <a:t>The header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&lt;utility&gt;</a:t>
            </a:r>
            <a:r>
              <a:rPr lang="en-GB" altLang="en-US" dirty="0"/>
              <a:t> defines a type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Pair holds public data members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</a:p>
          <a:p>
            <a:pPr lvl="1"/>
            <a:r>
              <a:rPr lang="en-GB" altLang="en-US" dirty="0"/>
              <a:t>Default construction or with two initializers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95777"/>
              </p:ext>
            </p:extLst>
          </p:nvPr>
        </p:nvGraphicFramePr>
        <p:xfrm>
          <a:off x="2590800" y="3810000"/>
          <a:ext cx="3429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second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36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Some Operations on Pairs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Constructors</a:t>
            </a:r>
          </a:p>
          <a:p>
            <a:pPr lvl="1"/>
            <a:r>
              <a:rPr lang="en-GB" altLang="en-US" dirty="0"/>
              <a:t>Default construction 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pair&lt;T1,T2&gt; p</a:t>
            </a:r>
          </a:p>
          <a:p>
            <a:pPr lvl="1"/>
            <a:r>
              <a:rPr lang="en-GB" altLang="en-US" dirty="0"/>
              <a:t>Construction with initialization  </a:t>
            </a:r>
          </a:p>
          <a:p>
            <a:pPr marL="914400" lvl="2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pair&lt;T1,T2&gt; p( v1, v2 )</a:t>
            </a:r>
          </a:p>
          <a:p>
            <a:pPr lvl="1"/>
            <a:r>
              <a:rPr lang="en-GB" altLang="en-US" dirty="0"/>
              <a:t>Making a new pair with inferring types from arguments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v1, v2 )</a:t>
            </a:r>
          </a:p>
          <a:p>
            <a:r>
              <a:rPr lang="en-GB" altLang="en-US" dirty="0"/>
              <a:t>Comparison</a:t>
            </a:r>
          </a:p>
          <a:p>
            <a:pPr lvl="1"/>
            <a:r>
              <a:rPr lang="en-GB" altLang="en-US" dirty="0" err="1"/>
              <a:t>LessThan</a:t>
            </a:r>
            <a:r>
              <a:rPr lang="en-GB" altLang="en-US" dirty="0"/>
              <a:t> Comparable: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 &lt; p2</a:t>
            </a:r>
            <a:r>
              <a:rPr lang="en-GB" altLang="en-US" dirty="0"/>
              <a:t> defined 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p1.first &lt; p2.first || (!(p1.first &lt; p2.first) &amp;&amp; !(p1.first &gt; p2.first) &amp;&amp; p1.second &lt; p2.second)</a:t>
            </a:r>
          </a:p>
          <a:p>
            <a:pPr lvl="1"/>
            <a:r>
              <a:rPr lang="en-GB" altLang="en-US" dirty="0"/>
              <a:t>Equality Comparable: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 == p2</a:t>
            </a:r>
            <a:r>
              <a:rPr lang="en-GB" altLang="en-US" dirty="0"/>
              <a:t> is true if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p1.first == p2.first</a:t>
            </a:r>
            <a:r>
              <a:rPr lang="en-GB" altLang="en-US" dirty="0"/>
              <a:t>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p1.second == p2.second</a:t>
            </a:r>
          </a:p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9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Map Type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Sorted </a:t>
            </a:r>
            <a:r>
              <a:rPr lang="en-GB" altLang="en-US" dirty="0"/>
              <a:t>collection of key-value pairs </a:t>
            </a:r>
            <a:r>
              <a:rPr lang="en-CA" altLang="en-US" dirty="0"/>
              <a:t>with unique keys</a:t>
            </a:r>
            <a:endParaRPr lang="en-GB" altLang="en-US" dirty="0"/>
          </a:p>
          <a:p>
            <a:pPr lvl="1"/>
            <a:r>
              <a:rPr lang="en-CA" altLang="en-US" dirty="0"/>
              <a:t> Commonly red-black trees are used for implementation</a:t>
            </a:r>
          </a:p>
          <a:p>
            <a:r>
              <a:rPr lang="en-GB" altLang="en-US" dirty="0"/>
              <a:t>Construction </a:t>
            </a:r>
          </a:p>
          <a:p>
            <a:pPr lvl="1"/>
            <a:r>
              <a:rPr lang="en-GB" altLang="en-US" dirty="0"/>
              <a:t>Default construction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map&lt;K,V&gt;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Copy construction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map&lt;K,V&gt;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oMap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/>
            <a:r>
              <a:rPr lang="en-GB" altLang="en-US" dirty="0"/>
              <a:t>Copy a range of pairs </a:t>
            </a:r>
          </a:p>
          <a:p>
            <a:pPr marL="457200" lvl="1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map&lt;K,V&gt;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KVmap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iterB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altLang="en-US" dirty="0"/>
              <a:t>Types in map</a:t>
            </a:r>
          </a:p>
          <a:p>
            <a:pPr lvl="1"/>
            <a:r>
              <a:rPr lang="en-GB" altLang="en-US" dirty="0"/>
              <a:t>Key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map&lt;K,V&gt;::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key_type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Value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map&lt;K,V&gt;::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mapped_type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Pair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map&lt;K,V&gt;::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33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Constraints on keys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2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GB" altLang="en-US" dirty="0"/>
                  <a:t>Strict weak ordering (in mathematical notation)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i="1" dirty="0" smtClean="0">
                          <a:latin typeface="Cambria Math"/>
                        </a:rPr>
                        <m:t>!(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1&lt;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1)</m:t>
                      </m:r>
                    </m:oMath>
                  </m:oMathPara>
                </a14:m>
                <a:endParaRPr lang="en-GB" alt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1&lt;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2&lt;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3⇒ 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1&lt;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alt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i="1" dirty="0" smtClean="0">
                          <a:latin typeface="Cambria Math"/>
                        </a:rPr>
                        <m:t>!(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1&lt;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2 &amp; 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2&lt;</m:t>
                      </m:r>
                      <m:r>
                        <a:rPr lang="en-GB" altLang="en-US" i="1" dirty="0" smtClean="0">
                          <a:latin typeface="Cambria Math"/>
                        </a:rPr>
                        <m:t>𝑘</m:t>
                      </m:r>
                      <m:r>
                        <a:rPr lang="en-GB" altLang="en-US" i="1" dirty="0" smtClean="0">
                          <a:latin typeface="Cambria Math"/>
                        </a:rPr>
                        <m:t>1)</m:t>
                      </m:r>
                    </m:oMath>
                  </m:oMathPara>
                </a14:m>
                <a:endParaRPr lang="en-GB" altLang="en-US" dirty="0"/>
              </a:p>
              <a:p>
                <a:pPr lvl="1"/>
                <a:r>
                  <a:rPr lang="en-GB" altLang="en-US" dirty="0"/>
                  <a:t>Map container uses </a:t>
                </a:r>
                <a:r>
                  <a:rPr lang="en-GB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operator&lt;</a:t>
                </a:r>
                <a:r>
                  <a:rPr lang="en-GB" altLang="en-US" dirty="0"/>
                  <a:t> by default</a:t>
                </a:r>
              </a:p>
              <a:p>
                <a:pPr lvl="1"/>
                <a:r>
                  <a:rPr lang="en-GB" altLang="en-US" dirty="0"/>
                  <a:t>Keys in maps are </a:t>
                </a:r>
                <a:r>
                  <a:rPr lang="en-GB" alt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endParaRPr lang="en-GB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altLang="en-US" dirty="0"/>
              </a:p>
            </p:txBody>
          </p:sp>
        </mc:Choice>
        <mc:Fallback xmlns="">
          <p:sp>
            <p:nvSpPr>
              <p:cNvPr id="133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81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6373</TotalTime>
  <Words>2153</Words>
  <Application>Microsoft Office PowerPoint</Application>
  <PresentationFormat>On-screen Show (4:3)</PresentationFormat>
  <Paragraphs>372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Cambria Math</vt:lpstr>
      <vt:lpstr>Comic Sans MS</vt:lpstr>
      <vt:lpstr>Courier New</vt:lpstr>
      <vt:lpstr>Times</vt:lpstr>
      <vt:lpstr>Times New Roman</vt:lpstr>
      <vt:lpstr>WenQuanYi Zen Hei Sharp</vt:lpstr>
      <vt:lpstr>Wingdings</vt:lpstr>
      <vt:lpstr>uOttawa_Grey</vt:lpstr>
      <vt:lpstr>Advanced Programming Concepts with C++ CSI2372 – Fall 2019</vt:lpstr>
      <vt:lpstr>This Lecture</vt:lpstr>
      <vt:lpstr>Sequential Container Adapters</vt:lpstr>
      <vt:lpstr>Adapting a Different Container</vt:lpstr>
      <vt:lpstr>Some Methods</vt:lpstr>
      <vt:lpstr>Associative Containers</vt:lpstr>
      <vt:lpstr>Some Operations on Pairs</vt:lpstr>
      <vt:lpstr>Map Type</vt:lpstr>
      <vt:lpstr>Constraints on keys</vt:lpstr>
      <vt:lpstr>Map Construction</vt:lpstr>
      <vt:lpstr>Inserting and Removing Elements from a map</vt:lpstr>
      <vt:lpstr>Test if Map contains Key and Map Subscripting </vt:lpstr>
      <vt:lpstr>Example: Insertion into a Map</vt:lpstr>
      <vt:lpstr>Iterating over a Map</vt:lpstr>
      <vt:lpstr>Multiple Entries Multimap</vt:lpstr>
      <vt:lpstr>Sets: set and multiset</vt:lpstr>
      <vt:lpstr>Unordered Maps (Hash Maps)</vt:lpstr>
      <vt:lpstr>Unordered Containers</vt:lpstr>
      <vt:lpstr>Unordered Containers use a Hashtable with Buckets</vt:lpstr>
      <vt:lpstr>Hashing Keys</vt:lpstr>
      <vt:lpstr>Hash Function</vt:lpstr>
      <vt:lpstr>Generic Algorithms</vt:lpstr>
      <vt:lpstr>Modifying Elements</vt:lpstr>
      <vt:lpstr>Copying Elements</vt:lpstr>
      <vt:lpstr>Deleting Elements</vt:lpstr>
      <vt:lpstr>Sorting</vt:lpstr>
      <vt:lpstr>Algorithms Related to Sorting</vt:lpstr>
      <vt:lpstr>Searching</vt:lpstr>
      <vt:lpstr>Next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910</cp:revision>
  <cp:lastPrinted>2018-11-26T19:37:57Z</cp:lastPrinted>
  <dcterms:created xsi:type="dcterms:W3CDTF">2004-10-15T15:05:39Z</dcterms:created>
  <dcterms:modified xsi:type="dcterms:W3CDTF">2019-09-10T19:13:13Z</dcterms:modified>
</cp:coreProperties>
</file>