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1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  <p:sldId id="865" r:id="rId21"/>
    <p:sldId id="866" r:id="rId22"/>
    <p:sldId id="867" r:id="rId23"/>
    <p:sldId id="868" r:id="rId24"/>
    <p:sldId id="869" r:id="rId25"/>
    <p:sldId id="870" r:id="rId26"/>
    <p:sldId id="871" r:id="rId27"/>
    <p:sldId id="872" r:id="rId28"/>
    <p:sldId id="873" r:id="rId29"/>
    <p:sldId id="874" r:id="rId30"/>
    <p:sldId id="875" r:id="rId31"/>
    <p:sldId id="876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588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5A6666F-4792-4E5D-9ED4-BC768F5F157D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91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Counting 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Definition of a SmartPtr inspired by A. Alexandrescu, Modern C++ Design, Chpt. 7</a:t>
            </a:r>
          </a:p>
          <a:p>
            <a:pPr lvl="1"/>
            <a:r>
              <a:rPr lang="en-US" altLang="en-US"/>
              <a:t>Implement reference counting with reference counter object</a:t>
            </a:r>
          </a:p>
          <a:p>
            <a:pPr lvl="1"/>
            <a:r>
              <a:rPr lang="en-US" altLang="en-US"/>
              <a:t>Define comparison operators with raw pointers</a:t>
            </a:r>
          </a:p>
          <a:p>
            <a:pPr lvl="1"/>
            <a:r>
              <a:rPr lang="en-US" altLang="en-US"/>
              <a:t>Simple design by not allowing null pointers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Counting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79425" y="1143000"/>
            <a:ext cx="8283575" cy="47244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normAutofit lnSpcReduction="10000"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template &lt;class T&gt; class SmartPtr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class RefCounter { </a:t>
            </a:r>
            <a:r>
              <a:rPr lang="en-US" altLang="en-US" sz="17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Helper class for reference counter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    unsigned int d_pCount;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  public: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    RefCounter() : d_pCount(1){};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    void clone() { ++d_pCount; return;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    bool release() {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      if (!--d_pCount)	return true;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  <a:t>      return false; } };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T* d_pointee; // The object pointed to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RefCounter* d_counter;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public: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7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constructor from native pointer - do not allow null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explicit SmartPtr( T* _pointee 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: d_pointee(_pointee), d_counter(new RefCounter())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if (d_pointee == 0) { delete d_counter;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  throw std::runtime_error("Smart pointer = null");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and Destruction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27025" y="1371600"/>
            <a:ext cx="8512175" cy="37877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en-US" sz="17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copy constructor from other smart pointer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SmartPtr(SmartPtr&amp; _src)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// share the object and the reference counter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: d_pointee(_src.d_pointee), d_counter(_src.d_counter)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d_counter-&gt;clone(); // increase the counter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7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delete this smart pointer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~SmartPtr()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</a:t>
            </a:r>
            <a:r>
              <a:rPr lang="en-US" altLang="en-US" sz="17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decrease ref count and check if last pointer to object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if ( d_counter-&gt;release()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  delete d_pointee; // delete object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  delete d_counter; // delete counter object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7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Smart Pointers in STL with C++11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Different management strategies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en-US" dirty="0"/>
              <a:t> treats the memory as shared ownership between the </a:t>
            </a:r>
            <a:r>
              <a:rPr lang="en-US" altLang="en-US" dirty="0" err="1"/>
              <a:t>shared_ptr</a:t>
            </a:r>
            <a:endParaRPr lang="en-US" altLang="en-US" dirty="0"/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dirty="0"/>
              <a:t> is a bit like destructive copy and the old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altLang="en-US" dirty="0"/>
              <a:t>, assumes a single valid </a:t>
            </a:r>
            <a:r>
              <a:rPr lang="en-US" altLang="en-US" dirty="0" err="1"/>
              <a:t>ptr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altLang="en-US" dirty="0"/>
              <a:t> registers a pointer with memory but must be locked before use</a:t>
            </a:r>
          </a:p>
          <a:p>
            <a:pPr lvl="1"/>
            <a:r>
              <a:rPr lang="en-US" altLang="en-US" dirty="0"/>
              <a:t>All smart pointer are defined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&lt;memory&gt;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with Smart Pointers in STL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Global operators: comparison and insertion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Dereferencing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39738" y="4724400"/>
            <a:ext cx="8323262" cy="11985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Derefernce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T&amp; operator*() const;</a:t>
            </a:r>
            <a:endParaRPr lang="en-US" altLang="en-US" sz="1800" b="0" i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Access through pointer to member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T* operator-&gt;() const;</a:t>
            </a:r>
            <a:endParaRPr lang="en-US" altLang="en-US" sz="1800" b="0" i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39738" y="1828800"/>
            <a:ext cx="8323262" cy="230505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template &lt; class T, class U &gt;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bool operator==( const shared_ptr&lt;T&gt; &amp;lhs,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             const shared_ptr&lt;U&gt; &amp;rhs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Similar: operator!= operator&lt; operator&lt;= operator&gt;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         operator&gt;=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template &lt;class T, class U, class V&gt;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basic_ostream&lt;U,V&gt;&amp; operator&lt;&lt;(basic_ostream&lt;U,V&gt;&amp; os,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                             const shared_ptr&lt;T&gt;&amp; ptr 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C++11 Aside: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Prior to C++11</a:t>
            </a:r>
          </a:p>
          <a:p>
            <a:pPr lvl="1"/>
            <a:r>
              <a:rPr lang="en-US" altLang="en-US" dirty="0"/>
              <a:t>Null pointers were commonly written as </a:t>
            </a:r>
          </a:p>
          <a:p>
            <a:pPr lvl="1"/>
            <a:r>
              <a:rPr lang="en-US" altLang="en-US" dirty="0"/>
              <a:t>Sometimes a C macro was adapted from &lt;</a:t>
            </a:r>
            <a:r>
              <a:rPr lang="en-US" altLang="en-US" dirty="0" err="1"/>
              <a:t>cstdlib</a:t>
            </a:r>
            <a:r>
              <a:rPr lang="en-US" altLang="en-US" dirty="0"/>
              <a:t>&gt;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With C++11 we can use </a:t>
            </a:r>
            <a:r>
              <a:rPr lang="en-US" altLang="en-US" dirty="0" err="1"/>
              <a:t>use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a new String literal</a:t>
            </a:r>
          </a:p>
          <a:p>
            <a:pPr lvl="2"/>
            <a:r>
              <a:rPr lang="en-US" altLang="en-US" dirty="0"/>
              <a:t>shields from size issues of the pointer type; special type convertible to any pointer type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0" y="1690688"/>
            <a:ext cx="1982787" cy="3667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int *ptr = 0;</a:t>
            </a:r>
            <a:endParaRPr lang="en-US" altLang="en-US" sz="1800" b="0" i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447800" y="2479674"/>
            <a:ext cx="2559050" cy="3667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int *ptr = NULL;</a:t>
            </a:r>
            <a:endParaRPr lang="en-US" altLang="en-US" sz="1800" b="0" i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800600" y="2846387"/>
            <a:ext cx="3024187" cy="3667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int *ptr = nullptr;</a:t>
            </a:r>
            <a:endParaRPr lang="en-US" altLang="en-US" sz="1800" b="0" i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C++11 implements sharing of a (reference counted) resource</a:t>
            </a:r>
          </a:p>
          <a:p>
            <a:pPr lvl="1"/>
            <a:r>
              <a:rPr lang="en-US" altLang="en-US"/>
              <a:t>Memory is automatically deleted when last shared reference goes out of scape</a:t>
            </a:r>
          </a:p>
          <a:p>
            <a:pPr lvl="1"/>
            <a:r>
              <a:rPr lang="en-US" altLang="en-US"/>
              <a:t>Shared pointer should be created by utility routine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0825" y="3200400"/>
            <a:ext cx="8683625" cy="20272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Constructor of resource and sharing overhead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std::shared_ptr&lt;double&gt; sptr = std::make_shared&lt;double&gt;(1.0);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Share resource with other pointer – cctor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std::shared_ptr&lt;double&gt; sptr2 = std::shared_ptr&lt;double&gt;(sptr);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Share resource with other pointer – assignment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std::shared_ptr&lt;double&gt; sptr3;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sptr3 = sptr;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Now 3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2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C++11 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Important: </a:t>
            </a:r>
          </a:p>
          <a:p>
            <a:pPr lvl="1"/>
            <a:r>
              <a:rPr lang="en-US" altLang="en-US"/>
              <a:t>No copy for unique_ptr</a:t>
            </a:r>
          </a:p>
          <a:p>
            <a:pPr lvl="1"/>
            <a:r>
              <a:rPr lang="en-US" altLang="en-US"/>
              <a:t>No assignment for unique_ptr</a:t>
            </a:r>
            <a:endParaRPr lang="en-US" altLang="en-US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7975" y="2590800"/>
            <a:ext cx="8683625" cy="32004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normAutofit lnSpcReduction="10000"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#include &lt;memory&gt;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using std::unique_ptr;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chemeClr val="tx1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unique_ptr&lt;A&gt; aPtr(new A(3));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aPtr-&gt;getValue();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calling a function on A</a:t>
            </a:r>
            <a:endParaRPr lang="en-US" altLang="en-US" sz="1800" b="0" i="0">
              <a:solidFill>
                <a:schemeClr val="tx1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cout &lt;&lt; *aPtr &lt;&lt; endl;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derefencing to get A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chemeClr val="tx1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unique_ptr&lt;A&gt; aPtr2;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aPtr2 is a nullptr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aPtr2 = aPtr;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// illegal assignment with unique_ptr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unique_ptr&lt;A&gt; aPtr3( aPtr 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illegal copy with unique_ptr</a:t>
            </a:r>
            <a:endParaRPr lang="en-US" altLang="en-US" sz="1800" b="0" i="0">
              <a:solidFill>
                <a:schemeClr val="tx1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if an unique_ptr goes out of scopes it deletes the managed object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C++11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object ownership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functionalities to manage ownership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release()</a:t>
            </a:r>
          </a:p>
          <a:p>
            <a:pPr lvl="1"/>
            <a:r>
              <a:rPr lang="en-US" altLang="en-US" dirty="0"/>
              <a:t>also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altLang="en-US" dirty="0"/>
              <a:t>Use with caution! Underlying low-level pointer!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84163" y="2743200"/>
            <a:ext cx="8683625" cy="285908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#include &lt;memory&gt;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using std::unique_ptr;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chemeClr val="tx1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unique_ptr&lt;A&gt; aPtr(new A(3));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unique_ptr&lt;A&gt; aPtr2;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aPtr2 is a nullptr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aPtr2.reset(aPtr.release());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// transfer of ownership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aPtr2.reset();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deletes object A and make aPtr2 a nullptr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aPtr2.reset(new A(4));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resets aPtr2 to a new object A;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               // deletes any old object if it still exists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aPtr2.release();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release the object A pointed to be aPtr2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3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 Pointers</a:t>
            </a:r>
            <a:endParaRPr lang="en-US" alt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 pointers can be initialized with shared pointers and once locked become a shared_ptr</a:t>
            </a:r>
          </a:p>
          <a:p>
            <a:endParaRPr lang="en-US" altLang="en-US"/>
          </a:p>
          <a:p>
            <a:endParaRPr lang="en-US" altLang="en-US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8683625" cy="285941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std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::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weak_ptr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&lt;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{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std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::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shared_ptr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&lt;double&gt;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sPtr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=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std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::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make_shared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&lt;double&gt;(2.0);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sPtr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;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// Make weak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ptr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to same resource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 // Try to get a lock – on success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lwPtr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is a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shared_ptr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	if ( auto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lwPtr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wPtr.lock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())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			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cout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&lt;&lt;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lwPtr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&lt;&lt; " : " 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lwPtr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Try again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if ( auto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lwPtr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wPtr.lock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())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cout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&lt;&lt;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lwPtr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 &lt;&lt; " : " 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lwPtr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This Lecture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mic Sans MS" panose="030F0702030302020204" pitchFamily="66" charset="0"/>
              </a:rPr>
              <a:t>No more Memory leaks</a:t>
            </a:r>
          </a:p>
          <a:p>
            <a:r>
              <a:rPr lang="en-US" altLang="en-US" dirty="0"/>
              <a:t>Smart pointers</a:t>
            </a:r>
          </a:p>
          <a:p>
            <a:pPr lvl="1"/>
            <a:r>
              <a:rPr lang="en-US" altLang="en-US" dirty="0"/>
              <a:t>Understanding smart pointers, Ch. 12</a:t>
            </a:r>
          </a:p>
          <a:p>
            <a:pPr lvl="1"/>
            <a:r>
              <a:rPr lang="en-US" altLang="en-US" dirty="0"/>
              <a:t>C++11 Smart pointer library types 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en-US" dirty="0"/>
              <a:t>, Ch.12.1, 12.1.3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dirty="0"/>
              <a:t>, Ch. 12.1.5 (similar to </a:t>
            </a:r>
            <a:r>
              <a:rPr lang="en-US" altLang="en-US" dirty="0" err="1"/>
              <a:t>auto_ptr</a:t>
            </a:r>
            <a:r>
              <a:rPr lang="en-US" altLang="en-US" dirty="0"/>
              <a:t> in C++98)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altLang="en-US" dirty="0"/>
              <a:t>, Ch. 12.1.6</a:t>
            </a:r>
          </a:p>
          <a:p>
            <a:r>
              <a:rPr lang="en-US" altLang="en-US" dirty="0"/>
              <a:t>Move vs. Copy</a:t>
            </a:r>
          </a:p>
          <a:p>
            <a:pPr lvl="1"/>
            <a:r>
              <a:rPr lang="en-US" altLang="en-US" dirty="0" err="1"/>
              <a:t>rvalue</a:t>
            </a:r>
            <a:r>
              <a:rPr lang="en-US" altLang="en-US" dirty="0"/>
              <a:t> references, Ch. 13.6.1</a:t>
            </a:r>
          </a:p>
          <a:p>
            <a:pPr lvl="1"/>
            <a:r>
              <a:rPr lang="en-US" altLang="en-US" dirty="0"/>
              <a:t>move constructor and assignment operator, Ch. 13.6.2</a:t>
            </a:r>
          </a:p>
          <a:p>
            <a:pPr lvl="1"/>
            <a:r>
              <a:rPr lang="en-US" altLang="en-US" dirty="0" err="1"/>
              <a:t>rvalue</a:t>
            </a:r>
            <a:r>
              <a:rPr lang="en-US" altLang="en-US" dirty="0"/>
              <a:t> reference and member functions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6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lvalue References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lvalue</a:t>
            </a:r>
            <a:r>
              <a:rPr lang="en-US" altLang="en-US" dirty="0"/>
              <a:t> references</a:t>
            </a:r>
          </a:p>
          <a:p>
            <a:pPr lvl="1"/>
            <a:r>
              <a:rPr lang="en-US" altLang="en-US" dirty="0"/>
              <a:t>We can name a reference to </a:t>
            </a:r>
            <a:r>
              <a:rPr lang="en-US" altLang="en-US" dirty="0" err="1"/>
              <a:t>lvalue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We can also name a reference </a:t>
            </a:r>
          </a:p>
          <a:p>
            <a:pPr marL="457200" lvl="1" indent="0">
              <a:buNone/>
            </a:pPr>
            <a:r>
              <a:rPr lang="en-US" altLang="en-US" dirty="0"/>
              <a:t>    to a </a:t>
            </a:r>
            <a:r>
              <a:rPr lang="en-US" altLang="en-US" dirty="0" err="1"/>
              <a:t>const</a:t>
            </a:r>
            <a:r>
              <a:rPr lang="en-US" altLang="en-US" dirty="0"/>
              <a:t> </a:t>
            </a:r>
            <a:r>
              <a:rPr lang="en-US" altLang="en-US" dirty="0" err="1"/>
              <a:t>rvalue</a:t>
            </a:r>
            <a:endParaRPr lang="en-US" altLang="en-US" dirty="0"/>
          </a:p>
          <a:p>
            <a:pPr lvl="1"/>
            <a:r>
              <a:rPr lang="en-US" altLang="en-US" dirty="0"/>
              <a:t>We can not have a </a:t>
            </a:r>
            <a:r>
              <a:rPr lang="en-US" altLang="en-US" dirty="0" err="1"/>
              <a:t>lvalue</a:t>
            </a:r>
            <a:r>
              <a:rPr lang="en-US" altLang="en-US" dirty="0"/>
              <a:t> reference to a temporary or result of a computation </a:t>
            </a:r>
          </a:p>
          <a:p>
            <a:pPr lvl="2"/>
            <a:r>
              <a:rPr lang="en-US" altLang="en-US" dirty="0" err="1"/>
              <a:t>rvalues</a:t>
            </a:r>
            <a:r>
              <a:rPr lang="en-US" altLang="en-US" dirty="0"/>
              <a:t> are just temporary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103178" y="2151062"/>
            <a:ext cx="3095625" cy="6429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=1;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&amp; b = i+5;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425248" y="1295400"/>
            <a:ext cx="1800225" cy="6445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i=1;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int&amp; a = i;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1016953" y="4114800"/>
            <a:ext cx="7200900" cy="11969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foo();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i = 2;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int&amp; a=foo();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Illegal</a:t>
            </a:r>
            <a:endParaRPr lang="en-US" altLang="en-US" sz="1800" b="0" i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int&amp; b = 5+3*i;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Illegal</a:t>
            </a:r>
            <a:endParaRPr lang="en-US" altLang="en-US" sz="1800" b="0" i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rvalue References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rvalue references</a:t>
            </a:r>
          </a:p>
          <a:p>
            <a:pPr lvl="1"/>
            <a:r>
              <a:rPr lang="en-US" altLang="en-US"/>
              <a:t>Using the move mechanism temporary rvalues can be turned in a rvalue reference</a:t>
            </a:r>
          </a:p>
          <a:p>
            <a:pPr lvl="1"/>
            <a:r>
              <a:rPr lang="en-US" altLang="en-US"/>
              <a:t>Replaces a copy with moving resources</a:t>
            </a:r>
            <a:endParaRPr lang="en-US" altLang="en-US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96938" y="3048000"/>
            <a:ext cx="7200900" cy="1473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foo();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i = 2;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int&amp;&amp; a = foo();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Fine</a:t>
            </a:r>
            <a:endParaRPr lang="en-US" altLang="en-US" sz="1800" b="0" i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int&amp;&amp; b = 5+3*i;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Fine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int&amp;&amp; c = 42;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Also ok.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8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move?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Optimization</a:t>
            </a:r>
          </a:p>
          <a:p>
            <a:pPr lvl="1"/>
            <a:r>
              <a:rPr lang="en-US" altLang="en-US"/>
              <a:t>E.g., adding to a std::vector involves copying an object into the vector storage. But:</a:t>
            </a:r>
          </a:p>
          <a:p>
            <a:pPr lvl="2"/>
            <a:r>
              <a:rPr lang="en-US" altLang="en-US"/>
              <a:t>Usually the object is temporary and just used to pass it to the vector via push_back </a:t>
            </a:r>
          </a:p>
          <a:p>
            <a:pPr lvl="2"/>
            <a:r>
              <a:rPr lang="en-US" altLang="en-US"/>
              <a:t>Whenever the vector grows, we are guaranteed that objects are stored in contiguous memory:</a:t>
            </a:r>
          </a:p>
          <a:p>
            <a:pPr lvl="3"/>
            <a:r>
              <a:rPr lang="en-US" altLang="en-US"/>
              <a:t>Allocate k-times the current memory</a:t>
            </a:r>
          </a:p>
          <a:p>
            <a:pPr lvl="3"/>
            <a:r>
              <a:rPr lang="en-US" altLang="en-US"/>
              <a:t>Copy all the elements over</a:t>
            </a:r>
          </a:p>
          <a:p>
            <a:pPr lvl="3"/>
            <a:r>
              <a:rPr lang="en-US" altLang="en-US"/>
              <a:t>Delete the old elements</a:t>
            </a:r>
          </a:p>
          <a:p>
            <a:pPr lvl="2"/>
            <a:r>
              <a:rPr lang="en-US" altLang="en-US"/>
              <a:t>Moving would save the copies and with it the call to new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8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Constructor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Similar to copy constructor</a:t>
            </a:r>
          </a:p>
          <a:p>
            <a:pPr lvl="1"/>
            <a:r>
              <a:rPr lang="en-US" altLang="en-US" dirty="0"/>
              <a:t>Also synthesized by the compiler </a:t>
            </a:r>
          </a:p>
          <a:p>
            <a:r>
              <a:rPr lang="en-US" altLang="en-US" dirty="0"/>
              <a:t>BUT</a:t>
            </a:r>
          </a:p>
          <a:p>
            <a:pPr lvl="1"/>
            <a:r>
              <a:rPr lang="en-US" altLang="en-US" dirty="0"/>
              <a:t>Moves all the resources from the copied source object</a:t>
            </a:r>
          </a:p>
          <a:p>
            <a:pPr lvl="1"/>
            <a:r>
              <a:rPr lang="en-US" altLang="en-US" dirty="0"/>
              <a:t>Does not need to allocate new resources and can be made </a:t>
            </a:r>
            <a:r>
              <a:rPr lang="en-US" altLang="en-US" dirty="0" err="1"/>
              <a:t>noexcept</a:t>
            </a:r>
            <a:r>
              <a:rPr lang="en-US" altLang="en-US" dirty="0"/>
              <a:t>	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74725" y="3733800"/>
            <a:ext cx="7200900" cy="9191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A( A&amp;&amp; _oA ) noexcept;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4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Assignment Operator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Similar to regular assignment operator</a:t>
            </a:r>
          </a:p>
          <a:p>
            <a:pPr lvl="1"/>
            <a:r>
              <a:rPr lang="en-US" altLang="en-US" dirty="0"/>
              <a:t>Also synthesized by the compiler </a:t>
            </a:r>
          </a:p>
          <a:p>
            <a:r>
              <a:rPr lang="en-US" altLang="en-US" dirty="0"/>
              <a:t>BUT</a:t>
            </a:r>
          </a:p>
          <a:p>
            <a:pPr lvl="1"/>
            <a:r>
              <a:rPr lang="en-US" altLang="en-US" dirty="0"/>
              <a:t>Moves all the resources from the assigned source object</a:t>
            </a:r>
          </a:p>
          <a:p>
            <a:pPr lvl="1"/>
            <a:r>
              <a:rPr lang="en-US" altLang="en-US" dirty="0"/>
              <a:t>Does not need to allocate new resources and can be made </a:t>
            </a:r>
            <a:r>
              <a:rPr lang="en-US" altLang="en-US" dirty="0" err="1"/>
              <a:t>noexcept</a:t>
            </a:r>
            <a:endParaRPr lang="en-US" alt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74725" y="3733800"/>
            <a:ext cx="7200900" cy="9191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A&amp; operator=(A&amp;&amp; _oA) noexcept;</a:t>
            </a:r>
            <a:endParaRPr lang="en-US" altLang="en-US" sz="1800" b="0" i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Synthesized Move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Synthesized move constructor and move assignment by the compiler only if </a:t>
            </a:r>
          </a:p>
          <a:p>
            <a:pPr lvl="1"/>
            <a:r>
              <a:rPr lang="en-US" altLang="en-US" dirty="0"/>
              <a:t>No definition of copy constructor, assignment operator or destructor</a:t>
            </a:r>
          </a:p>
          <a:p>
            <a:pPr lvl="1"/>
            <a:r>
              <a:rPr lang="en-US" altLang="en-US" dirty="0"/>
              <a:t>All class variables must be move constructible</a:t>
            </a:r>
          </a:p>
          <a:p>
            <a:pPr lvl="2"/>
            <a:r>
              <a:rPr lang="en-US" altLang="en-US" dirty="0"/>
              <a:t>Built-in types are ok</a:t>
            </a:r>
          </a:p>
          <a:p>
            <a:pPr lvl="2"/>
            <a:r>
              <a:rPr lang="en-US" altLang="en-US" dirty="0"/>
              <a:t>Own types must have a defined or synthesized move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your own Move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Whenever we need to apply the rule of three:</a:t>
            </a:r>
          </a:p>
          <a:p>
            <a:pPr lvl="1"/>
            <a:r>
              <a:rPr lang="en-US" altLang="en-US" dirty="0"/>
              <a:t>Dynamically allocated resources (not managed with smart pointers) require us to define </a:t>
            </a:r>
          </a:p>
          <a:p>
            <a:pPr lvl="2"/>
            <a:r>
              <a:rPr lang="en-US" altLang="en-US" dirty="0"/>
              <a:t>copy constructor, assignment operator and destructor</a:t>
            </a:r>
          </a:p>
          <a:p>
            <a:pPr lvl="1"/>
            <a:r>
              <a:rPr lang="en-US" altLang="en-US" dirty="0"/>
              <a:t>We may want to upgrade to the rule of 5</a:t>
            </a:r>
          </a:p>
          <a:p>
            <a:pPr lvl="2"/>
            <a:r>
              <a:rPr lang="en-US" altLang="en-US" dirty="0"/>
              <a:t>Rule of 3 plus move constructor and move assignment operator</a:t>
            </a:r>
          </a:p>
          <a:p>
            <a:pPr lvl="1"/>
            <a:r>
              <a:rPr lang="en-US" altLang="en-US" dirty="0"/>
              <a:t>Must make sense: </a:t>
            </a:r>
          </a:p>
          <a:p>
            <a:pPr lvl="2"/>
            <a:r>
              <a:rPr lang="en-US" altLang="en-US" dirty="0"/>
              <a:t>moved from source object must be left in a destructible state </a:t>
            </a:r>
          </a:p>
          <a:p>
            <a:pPr lvl="2"/>
            <a:r>
              <a:rPr lang="en-US" altLang="en-US" dirty="0"/>
              <a:t>must be able to assign to moved from source object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75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Worked Example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267200"/>
          </a:xfrm>
        </p:spPr>
        <p:txBody>
          <a:bodyPr/>
          <a:lstStyle/>
          <a:p>
            <a:r>
              <a:rPr lang="en-US" altLang="en-US" dirty="0"/>
              <a:t>Class that holds its own dynamic array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use of a pointer to a dynamically allocated array requires us to manage the copy control of objects of the class </a:t>
            </a:r>
          </a:p>
          <a:p>
            <a:r>
              <a:rPr lang="en-US" altLang="en-US" dirty="0"/>
              <a:t>Rule of 3 applies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	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200900" cy="11969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ThumbNail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unsigned int d_size;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unsigned char* d_pattern;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25475" y="4344988"/>
            <a:ext cx="7200900" cy="17510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ThumbNail {  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	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ThumbNail(const ThumbNail&amp; _otn);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~ThumbNail();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ThumbNail&amp; operator=(const ThumbNail&amp; _otn);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02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Upgrade to the rule of 5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Rule of three is sufficient to</a:t>
            </a:r>
          </a:p>
          <a:p>
            <a:pPr lvl="2"/>
            <a:r>
              <a:rPr lang="en-US" altLang="en-US"/>
              <a:t>prevent memory leaks, and </a:t>
            </a:r>
          </a:p>
          <a:p>
            <a:pPr lvl="2"/>
            <a:r>
              <a:rPr lang="en-US" altLang="en-US"/>
              <a:t>ensure that we can use our own type with the containers of the std library</a:t>
            </a:r>
          </a:p>
          <a:p>
            <a:r>
              <a:rPr lang="en-US" altLang="en-US"/>
              <a:t>But we can gain efficiency</a:t>
            </a:r>
            <a:endParaRPr lang="en-US" alt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27088" y="3236912"/>
            <a:ext cx="7200900" cy="285908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ThumbNail {  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	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ThumbNail(const ThumbNail&amp; _otn);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~ThumbNail();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ThumbNail&amp; operator=(const ThumbNail&amp; _otn);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// Move cctor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ThumbNail( ThumbNail&amp;&amp; _otn ) noexcept;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// Move assignment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ThumbNail&amp; operator=(ThumbNail&amp;&amp; _otn) noexcept;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following code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calls the copy constructor for </a:t>
            </a:r>
            <a:r>
              <a:rPr lang="en-US" altLang="en-US" dirty="0" err="1"/>
              <a:t>ThumbNail</a:t>
            </a:r>
            <a:r>
              <a:rPr lang="en-US" altLang="en-US" dirty="0"/>
              <a:t> six times!</a:t>
            </a:r>
          </a:p>
          <a:p>
            <a:r>
              <a:rPr lang="en-US" altLang="en-US" dirty="0"/>
              <a:t>With the move constructor with </a:t>
            </a:r>
            <a:r>
              <a:rPr lang="en-US" altLang="en-US" dirty="0" err="1"/>
              <a:t>noexcept</a:t>
            </a:r>
            <a:r>
              <a:rPr lang="en-US" altLang="en-US" dirty="0"/>
              <a:t>, six calls to the move constructor are used (at least if the compiler cooperates)!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80098" y="1905000"/>
            <a:ext cx="7200900" cy="147478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::vector&lt;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unsigned char res[] = "x1y2z1a3";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&lt;3; ++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vec.push_back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res,i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*2+2));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800" b="0" i="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Smart Pointers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Encapsulate a pointer inside a class</a:t>
            </a:r>
          </a:p>
          <a:p>
            <a:pPr lvl="1"/>
            <a:r>
              <a:rPr lang="en-US" altLang="en-US"/>
              <a:t>Overload the dereference operator *ptr</a:t>
            </a:r>
          </a:p>
          <a:p>
            <a:pPr lvl="1"/>
            <a:r>
              <a:rPr lang="en-US" altLang="en-US"/>
              <a:t>Overload the member access through pointer ptr-&gt;</a:t>
            </a:r>
          </a:p>
          <a:p>
            <a:r>
              <a:rPr lang="en-US" altLang="en-US"/>
              <a:t>Ownership management</a:t>
            </a:r>
          </a:p>
          <a:p>
            <a:pPr lvl="1"/>
            <a:r>
              <a:rPr lang="en-US" altLang="en-US"/>
              <a:t>Deep copy – familiar from pointer class attributes</a:t>
            </a:r>
          </a:p>
          <a:p>
            <a:pPr lvl="1"/>
            <a:r>
              <a:rPr lang="en-US" altLang="en-US"/>
              <a:t>Copy on write</a:t>
            </a:r>
          </a:p>
          <a:p>
            <a:pPr lvl="1"/>
            <a:r>
              <a:rPr lang="en-US" altLang="en-US"/>
              <a:t>Reference counting – example</a:t>
            </a:r>
          </a:p>
          <a:p>
            <a:pPr lvl="1"/>
            <a:r>
              <a:rPr lang="en-US" altLang="en-US"/>
              <a:t>Reference linking</a:t>
            </a:r>
          </a:p>
          <a:p>
            <a:pPr lvl="1"/>
            <a:r>
              <a:rPr lang="en-US" altLang="en-US"/>
              <a:t>Destructive copy – example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05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rvalue</a:t>
            </a:r>
            <a:r>
              <a:rPr lang="en-US" altLang="en-US" dirty="0"/>
              <a:t> reference functions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We can define other class functions that take rvalues references</a:t>
            </a:r>
          </a:p>
          <a:p>
            <a:pPr lvl="1"/>
            <a:r>
              <a:rPr lang="en-US" altLang="en-US"/>
              <a:t>Function overloading takes the lvalue/rvalue property into account</a:t>
            </a:r>
          </a:p>
          <a:p>
            <a:pPr lvl="2"/>
            <a:r>
              <a:rPr lang="en-US" altLang="en-US"/>
              <a:t>Requires that all overloaded functions define the reference qualifier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3581400"/>
            <a:ext cx="8137525" cy="20288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 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CA" altLang="en-US" sz="1800" b="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// Will steal resources and just update local variables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CA" altLang="en-US" sz="1800" b="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// and return this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 scramble() &amp;&amp;;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// Will not change this and make a copy before changing</a:t>
            </a:r>
            <a:endParaRPr lang="en-CA" altLang="en-US" sz="1800" b="0" i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scramble()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&amp;;	</a:t>
            </a:r>
            <a:endParaRPr lang="en-CA" altLang="en-US" sz="1800" b="0" i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err="1"/>
              <a:t>rvalue</a:t>
            </a:r>
            <a:r>
              <a:rPr lang="en-US" altLang="en-US" dirty="0"/>
              <a:t> reference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 definition and call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8137525" cy="424440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::scramble() &amp;&amp;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d_pattern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random_shuffle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d_pattern,d_pattern+d_size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::scramble()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ThumbNail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res(*this);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res.d_pattern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random_shuffle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res.d_pattern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res.d_pattern+res.d_size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res;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tn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tn2.scramble();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tn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foo().scramble();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2209800" y="5638800"/>
            <a:ext cx="1832135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41935" y="5574145"/>
            <a:ext cx="4706302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temporary – uses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rvalue</a:t>
            </a: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reference</a:t>
            </a:r>
            <a:endParaRPr lang="en-US" altLang="en-US" sz="1800" b="0" i="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905001" y="5219700"/>
            <a:ext cx="914399" cy="243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819400" y="4953000"/>
            <a:ext cx="32004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variable – uses </a:t>
            </a:r>
            <a:r>
              <a:rPr lang="en-CA" altLang="en-US" sz="1800" b="0" i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lvalue</a:t>
            </a:r>
            <a:endParaRPr lang="en-US" altLang="en-US" sz="1800" b="0" i="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176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Smart Pointer Layout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Basic methods and operators</a:t>
            </a:r>
          </a:p>
          <a:p>
            <a:pPr lvl="2"/>
            <a:r>
              <a:rPr lang="en-US" altLang="en-US"/>
              <a:t>no ownership management yet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2162175"/>
            <a:ext cx="8683625" cy="40100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template &lt;class T&gt; class SmartPtr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T* d_pointee;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The object pointed to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public: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constructor from native pointer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explicit SmartPtr( T* _pointee ) : d_pointee(_pointee)) {}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copy constructor from other smart pointer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explicit SmartPtr(SmartPtr&amp; _src);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delete this smart pointer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~SmartPtr();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assign a smart ptr to this smart ptr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SmartPtr&lt;T&gt;&amp; operator=(const SmartPtr&lt;T&gt;&amp; _src);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T&amp; operator*();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get the object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T* operator-&gt;();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// pointer to be used in -&gt; operator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…};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Reference Counting Concept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Dynamic object is paired with a counter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Object is deleted if reference count = 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418137" y="2268539"/>
            <a:ext cx="1728788" cy="1008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418137" y="4572000"/>
            <a:ext cx="1728788" cy="649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12597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08262"/>
              </p:ext>
            </p:extLst>
          </p:nvPr>
        </p:nvGraphicFramePr>
        <p:xfrm>
          <a:off x="736600" y="2557463"/>
          <a:ext cx="1655762" cy="1150937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97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00026"/>
              </p:ext>
            </p:extLst>
          </p:nvPr>
        </p:nvGraphicFramePr>
        <p:xfrm>
          <a:off x="736600" y="4571687"/>
          <a:ext cx="1655762" cy="1150938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14" name="Line 36"/>
          <p:cNvSpPr>
            <a:spLocks noChangeShapeType="1"/>
          </p:cNvSpPr>
          <p:nvPr/>
        </p:nvSpPr>
        <p:spPr bwMode="auto">
          <a:xfrm flipV="1">
            <a:off x="2393951" y="2743199"/>
            <a:ext cx="3024186" cy="1730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8215" name="Line 37"/>
          <p:cNvSpPr>
            <a:spLocks noChangeShapeType="1"/>
          </p:cNvSpPr>
          <p:nvPr/>
        </p:nvSpPr>
        <p:spPr bwMode="auto">
          <a:xfrm flipV="1">
            <a:off x="2393952" y="2829717"/>
            <a:ext cx="3024186" cy="203120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8216" name="Line 38"/>
          <p:cNvSpPr>
            <a:spLocks noChangeShapeType="1"/>
          </p:cNvSpPr>
          <p:nvPr/>
        </p:nvSpPr>
        <p:spPr bwMode="auto">
          <a:xfrm>
            <a:off x="2393950" y="3421063"/>
            <a:ext cx="3024187" cy="13684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8217" name="Line 39"/>
          <p:cNvSpPr>
            <a:spLocks noChangeShapeType="1"/>
          </p:cNvSpPr>
          <p:nvPr/>
        </p:nvSpPr>
        <p:spPr bwMode="auto">
          <a:xfrm flipV="1">
            <a:off x="2393950" y="4860925"/>
            <a:ext cx="3024187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8218" name="Text Box 40"/>
          <p:cNvSpPr txBox="1">
            <a:spLocks noChangeArrowheads="1"/>
          </p:cNvSpPr>
          <p:nvPr/>
        </p:nvSpPr>
        <p:spPr bwMode="auto">
          <a:xfrm>
            <a:off x="7239000" y="4876800"/>
            <a:ext cx="1438214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>
                <a:solidFill>
                  <a:schemeClr val="tx1"/>
                </a:solidFill>
              </a:rPr>
              <a:t>Reference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>
                <a:solidFill>
                  <a:schemeClr val="tx1"/>
                </a:solidFill>
              </a:rPr>
              <a:t>Counter</a:t>
            </a:r>
          </a:p>
        </p:txBody>
      </p:sp>
      <p:sp>
        <p:nvSpPr>
          <p:cNvPr id="8219" name="Text Box 41"/>
          <p:cNvSpPr txBox="1">
            <a:spLocks noChangeArrowheads="1"/>
          </p:cNvSpPr>
          <p:nvPr/>
        </p:nvSpPr>
        <p:spPr bwMode="auto">
          <a:xfrm>
            <a:off x="304800" y="1981200"/>
            <a:ext cx="1194558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 err="1">
                <a:solidFill>
                  <a:schemeClr val="tx1"/>
                </a:solidFill>
              </a:rPr>
              <a:t>SmartPtr</a:t>
            </a:r>
            <a:endParaRPr lang="en-US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8220" name="Text Box 42"/>
          <p:cNvSpPr txBox="1">
            <a:spLocks noChangeArrowheads="1"/>
          </p:cNvSpPr>
          <p:nvPr/>
        </p:nvSpPr>
        <p:spPr bwMode="auto">
          <a:xfrm>
            <a:off x="304800" y="4038600"/>
            <a:ext cx="1194558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 err="1">
                <a:solidFill>
                  <a:schemeClr val="tx1"/>
                </a:solidFill>
              </a:rPr>
              <a:t>SmartPtr</a:t>
            </a:r>
            <a:endParaRPr lang="en-US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Reference Counting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62546"/>
            <a:ext cx="7772400" cy="4267200"/>
          </a:xfrm>
        </p:spPr>
        <p:txBody>
          <a:bodyPr/>
          <a:lstStyle/>
          <a:p>
            <a:pPr lvl="1"/>
            <a:r>
              <a:rPr lang="en-US" altLang="en-US"/>
              <a:t>Reduced space by extra level of indirection</a:t>
            </a:r>
          </a:p>
          <a:p>
            <a:pPr lvl="1"/>
            <a:r>
              <a:rPr lang="en-US" altLang="en-US"/>
              <a:t>Increased overhead for object access</a:t>
            </a:r>
          </a:p>
          <a:p>
            <a:pPr lvl="1"/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934200" y="2979167"/>
            <a:ext cx="1827211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</a:rPr>
              <a:t>Object</a:t>
            </a:r>
          </a:p>
        </p:txBody>
      </p:sp>
      <p:graphicFrame>
        <p:nvGraphicFramePr>
          <p:cNvPr id="1270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15449"/>
              </p:ext>
            </p:extLst>
          </p:nvPr>
        </p:nvGraphicFramePr>
        <p:xfrm>
          <a:off x="611187" y="2726437"/>
          <a:ext cx="1750029" cy="457200"/>
        </p:xfrm>
        <a:graphic>
          <a:graphicData uri="http://schemas.openxmlformats.org/drawingml/2006/table">
            <a:tbl>
              <a:tblPr/>
              <a:tblGrid>
                <a:gridCol w="175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69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01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02018"/>
              </p:ext>
            </p:extLst>
          </p:nvPr>
        </p:nvGraphicFramePr>
        <p:xfrm>
          <a:off x="611187" y="4663750"/>
          <a:ext cx="1750029" cy="457200"/>
        </p:xfrm>
        <a:graphic>
          <a:graphicData uri="http://schemas.openxmlformats.org/drawingml/2006/table">
            <a:tbl>
              <a:tblPr/>
              <a:tblGrid>
                <a:gridCol w="175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70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3" name="Line 22"/>
          <p:cNvSpPr>
            <a:spLocks noChangeShapeType="1"/>
          </p:cNvSpPr>
          <p:nvPr/>
        </p:nvSpPr>
        <p:spPr bwMode="auto">
          <a:xfrm>
            <a:off x="2339976" y="2973724"/>
            <a:ext cx="1521838" cy="60767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9234" name="Line 23"/>
          <p:cNvSpPr>
            <a:spLocks noChangeShapeType="1"/>
          </p:cNvSpPr>
          <p:nvPr/>
        </p:nvSpPr>
        <p:spPr bwMode="auto">
          <a:xfrm flipV="1">
            <a:off x="2339975" y="3581400"/>
            <a:ext cx="1521839" cy="129793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9235" name="Line 24"/>
          <p:cNvSpPr>
            <a:spLocks noChangeShapeType="1"/>
          </p:cNvSpPr>
          <p:nvPr/>
        </p:nvSpPr>
        <p:spPr bwMode="auto">
          <a:xfrm flipV="1">
            <a:off x="5791200" y="3376041"/>
            <a:ext cx="1143000" cy="17887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9236" name="Text Box 26"/>
          <p:cNvSpPr txBox="1">
            <a:spLocks noChangeArrowheads="1"/>
          </p:cNvSpPr>
          <p:nvPr/>
        </p:nvSpPr>
        <p:spPr bwMode="auto">
          <a:xfrm>
            <a:off x="4419600" y="4267200"/>
            <a:ext cx="1787789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Reference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Counter</a:t>
            </a:r>
          </a:p>
        </p:txBody>
      </p:sp>
      <p:sp>
        <p:nvSpPr>
          <p:cNvPr id="9237" name="Text Box 27"/>
          <p:cNvSpPr txBox="1">
            <a:spLocks noChangeArrowheads="1"/>
          </p:cNvSpPr>
          <p:nvPr/>
        </p:nvSpPr>
        <p:spPr bwMode="auto">
          <a:xfrm>
            <a:off x="228600" y="2209800"/>
            <a:ext cx="1477739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SmartPtr</a:t>
            </a:r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179387" y="4149725"/>
            <a:ext cx="1477739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SmartPtr</a:t>
            </a:r>
          </a:p>
        </p:txBody>
      </p:sp>
      <p:graphicFrame>
        <p:nvGraphicFramePr>
          <p:cNvPr id="1270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0501"/>
              </p:ext>
            </p:extLst>
          </p:nvPr>
        </p:nvGraphicFramePr>
        <p:xfrm>
          <a:off x="3851275" y="3297230"/>
          <a:ext cx="1927885" cy="914400"/>
        </p:xfrm>
        <a:graphic>
          <a:graphicData uri="http://schemas.openxmlformats.org/drawingml/2006/table">
            <a:tbl>
              <a:tblPr/>
              <a:tblGrid>
                <a:gridCol w="192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937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ObjectPtr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23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Intrusive Reference Counting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/>
              <a:t>Most effective if reference counter is part of object</a:t>
            </a:r>
          </a:p>
          <a:p>
            <a:pPr lvl="1" eaLnBrk="1" hangingPunct="1">
              <a:defRPr/>
            </a:pPr>
            <a:r>
              <a:rPr lang="en-US" altLang="en-US"/>
              <a:t>Objects must be designed for reference counting</a:t>
            </a:r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5101"/>
              </p:ext>
            </p:extLst>
          </p:nvPr>
        </p:nvGraphicFramePr>
        <p:xfrm>
          <a:off x="2193925" y="2938462"/>
          <a:ext cx="1655763" cy="576263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0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85630"/>
              </p:ext>
            </p:extLst>
          </p:nvPr>
        </p:nvGraphicFramePr>
        <p:xfrm>
          <a:off x="2266950" y="4857437"/>
          <a:ext cx="1655763" cy="576262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922713" y="3297237"/>
            <a:ext cx="1439862" cy="288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922713" y="3657600"/>
            <a:ext cx="1439862" cy="1657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1762125" y="2435538"/>
            <a:ext cx="1194558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SmartPtr</a:t>
            </a:r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1762125" y="4343400"/>
            <a:ext cx="1194558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SmartPtr</a:t>
            </a:r>
          </a:p>
        </p:txBody>
      </p:sp>
      <p:graphicFrame>
        <p:nvGraphicFramePr>
          <p:cNvPr id="13213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53802"/>
              </p:ext>
            </p:extLst>
          </p:nvPr>
        </p:nvGraphicFramePr>
        <p:xfrm>
          <a:off x="5434013" y="3297237"/>
          <a:ext cx="2306637" cy="1627823"/>
        </p:xfrm>
        <a:graphic>
          <a:graphicData uri="http://schemas.openxmlformats.org/drawingml/2006/table">
            <a:tbl>
              <a:tblPr/>
              <a:tblGrid>
                <a:gridCol w="23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663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</a:t>
                      </a:r>
                    </a:p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 = 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7308850" y="2720975"/>
            <a:ext cx="92525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9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Linking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Ideas: </a:t>
            </a:r>
          </a:p>
          <a:p>
            <a:pPr lvl="1"/>
            <a:r>
              <a:rPr lang="en-US" altLang="en-US" dirty="0"/>
              <a:t>Enough to know when the last object is dereferenced</a:t>
            </a:r>
          </a:p>
          <a:p>
            <a:pPr lvl="1"/>
            <a:r>
              <a:rPr lang="en-US" altLang="en-US" dirty="0"/>
              <a:t>Link all pointers into a doubly-linked list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629400" y="3147218"/>
            <a:ext cx="1728787" cy="965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>
                <a:solidFill>
                  <a:schemeClr val="tx1"/>
                </a:solidFill>
              </a:rPr>
              <a:t>Object</a:t>
            </a:r>
          </a:p>
        </p:txBody>
      </p:sp>
      <p:graphicFrame>
        <p:nvGraphicFramePr>
          <p:cNvPr id="12803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60045"/>
              </p:ext>
            </p:extLst>
          </p:nvPr>
        </p:nvGraphicFramePr>
        <p:xfrm>
          <a:off x="1690688" y="3076575"/>
          <a:ext cx="1814512" cy="962025"/>
        </p:xfrm>
        <a:graphic>
          <a:graphicData uri="http://schemas.openxmlformats.org/drawingml/2006/table">
            <a:tbl>
              <a:tblPr/>
              <a:tblGrid>
                <a:gridCol w="90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76">
                <a:tc gridSpan="2"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49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9" name="Line 22"/>
          <p:cNvSpPr>
            <a:spLocks noChangeShapeType="1"/>
          </p:cNvSpPr>
          <p:nvPr/>
        </p:nvSpPr>
        <p:spPr bwMode="auto">
          <a:xfrm>
            <a:off x="3505200" y="3436937"/>
            <a:ext cx="3124200" cy="1444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1280" name="Line 23"/>
          <p:cNvSpPr>
            <a:spLocks noChangeShapeType="1"/>
          </p:cNvSpPr>
          <p:nvPr/>
        </p:nvSpPr>
        <p:spPr bwMode="auto">
          <a:xfrm flipV="1">
            <a:off x="3505201" y="3733799"/>
            <a:ext cx="3124200" cy="12176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1281" name="Line 24"/>
          <p:cNvSpPr>
            <a:spLocks noChangeShapeType="1"/>
          </p:cNvSpPr>
          <p:nvPr/>
        </p:nvSpPr>
        <p:spPr bwMode="auto">
          <a:xfrm>
            <a:off x="3059113" y="4076700"/>
            <a:ext cx="0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1282" name="Line 25"/>
          <p:cNvSpPr>
            <a:spLocks noChangeShapeType="1"/>
          </p:cNvSpPr>
          <p:nvPr/>
        </p:nvSpPr>
        <p:spPr bwMode="auto">
          <a:xfrm>
            <a:off x="3505200" y="5408612"/>
            <a:ext cx="719137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1283" name="Text Box 26"/>
          <p:cNvSpPr txBox="1">
            <a:spLocks noChangeArrowheads="1"/>
          </p:cNvSpPr>
          <p:nvPr/>
        </p:nvSpPr>
        <p:spPr bwMode="auto">
          <a:xfrm>
            <a:off x="1385888" y="2590800"/>
            <a:ext cx="1194558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 err="1">
                <a:solidFill>
                  <a:schemeClr val="tx1"/>
                </a:solidFill>
              </a:rPr>
              <a:t>SmartPtr</a:t>
            </a:r>
            <a:endParaRPr lang="en-US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11284" name="Text Box 27"/>
          <p:cNvSpPr txBox="1">
            <a:spLocks noChangeArrowheads="1"/>
          </p:cNvSpPr>
          <p:nvPr/>
        </p:nvSpPr>
        <p:spPr bwMode="auto">
          <a:xfrm>
            <a:off x="1258888" y="4267200"/>
            <a:ext cx="1194558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 err="1">
                <a:solidFill>
                  <a:schemeClr val="tx1"/>
                </a:solidFill>
              </a:rPr>
              <a:t>SmartPtr</a:t>
            </a:r>
            <a:endParaRPr lang="en-US" altLang="en-US" sz="2000" b="0" i="0" dirty="0">
              <a:solidFill>
                <a:schemeClr val="tx1"/>
              </a:solidFill>
            </a:endParaRPr>
          </a:p>
        </p:txBody>
      </p:sp>
      <p:graphicFrame>
        <p:nvGraphicFramePr>
          <p:cNvPr id="12803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65163"/>
              </p:ext>
            </p:extLst>
          </p:nvPr>
        </p:nvGraphicFramePr>
        <p:xfrm>
          <a:off x="1619250" y="4724400"/>
          <a:ext cx="1885950" cy="91440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594">
                <a:tc gridSpan="2"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94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95" name="Text Box 45"/>
          <p:cNvSpPr txBox="1">
            <a:spLocks noChangeArrowheads="1"/>
          </p:cNvSpPr>
          <p:nvPr/>
        </p:nvSpPr>
        <p:spPr bwMode="auto">
          <a:xfrm>
            <a:off x="4265613" y="5181600"/>
            <a:ext cx="585417" cy="46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1296" name="Text Box 46"/>
          <p:cNvSpPr txBox="1">
            <a:spLocks noChangeArrowheads="1"/>
          </p:cNvSpPr>
          <p:nvPr/>
        </p:nvSpPr>
        <p:spPr bwMode="auto">
          <a:xfrm>
            <a:off x="862383" y="3581400"/>
            <a:ext cx="585417" cy="46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1297" name="Line 47"/>
          <p:cNvSpPr>
            <a:spLocks noChangeShapeType="1"/>
          </p:cNvSpPr>
          <p:nvPr/>
        </p:nvSpPr>
        <p:spPr bwMode="auto">
          <a:xfrm flipH="1" flipV="1">
            <a:off x="1389063" y="3886200"/>
            <a:ext cx="2873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1298" name="Line 48"/>
          <p:cNvSpPr>
            <a:spLocks noChangeShapeType="1"/>
          </p:cNvSpPr>
          <p:nvPr/>
        </p:nvSpPr>
        <p:spPr bwMode="auto">
          <a:xfrm>
            <a:off x="452438" y="3363912"/>
            <a:ext cx="12239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1299" name="Line 49"/>
          <p:cNvSpPr>
            <a:spLocks noChangeShapeType="1"/>
          </p:cNvSpPr>
          <p:nvPr/>
        </p:nvSpPr>
        <p:spPr bwMode="auto">
          <a:xfrm>
            <a:off x="457200" y="5410200"/>
            <a:ext cx="11477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1300" name="Line 50"/>
          <p:cNvSpPr>
            <a:spLocks noChangeShapeType="1"/>
          </p:cNvSpPr>
          <p:nvPr/>
        </p:nvSpPr>
        <p:spPr bwMode="auto">
          <a:xfrm flipV="1">
            <a:off x="457200" y="3363912"/>
            <a:ext cx="0" cy="2046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5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Destructive Copy</a:t>
            </a:r>
          </a:p>
        </p:txBody>
      </p:sp>
      <p:sp>
        <p:nvSpPr>
          <p:cNvPr id="123935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Ideas: </a:t>
            </a:r>
          </a:p>
          <a:p>
            <a:pPr lvl="1"/>
            <a:r>
              <a:rPr lang="en-US" altLang="en-US"/>
              <a:t>There is always only one valid ptr to an Object</a:t>
            </a:r>
          </a:p>
          <a:p>
            <a:pPr lvl="1"/>
            <a:r>
              <a:rPr lang="en-US" altLang="en-US"/>
              <a:t>Copying destroys the original source pointer</a:t>
            </a:r>
          </a:p>
          <a:p>
            <a:pPr lvl="1"/>
            <a:r>
              <a:rPr lang="en-US" altLang="en-US"/>
              <a:t>Pass by value acts as a sink</a:t>
            </a:r>
          </a:p>
          <a:p>
            <a:pPr lvl="2"/>
            <a:r>
              <a:rPr lang="en-US" altLang="en-US"/>
              <a:t>Implemented in std::auto_ptr in C++98 but deprecated in C++11</a:t>
            </a:r>
          </a:p>
          <a:p>
            <a:pPr lvl="2"/>
            <a:r>
              <a:rPr lang="en-US" altLang="en-US"/>
              <a:t>Instead use std::unique_ptr in C++11</a:t>
            </a:r>
            <a:endParaRPr lang="en-US" altLang="en-US" dirty="0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13937"/>
              </p:ext>
            </p:extLst>
          </p:nvPr>
        </p:nvGraphicFramePr>
        <p:xfrm>
          <a:off x="1828800" y="4648201"/>
          <a:ext cx="1593850" cy="457200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pointee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8" name="Line 16"/>
          <p:cNvSpPr>
            <a:spLocks noChangeShapeType="1"/>
          </p:cNvSpPr>
          <p:nvPr/>
        </p:nvSpPr>
        <p:spPr bwMode="auto">
          <a:xfrm>
            <a:off x="3433763" y="4832350"/>
            <a:ext cx="1584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2000"/>
          </a:p>
        </p:txBody>
      </p:sp>
      <p:sp>
        <p:nvSpPr>
          <p:cNvPr id="12299" name="Text Box 18"/>
          <p:cNvSpPr txBox="1">
            <a:spLocks noChangeArrowheads="1"/>
          </p:cNvSpPr>
          <p:nvPr/>
        </p:nvSpPr>
        <p:spPr bwMode="auto">
          <a:xfrm>
            <a:off x="1273175" y="4038600"/>
            <a:ext cx="1194558" cy="46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 err="1">
                <a:solidFill>
                  <a:schemeClr val="tx1"/>
                </a:solidFill>
              </a:rPr>
              <a:t>SmartPtr</a:t>
            </a:r>
            <a:endParaRPr lang="en-US" altLang="en-US" sz="2000" b="0" i="0" dirty="0">
              <a:solidFill>
                <a:schemeClr val="tx1"/>
              </a:solidFill>
            </a:endParaRPr>
          </a:p>
        </p:txBody>
      </p:sp>
      <p:graphicFrame>
        <p:nvGraphicFramePr>
          <p:cNvPr id="12393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46037"/>
              </p:ext>
            </p:extLst>
          </p:nvPr>
        </p:nvGraphicFramePr>
        <p:xfrm>
          <a:off x="5018088" y="4543425"/>
          <a:ext cx="2306637" cy="728662"/>
        </p:xfrm>
        <a:graphic>
          <a:graphicData uri="http://schemas.openxmlformats.org/drawingml/2006/table">
            <a:tbl>
              <a:tblPr/>
              <a:tblGrid>
                <a:gridCol w="23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662">
                <a:tc>
                  <a:txBody>
                    <a:bodyPr/>
                    <a:lstStyle>
                      <a:lvl1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Font typeface="Arial" charset="0"/>
                        <a:defRPr sz="2700" b="1" i="1">
                          <a:solidFill>
                            <a:srgbClr val="FEC52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 marL="114300" indent="34290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 marL="569913" indent="344488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Arial" charset="0"/>
                        <a:defRPr sz="2200" i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 marL="1028700" indent="342900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Marlett" pitchFamily="2" charset="2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 marL="1543050" indent="28575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marL="20002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marL="24574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marL="29146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marL="3371850" indent="285750" defTabSz="457200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60C900"/>
                        </a:buClr>
                        <a:buSzPct val="100000"/>
                        <a:buFont typeface="Book Antiqua" pitchFamily="18" charset="0"/>
                        <a:defRPr sz="22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FEC524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7105650" y="4040187"/>
            <a:ext cx="92525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000" b="0" i="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52677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6587</TotalTime>
  <Words>2273</Words>
  <Application>Microsoft Office PowerPoint</Application>
  <PresentationFormat>On-screen Show (4:3)</PresentationFormat>
  <Paragraphs>424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Wingdings</vt:lpstr>
      <vt:lpstr>uOttawa_Grey</vt:lpstr>
      <vt:lpstr>Advanced Programming Concepts with C++ CSI2372 – Fall 2019</vt:lpstr>
      <vt:lpstr>This Lecture</vt:lpstr>
      <vt:lpstr>Understanding Smart Pointers</vt:lpstr>
      <vt:lpstr>Basic Smart Pointer Layout</vt:lpstr>
      <vt:lpstr>Reference Counting Concept</vt:lpstr>
      <vt:lpstr>Alternative Reference Counting</vt:lpstr>
      <vt:lpstr>Intrusive Reference Counting</vt:lpstr>
      <vt:lpstr>Reference Linking</vt:lpstr>
      <vt:lpstr>Destructive Copy</vt:lpstr>
      <vt:lpstr>Reference Counting Example</vt:lpstr>
      <vt:lpstr>Reference Counting</vt:lpstr>
      <vt:lpstr>Copying and Destruction</vt:lpstr>
      <vt:lpstr>Smart Pointers in STL with C++11</vt:lpstr>
      <vt:lpstr>Operations with Smart Pointers in STL</vt:lpstr>
      <vt:lpstr>C++11 Aside: nullptr</vt:lpstr>
      <vt:lpstr>Using std::shared_ptr</vt:lpstr>
      <vt:lpstr>C++11 Using std::unique_ptr</vt:lpstr>
      <vt:lpstr>C++11 std::unique_ptr object ownership</vt:lpstr>
      <vt:lpstr>Weak Pointers</vt:lpstr>
      <vt:lpstr>lvalue References</vt:lpstr>
      <vt:lpstr>rvalue References</vt:lpstr>
      <vt:lpstr>Why move?</vt:lpstr>
      <vt:lpstr>Move Constructor</vt:lpstr>
      <vt:lpstr>Move Assignment Operator</vt:lpstr>
      <vt:lpstr>Synthesized Move</vt:lpstr>
      <vt:lpstr>Defining your own Move</vt:lpstr>
      <vt:lpstr>A Worked Example</vt:lpstr>
      <vt:lpstr>Upgrade to the rule of 5</vt:lpstr>
      <vt:lpstr>Example</vt:lpstr>
      <vt:lpstr>rvalue reference functions</vt:lpstr>
      <vt:lpstr>Example rvalue reference functions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949</cp:revision>
  <cp:lastPrinted>2015-11-23T15:31:43Z</cp:lastPrinted>
  <dcterms:created xsi:type="dcterms:W3CDTF">2004-10-15T15:05:39Z</dcterms:created>
  <dcterms:modified xsi:type="dcterms:W3CDTF">2019-09-10T19:13:34Z</dcterms:modified>
</cp:coreProperties>
</file>