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  <p:sldMasterId id="2147483853" r:id="rId2"/>
  </p:sldMasterIdLst>
  <p:notesMasterIdLst>
    <p:notesMasterId r:id="rId49"/>
  </p:notesMasterIdLst>
  <p:handoutMasterIdLst>
    <p:handoutMasterId r:id="rId50"/>
  </p:handoutMasterIdLst>
  <p:sldIdLst>
    <p:sldId id="327" r:id="rId3"/>
    <p:sldId id="304" r:id="rId4"/>
    <p:sldId id="257" r:id="rId5"/>
    <p:sldId id="303" r:id="rId6"/>
    <p:sldId id="283" r:id="rId7"/>
    <p:sldId id="259" r:id="rId8"/>
    <p:sldId id="267" r:id="rId9"/>
    <p:sldId id="298" r:id="rId10"/>
    <p:sldId id="265" r:id="rId11"/>
    <p:sldId id="261" r:id="rId12"/>
    <p:sldId id="300" r:id="rId13"/>
    <p:sldId id="326" r:id="rId14"/>
    <p:sldId id="299" r:id="rId15"/>
    <p:sldId id="305" r:id="rId16"/>
    <p:sldId id="307" r:id="rId17"/>
    <p:sldId id="288" r:id="rId18"/>
    <p:sldId id="291" r:id="rId19"/>
    <p:sldId id="289" r:id="rId20"/>
    <p:sldId id="290" r:id="rId21"/>
    <p:sldId id="308" r:id="rId22"/>
    <p:sldId id="292" r:id="rId23"/>
    <p:sldId id="324" r:id="rId24"/>
    <p:sldId id="309" r:id="rId25"/>
    <p:sldId id="310" r:id="rId26"/>
    <p:sldId id="311" r:id="rId27"/>
    <p:sldId id="312" r:id="rId28"/>
    <p:sldId id="313" r:id="rId29"/>
    <p:sldId id="293" r:id="rId30"/>
    <p:sldId id="264" r:id="rId31"/>
    <p:sldId id="270" r:id="rId32"/>
    <p:sldId id="296" r:id="rId33"/>
    <p:sldId id="315" r:id="rId34"/>
    <p:sldId id="297" r:id="rId35"/>
    <p:sldId id="314" r:id="rId36"/>
    <p:sldId id="320" r:id="rId37"/>
    <p:sldId id="322" r:id="rId38"/>
    <p:sldId id="323" r:id="rId39"/>
    <p:sldId id="321" r:id="rId40"/>
    <p:sldId id="294" r:id="rId41"/>
    <p:sldId id="316" r:id="rId42"/>
    <p:sldId id="295" r:id="rId43"/>
    <p:sldId id="317" r:id="rId44"/>
    <p:sldId id="318" r:id="rId45"/>
    <p:sldId id="319" r:id="rId46"/>
    <p:sldId id="301" r:id="rId47"/>
    <p:sldId id="28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C88772-0F64-FD48-9FEC-0138D3F3FE88}">
          <p14:sldIdLst>
            <p14:sldId id="327"/>
            <p14:sldId id="304"/>
          </p14:sldIdLst>
        </p14:section>
        <p14:section name="Introduction" id="{778CE19B-C700-A642-9F7E-17748572ED8B}">
          <p14:sldIdLst>
            <p14:sldId id="257"/>
            <p14:sldId id="303"/>
            <p14:sldId id="283"/>
            <p14:sldId id="259"/>
            <p14:sldId id="267"/>
            <p14:sldId id="298"/>
            <p14:sldId id="265"/>
            <p14:sldId id="261"/>
            <p14:sldId id="300"/>
          </p14:sldIdLst>
        </p14:section>
        <p14:section name="Tutorial" id="{05C08A8F-8D18-5C43-9978-94EA00710FAB}">
          <p14:sldIdLst>
            <p14:sldId id="326"/>
            <p14:sldId id="299"/>
            <p14:sldId id="305"/>
            <p14:sldId id="307"/>
            <p14:sldId id="288"/>
            <p14:sldId id="291"/>
            <p14:sldId id="289"/>
            <p14:sldId id="290"/>
            <p14:sldId id="308"/>
            <p14:sldId id="292"/>
            <p14:sldId id="324"/>
            <p14:sldId id="309"/>
            <p14:sldId id="310"/>
            <p14:sldId id="311"/>
            <p14:sldId id="312"/>
            <p14:sldId id="313"/>
            <p14:sldId id="293"/>
            <p14:sldId id="264"/>
            <p14:sldId id="270"/>
            <p14:sldId id="296"/>
            <p14:sldId id="315"/>
            <p14:sldId id="297"/>
            <p14:sldId id="314"/>
            <p14:sldId id="320"/>
            <p14:sldId id="322"/>
            <p14:sldId id="323"/>
            <p14:sldId id="321"/>
            <p14:sldId id="294"/>
            <p14:sldId id="316"/>
            <p14:sldId id="295"/>
            <p14:sldId id="317"/>
            <p14:sldId id="318"/>
            <p14:sldId id="319"/>
            <p14:sldId id="30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565" autoAdjust="0"/>
  </p:normalViewPr>
  <p:slideViewPr>
    <p:cSldViewPr snapToGrid="0" snapToObjects="1">
      <p:cViewPr>
        <p:scale>
          <a:sx n="126" d="100"/>
          <a:sy n="126" d="100"/>
        </p:scale>
        <p:origin x="7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6AF95-2400-D649-9F71-49A016ECB12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ED78CE-B283-804E-85FA-092B08225F4C}">
      <dgm:prSet custT="1"/>
      <dgm:spPr/>
      <dgm:t>
        <a:bodyPr/>
        <a:lstStyle/>
        <a:p>
          <a:pPr rtl="0"/>
          <a:r>
            <a:rPr lang="en-US" sz="3200" b="1" dirty="0"/>
            <a:t>Introduction</a:t>
          </a:r>
          <a:endParaRPr lang="en-US" sz="3200" dirty="0"/>
        </a:p>
      </dgm:t>
    </dgm:pt>
    <dgm:pt modelId="{A6E33B90-D136-D246-AF55-89492669B7A9}" type="parTrans" cxnId="{9262098D-B203-0D46-968B-B8FCD98402D5}">
      <dgm:prSet/>
      <dgm:spPr/>
      <dgm:t>
        <a:bodyPr/>
        <a:lstStyle/>
        <a:p>
          <a:endParaRPr lang="en-US" sz="1800"/>
        </a:p>
      </dgm:t>
    </dgm:pt>
    <dgm:pt modelId="{DF681C08-7B6D-354D-87F6-0DA342A62429}" type="sibTrans" cxnId="{9262098D-B203-0D46-968B-B8FCD98402D5}">
      <dgm:prSet/>
      <dgm:spPr/>
      <dgm:t>
        <a:bodyPr/>
        <a:lstStyle/>
        <a:p>
          <a:endParaRPr lang="en-US" sz="1800"/>
        </a:p>
      </dgm:t>
    </dgm:pt>
    <dgm:pt modelId="{9B4AFA47-F411-1A48-9DA0-8067D37F3354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200" dirty="0">
              <a:solidFill>
                <a:schemeClr val="bg1">
                  <a:lumMod val="85000"/>
                </a:schemeClr>
              </a:solidFill>
            </a:rPr>
            <a:t>Tutorial</a:t>
          </a:r>
        </a:p>
      </dgm:t>
    </dgm:pt>
    <dgm:pt modelId="{A79A783E-D7D4-4241-8825-50A715855289}" type="parTrans" cxnId="{63F97A5D-0CBE-5749-9B0F-D7C6F311D8FE}">
      <dgm:prSet/>
      <dgm:spPr/>
      <dgm:t>
        <a:bodyPr/>
        <a:lstStyle/>
        <a:p>
          <a:endParaRPr lang="en-US" sz="1800"/>
        </a:p>
      </dgm:t>
    </dgm:pt>
    <dgm:pt modelId="{24A0363A-D74B-B64A-A5BC-28E630D01FF4}" type="sibTrans" cxnId="{63F97A5D-0CBE-5749-9B0F-D7C6F311D8FE}">
      <dgm:prSet/>
      <dgm:spPr/>
      <dgm:t>
        <a:bodyPr/>
        <a:lstStyle/>
        <a:p>
          <a:endParaRPr lang="en-US" sz="1800"/>
        </a:p>
      </dgm:t>
    </dgm:pt>
    <dgm:pt modelId="{BAAB0171-1F81-ED47-9FB2-D5F7E2519D8C}">
      <dgm:prSet custT="1"/>
      <dgm:spPr/>
      <dgm:t>
        <a:bodyPr/>
        <a:lstStyle/>
        <a:p>
          <a:pPr rtl="0"/>
          <a:r>
            <a:rPr lang="en-US" sz="3200" dirty="0">
              <a:solidFill>
                <a:schemeClr val="bg1">
                  <a:lumMod val="50000"/>
                </a:schemeClr>
              </a:solidFill>
            </a:rPr>
            <a:t>getting started</a:t>
          </a:r>
        </a:p>
      </dgm:t>
    </dgm:pt>
    <dgm:pt modelId="{9094BC0C-8429-C54F-99C1-A8CED3177BBC}" type="parTrans" cxnId="{BBD05158-1DFA-FB4A-96D7-178D6D1C3AF1}">
      <dgm:prSet/>
      <dgm:spPr/>
      <dgm:t>
        <a:bodyPr/>
        <a:lstStyle/>
        <a:p>
          <a:endParaRPr lang="en-US" sz="1800"/>
        </a:p>
      </dgm:t>
    </dgm:pt>
    <dgm:pt modelId="{332CF9BF-6717-184E-9E9F-AFF763DA5E77}" type="sibTrans" cxnId="{BBD05158-1DFA-FB4A-96D7-178D6D1C3AF1}">
      <dgm:prSet/>
      <dgm:spPr/>
      <dgm:t>
        <a:bodyPr/>
        <a:lstStyle/>
        <a:p>
          <a:endParaRPr lang="en-US" sz="1800"/>
        </a:p>
      </dgm:t>
    </dgm:pt>
    <dgm:pt modelId="{0D286CDF-AC68-BE42-A613-C5F4C56E13CE}">
      <dgm:prSet custT="1"/>
      <dgm:spPr/>
      <dgm:t>
        <a:bodyPr/>
        <a:lstStyle/>
        <a:p>
          <a:pPr rtl="0"/>
          <a:r>
            <a:rPr lang="en-US" sz="3200" dirty="0">
              <a:solidFill>
                <a:schemeClr val="bg1">
                  <a:lumMod val="50000"/>
                </a:schemeClr>
              </a:solidFill>
            </a:rPr>
            <a:t>prepare the environment for simulations</a:t>
          </a:r>
        </a:p>
      </dgm:t>
    </dgm:pt>
    <dgm:pt modelId="{6FCA6C33-9249-DA49-9333-373DEA5EF18E}" type="parTrans" cxnId="{E06B6E29-81DA-3D4E-BD97-F72F310BCC56}">
      <dgm:prSet/>
      <dgm:spPr/>
      <dgm:t>
        <a:bodyPr/>
        <a:lstStyle/>
        <a:p>
          <a:endParaRPr lang="en-US" sz="1800"/>
        </a:p>
      </dgm:t>
    </dgm:pt>
    <dgm:pt modelId="{6BEF1CEE-D99C-D44F-9814-46BBE31582E5}" type="sibTrans" cxnId="{E06B6E29-81DA-3D4E-BD97-F72F310BCC56}">
      <dgm:prSet/>
      <dgm:spPr/>
      <dgm:t>
        <a:bodyPr/>
        <a:lstStyle/>
        <a:p>
          <a:endParaRPr lang="en-US" sz="1800"/>
        </a:p>
      </dgm:t>
    </dgm:pt>
    <dgm:pt modelId="{0A4AC85E-9B29-8A49-85F5-8274D9C71F51}">
      <dgm:prSet custT="1"/>
      <dgm:spPr/>
      <dgm:t>
        <a:bodyPr/>
        <a:lstStyle/>
        <a:p>
          <a:pPr rtl="0"/>
          <a:r>
            <a:rPr lang="en-US" sz="3200" dirty="0">
              <a:solidFill>
                <a:schemeClr val="bg1">
                  <a:lumMod val="50000"/>
                </a:schemeClr>
              </a:solidFill>
            </a:rPr>
            <a:t>writing basic scenario</a:t>
          </a:r>
        </a:p>
      </dgm:t>
    </dgm:pt>
    <dgm:pt modelId="{0273D720-038F-D14A-A000-72AE69AB896D}" type="parTrans" cxnId="{19C304E0-1A57-B24F-825B-70E80CBFC61E}">
      <dgm:prSet/>
      <dgm:spPr/>
      <dgm:t>
        <a:bodyPr/>
        <a:lstStyle/>
        <a:p>
          <a:endParaRPr lang="en-US" sz="1800"/>
        </a:p>
      </dgm:t>
    </dgm:pt>
    <dgm:pt modelId="{30E7A300-3078-264A-8B82-F0B0EB528F38}" type="sibTrans" cxnId="{19C304E0-1A57-B24F-825B-70E80CBFC61E}">
      <dgm:prSet/>
      <dgm:spPr/>
      <dgm:t>
        <a:bodyPr/>
        <a:lstStyle/>
        <a:p>
          <a:endParaRPr lang="en-US" sz="1800"/>
        </a:p>
      </dgm:t>
    </dgm:pt>
    <dgm:pt modelId="{97DDC056-4346-4D4F-AD74-94E7A9D09F2C}">
      <dgm:prSet custT="1"/>
      <dgm:spPr/>
      <dgm:t>
        <a:bodyPr/>
        <a:lstStyle/>
        <a:p>
          <a:pPr rtl="0"/>
          <a:r>
            <a:rPr lang="en-US" sz="3200" dirty="0"/>
            <a:t>current status and usage</a:t>
          </a:r>
        </a:p>
      </dgm:t>
    </dgm:pt>
    <dgm:pt modelId="{C0019643-CB6E-8E43-8C1D-28AADF19DBCB}" type="parTrans" cxnId="{05D75DEE-37B7-E542-B47D-97E12A2DB865}">
      <dgm:prSet/>
      <dgm:spPr/>
      <dgm:t>
        <a:bodyPr/>
        <a:lstStyle/>
        <a:p>
          <a:endParaRPr lang="en-US"/>
        </a:p>
      </dgm:t>
    </dgm:pt>
    <dgm:pt modelId="{BE9F6EE4-A90F-2D41-8A64-9D31A31BF811}" type="sibTrans" cxnId="{05D75DEE-37B7-E542-B47D-97E12A2DB865}">
      <dgm:prSet/>
      <dgm:spPr/>
      <dgm:t>
        <a:bodyPr/>
        <a:lstStyle/>
        <a:p>
          <a:endParaRPr lang="en-US"/>
        </a:p>
      </dgm:t>
    </dgm:pt>
    <dgm:pt modelId="{69F814CF-0C99-614F-B51C-4B6A8E26C3DC}">
      <dgm:prSet custT="1"/>
      <dgm:spPr/>
      <dgm:t>
        <a:bodyPr/>
        <a:lstStyle/>
        <a:p>
          <a:pPr rtl="0"/>
          <a:r>
            <a:rPr lang="en-US" sz="3200" dirty="0"/>
            <a:t>internal structure</a:t>
          </a:r>
        </a:p>
      </dgm:t>
    </dgm:pt>
    <dgm:pt modelId="{031190E0-4577-F74E-83DF-66EEC725FB2E}" type="parTrans" cxnId="{2C22AFFB-CC4A-7F41-A530-0750E0FC94C1}">
      <dgm:prSet/>
      <dgm:spPr/>
      <dgm:t>
        <a:bodyPr/>
        <a:lstStyle/>
        <a:p>
          <a:endParaRPr lang="en-US"/>
        </a:p>
      </dgm:t>
    </dgm:pt>
    <dgm:pt modelId="{AD83F8DA-5ABB-B947-B183-16EBD9F1766C}" type="sibTrans" cxnId="{2C22AFFB-CC4A-7F41-A530-0750E0FC94C1}">
      <dgm:prSet/>
      <dgm:spPr/>
      <dgm:t>
        <a:bodyPr/>
        <a:lstStyle/>
        <a:p>
          <a:endParaRPr lang="en-US"/>
        </a:p>
      </dgm:t>
    </dgm:pt>
    <dgm:pt modelId="{9035EE73-1E1A-2E41-93E1-0FAA385A2578}" type="pres">
      <dgm:prSet presAssocID="{C9D6AF95-2400-D649-9F71-49A016ECB124}" presName="linear" presStyleCnt="0">
        <dgm:presLayoutVars>
          <dgm:dir/>
          <dgm:animLvl val="lvl"/>
          <dgm:resizeHandles val="exact"/>
        </dgm:presLayoutVars>
      </dgm:prSet>
      <dgm:spPr/>
    </dgm:pt>
    <dgm:pt modelId="{9FB96905-FF0E-9B49-9891-21036B9E37FD}" type="pres">
      <dgm:prSet presAssocID="{92ED78CE-B283-804E-85FA-092B08225F4C}" presName="parentLin" presStyleCnt="0"/>
      <dgm:spPr/>
    </dgm:pt>
    <dgm:pt modelId="{82303105-9BB0-BE4A-B6D2-80B6EED20FF9}" type="pres">
      <dgm:prSet presAssocID="{92ED78CE-B283-804E-85FA-092B08225F4C}" presName="parentLeftMargin" presStyleLbl="node1" presStyleIdx="0" presStyleCnt="2"/>
      <dgm:spPr/>
    </dgm:pt>
    <dgm:pt modelId="{EA47F480-6F0F-5543-868E-E0C3EC22BDB2}" type="pres">
      <dgm:prSet presAssocID="{92ED78CE-B283-804E-85FA-092B08225F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5272BE-D99B-3146-AA43-857D46EB067D}" type="pres">
      <dgm:prSet presAssocID="{92ED78CE-B283-804E-85FA-092B08225F4C}" presName="negativeSpace" presStyleCnt="0"/>
      <dgm:spPr/>
    </dgm:pt>
    <dgm:pt modelId="{DCA0C3F4-C4FE-0A4F-A43E-9BF66C754ADC}" type="pres">
      <dgm:prSet presAssocID="{92ED78CE-B283-804E-85FA-092B08225F4C}" presName="childText" presStyleLbl="conFgAcc1" presStyleIdx="0" presStyleCnt="2">
        <dgm:presLayoutVars>
          <dgm:bulletEnabled val="1"/>
        </dgm:presLayoutVars>
      </dgm:prSet>
      <dgm:spPr/>
    </dgm:pt>
    <dgm:pt modelId="{17713A3A-5443-4743-922A-7E6516D4E48D}" type="pres">
      <dgm:prSet presAssocID="{DF681C08-7B6D-354D-87F6-0DA342A62429}" presName="spaceBetweenRectangles" presStyleCnt="0"/>
      <dgm:spPr/>
    </dgm:pt>
    <dgm:pt modelId="{3F6944FE-F775-4941-8D87-77DB8A4058D7}" type="pres">
      <dgm:prSet presAssocID="{9B4AFA47-F411-1A48-9DA0-8067D37F3354}" presName="parentLin" presStyleCnt="0"/>
      <dgm:spPr/>
    </dgm:pt>
    <dgm:pt modelId="{119C8D6F-1AEC-384D-A664-922DCD592A6F}" type="pres">
      <dgm:prSet presAssocID="{9B4AFA47-F411-1A48-9DA0-8067D37F3354}" presName="parentLeftMargin" presStyleLbl="node1" presStyleIdx="0" presStyleCnt="2"/>
      <dgm:spPr/>
    </dgm:pt>
    <dgm:pt modelId="{4D147C19-4E33-EF43-A1FC-5DAF1C4EB886}" type="pres">
      <dgm:prSet presAssocID="{9B4AFA47-F411-1A48-9DA0-8067D37F335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626545-A0A4-2B4F-92FE-98E602D81CE1}" type="pres">
      <dgm:prSet presAssocID="{9B4AFA47-F411-1A48-9DA0-8067D37F3354}" presName="negativeSpace" presStyleCnt="0"/>
      <dgm:spPr/>
    </dgm:pt>
    <dgm:pt modelId="{0F56DD46-36A6-2048-B756-E747654D820D}" type="pres">
      <dgm:prSet presAssocID="{9B4AFA47-F411-1A48-9DA0-8067D37F335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D4FE0A-0369-2E40-9307-A6D1917072EA}" type="presOf" srcId="{69F814CF-0C99-614F-B51C-4B6A8E26C3DC}" destId="{DCA0C3F4-C4FE-0A4F-A43E-9BF66C754ADC}" srcOrd="0" destOrd="1" presId="urn:microsoft.com/office/officeart/2005/8/layout/list1"/>
    <dgm:cxn modelId="{91F65F23-16C4-CC4E-BC53-84A31C30D2DE}" type="presOf" srcId="{92ED78CE-B283-804E-85FA-092B08225F4C}" destId="{82303105-9BB0-BE4A-B6D2-80B6EED20FF9}" srcOrd="0" destOrd="0" presId="urn:microsoft.com/office/officeart/2005/8/layout/list1"/>
    <dgm:cxn modelId="{E06B6E29-81DA-3D4E-BD97-F72F310BCC56}" srcId="{9B4AFA47-F411-1A48-9DA0-8067D37F3354}" destId="{0D286CDF-AC68-BE42-A613-C5F4C56E13CE}" srcOrd="1" destOrd="0" parTransId="{6FCA6C33-9249-DA49-9333-373DEA5EF18E}" sibTransId="{6BEF1CEE-D99C-D44F-9814-46BBE31582E5}"/>
    <dgm:cxn modelId="{9B25EA32-F78C-8943-AC54-2F3AA744EDF2}" type="presOf" srcId="{BAAB0171-1F81-ED47-9FB2-D5F7E2519D8C}" destId="{0F56DD46-36A6-2048-B756-E747654D820D}" srcOrd="0" destOrd="0" presId="urn:microsoft.com/office/officeart/2005/8/layout/list1"/>
    <dgm:cxn modelId="{BBD05158-1DFA-FB4A-96D7-178D6D1C3AF1}" srcId="{9B4AFA47-F411-1A48-9DA0-8067D37F3354}" destId="{BAAB0171-1F81-ED47-9FB2-D5F7E2519D8C}" srcOrd="0" destOrd="0" parTransId="{9094BC0C-8429-C54F-99C1-A8CED3177BBC}" sibTransId="{332CF9BF-6717-184E-9E9F-AFF763DA5E77}"/>
    <dgm:cxn modelId="{63F97A5D-0CBE-5749-9B0F-D7C6F311D8FE}" srcId="{C9D6AF95-2400-D649-9F71-49A016ECB124}" destId="{9B4AFA47-F411-1A48-9DA0-8067D37F3354}" srcOrd="1" destOrd="0" parTransId="{A79A783E-D7D4-4241-8825-50A715855289}" sibTransId="{24A0363A-D74B-B64A-A5BC-28E630D01FF4}"/>
    <dgm:cxn modelId="{EF9B9982-3F2E-D547-BC8B-0BD1A23270C5}" type="presOf" srcId="{97DDC056-4346-4D4F-AD74-94E7A9D09F2C}" destId="{DCA0C3F4-C4FE-0A4F-A43E-9BF66C754ADC}" srcOrd="0" destOrd="0" presId="urn:microsoft.com/office/officeart/2005/8/layout/list1"/>
    <dgm:cxn modelId="{9262098D-B203-0D46-968B-B8FCD98402D5}" srcId="{C9D6AF95-2400-D649-9F71-49A016ECB124}" destId="{92ED78CE-B283-804E-85FA-092B08225F4C}" srcOrd="0" destOrd="0" parTransId="{A6E33B90-D136-D246-AF55-89492669B7A9}" sibTransId="{DF681C08-7B6D-354D-87F6-0DA342A62429}"/>
    <dgm:cxn modelId="{CB2369C3-9B1C-F740-86C5-844760B18B5C}" type="presOf" srcId="{9B4AFA47-F411-1A48-9DA0-8067D37F3354}" destId="{4D147C19-4E33-EF43-A1FC-5DAF1C4EB886}" srcOrd="1" destOrd="0" presId="urn:microsoft.com/office/officeart/2005/8/layout/list1"/>
    <dgm:cxn modelId="{A693B7C6-9A01-8B42-90F2-D667AA2DA752}" type="presOf" srcId="{0A4AC85E-9B29-8A49-85F5-8274D9C71F51}" destId="{0F56DD46-36A6-2048-B756-E747654D820D}" srcOrd="0" destOrd="2" presId="urn:microsoft.com/office/officeart/2005/8/layout/list1"/>
    <dgm:cxn modelId="{7D4DDED7-A438-B245-A45C-234476478045}" type="presOf" srcId="{C9D6AF95-2400-D649-9F71-49A016ECB124}" destId="{9035EE73-1E1A-2E41-93E1-0FAA385A2578}" srcOrd="0" destOrd="0" presId="urn:microsoft.com/office/officeart/2005/8/layout/list1"/>
    <dgm:cxn modelId="{B9249FD8-2B08-9C4F-9F8B-A514705E5B81}" type="presOf" srcId="{92ED78CE-B283-804E-85FA-092B08225F4C}" destId="{EA47F480-6F0F-5543-868E-E0C3EC22BDB2}" srcOrd="1" destOrd="0" presId="urn:microsoft.com/office/officeart/2005/8/layout/list1"/>
    <dgm:cxn modelId="{57EB0DDF-D8C0-BD4D-B318-DD5D70C0E861}" type="presOf" srcId="{0D286CDF-AC68-BE42-A613-C5F4C56E13CE}" destId="{0F56DD46-36A6-2048-B756-E747654D820D}" srcOrd="0" destOrd="1" presId="urn:microsoft.com/office/officeart/2005/8/layout/list1"/>
    <dgm:cxn modelId="{19C304E0-1A57-B24F-825B-70E80CBFC61E}" srcId="{9B4AFA47-F411-1A48-9DA0-8067D37F3354}" destId="{0A4AC85E-9B29-8A49-85F5-8274D9C71F51}" srcOrd="2" destOrd="0" parTransId="{0273D720-038F-D14A-A000-72AE69AB896D}" sibTransId="{30E7A300-3078-264A-8B82-F0B0EB528F38}"/>
    <dgm:cxn modelId="{A02267E1-1022-9648-A0BC-25CF3DADD96B}" type="presOf" srcId="{9B4AFA47-F411-1A48-9DA0-8067D37F3354}" destId="{119C8D6F-1AEC-384D-A664-922DCD592A6F}" srcOrd="0" destOrd="0" presId="urn:microsoft.com/office/officeart/2005/8/layout/list1"/>
    <dgm:cxn modelId="{05D75DEE-37B7-E542-B47D-97E12A2DB865}" srcId="{92ED78CE-B283-804E-85FA-092B08225F4C}" destId="{97DDC056-4346-4D4F-AD74-94E7A9D09F2C}" srcOrd="0" destOrd="0" parTransId="{C0019643-CB6E-8E43-8C1D-28AADF19DBCB}" sibTransId="{BE9F6EE4-A90F-2D41-8A64-9D31A31BF811}"/>
    <dgm:cxn modelId="{2C22AFFB-CC4A-7F41-A530-0750E0FC94C1}" srcId="{92ED78CE-B283-804E-85FA-092B08225F4C}" destId="{69F814CF-0C99-614F-B51C-4B6A8E26C3DC}" srcOrd="1" destOrd="0" parTransId="{031190E0-4577-F74E-83DF-66EEC725FB2E}" sibTransId="{AD83F8DA-5ABB-B947-B183-16EBD9F1766C}"/>
    <dgm:cxn modelId="{0D11FFFC-1DF9-1748-8B5E-B672A3109572}" type="presParOf" srcId="{9035EE73-1E1A-2E41-93E1-0FAA385A2578}" destId="{9FB96905-FF0E-9B49-9891-21036B9E37FD}" srcOrd="0" destOrd="0" presId="urn:microsoft.com/office/officeart/2005/8/layout/list1"/>
    <dgm:cxn modelId="{5ACBEFCC-2749-CB43-82F8-B45E446C5874}" type="presParOf" srcId="{9FB96905-FF0E-9B49-9891-21036B9E37FD}" destId="{82303105-9BB0-BE4A-B6D2-80B6EED20FF9}" srcOrd="0" destOrd="0" presId="urn:microsoft.com/office/officeart/2005/8/layout/list1"/>
    <dgm:cxn modelId="{24B98CE8-4945-5647-83EE-2DC931E8FBF1}" type="presParOf" srcId="{9FB96905-FF0E-9B49-9891-21036B9E37FD}" destId="{EA47F480-6F0F-5543-868E-E0C3EC22BDB2}" srcOrd="1" destOrd="0" presId="urn:microsoft.com/office/officeart/2005/8/layout/list1"/>
    <dgm:cxn modelId="{401E6C19-2B73-284D-AD29-47D0FD4B2E68}" type="presParOf" srcId="{9035EE73-1E1A-2E41-93E1-0FAA385A2578}" destId="{C75272BE-D99B-3146-AA43-857D46EB067D}" srcOrd="1" destOrd="0" presId="urn:microsoft.com/office/officeart/2005/8/layout/list1"/>
    <dgm:cxn modelId="{3DC99E25-614F-2A42-A037-99FF29C836B6}" type="presParOf" srcId="{9035EE73-1E1A-2E41-93E1-0FAA385A2578}" destId="{DCA0C3F4-C4FE-0A4F-A43E-9BF66C754ADC}" srcOrd="2" destOrd="0" presId="urn:microsoft.com/office/officeart/2005/8/layout/list1"/>
    <dgm:cxn modelId="{1B691740-8A93-5046-A322-AAD8831CF2E1}" type="presParOf" srcId="{9035EE73-1E1A-2E41-93E1-0FAA385A2578}" destId="{17713A3A-5443-4743-922A-7E6516D4E48D}" srcOrd="3" destOrd="0" presId="urn:microsoft.com/office/officeart/2005/8/layout/list1"/>
    <dgm:cxn modelId="{86B946B3-E99E-BC49-A069-C448659F41E0}" type="presParOf" srcId="{9035EE73-1E1A-2E41-93E1-0FAA385A2578}" destId="{3F6944FE-F775-4941-8D87-77DB8A4058D7}" srcOrd="4" destOrd="0" presId="urn:microsoft.com/office/officeart/2005/8/layout/list1"/>
    <dgm:cxn modelId="{6C3630CB-8642-B94D-9C83-3125581FC0BD}" type="presParOf" srcId="{3F6944FE-F775-4941-8D87-77DB8A4058D7}" destId="{119C8D6F-1AEC-384D-A664-922DCD592A6F}" srcOrd="0" destOrd="0" presId="urn:microsoft.com/office/officeart/2005/8/layout/list1"/>
    <dgm:cxn modelId="{D9B4B115-DF49-A64F-9D15-B28457152C65}" type="presParOf" srcId="{3F6944FE-F775-4941-8D87-77DB8A4058D7}" destId="{4D147C19-4E33-EF43-A1FC-5DAF1C4EB886}" srcOrd="1" destOrd="0" presId="urn:microsoft.com/office/officeart/2005/8/layout/list1"/>
    <dgm:cxn modelId="{0A549FB4-290B-E84E-B701-3D3AE0257E23}" type="presParOf" srcId="{9035EE73-1E1A-2E41-93E1-0FAA385A2578}" destId="{86626545-A0A4-2B4F-92FE-98E602D81CE1}" srcOrd="5" destOrd="0" presId="urn:microsoft.com/office/officeart/2005/8/layout/list1"/>
    <dgm:cxn modelId="{BCA71FEA-FD69-F047-A771-DD38DE37DD4D}" type="presParOf" srcId="{9035EE73-1E1A-2E41-93E1-0FAA385A2578}" destId="{0F56DD46-36A6-2048-B756-E747654D82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D6AF95-2400-D649-9F71-49A016ECB12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ED78CE-B283-804E-85FA-092B08225F4C}">
      <dgm:prSet custT="1"/>
      <dgm:spPr/>
      <dgm:t>
        <a:bodyPr/>
        <a:lstStyle/>
        <a:p>
          <a:pPr rtl="0"/>
          <a:r>
            <a:rPr lang="en-US" sz="3200" b="0" dirty="0">
              <a:solidFill>
                <a:srgbClr val="BFBFBF"/>
              </a:solidFill>
            </a:rPr>
            <a:t>Introduction</a:t>
          </a:r>
        </a:p>
      </dgm:t>
    </dgm:pt>
    <dgm:pt modelId="{A6E33B90-D136-D246-AF55-89492669B7A9}" type="parTrans" cxnId="{9262098D-B203-0D46-968B-B8FCD98402D5}">
      <dgm:prSet/>
      <dgm:spPr/>
      <dgm:t>
        <a:bodyPr/>
        <a:lstStyle/>
        <a:p>
          <a:endParaRPr lang="en-US" sz="1800"/>
        </a:p>
      </dgm:t>
    </dgm:pt>
    <dgm:pt modelId="{DF681C08-7B6D-354D-87F6-0DA342A62429}" type="sibTrans" cxnId="{9262098D-B203-0D46-968B-B8FCD98402D5}">
      <dgm:prSet/>
      <dgm:spPr/>
      <dgm:t>
        <a:bodyPr/>
        <a:lstStyle/>
        <a:p>
          <a:endParaRPr lang="en-US" sz="1800"/>
        </a:p>
      </dgm:t>
    </dgm:pt>
    <dgm:pt modelId="{9B4AFA47-F411-1A48-9DA0-8067D37F3354}">
      <dgm:prSet custT="1"/>
      <dgm:spPr/>
      <dgm:t>
        <a:bodyPr/>
        <a:lstStyle/>
        <a:p>
          <a:pPr rtl="0"/>
          <a:r>
            <a:rPr lang="en-US" sz="3200" b="1" dirty="0">
              <a:solidFill>
                <a:schemeClr val="bg1"/>
              </a:solidFill>
            </a:rPr>
            <a:t>Tutorial</a:t>
          </a:r>
        </a:p>
      </dgm:t>
    </dgm:pt>
    <dgm:pt modelId="{A79A783E-D7D4-4241-8825-50A715855289}" type="parTrans" cxnId="{63F97A5D-0CBE-5749-9B0F-D7C6F311D8FE}">
      <dgm:prSet/>
      <dgm:spPr/>
      <dgm:t>
        <a:bodyPr/>
        <a:lstStyle/>
        <a:p>
          <a:endParaRPr lang="en-US" sz="1800"/>
        </a:p>
      </dgm:t>
    </dgm:pt>
    <dgm:pt modelId="{24A0363A-D74B-B64A-A5BC-28E630D01FF4}" type="sibTrans" cxnId="{63F97A5D-0CBE-5749-9B0F-D7C6F311D8FE}">
      <dgm:prSet/>
      <dgm:spPr/>
      <dgm:t>
        <a:bodyPr/>
        <a:lstStyle/>
        <a:p>
          <a:endParaRPr lang="en-US" sz="1800"/>
        </a:p>
      </dgm:t>
    </dgm:pt>
    <dgm:pt modelId="{BAAB0171-1F81-ED47-9FB2-D5F7E2519D8C}">
      <dgm:prSet custT="1"/>
      <dgm:spPr/>
      <dgm:t>
        <a:bodyPr/>
        <a:lstStyle/>
        <a:p>
          <a:pPr rtl="0"/>
          <a:r>
            <a:rPr lang="en-US" sz="3200" dirty="0">
              <a:solidFill>
                <a:schemeClr val="tx1"/>
              </a:solidFill>
            </a:rPr>
            <a:t>getting started</a:t>
          </a:r>
        </a:p>
      </dgm:t>
    </dgm:pt>
    <dgm:pt modelId="{9094BC0C-8429-C54F-99C1-A8CED3177BBC}" type="parTrans" cxnId="{BBD05158-1DFA-FB4A-96D7-178D6D1C3AF1}">
      <dgm:prSet/>
      <dgm:spPr/>
      <dgm:t>
        <a:bodyPr/>
        <a:lstStyle/>
        <a:p>
          <a:endParaRPr lang="en-US" sz="1800"/>
        </a:p>
      </dgm:t>
    </dgm:pt>
    <dgm:pt modelId="{332CF9BF-6717-184E-9E9F-AFF763DA5E77}" type="sibTrans" cxnId="{BBD05158-1DFA-FB4A-96D7-178D6D1C3AF1}">
      <dgm:prSet/>
      <dgm:spPr/>
      <dgm:t>
        <a:bodyPr/>
        <a:lstStyle/>
        <a:p>
          <a:endParaRPr lang="en-US" sz="1800"/>
        </a:p>
      </dgm:t>
    </dgm:pt>
    <dgm:pt modelId="{0D286CDF-AC68-BE42-A613-C5F4C56E13CE}">
      <dgm:prSet custT="1"/>
      <dgm:spPr/>
      <dgm:t>
        <a:bodyPr/>
        <a:lstStyle/>
        <a:p>
          <a:pPr rtl="0"/>
          <a:r>
            <a:rPr lang="en-US" sz="3200" dirty="0">
              <a:solidFill>
                <a:schemeClr val="tx1"/>
              </a:solidFill>
            </a:rPr>
            <a:t>prepare the environment for simulations</a:t>
          </a:r>
        </a:p>
      </dgm:t>
    </dgm:pt>
    <dgm:pt modelId="{6FCA6C33-9249-DA49-9333-373DEA5EF18E}" type="parTrans" cxnId="{E06B6E29-81DA-3D4E-BD97-F72F310BCC56}">
      <dgm:prSet/>
      <dgm:spPr/>
      <dgm:t>
        <a:bodyPr/>
        <a:lstStyle/>
        <a:p>
          <a:endParaRPr lang="en-US" sz="1800"/>
        </a:p>
      </dgm:t>
    </dgm:pt>
    <dgm:pt modelId="{6BEF1CEE-D99C-D44F-9814-46BBE31582E5}" type="sibTrans" cxnId="{E06B6E29-81DA-3D4E-BD97-F72F310BCC56}">
      <dgm:prSet/>
      <dgm:spPr/>
      <dgm:t>
        <a:bodyPr/>
        <a:lstStyle/>
        <a:p>
          <a:endParaRPr lang="en-US" sz="1800"/>
        </a:p>
      </dgm:t>
    </dgm:pt>
    <dgm:pt modelId="{0A4AC85E-9B29-8A49-85F5-8274D9C71F51}">
      <dgm:prSet custT="1"/>
      <dgm:spPr/>
      <dgm:t>
        <a:bodyPr/>
        <a:lstStyle/>
        <a:p>
          <a:pPr rtl="0"/>
          <a:r>
            <a:rPr lang="en-US" sz="3200" dirty="0">
              <a:solidFill>
                <a:schemeClr val="tx1"/>
              </a:solidFill>
            </a:rPr>
            <a:t>writing basic scenario</a:t>
          </a:r>
        </a:p>
      </dgm:t>
    </dgm:pt>
    <dgm:pt modelId="{0273D720-038F-D14A-A000-72AE69AB896D}" type="parTrans" cxnId="{19C304E0-1A57-B24F-825B-70E80CBFC61E}">
      <dgm:prSet/>
      <dgm:spPr/>
      <dgm:t>
        <a:bodyPr/>
        <a:lstStyle/>
        <a:p>
          <a:endParaRPr lang="en-US" sz="1800"/>
        </a:p>
      </dgm:t>
    </dgm:pt>
    <dgm:pt modelId="{30E7A300-3078-264A-8B82-F0B0EB528F38}" type="sibTrans" cxnId="{19C304E0-1A57-B24F-825B-70E80CBFC61E}">
      <dgm:prSet/>
      <dgm:spPr/>
      <dgm:t>
        <a:bodyPr/>
        <a:lstStyle/>
        <a:p>
          <a:endParaRPr lang="en-US" sz="1800"/>
        </a:p>
      </dgm:t>
    </dgm:pt>
    <dgm:pt modelId="{9035EE73-1E1A-2E41-93E1-0FAA385A2578}" type="pres">
      <dgm:prSet presAssocID="{C9D6AF95-2400-D649-9F71-49A016ECB124}" presName="linear" presStyleCnt="0">
        <dgm:presLayoutVars>
          <dgm:dir/>
          <dgm:animLvl val="lvl"/>
          <dgm:resizeHandles val="exact"/>
        </dgm:presLayoutVars>
      </dgm:prSet>
      <dgm:spPr/>
    </dgm:pt>
    <dgm:pt modelId="{9FB96905-FF0E-9B49-9891-21036B9E37FD}" type="pres">
      <dgm:prSet presAssocID="{92ED78CE-B283-804E-85FA-092B08225F4C}" presName="parentLin" presStyleCnt="0"/>
      <dgm:spPr/>
    </dgm:pt>
    <dgm:pt modelId="{82303105-9BB0-BE4A-B6D2-80B6EED20FF9}" type="pres">
      <dgm:prSet presAssocID="{92ED78CE-B283-804E-85FA-092B08225F4C}" presName="parentLeftMargin" presStyleLbl="node1" presStyleIdx="0" presStyleCnt="2"/>
      <dgm:spPr/>
    </dgm:pt>
    <dgm:pt modelId="{EA47F480-6F0F-5543-868E-E0C3EC22BDB2}" type="pres">
      <dgm:prSet presAssocID="{92ED78CE-B283-804E-85FA-092B08225F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5272BE-D99B-3146-AA43-857D46EB067D}" type="pres">
      <dgm:prSet presAssocID="{92ED78CE-B283-804E-85FA-092B08225F4C}" presName="negativeSpace" presStyleCnt="0"/>
      <dgm:spPr/>
    </dgm:pt>
    <dgm:pt modelId="{DCA0C3F4-C4FE-0A4F-A43E-9BF66C754ADC}" type="pres">
      <dgm:prSet presAssocID="{92ED78CE-B283-804E-85FA-092B08225F4C}" presName="childText" presStyleLbl="conFgAcc1" presStyleIdx="0" presStyleCnt="2">
        <dgm:presLayoutVars>
          <dgm:bulletEnabled val="1"/>
        </dgm:presLayoutVars>
      </dgm:prSet>
      <dgm:spPr/>
    </dgm:pt>
    <dgm:pt modelId="{17713A3A-5443-4743-922A-7E6516D4E48D}" type="pres">
      <dgm:prSet presAssocID="{DF681C08-7B6D-354D-87F6-0DA342A62429}" presName="spaceBetweenRectangles" presStyleCnt="0"/>
      <dgm:spPr/>
    </dgm:pt>
    <dgm:pt modelId="{3F6944FE-F775-4941-8D87-77DB8A4058D7}" type="pres">
      <dgm:prSet presAssocID="{9B4AFA47-F411-1A48-9DA0-8067D37F3354}" presName="parentLin" presStyleCnt="0"/>
      <dgm:spPr/>
    </dgm:pt>
    <dgm:pt modelId="{119C8D6F-1AEC-384D-A664-922DCD592A6F}" type="pres">
      <dgm:prSet presAssocID="{9B4AFA47-F411-1A48-9DA0-8067D37F3354}" presName="parentLeftMargin" presStyleLbl="node1" presStyleIdx="0" presStyleCnt="2"/>
      <dgm:spPr/>
    </dgm:pt>
    <dgm:pt modelId="{4D147C19-4E33-EF43-A1FC-5DAF1C4EB886}" type="pres">
      <dgm:prSet presAssocID="{9B4AFA47-F411-1A48-9DA0-8067D37F335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626545-A0A4-2B4F-92FE-98E602D81CE1}" type="pres">
      <dgm:prSet presAssocID="{9B4AFA47-F411-1A48-9DA0-8067D37F3354}" presName="negativeSpace" presStyleCnt="0"/>
      <dgm:spPr/>
    </dgm:pt>
    <dgm:pt modelId="{0F56DD46-36A6-2048-B756-E747654D820D}" type="pres">
      <dgm:prSet presAssocID="{9B4AFA47-F411-1A48-9DA0-8067D37F335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7A8DC0A-BF77-684D-A92E-382E29D95511}" type="presOf" srcId="{0A4AC85E-9B29-8A49-85F5-8274D9C71F51}" destId="{0F56DD46-36A6-2048-B756-E747654D820D}" srcOrd="0" destOrd="2" presId="urn:microsoft.com/office/officeart/2005/8/layout/list1"/>
    <dgm:cxn modelId="{E06B6E29-81DA-3D4E-BD97-F72F310BCC56}" srcId="{9B4AFA47-F411-1A48-9DA0-8067D37F3354}" destId="{0D286CDF-AC68-BE42-A613-C5F4C56E13CE}" srcOrd="1" destOrd="0" parTransId="{6FCA6C33-9249-DA49-9333-373DEA5EF18E}" sibTransId="{6BEF1CEE-D99C-D44F-9814-46BBE31582E5}"/>
    <dgm:cxn modelId="{C5CB6A35-2A70-1B47-A98C-0B106FDFC5C2}" type="presOf" srcId="{9B4AFA47-F411-1A48-9DA0-8067D37F3354}" destId="{4D147C19-4E33-EF43-A1FC-5DAF1C4EB886}" srcOrd="1" destOrd="0" presId="urn:microsoft.com/office/officeart/2005/8/layout/list1"/>
    <dgm:cxn modelId="{C9354044-1388-9747-8F86-0DD1A446F29A}" type="presOf" srcId="{9B4AFA47-F411-1A48-9DA0-8067D37F3354}" destId="{119C8D6F-1AEC-384D-A664-922DCD592A6F}" srcOrd="0" destOrd="0" presId="urn:microsoft.com/office/officeart/2005/8/layout/list1"/>
    <dgm:cxn modelId="{BBD05158-1DFA-FB4A-96D7-178D6D1C3AF1}" srcId="{9B4AFA47-F411-1A48-9DA0-8067D37F3354}" destId="{BAAB0171-1F81-ED47-9FB2-D5F7E2519D8C}" srcOrd="0" destOrd="0" parTransId="{9094BC0C-8429-C54F-99C1-A8CED3177BBC}" sibTransId="{332CF9BF-6717-184E-9E9F-AFF763DA5E77}"/>
    <dgm:cxn modelId="{63F97A5D-0CBE-5749-9B0F-D7C6F311D8FE}" srcId="{C9D6AF95-2400-D649-9F71-49A016ECB124}" destId="{9B4AFA47-F411-1A48-9DA0-8067D37F3354}" srcOrd="1" destOrd="0" parTransId="{A79A783E-D7D4-4241-8825-50A715855289}" sibTransId="{24A0363A-D74B-B64A-A5BC-28E630D01FF4}"/>
    <dgm:cxn modelId="{19367A69-2558-9349-89AD-1369A4CCBCA0}" type="presOf" srcId="{92ED78CE-B283-804E-85FA-092B08225F4C}" destId="{EA47F480-6F0F-5543-868E-E0C3EC22BDB2}" srcOrd="1" destOrd="0" presId="urn:microsoft.com/office/officeart/2005/8/layout/list1"/>
    <dgm:cxn modelId="{A400D575-E273-924D-A512-993AFA3FE218}" type="presOf" srcId="{BAAB0171-1F81-ED47-9FB2-D5F7E2519D8C}" destId="{0F56DD46-36A6-2048-B756-E747654D820D}" srcOrd="0" destOrd="0" presId="urn:microsoft.com/office/officeart/2005/8/layout/list1"/>
    <dgm:cxn modelId="{9262098D-B203-0D46-968B-B8FCD98402D5}" srcId="{C9D6AF95-2400-D649-9F71-49A016ECB124}" destId="{92ED78CE-B283-804E-85FA-092B08225F4C}" srcOrd="0" destOrd="0" parTransId="{A6E33B90-D136-D246-AF55-89492669B7A9}" sibTransId="{DF681C08-7B6D-354D-87F6-0DA342A62429}"/>
    <dgm:cxn modelId="{2421D891-1DBE-2848-B716-A2480BD9B95B}" type="presOf" srcId="{0D286CDF-AC68-BE42-A613-C5F4C56E13CE}" destId="{0F56DD46-36A6-2048-B756-E747654D820D}" srcOrd="0" destOrd="1" presId="urn:microsoft.com/office/officeart/2005/8/layout/list1"/>
    <dgm:cxn modelId="{0EC91DD5-A64F-C542-AB1B-456D45CDF483}" type="presOf" srcId="{C9D6AF95-2400-D649-9F71-49A016ECB124}" destId="{9035EE73-1E1A-2E41-93E1-0FAA385A2578}" srcOrd="0" destOrd="0" presId="urn:microsoft.com/office/officeart/2005/8/layout/list1"/>
    <dgm:cxn modelId="{19C304E0-1A57-B24F-825B-70E80CBFC61E}" srcId="{9B4AFA47-F411-1A48-9DA0-8067D37F3354}" destId="{0A4AC85E-9B29-8A49-85F5-8274D9C71F51}" srcOrd="2" destOrd="0" parTransId="{0273D720-038F-D14A-A000-72AE69AB896D}" sibTransId="{30E7A300-3078-264A-8B82-F0B0EB528F38}"/>
    <dgm:cxn modelId="{22C79EF8-9C4D-624F-AC45-435F1E130F37}" type="presOf" srcId="{92ED78CE-B283-804E-85FA-092B08225F4C}" destId="{82303105-9BB0-BE4A-B6D2-80B6EED20FF9}" srcOrd="0" destOrd="0" presId="urn:microsoft.com/office/officeart/2005/8/layout/list1"/>
    <dgm:cxn modelId="{D7B54BDC-A30D-5D47-B7C5-A74DBF042E95}" type="presParOf" srcId="{9035EE73-1E1A-2E41-93E1-0FAA385A2578}" destId="{9FB96905-FF0E-9B49-9891-21036B9E37FD}" srcOrd="0" destOrd="0" presId="urn:microsoft.com/office/officeart/2005/8/layout/list1"/>
    <dgm:cxn modelId="{8DBC1BD7-1D0E-304F-BE66-BE252AB13614}" type="presParOf" srcId="{9FB96905-FF0E-9B49-9891-21036B9E37FD}" destId="{82303105-9BB0-BE4A-B6D2-80B6EED20FF9}" srcOrd="0" destOrd="0" presId="urn:microsoft.com/office/officeart/2005/8/layout/list1"/>
    <dgm:cxn modelId="{C4F2399E-7ADD-8041-ACE0-7F0ECE42E094}" type="presParOf" srcId="{9FB96905-FF0E-9B49-9891-21036B9E37FD}" destId="{EA47F480-6F0F-5543-868E-E0C3EC22BDB2}" srcOrd="1" destOrd="0" presId="urn:microsoft.com/office/officeart/2005/8/layout/list1"/>
    <dgm:cxn modelId="{F8001126-E206-8F4E-9EF3-1BDAD23138E4}" type="presParOf" srcId="{9035EE73-1E1A-2E41-93E1-0FAA385A2578}" destId="{C75272BE-D99B-3146-AA43-857D46EB067D}" srcOrd="1" destOrd="0" presId="urn:microsoft.com/office/officeart/2005/8/layout/list1"/>
    <dgm:cxn modelId="{2FC6673D-96F2-2A48-AD07-08851F2B7A50}" type="presParOf" srcId="{9035EE73-1E1A-2E41-93E1-0FAA385A2578}" destId="{DCA0C3F4-C4FE-0A4F-A43E-9BF66C754ADC}" srcOrd="2" destOrd="0" presId="urn:microsoft.com/office/officeart/2005/8/layout/list1"/>
    <dgm:cxn modelId="{460CF408-5947-4542-AC3C-D702951B46AB}" type="presParOf" srcId="{9035EE73-1E1A-2E41-93E1-0FAA385A2578}" destId="{17713A3A-5443-4743-922A-7E6516D4E48D}" srcOrd="3" destOrd="0" presId="urn:microsoft.com/office/officeart/2005/8/layout/list1"/>
    <dgm:cxn modelId="{F977FE3D-2CFC-8840-8191-DEB93E20B39C}" type="presParOf" srcId="{9035EE73-1E1A-2E41-93E1-0FAA385A2578}" destId="{3F6944FE-F775-4941-8D87-77DB8A4058D7}" srcOrd="4" destOrd="0" presId="urn:microsoft.com/office/officeart/2005/8/layout/list1"/>
    <dgm:cxn modelId="{FFF71D69-89F0-5246-A1B1-8D873B8476C6}" type="presParOf" srcId="{3F6944FE-F775-4941-8D87-77DB8A4058D7}" destId="{119C8D6F-1AEC-384D-A664-922DCD592A6F}" srcOrd="0" destOrd="0" presId="urn:microsoft.com/office/officeart/2005/8/layout/list1"/>
    <dgm:cxn modelId="{3EC62106-E059-D247-AC52-00057AFE2889}" type="presParOf" srcId="{3F6944FE-F775-4941-8D87-77DB8A4058D7}" destId="{4D147C19-4E33-EF43-A1FC-5DAF1C4EB886}" srcOrd="1" destOrd="0" presId="urn:microsoft.com/office/officeart/2005/8/layout/list1"/>
    <dgm:cxn modelId="{7206FA3D-2A5B-694B-A337-C373B9188C5E}" type="presParOf" srcId="{9035EE73-1E1A-2E41-93E1-0FAA385A2578}" destId="{86626545-A0A4-2B4F-92FE-98E602D81CE1}" srcOrd="5" destOrd="0" presId="urn:microsoft.com/office/officeart/2005/8/layout/list1"/>
    <dgm:cxn modelId="{C6A678F2-F6DD-8F41-BD6A-9E8B0AB59797}" type="presParOf" srcId="{9035EE73-1E1A-2E41-93E1-0FAA385A2578}" destId="{0F56DD46-36A6-2048-B756-E747654D82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C3F4-C4FE-0A4F-A43E-9BF66C754ADC}">
      <dsp:nvSpPr>
        <dsp:cNvPr id="0" name=""/>
        <dsp:cNvSpPr/>
      </dsp:nvSpPr>
      <dsp:spPr>
        <a:xfrm>
          <a:off x="0" y="188481"/>
          <a:ext cx="8229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08280" rIns="638708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current status and usage</a:t>
          </a: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internal structure</a:t>
          </a:r>
        </a:p>
      </dsp:txBody>
      <dsp:txXfrm>
        <a:off x="0" y="188481"/>
        <a:ext cx="8229600" cy="1512000"/>
      </dsp:txXfrm>
    </dsp:sp>
    <dsp:sp modelId="{EA47F480-6F0F-5543-868E-E0C3EC22BDB2}">
      <dsp:nvSpPr>
        <dsp:cNvPr id="0" name=""/>
        <dsp:cNvSpPr/>
      </dsp:nvSpPr>
      <dsp:spPr>
        <a:xfrm>
          <a:off x="411480" y="40881"/>
          <a:ext cx="576072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Introduction</a:t>
          </a:r>
          <a:endParaRPr lang="en-US" sz="3200" kern="1200" dirty="0"/>
        </a:p>
      </dsp:txBody>
      <dsp:txXfrm>
        <a:off x="425890" y="55291"/>
        <a:ext cx="5731900" cy="266380"/>
      </dsp:txXfrm>
    </dsp:sp>
    <dsp:sp modelId="{0F56DD46-36A6-2048-B756-E747654D820D}">
      <dsp:nvSpPr>
        <dsp:cNvPr id="0" name=""/>
        <dsp:cNvSpPr/>
      </dsp:nvSpPr>
      <dsp:spPr>
        <a:xfrm>
          <a:off x="0" y="1902081"/>
          <a:ext cx="8229600" cy="258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08280" rIns="638708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chemeClr val="bg1">
                  <a:lumMod val="50000"/>
                </a:schemeClr>
              </a:solidFill>
            </a:rPr>
            <a:t>getting started</a:t>
          </a: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chemeClr val="bg1">
                  <a:lumMod val="50000"/>
                </a:schemeClr>
              </a:solidFill>
            </a:rPr>
            <a:t>prepare the environment for simulations</a:t>
          </a: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chemeClr val="bg1">
                  <a:lumMod val="50000"/>
                </a:schemeClr>
              </a:solidFill>
            </a:rPr>
            <a:t>writing basic scenario</a:t>
          </a:r>
        </a:p>
      </dsp:txBody>
      <dsp:txXfrm>
        <a:off x="0" y="1902081"/>
        <a:ext cx="8229600" cy="2583000"/>
      </dsp:txXfrm>
    </dsp:sp>
    <dsp:sp modelId="{4D147C19-4E33-EF43-A1FC-5DAF1C4EB886}">
      <dsp:nvSpPr>
        <dsp:cNvPr id="0" name=""/>
        <dsp:cNvSpPr/>
      </dsp:nvSpPr>
      <dsp:spPr>
        <a:xfrm>
          <a:off x="411480" y="1754481"/>
          <a:ext cx="5760720" cy="2952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>
                  <a:lumMod val="85000"/>
                </a:schemeClr>
              </a:solidFill>
            </a:rPr>
            <a:t>Tutorial</a:t>
          </a:r>
        </a:p>
      </dsp:txBody>
      <dsp:txXfrm>
        <a:off x="425890" y="1768891"/>
        <a:ext cx="5731900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0C3F4-C4FE-0A4F-A43E-9BF66C754ADC}">
      <dsp:nvSpPr>
        <dsp:cNvPr id="0" name=""/>
        <dsp:cNvSpPr/>
      </dsp:nvSpPr>
      <dsp:spPr>
        <a:xfrm>
          <a:off x="0" y="390981"/>
          <a:ext cx="8229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7F480-6F0F-5543-868E-E0C3EC22BDB2}">
      <dsp:nvSpPr>
        <dsp:cNvPr id="0" name=""/>
        <dsp:cNvSpPr/>
      </dsp:nvSpPr>
      <dsp:spPr>
        <a:xfrm>
          <a:off x="411480" y="7221"/>
          <a:ext cx="576072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rgbClr val="BFBFBF"/>
              </a:solidFill>
            </a:rPr>
            <a:t>Introduction</a:t>
          </a:r>
        </a:p>
      </dsp:txBody>
      <dsp:txXfrm>
        <a:off x="448947" y="44688"/>
        <a:ext cx="5685786" cy="692586"/>
      </dsp:txXfrm>
    </dsp:sp>
    <dsp:sp modelId="{0F56DD46-36A6-2048-B756-E747654D820D}">
      <dsp:nvSpPr>
        <dsp:cNvPr id="0" name=""/>
        <dsp:cNvSpPr/>
      </dsp:nvSpPr>
      <dsp:spPr>
        <a:xfrm>
          <a:off x="0" y="1570341"/>
          <a:ext cx="8229600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41528" rIns="638708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chemeClr val="tx1"/>
              </a:solidFill>
            </a:rPr>
            <a:t>getting started</a:t>
          </a: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chemeClr val="tx1"/>
              </a:solidFill>
            </a:rPr>
            <a:t>prepare the environment for simulations</a:t>
          </a: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chemeClr val="tx1"/>
              </a:solidFill>
            </a:rPr>
            <a:t>writing basic scenario</a:t>
          </a:r>
        </a:p>
      </dsp:txBody>
      <dsp:txXfrm>
        <a:off x="0" y="1570341"/>
        <a:ext cx="8229600" cy="2948400"/>
      </dsp:txXfrm>
    </dsp:sp>
    <dsp:sp modelId="{4D147C19-4E33-EF43-A1FC-5DAF1C4EB886}">
      <dsp:nvSpPr>
        <dsp:cNvPr id="0" name=""/>
        <dsp:cNvSpPr/>
      </dsp:nvSpPr>
      <dsp:spPr>
        <a:xfrm>
          <a:off x="411480" y="1186581"/>
          <a:ext cx="576072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Tutorial</a:t>
          </a:r>
        </a:p>
      </dsp:txBody>
      <dsp:txXfrm>
        <a:off x="448947" y="1224048"/>
        <a:ext cx="568578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96942-FA47-5D45-AB1A-821E1E3234FE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F11A1-BF7F-1D4C-95E7-B6D9FF4C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0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C8FE5-66F8-D946-997B-AEAA961CB5E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300CC-9E42-E34C-B371-0EED7B4B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5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new addition</a:t>
            </a:r>
            <a:r>
              <a:rPr lang="en-US" baseline="0" dirty="0"/>
              <a:t> (explained on next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300CC-9E42-E34C-B371-0EED7B4BDB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Callback: functions that are called when an event happens. In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ccnx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these are called "closures," but callback (my opinion) is much more common and widely used term for that.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300CC-9E42-E34C-B371-0EED7B4BD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Flooding strategy (default)</a:t>
            </a:r>
          </a:p>
          <a:p>
            <a:pPr lvl="2"/>
            <a:r>
              <a:rPr lang="en-US" dirty="0"/>
              <a:t>Interests will be forwarded to all available faces available for a route (FIB entry). If there are no available GREEN or YELLOW faces, interests is dropped.</a:t>
            </a:r>
          </a:p>
          <a:p>
            <a:pPr lvl="1"/>
            <a:r>
              <a:rPr lang="en-US" dirty="0"/>
              <a:t>Smart flooding strategy</a:t>
            </a:r>
          </a:p>
          <a:p>
            <a:pPr lvl="2"/>
            <a:r>
              <a:rPr lang="en-US" dirty="0"/>
              <a:t>If GREEN face is available, Interest will be sent to the highest-ranked GREEN face. If not, Interest will be forwarded to all available faces available for a route (FIB entry)</a:t>
            </a:r>
          </a:p>
          <a:p>
            <a:pPr lvl="1"/>
            <a:r>
              <a:rPr lang="en-US" dirty="0"/>
              <a:t>Best-Route strategy</a:t>
            </a:r>
          </a:p>
          <a:p>
            <a:pPr lvl="2"/>
            <a:r>
              <a:rPr lang="en-US" dirty="0"/>
              <a:t>If GREEN face is available, Interest will be sent to the highest-ranked GREEN face. If not, Interest will be forwarded to the highest-ranked YELLOW face.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300CC-9E42-E34C-B371-0EED7B4BD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9" y="6370418"/>
            <a:ext cx="1431255" cy="4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9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6899"/>
            <a:ext cx="8229600" cy="476318"/>
          </a:xfrm>
        </p:spPr>
        <p:txBody>
          <a:bodyPr>
            <a:no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5303"/>
            <a:ext cx="8229600" cy="5897046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6927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78390" y="885705"/>
            <a:ext cx="4312926" cy="5469115"/>
          </a:xfrm>
        </p:spPr>
        <p:txBody>
          <a:bodyPr>
            <a:noAutofit/>
          </a:bodyPr>
          <a:lstStyle>
            <a:lvl1pPr marL="0" indent="0">
              <a:lnSpc>
                <a:spcPts val="1140"/>
              </a:lnSpc>
              <a:spcBef>
                <a:spcPts val="0"/>
              </a:spcBef>
              <a:buNone/>
              <a:defRPr sz="1200"/>
            </a:lvl1pPr>
            <a:lvl2pPr marL="182880" indent="0">
              <a:lnSpc>
                <a:spcPts val="1140"/>
              </a:lnSpc>
              <a:spcBef>
                <a:spcPts val="0"/>
              </a:spcBef>
              <a:buNone/>
              <a:defRPr sz="1200"/>
            </a:lvl2pPr>
            <a:lvl3pPr marL="365760" indent="0">
              <a:lnSpc>
                <a:spcPts val="1140"/>
              </a:lnSpc>
              <a:spcBef>
                <a:spcPts val="0"/>
              </a:spcBef>
              <a:buNone/>
              <a:defRPr sz="1200"/>
            </a:lvl3pPr>
            <a:lvl4pPr marL="548640" indent="0">
              <a:lnSpc>
                <a:spcPts val="1140"/>
              </a:lnSpc>
              <a:spcBef>
                <a:spcPts val="0"/>
              </a:spcBef>
              <a:buNone/>
              <a:defRPr sz="1200"/>
            </a:lvl4pPr>
            <a:lvl5pPr marL="731520" indent="0">
              <a:lnSpc>
                <a:spcPts val="1140"/>
              </a:lnSpc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61782" y="6343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"/>
          <p:cNvSpPr>
            <a:spLocks noGrp="1"/>
          </p:cNvSpPr>
          <p:nvPr>
            <p:ph sz="half" idx="13"/>
          </p:nvPr>
        </p:nvSpPr>
        <p:spPr>
          <a:xfrm>
            <a:off x="131784" y="874652"/>
            <a:ext cx="4312926" cy="5469115"/>
          </a:xfrm>
        </p:spPr>
        <p:txBody>
          <a:bodyPr>
            <a:noAutofit/>
          </a:bodyPr>
          <a:lstStyle>
            <a:lvl1pPr marL="0" indent="0">
              <a:lnSpc>
                <a:spcPts val="1140"/>
              </a:lnSpc>
              <a:spcBef>
                <a:spcPts val="0"/>
              </a:spcBef>
              <a:buNone/>
              <a:defRPr sz="1200"/>
            </a:lvl1pPr>
            <a:lvl2pPr marL="182880" indent="0">
              <a:lnSpc>
                <a:spcPts val="1140"/>
              </a:lnSpc>
              <a:spcBef>
                <a:spcPts val="0"/>
              </a:spcBef>
              <a:buNone/>
              <a:defRPr sz="1200"/>
            </a:lvl2pPr>
            <a:lvl3pPr marL="365760" indent="0">
              <a:lnSpc>
                <a:spcPts val="1140"/>
              </a:lnSpc>
              <a:spcBef>
                <a:spcPts val="0"/>
              </a:spcBef>
              <a:buNone/>
              <a:defRPr sz="1200"/>
            </a:lvl3pPr>
            <a:lvl4pPr marL="548640" indent="0">
              <a:lnSpc>
                <a:spcPts val="1140"/>
              </a:lnSpc>
              <a:spcBef>
                <a:spcPts val="0"/>
              </a:spcBef>
              <a:buNone/>
              <a:defRPr sz="1200"/>
            </a:lvl4pPr>
            <a:lvl5pPr marL="731520" indent="0">
              <a:lnSpc>
                <a:spcPts val="1140"/>
              </a:lnSpc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710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1784" y="179725"/>
            <a:ext cx="8865457" cy="694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1784" y="1653468"/>
            <a:ext cx="8865457" cy="469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1782" y="6343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31763" y="874713"/>
            <a:ext cx="8866187" cy="779462"/>
          </a:xfrm>
        </p:spPr>
        <p:txBody>
          <a:bodyPr/>
          <a:lstStyle>
            <a:lvl1pPr marL="0" indent="0">
              <a:buNone/>
              <a:defRPr b="0" i="1" u="none">
                <a:latin typeface="Times"/>
                <a:cs typeface="Times"/>
              </a:defRPr>
            </a:lvl1pPr>
            <a:lvl3pPr marL="914391" indent="0">
              <a:buNone/>
              <a:defRPr/>
            </a:lvl3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483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9/20/20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9" y="6370418"/>
            <a:ext cx="1431255" cy="4033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040"/>
            <a:ext cx="8229600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6345"/>
            <a:ext cx="5366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9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78390" y="885705"/>
            <a:ext cx="4312926" cy="5469115"/>
          </a:xfrm>
        </p:spPr>
        <p:txBody>
          <a:bodyPr>
            <a:noAutofit/>
          </a:bodyPr>
          <a:lstStyle>
            <a:lvl1pPr marL="0" indent="0">
              <a:lnSpc>
                <a:spcPts val="1140"/>
              </a:lnSpc>
              <a:spcBef>
                <a:spcPts val="0"/>
              </a:spcBef>
              <a:buNone/>
              <a:defRPr sz="1200"/>
            </a:lvl1pPr>
            <a:lvl2pPr marL="182880" indent="0">
              <a:lnSpc>
                <a:spcPts val="1140"/>
              </a:lnSpc>
              <a:spcBef>
                <a:spcPts val="0"/>
              </a:spcBef>
              <a:buNone/>
              <a:defRPr sz="1200"/>
            </a:lvl2pPr>
            <a:lvl3pPr marL="365760" indent="0">
              <a:lnSpc>
                <a:spcPts val="1140"/>
              </a:lnSpc>
              <a:spcBef>
                <a:spcPts val="0"/>
              </a:spcBef>
              <a:buNone/>
              <a:defRPr sz="1200"/>
            </a:lvl3pPr>
            <a:lvl4pPr marL="548640" indent="0">
              <a:lnSpc>
                <a:spcPts val="1140"/>
              </a:lnSpc>
              <a:spcBef>
                <a:spcPts val="0"/>
              </a:spcBef>
              <a:buNone/>
              <a:defRPr sz="1200"/>
            </a:lvl4pPr>
            <a:lvl5pPr marL="731520" indent="0">
              <a:lnSpc>
                <a:spcPts val="1140"/>
              </a:lnSpc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61782" y="6343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"/>
          <p:cNvSpPr>
            <a:spLocks noGrp="1"/>
          </p:cNvSpPr>
          <p:nvPr>
            <p:ph sz="half" idx="13"/>
          </p:nvPr>
        </p:nvSpPr>
        <p:spPr>
          <a:xfrm>
            <a:off x="131784" y="874652"/>
            <a:ext cx="4312926" cy="5469115"/>
          </a:xfrm>
        </p:spPr>
        <p:txBody>
          <a:bodyPr>
            <a:noAutofit/>
          </a:bodyPr>
          <a:lstStyle>
            <a:lvl1pPr marL="0" indent="0">
              <a:lnSpc>
                <a:spcPts val="1140"/>
              </a:lnSpc>
              <a:spcBef>
                <a:spcPts val="0"/>
              </a:spcBef>
              <a:buNone/>
              <a:defRPr sz="1200"/>
            </a:lvl1pPr>
            <a:lvl2pPr marL="182880" indent="0">
              <a:lnSpc>
                <a:spcPts val="1140"/>
              </a:lnSpc>
              <a:spcBef>
                <a:spcPts val="0"/>
              </a:spcBef>
              <a:buNone/>
              <a:defRPr sz="1200"/>
            </a:lvl2pPr>
            <a:lvl3pPr marL="365760" indent="0">
              <a:lnSpc>
                <a:spcPts val="1140"/>
              </a:lnSpc>
              <a:spcBef>
                <a:spcPts val="0"/>
              </a:spcBef>
              <a:buNone/>
              <a:defRPr sz="1200"/>
            </a:lvl3pPr>
            <a:lvl4pPr marL="548640" indent="0">
              <a:lnSpc>
                <a:spcPts val="1140"/>
              </a:lnSpc>
              <a:spcBef>
                <a:spcPts val="0"/>
              </a:spcBef>
              <a:buNone/>
              <a:defRPr sz="1200"/>
            </a:lvl4pPr>
            <a:lvl5pPr marL="731520" indent="0">
              <a:lnSpc>
                <a:spcPts val="1140"/>
              </a:lnSpc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7103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1784" y="179725"/>
            <a:ext cx="8865457" cy="694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1784" y="1653468"/>
            <a:ext cx="8865457" cy="469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1782" y="63437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31763" y="874713"/>
            <a:ext cx="8866187" cy="779462"/>
          </a:xfrm>
        </p:spPr>
        <p:txBody>
          <a:bodyPr/>
          <a:lstStyle>
            <a:lvl1pPr marL="0" indent="0">
              <a:buNone/>
              <a:defRPr b="0" i="1" u="none">
                <a:latin typeface="Times"/>
                <a:cs typeface="Times"/>
              </a:defRPr>
            </a:lvl1pPr>
            <a:lvl3pPr marL="914391" indent="0">
              <a:buNone/>
              <a:defRPr/>
            </a:lvl3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4835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5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526345"/>
            <a:ext cx="5366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0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3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1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71B-9F46-1241-8C83-2F167F0100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6C91-3E2C-B14C-A986-70849F38B3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Footer Text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1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Footer Text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dnsim.net/applications.html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dnsim.net/metric.html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cawka/ndnSIM-tutoria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dnsim.net/examples.html" TargetMode="External"/><Relationship Id="rId2" Type="http://schemas.openxmlformats.org/officeDocument/2006/relationships/hyperlink" Target="http://ndnsim.net/getting-started.html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dnsim.ne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dropboxusercontent.com/u/45347685/slides/ndnSIM-tutorial-demo.pptx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ndnsim.net/doxygen/" TargetMode="Externa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ndnsim.net/fw.html%23extending-strategy" TargetMode="External"/><Relationship Id="rId2" Type="http://schemas.openxmlformats.org/officeDocument/2006/relationships/hyperlink" Target="http://ndnsim.net/fw.html%23writing-your-own-custom-strategy" TargetMode="Externa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N-Routing/ndnSIM/issues?state=open" TargetMode="External"/><Relationship Id="rId2" Type="http://schemas.openxmlformats.org/officeDocument/2006/relationships/hyperlink" Target="http://www.lists.cs.ucla.edu/mailman/listinfo/ndnsim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ndnsim.net" TargetMode="External"/><Relationship Id="rId4" Type="http://schemas.openxmlformats.org/officeDocument/2006/relationships/hyperlink" Target="http://redmine.named-data.net/projects/ndnsim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dnsim.net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holar.google.com/scholar?oi=bibs&amp;hl=en&amp;cites=11371705568196953422,10718881312950170080" TargetMode="External"/><Relationship Id="rId2" Type="http://schemas.openxmlformats.org/officeDocument/2006/relationships/hyperlink" Target="http://ndnsim.net/ndnsim-research-papers.html%23research-papers-that-use-ndnsim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dnsim.net/examples.html%23node-grid-example-using-topology-plugin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76" y="1137920"/>
            <a:ext cx="8229600" cy="2809612"/>
          </a:xfrm>
        </p:spPr>
        <p:txBody>
          <a:bodyPr>
            <a:no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Named Data Networking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137660"/>
            <a:ext cx="6400800" cy="1219200"/>
          </a:xfrm>
        </p:spPr>
        <p:txBody>
          <a:bodyPr>
            <a:noAutofit/>
          </a:bodyPr>
          <a:lstStyle/>
          <a:p>
            <a:r>
              <a:rPr lang="en-US" sz="3200" dirty="0" err="1"/>
              <a:t>ndnSIM</a:t>
            </a:r>
            <a:r>
              <a:rPr lang="en-US" sz="3200" dirty="0"/>
              <a:t>: a modular NDN simulator</a:t>
            </a:r>
          </a:p>
        </p:txBody>
      </p:sp>
    </p:spTree>
    <p:extLst>
      <p:ext uri="{BB962C8B-B14F-4D97-AF65-F5344CB8AC3E}">
        <p14:creationId xmlns:p14="http://schemas.microsoft.com/office/powerpoint/2010/main" val="423406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initial set of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hlinkClick r:id="rId2"/>
              </a:rPr>
              <a:t>http://ndnsim.net/applications.html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ndn</a:t>
            </a:r>
            <a:r>
              <a:rPr lang="en-US" b="1" dirty="0"/>
              <a:t>::</a:t>
            </a:r>
            <a:r>
              <a:rPr lang="en-US" b="1" dirty="0" err="1"/>
              <a:t>ConsumerCbr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generates Interest traffic with predefined frequency </a:t>
            </a:r>
            <a:endParaRPr lang="en-US" b="1" dirty="0"/>
          </a:p>
          <a:p>
            <a:r>
              <a:rPr lang="en-US" b="1" dirty="0" err="1"/>
              <a:t>ndn</a:t>
            </a:r>
            <a:r>
              <a:rPr lang="en-US" b="1" dirty="0"/>
              <a:t>::</a:t>
            </a:r>
            <a:r>
              <a:rPr lang="en-US" b="1" dirty="0" err="1"/>
              <a:t>ConsumerBatches</a:t>
            </a:r>
            <a:endParaRPr lang="en-US" b="1" dirty="0"/>
          </a:p>
          <a:p>
            <a:pPr lvl="1"/>
            <a:r>
              <a:rPr lang="en-US" dirty="0"/>
              <a:t>generates a specified number of Interests at specified points of simulation</a:t>
            </a:r>
          </a:p>
          <a:p>
            <a:r>
              <a:rPr lang="en-US" b="1" dirty="0" err="1"/>
              <a:t>ndn</a:t>
            </a:r>
            <a:r>
              <a:rPr lang="en-US" b="1" dirty="0"/>
              <a:t>::</a:t>
            </a:r>
            <a:r>
              <a:rPr lang="en-US" b="1" dirty="0" err="1"/>
              <a:t>ConsumerWindow</a:t>
            </a:r>
            <a:endParaRPr lang="en-US" b="1" dirty="0"/>
          </a:p>
          <a:p>
            <a:pPr lvl="1"/>
            <a:r>
              <a:rPr lang="en-US" dirty="0"/>
              <a:t>very basic approximation of TCP-like transfer</a:t>
            </a:r>
          </a:p>
          <a:p>
            <a:r>
              <a:rPr lang="en-US" b="1" dirty="0" err="1"/>
              <a:t>ndn</a:t>
            </a:r>
            <a:r>
              <a:rPr lang="en-US" b="1" dirty="0"/>
              <a:t>::</a:t>
            </a:r>
            <a:r>
              <a:rPr lang="en-US" b="1" dirty="0" err="1"/>
              <a:t>ConsumerZipfMandelbrot</a:t>
            </a:r>
            <a:endParaRPr lang="en-US" b="1" dirty="0"/>
          </a:p>
          <a:p>
            <a:pPr lvl="1"/>
            <a:r>
              <a:rPr lang="en-US" dirty="0"/>
              <a:t>(thanks to </a:t>
            </a:r>
            <a:r>
              <a:rPr lang="en-US" dirty="0" err="1"/>
              <a:t>Xiaoke</a:t>
            </a:r>
            <a:r>
              <a:rPr lang="en-US" dirty="0"/>
              <a:t> Jiang) requests contents (names in the requests) following </a:t>
            </a:r>
            <a:r>
              <a:rPr lang="en-US" dirty="0" err="1"/>
              <a:t>Zipf</a:t>
            </a:r>
            <a:r>
              <a:rPr lang="en-US" dirty="0"/>
              <a:t>-Mandelbrot distribution (number of Content frequency Distribution)</a:t>
            </a:r>
          </a:p>
          <a:p>
            <a:r>
              <a:rPr lang="en-US" b="1" dirty="0" err="1"/>
              <a:t>ndn</a:t>
            </a:r>
            <a:r>
              <a:rPr lang="en-US" b="1" dirty="0"/>
              <a:t>::Producer </a:t>
            </a:r>
          </a:p>
          <a:p>
            <a:pPr lvl="1"/>
            <a:r>
              <a:rPr lang="en-US" dirty="0"/>
              <a:t>Interest-sink application, which replies every incoming Interest with Data packet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http://ndnsim.net/metric.html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Packet-level trace helpers</a:t>
            </a:r>
          </a:p>
          <a:p>
            <a:pPr lvl="1"/>
            <a:r>
              <a:rPr lang="en-US" dirty="0"/>
              <a:t>L3AggregateTracer</a:t>
            </a:r>
          </a:p>
          <a:p>
            <a:pPr lvl="1"/>
            <a:r>
              <a:rPr lang="en-US" dirty="0"/>
              <a:t>L3RateTracer</a:t>
            </a:r>
          </a:p>
          <a:p>
            <a:pPr lvl="1"/>
            <a:r>
              <a:rPr lang="en-US" dirty="0"/>
              <a:t>L2Tracer</a:t>
            </a:r>
          </a:p>
          <a:p>
            <a:r>
              <a:rPr lang="en-US" dirty="0"/>
              <a:t>Content store trace helper</a:t>
            </a:r>
          </a:p>
          <a:p>
            <a:pPr lvl="1"/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CsTracer</a:t>
            </a:r>
            <a:endParaRPr lang="en-US" dirty="0"/>
          </a:p>
          <a:p>
            <a:r>
              <a:rPr lang="en-US" dirty="0"/>
              <a:t>App-level trace helpers</a:t>
            </a:r>
          </a:p>
          <a:p>
            <a:pPr lvl="1"/>
            <a:r>
              <a:rPr lang="en-US" dirty="0" err="1"/>
              <a:t>AppDelayTracer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Custom tracing by connecting to available </a:t>
            </a:r>
            <a:r>
              <a:rPr lang="en-US" dirty="0" err="1"/>
              <a:t>TraceSource’s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4843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53559" y="0"/>
            <a:ext cx="539044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Code from the tutorial can be cloned from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algn="ctr"/>
            <a:r>
              <a:rPr lang="en-US" dirty="0">
                <a:hlinkClick r:id="rId7"/>
              </a:rPr>
              <a:t>https://github.com/cawka/ndnSIM-tutorial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http://ndnsim.net/getting-started.html</a:t>
            </a:r>
            <a:endParaRPr lang="en-US" dirty="0"/>
          </a:p>
          <a:p>
            <a:r>
              <a:rPr lang="en-US" dirty="0"/>
              <a:t>Works in OSX, Linux, FreeBSD</a:t>
            </a:r>
          </a:p>
          <a:p>
            <a:pPr lvl="1"/>
            <a:r>
              <a:rPr lang="en-US" dirty="0"/>
              <a:t>requires boost libraries &gt;= 1.46</a:t>
            </a:r>
          </a:p>
          <a:p>
            <a:pPr lvl="2"/>
            <a:r>
              <a:rPr lang="en-US" dirty="0"/>
              <a:t>recommended latest version of boost (e.g., 1.54)</a:t>
            </a:r>
          </a:p>
          <a:p>
            <a:pPr lvl="1"/>
            <a:r>
              <a:rPr lang="en-US" dirty="0"/>
              <a:t>visualizer module need python and various python bindings</a:t>
            </a:r>
          </a:p>
          <a:p>
            <a:r>
              <a:rPr lang="en-US" dirty="0"/>
              <a:t>Download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ndnSIM</a:t>
            </a:r>
          </a:p>
          <a:p>
            <a:pPr lvl="1"/>
            <a:r>
              <a:rPr lang="en-US" dirty="0"/>
              <a:t>cd ndnSIM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cawka</a:t>
            </a:r>
            <a:r>
              <a:rPr lang="en-US" dirty="0"/>
              <a:t>/ns-3-dev-ndnSIM.git ns-3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cawka</a:t>
            </a:r>
            <a:r>
              <a:rPr lang="en-US" dirty="0"/>
              <a:t>/</a:t>
            </a:r>
            <a:r>
              <a:rPr lang="en-US" dirty="0" err="1"/>
              <a:t>pybindgen.git</a:t>
            </a:r>
            <a:r>
              <a:rPr lang="en-US" dirty="0"/>
              <a:t> </a:t>
            </a:r>
            <a:r>
              <a:rPr lang="en-US" dirty="0" err="1"/>
              <a:t>pybindgen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/NDN-Routing/</a:t>
            </a:r>
            <a:r>
              <a:rPr lang="en-US" dirty="0" err="1"/>
              <a:t>ndnSIM.git</a:t>
            </a:r>
            <a:r>
              <a:rPr lang="en-US" dirty="0"/>
              <a:t> ns-3/</a:t>
            </a:r>
            <a:r>
              <a:rPr lang="en-US" dirty="0" err="1"/>
              <a:t>src</a:t>
            </a:r>
            <a:r>
              <a:rPr lang="en-US" dirty="0"/>
              <a:t>/ndnSIM</a:t>
            </a:r>
          </a:p>
          <a:p>
            <a:r>
              <a:rPr lang="en-US" dirty="0"/>
              <a:t>Build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waf</a:t>
            </a:r>
            <a:r>
              <a:rPr lang="en-US" dirty="0"/>
              <a:t> configure --enable-examples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waf</a:t>
            </a:r>
            <a:endParaRPr lang="en-US" dirty="0"/>
          </a:p>
          <a:p>
            <a:r>
              <a:rPr lang="en-US" dirty="0"/>
              <a:t>Run examples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waf</a:t>
            </a:r>
            <a:r>
              <a:rPr lang="en-US" dirty="0"/>
              <a:t> --run=</a:t>
            </a:r>
            <a:r>
              <a:rPr lang="en-US" dirty="0" err="1"/>
              <a:t>ndn</a:t>
            </a:r>
            <a:r>
              <a:rPr lang="en-US" dirty="0"/>
              <a:t>-grid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waf</a:t>
            </a:r>
            <a:r>
              <a:rPr lang="en-US" dirty="0"/>
              <a:t> --run=</a:t>
            </a:r>
            <a:r>
              <a:rPr lang="en-US" dirty="0" err="1"/>
              <a:t>ndn</a:t>
            </a:r>
            <a:r>
              <a:rPr lang="en-US" dirty="0"/>
              <a:t>-grid --</a:t>
            </a:r>
            <a:r>
              <a:rPr lang="en-US" dirty="0" err="1"/>
              <a:t>vis</a:t>
            </a:r>
            <a:endParaRPr lang="en-US" dirty="0"/>
          </a:p>
          <a:p>
            <a:pPr lvl="1"/>
            <a:r>
              <a:rPr lang="en-US" dirty="0"/>
              <a:t>other examples: </a:t>
            </a:r>
            <a:r>
              <a:rPr lang="en-US" dirty="0">
                <a:hlinkClick r:id="rId3"/>
              </a:rPr>
              <a:t>http://ndnsim.net/examples.html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6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environment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scratch folder in NS-3 (not recommended)</a:t>
            </a:r>
          </a:p>
          <a:p>
            <a:pPr lvl="1"/>
            <a:r>
              <a:rPr lang="en-US" dirty="0"/>
              <a:t>one scenario per .cc file</a:t>
            </a:r>
          </a:p>
          <a:p>
            <a:pPr lvl="2"/>
            <a:r>
              <a:rPr lang="en-US" dirty="0"/>
              <a:t>cd ndnSIM/ns-3</a:t>
            </a:r>
          </a:p>
          <a:p>
            <a:pPr lvl="2"/>
            <a:r>
              <a:rPr lang="en-US" dirty="0"/>
              <a:t>create scratch/my-</a:t>
            </a:r>
            <a:r>
              <a:rPr lang="en-US" dirty="0" err="1"/>
              <a:t>scenario.cc</a:t>
            </a:r>
            <a:endParaRPr lang="en-US" dirty="0"/>
          </a:p>
          <a:p>
            <a:pPr lvl="2"/>
            <a:r>
              <a:rPr lang="en-US" dirty="0"/>
              <a:t>(./</a:t>
            </a:r>
            <a:r>
              <a:rPr lang="en-US" dirty="0" err="1"/>
              <a:t>waf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./</a:t>
            </a:r>
            <a:r>
              <a:rPr lang="en-US" dirty="0" err="1"/>
              <a:t>waf</a:t>
            </a:r>
            <a:r>
              <a:rPr lang="en-US" dirty="0"/>
              <a:t> --run my-scenario</a:t>
            </a:r>
          </a:p>
          <a:p>
            <a:pPr lvl="1"/>
            <a:r>
              <a:rPr lang="en-US" dirty="0"/>
              <a:t>multiple .cc files per scenario</a:t>
            </a:r>
          </a:p>
          <a:p>
            <a:pPr lvl="2"/>
            <a:r>
              <a:rPr lang="en-US" dirty="0"/>
              <a:t>cd ndnSIM/ns-3</a:t>
            </a:r>
          </a:p>
          <a:p>
            <a:pPr lvl="2"/>
            <a:r>
              <a:rPr lang="en-US" dirty="0" err="1"/>
              <a:t>mkdir</a:t>
            </a:r>
            <a:r>
              <a:rPr lang="en-US" dirty="0"/>
              <a:t> scratch/my-scenario</a:t>
            </a:r>
          </a:p>
          <a:p>
            <a:pPr lvl="3"/>
            <a:r>
              <a:rPr lang="en-US" dirty="0"/>
              <a:t>create scratch/my-scenario/file1.cc</a:t>
            </a:r>
          </a:p>
          <a:p>
            <a:pPr lvl="3"/>
            <a:r>
              <a:rPr lang="en-US" dirty="0"/>
              <a:t>create scratch/my-scenario/file2.cc </a:t>
            </a:r>
          </a:p>
          <a:p>
            <a:pPr lvl="3"/>
            <a:r>
              <a:rPr lang="en-US" dirty="0"/>
              <a:t>...</a:t>
            </a:r>
          </a:p>
          <a:p>
            <a:pPr lvl="2"/>
            <a:r>
              <a:rPr lang="en-US" dirty="0"/>
              <a:t>(./</a:t>
            </a:r>
            <a:r>
              <a:rPr lang="en-US" dirty="0" err="1"/>
              <a:t>waf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./</a:t>
            </a:r>
            <a:r>
              <a:rPr lang="en-US" dirty="0" err="1"/>
              <a:t>waf</a:t>
            </a:r>
            <a:r>
              <a:rPr lang="en-US" dirty="0"/>
              <a:t> --run my-scenario</a:t>
            </a:r>
          </a:p>
          <a:p>
            <a:r>
              <a:rPr lang="en-US" dirty="0"/>
              <a:t>Cons and pros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compilation of the scenario could be very slow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hard to separate simulation code from the simulator code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works out-of-the box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8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environment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separate repository (recommended)</a:t>
            </a:r>
          </a:p>
          <a:p>
            <a:pPr lvl="1"/>
            <a:r>
              <a:rPr lang="en-US" dirty="0"/>
              <a:t>install ndnSIM and NS-3</a:t>
            </a:r>
          </a:p>
          <a:p>
            <a:pPr lvl="2"/>
            <a:r>
              <a:rPr lang="en-US" dirty="0"/>
              <a:t>cd ndnSIM/ns-3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waf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cawka</a:t>
            </a:r>
            <a:r>
              <a:rPr lang="en-US" dirty="0"/>
              <a:t>/ndnSIM-scenario-template my-scenario</a:t>
            </a:r>
          </a:p>
          <a:p>
            <a:pPr lvl="1"/>
            <a:r>
              <a:rPr lang="en-US" dirty="0"/>
              <a:t>cd my-scenario</a:t>
            </a:r>
          </a:p>
          <a:p>
            <a:pPr lvl="1"/>
            <a:r>
              <a:rPr lang="en-US" dirty="0"/>
              <a:t>create extensions (any .</a:t>
            </a:r>
            <a:r>
              <a:rPr lang="en-US" dirty="0" err="1"/>
              <a:t>cc|.h</a:t>
            </a:r>
            <a:r>
              <a:rPr lang="en-US" dirty="0"/>
              <a:t> files) in extensions/</a:t>
            </a:r>
          </a:p>
          <a:p>
            <a:pPr lvl="2"/>
            <a:r>
              <a:rPr lang="en-US" dirty="0"/>
              <a:t>create extensions/my-test-</a:t>
            </a:r>
            <a:r>
              <a:rPr lang="en-US" dirty="0" err="1"/>
              <a:t>extension.cc</a:t>
            </a:r>
            <a:endParaRPr lang="en-US" dirty="0"/>
          </a:p>
          <a:p>
            <a:pPr lvl="1"/>
            <a:r>
              <a:rPr lang="en-US" dirty="0"/>
              <a:t>create scenarios in scenarios/</a:t>
            </a:r>
          </a:p>
          <a:p>
            <a:pPr lvl="2"/>
            <a:r>
              <a:rPr lang="en-US" dirty="0"/>
              <a:t>create scenarios/my-test-</a:t>
            </a:r>
            <a:r>
              <a:rPr lang="en-US" dirty="0" err="1"/>
              <a:t>scenario.cc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waf</a:t>
            </a:r>
            <a:r>
              <a:rPr lang="en-US" dirty="0"/>
              <a:t> configure --debug</a:t>
            </a:r>
          </a:p>
          <a:p>
            <a:pPr lvl="2"/>
            <a:r>
              <a:rPr lang="en-US" dirty="0"/>
              <a:t>or just ./</a:t>
            </a:r>
            <a:r>
              <a:rPr lang="en-US" dirty="0" err="1"/>
              <a:t>waf</a:t>
            </a:r>
            <a:r>
              <a:rPr lang="en-US" dirty="0"/>
              <a:t> configure if ndnSIM/NS-3 was compiled in optimized mode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waf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waf</a:t>
            </a:r>
            <a:r>
              <a:rPr lang="en-US" dirty="0"/>
              <a:t> --run=my-test-scenario</a:t>
            </a:r>
          </a:p>
          <a:p>
            <a:pPr lvl="2"/>
            <a:r>
              <a:rPr lang="en-US" dirty="0"/>
              <a:t>or directly: ./build/my-test-scenario</a:t>
            </a:r>
          </a:p>
          <a:p>
            <a:pPr lvl="2"/>
            <a:r>
              <a:rPr lang="en-US" dirty="0"/>
              <a:t>or ./</a:t>
            </a:r>
            <a:r>
              <a:rPr lang="en-US" dirty="0" err="1"/>
              <a:t>waf</a:t>
            </a:r>
            <a:r>
              <a:rPr lang="en-US" dirty="0"/>
              <a:t> --run my-test-scenario --</a:t>
            </a:r>
            <a:r>
              <a:rPr lang="en-US" dirty="0" err="1"/>
              <a:t>vis</a:t>
            </a:r>
            <a:r>
              <a:rPr lang="en-US" dirty="0"/>
              <a:t>   to run visualizer (if installed)</a:t>
            </a:r>
          </a:p>
          <a:p>
            <a:r>
              <a:rPr lang="en-US" dirty="0"/>
              <a:t>Cons and pros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may need certain configuration tricks (refer to </a:t>
            </a:r>
            <a:r>
              <a:rPr lang="en-US" dirty="0" err="1"/>
              <a:t>README.md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fast compilation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clear separation of the simulator code from the extensions and scenarios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easy to make code available for others to reproduce scenarios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1280"/>
          </a:xfrm>
        </p:spPr>
        <p:txBody>
          <a:bodyPr/>
          <a:lstStyle/>
          <a:p>
            <a:r>
              <a:rPr lang="en-US" dirty="0"/>
              <a:t>Writing a basic scenario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simulation</a:t>
            </a:r>
          </a:p>
          <a:p>
            <a:pPr lvl="1"/>
            <a:r>
              <a:rPr lang="en-US" dirty="0"/>
              <a:t>filename</a:t>
            </a:r>
          </a:p>
          <a:p>
            <a:pPr lvl="2"/>
            <a:r>
              <a:rPr lang="en-US" dirty="0"/>
              <a:t>scenarios/example1.cc (C++)</a:t>
            </a:r>
          </a:p>
          <a:p>
            <a:pPr lvl="2"/>
            <a:r>
              <a:rPr lang="en-US" dirty="0"/>
              <a:t>scenarios/example1.py (Python)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3x3 grid topology</a:t>
            </a:r>
          </a:p>
          <a:p>
            <a:pPr lvl="2"/>
            <a:r>
              <a:rPr lang="en-US" dirty="0"/>
              <a:t>10Mbps links / 10ms delays</a:t>
            </a:r>
          </a:p>
          <a:p>
            <a:pPr lvl="2"/>
            <a:r>
              <a:rPr lang="en-US" dirty="0"/>
              <a:t>One consumer, one producer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NDN parameters</a:t>
            </a:r>
          </a:p>
          <a:p>
            <a:pPr lvl="2"/>
            <a:r>
              <a:rPr lang="en-US" dirty="0"/>
              <a:t>Forwarding Strategy for interests: </a:t>
            </a:r>
            <a:r>
              <a:rPr lang="en-US" b="1" dirty="0" err="1"/>
              <a:t>BestRoute</a:t>
            </a:r>
            <a:endParaRPr lang="en-US" b="1" dirty="0"/>
          </a:p>
          <a:p>
            <a:pPr lvl="2"/>
            <a:r>
              <a:rPr lang="en-US" dirty="0"/>
              <a:t>FIB is computed automatically using global routing controller</a:t>
            </a:r>
          </a:p>
          <a:p>
            <a:pPr lvl="2"/>
            <a:r>
              <a:rPr lang="en-US" dirty="0"/>
              <a:t>Cache: </a:t>
            </a:r>
            <a:r>
              <a:rPr lang="en-US" b="1" dirty="0"/>
              <a:t>LRU</a:t>
            </a:r>
            <a:r>
              <a:rPr lang="en-US" dirty="0"/>
              <a:t> with 100 items on each node (default)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16</a:t>
            </a:fld>
            <a:endParaRPr lang="en-US"/>
          </a:p>
        </p:txBody>
      </p:sp>
      <p:pic>
        <p:nvPicPr>
          <p:cNvPr id="11" name="Content Placeholder 10" descr="topo-9-node-grid.pd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04" b="-14704"/>
          <a:stretch>
            <a:fillRect/>
          </a:stretch>
        </p:blipFill>
        <p:spPr>
          <a:xfrm>
            <a:off x="5956300" y="1525270"/>
            <a:ext cx="2587625" cy="3279775"/>
          </a:xfrm>
        </p:spPr>
      </p:pic>
    </p:spTree>
    <p:extLst>
      <p:ext uri="{BB962C8B-B14F-4D97-AF65-F5344CB8AC3E}">
        <p14:creationId xmlns:p14="http://schemas.microsoft.com/office/powerpoint/2010/main" val="72354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9505"/>
          </a:xfrm>
        </p:spPr>
        <p:txBody>
          <a:bodyPr/>
          <a:lstStyle/>
          <a:p>
            <a:r>
              <a:rPr lang="en-US" sz="4000" dirty="0"/>
              <a:t>NS-3 101: Prepare scenario (C++)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185920" y="809505"/>
            <a:ext cx="4805396" cy="5469115"/>
          </a:xfrm>
        </p:spPr>
        <p:txBody>
          <a:bodyPr/>
          <a:lstStyle/>
          <a:p>
            <a:pPr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#include ”ns3/core-</a:t>
            </a:r>
            <a:r>
              <a:rPr lang="en-US" dirty="0" err="1">
                <a:solidFill>
                  <a:srgbClr val="000000"/>
                </a:solidFill>
              </a:rPr>
              <a:t>module.h</a:t>
            </a:r>
            <a:r>
              <a:rPr lang="en-US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#include "ns3/network-</a:t>
            </a:r>
            <a:r>
              <a:rPr lang="en-US" dirty="0" err="1">
                <a:solidFill>
                  <a:srgbClr val="000000"/>
                </a:solidFill>
              </a:rPr>
              <a:t>module.h</a:t>
            </a:r>
            <a:r>
              <a:rPr lang="en-US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#include "ns3/point-to-point-</a:t>
            </a:r>
            <a:r>
              <a:rPr lang="en-US" dirty="0" err="1">
                <a:solidFill>
                  <a:srgbClr val="000000"/>
                </a:solidFill>
              </a:rPr>
              <a:t>module.h</a:t>
            </a:r>
            <a:r>
              <a:rPr lang="en-US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#include "ns3/point-to-point-</a:t>
            </a:r>
            <a:r>
              <a:rPr lang="en-US" dirty="0" err="1">
                <a:solidFill>
                  <a:srgbClr val="000000"/>
                </a:solidFill>
              </a:rPr>
              <a:t>grid.h</a:t>
            </a:r>
            <a:r>
              <a:rPr lang="en-US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#include "ns3/ndnSIM-</a:t>
            </a:r>
            <a:r>
              <a:rPr lang="en-US" dirty="0" err="1">
                <a:solidFill>
                  <a:srgbClr val="000000"/>
                </a:solidFill>
              </a:rPr>
              <a:t>module.h</a:t>
            </a:r>
            <a:r>
              <a:rPr lang="en-US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using namespace ns3;</a:t>
            </a:r>
          </a:p>
          <a:p>
            <a:pPr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ts val="1180"/>
              </a:lnSpc>
            </a:pPr>
            <a:r>
              <a:rPr lang="en-US" dirty="0" err="1">
                <a:solidFill>
                  <a:srgbClr val="000000"/>
                </a:solidFill>
              </a:rPr>
              <a:t>int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main 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argc</a:t>
            </a:r>
            <a:r>
              <a:rPr lang="en-US" dirty="0">
                <a:solidFill>
                  <a:srgbClr val="000000"/>
                </a:solidFill>
              </a:rPr>
              <a:t>, char *</a:t>
            </a:r>
            <a:r>
              <a:rPr lang="en-US" dirty="0" err="1">
                <a:solidFill>
                  <a:srgbClr val="000000"/>
                </a:solidFill>
              </a:rPr>
              <a:t>argv</a:t>
            </a:r>
            <a:r>
              <a:rPr lang="en-US" dirty="0">
                <a:solidFill>
                  <a:srgbClr val="000000"/>
                </a:solidFill>
              </a:rPr>
              <a:t>[])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 err="1">
                <a:solidFill>
                  <a:srgbClr val="000000"/>
                </a:solidFill>
              </a:rPr>
              <a:t>Config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SetDefault</a:t>
            </a:r>
            <a:r>
              <a:rPr lang="en-US" dirty="0">
                <a:solidFill>
                  <a:srgbClr val="000000"/>
                </a:solidFill>
              </a:rPr>
              <a:t> ("ns3::</a:t>
            </a:r>
            <a:r>
              <a:rPr lang="en-US" dirty="0" err="1">
                <a:solidFill>
                  <a:srgbClr val="000000"/>
                </a:solidFill>
              </a:rPr>
              <a:t>PointToPointNetDevice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DataRate</a:t>
            </a:r>
            <a:r>
              <a:rPr lang="en-US" dirty="0">
                <a:solidFill>
                  <a:srgbClr val="000000"/>
                </a:solidFill>
              </a:rPr>
              <a:t>", </a:t>
            </a:r>
            <a:r>
              <a:rPr lang="en-US" dirty="0" err="1">
                <a:solidFill>
                  <a:srgbClr val="000000"/>
                </a:solidFill>
              </a:rPr>
              <a:t>StringValue</a:t>
            </a:r>
            <a:r>
              <a:rPr lang="en-US" dirty="0">
                <a:solidFill>
                  <a:srgbClr val="000000"/>
                </a:solidFill>
              </a:rPr>
              <a:t> ("10Mbps"));</a:t>
            </a:r>
          </a:p>
          <a:p>
            <a:pPr lvl="1">
              <a:lnSpc>
                <a:spcPts val="1180"/>
              </a:lnSpc>
            </a:pPr>
            <a:r>
              <a:rPr lang="en-US" dirty="0" err="1">
                <a:solidFill>
                  <a:srgbClr val="000000"/>
                </a:solidFill>
              </a:rPr>
              <a:t>Config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SetDefault</a:t>
            </a:r>
            <a:r>
              <a:rPr lang="en-US" dirty="0">
                <a:solidFill>
                  <a:srgbClr val="000000"/>
                </a:solidFill>
              </a:rPr>
              <a:t> ("ns3::</a:t>
            </a:r>
            <a:r>
              <a:rPr lang="en-US" dirty="0" err="1">
                <a:solidFill>
                  <a:srgbClr val="000000"/>
                </a:solidFill>
              </a:rPr>
              <a:t>PointToPointChannel</a:t>
            </a:r>
            <a:r>
              <a:rPr lang="en-US" dirty="0">
                <a:solidFill>
                  <a:srgbClr val="000000"/>
                </a:solidFill>
              </a:rPr>
              <a:t>::Delay", </a:t>
            </a:r>
            <a:r>
              <a:rPr lang="en-US" dirty="0" err="1">
                <a:solidFill>
                  <a:srgbClr val="000000"/>
                </a:solidFill>
              </a:rPr>
              <a:t>StringValue</a:t>
            </a:r>
            <a:r>
              <a:rPr lang="en-US" dirty="0">
                <a:solidFill>
                  <a:srgbClr val="000000"/>
                </a:solidFill>
              </a:rPr>
              <a:t> ("10ms"));</a:t>
            </a:r>
          </a:p>
          <a:p>
            <a:pPr lvl="1">
              <a:lnSpc>
                <a:spcPts val="1180"/>
              </a:lnSpc>
            </a:pPr>
            <a:r>
              <a:rPr lang="en-US" dirty="0" err="1">
                <a:solidFill>
                  <a:srgbClr val="000000"/>
                </a:solidFill>
              </a:rPr>
              <a:t>Config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SetDefault</a:t>
            </a:r>
            <a:r>
              <a:rPr lang="en-US" dirty="0">
                <a:solidFill>
                  <a:srgbClr val="000000"/>
                </a:solidFill>
              </a:rPr>
              <a:t> ("ns3::</a:t>
            </a:r>
            <a:r>
              <a:rPr lang="en-US" dirty="0" err="1">
                <a:solidFill>
                  <a:srgbClr val="000000"/>
                </a:solidFill>
              </a:rPr>
              <a:t>DropTailQueue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MaxPackets</a:t>
            </a:r>
            <a:r>
              <a:rPr lang="en-US" dirty="0">
                <a:solidFill>
                  <a:srgbClr val="000000"/>
                </a:solidFill>
              </a:rPr>
              <a:t>", </a:t>
            </a:r>
            <a:r>
              <a:rPr lang="en-US" dirty="0" err="1">
                <a:solidFill>
                  <a:srgbClr val="000000"/>
                </a:solidFill>
              </a:rPr>
              <a:t>StringValue</a:t>
            </a:r>
            <a:r>
              <a:rPr lang="en-US" dirty="0">
                <a:solidFill>
                  <a:srgbClr val="000000"/>
                </a:solidFill>
              </a:rPr>
              <a:t> ("20"));</a:t>
            </a:r>
          </a:p>
          <a:p>
            <a:pPr lvl="1"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 err="1">
                <a:solidFill>
                  <a:srgbClr val="000000"/>
                </a:solidFill>
              </a:rPr>
              <a:t>CommandLine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cmd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 err="1">
                <a:solidFill>
                  <a:srgbClr val="000000"/>
                </a:solidFill>
              </a:rPr>
              <a:t>cmd.Parse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argc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argv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lvl="1"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 err="1">
                <a:solidFill>
                  <a:srgbClr val="000000"/>
                </a:solidFill>
              </a:rPr>
              <a:t>PointToPointHelper</a:t>
            </a:r>
            <a:r>
              <a:rPr lang="en-US" dirty="0">
                <a:solidFill>
                  <a:srgbClr val="000000"/>
                </a:solidFill>
              </a:rPr>
              <a:t> p2p;</a:t>
            </a:r>
          </a:p>
          <a:p>
            <a:pPr lvl="1">
              <a:lnSpc>
                <a:spcPts val="1180"/>
              </a:lnSpc>
            </a:pPr>
            <a:r>
              <a:rPr lang="en-US" dirty="0" err="1">
                <a:solidFill>
                  <a:srgbClr val="000000"/>
                </a:solidFill>
              </a:rPr>
              <a:t>PointToPointGridHelper</a:t>
            </a:r>
            <a:r>
              <a:rPr lang="en-US" dirty="0">
                <a:solidFill>
                  <a:srgbClr val="000000"/>
                </a:solidFill>
              </a:rPr>
              <a:t> grid (3, 3, p2p);</a:t>
            </a:r>
          </a:p>
          <a:p>
            <a:pPr lvl="1">
              <a:lnSpc>
                <a:spcPts val="1180"/>
              </a:lnSpc>
            </a:pPr>
            <a:r>
              <a:rPr lang="en-US" dirty="0" err="1">
                <a:solidFill>
                  <a:srgbClr val="000000"/>
                </a:solidFill>
              </a:rPr>
              <a:t>grid.BoundingBox</a:t>
            </a:r>
            <a:r>
              <a:rPr lang="en-US" dirty="0">
                <a:solidFill>
                  <a:srgbClr val="000000"/>
                </a:solidFill>
              </a:rPr>
              <a:t>(100,100,200,200);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   </a:t>
            </a:r>
            <a:endParaRPr lang="en-US" sz="4800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b="1" dirty="0">
                <a:solidFill>
                  <a:schemeClr val="accent2"/>
                </a:solidFill>
              </a:rPr>
              <a:t>// scenario meat</a:t>
            </a:r>
          </a:p>
          <a:p>
            <a:pPr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Simulator::Stop (Seconds (20.0));</a:t>
            </a:r>
          </a:p>
          <a:p>
            <a:pPr lvl="1"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Simulator::Run ();</a:t>
            </a:r>
          </a:p>
          <a:p>
            <a:pPr lvl="1"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Simulator::Destroy ();</a:t>
            </a:r>
          </a:p>
          <a:p>
            <a:pPr>
              <a:lnSpc>
                <a:spcPts val="118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return 0;</a:t>
            </a:r>
          </a:p>
          <a:p>
            <a:pPr>
              <a:lnSpc>
                <a:spcPts val="1180"/>
              </a:lnSpc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3"/>
          </p:nvPr>
        </p:nvSpPr>
        <p:spPr>
          <a:xfrm>
            <a:off x="131784" y="798452"/>
            <a:ext cx="3769656" cy="5469115"/>
          </a:xfrm>
        </p:spPr>
        <p:txBody>
          <a:bodyPr/>
          <a:lstStyle/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Step 1. </a:t>
            </a:r>
            <a:r>
              <a:rPr lang="en-US" dirty="0">
                <a:solidFill>
                  <a:srgbClr val="000000"/>
                </a:solidFill>
              </a:rPr>
              <a:t> Include necessary modules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Step 2. </a:t>
            </a:r>
            <a:r>
              <a:rPr lang="en-US" dirty="0">
                <a:solidFill>
                  <a:srgbClr val="000000"/>
                </a:solidFill>
              </a:rPr>
              <a:t> Define </a:t>
            </a:r>
            <a:r>
              <a:rPr lang="en-US" b="1" dirty="0">
                <a:solidFill>
                  <a:srgbClr val="000000"/>
                </a:solidFill>
              </a:rPr>
              <a:t>main</a:t>
            </a:r>
            <a:r>
              <a:rPr lang="en-US" dirty="0">
                <a:solidFill>
                  <a:srgbClr val="000000"/>
                </a:solidFill>
              </a:rPr>
              <a:t> function like in any other       </a:t>
            </a:r>
          </a:p>
          <a:p>
            <a:r>
              <a:rPr lang="en-US" dirty="0">
                <a:solidFill>
                  <a:srgbClr val="000000"/>
                </a:solidFill>
              </a:rPr>
              <a:t>C++ program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Step 3. </a:t>
            </a:r>
            <a:r>
              <a:rPr lang="en-US" dirty="0">
                <a:solidFill>
                  <a:srgbClr val="000000"/>
                </a:solidFill>
              </a:rPr>
              <a:t> Set default parameters for the simulator modules.</a:t>
            </a:r>
          </a:p>
          <a:p>
            <a:r>
              <a:rPr lang="en-US" dirty="0">
                <a:solidFill>
                  <a:srgbClr val="000000"/>
                </a:solidFill>
              </a:rPr>
              <a:t>For example, define that by default all created p2p links will have 10Mbps bandwidth, 10ms delay and </a:t>
            </a:r>
            <a:r>
              <a:rPr lang="en-US" dirty="0" err="1">
                <a:solidFill>
                  <a:srgbClr val="000000"/>
                </a:solidFill>
              </a:rPr>
              <a:t>DropTailQueue</a:t>
            </a:r>
            <a:r>
              <a:rPr lang="en-US" dirty="0">
                <a:solidFill>
                  <a:srgbClr val="000000"/>
                </a:solidFill>
              </a:rPr>
              <a:t> with 20 packets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Step 4.</a:t>
            </a:r>
            <a:r>
              <a:rPr lang="en-US" dirty="0">
                <a:solidFill>
                  <a:srgbClr val="000000"/>
                </a:solidFill>
              </a:rPr>
              <a:t>  Allow overriding defaults from command line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Step 5.</a:t>
            </a:r>
            <a:r>
              <a:rPr lang="en-US" dirty="0">
                <a:solidFill>
                  <a:srgbClr val="000000"/>
                </a:solidFill>
              </a:rPr>
              <a:t>  Define what topology will be simulated.</a:t>
            </a:r>
          </a:p>
          <a:p>
            <a:r>
              <a:rPr lang="en-US" dirty="0">
                <a:solidFill>
                  <a:srgbClr val="000000"/>
                </a:solidFill>
              </a:rPr>
              <a:t>For example, 3x3 grid topology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Step 6</a:t>
            </a:r>
            <a:r>
              <a:rPr lang="en-US" dirty="0">
                <a:solidFill>
                  <a:srgbClr val="000000"/>
                </a:solidFill>
              </a:rPr>
              <a:t>.  Create and install networking stacks, install and schedule applications, define metric logging, etc.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Step 7.</a:t>
            </a:r>
            <a:r>
              <a:rPr lang="en-US" dirty="0">
                <a:solidFill>
                  <a:srgbClr val="000000"/>
                </a:solidFill>
              </a:rPr>
              <a:t>  Define when simulation should be stopped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Final step. </a:t>
            </a:r>
            <a:r>
              <a:rPr lang="en-US" dirty="0">
                <a:solidFill>
                  <a:srgbClr val="000000"/>
                </a:solidFill>
              </a:rPr>
              <a:t> Run simulation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4000" y="214884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4000" y="266446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000" y="379730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3230" y="484124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3230" y="542036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3230" y="581787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3230" y="108712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4000" y="422148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8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2320"/>
          </a:xfrm>
        </p:spPr>
        <p:txBody>
          <a:bodyPr>
            <a:noAutofit/>
          </a:bodyPr>
          <a:lstStyle/>
          <a:p>
            <a:r>
              <a:rPr lang="en-US" sz="2800" dirty="0"/>
              <a:t>The same scenario can be also written in Python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31783" y="709685"/>
            <a:ext cx="4365605" cy="574675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497388" y="709685"/>
            <a:ext cx="4499853" cy="574675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31783" y="1284360"/>
            <a:ext cx="4365603" cy="4881608"/>
          </a:xfrm>
        </p:spPr>
        <p:txBody>
          <a:bodyPr>
            <a:noAutofit/>
          </a:bodyPr>
          <a:lstStyle/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#include "ns3/core-</a:t>
            </a:r>
            <a:r>
              <a:rPr lang="en-US" sz="1200" dirty="0" err="1">
                <a:solidFill>
                  <a:srgbClr val="000000"/>
                </a:solidFill>
              </a:rPr>
              <a:t>module.h</a:t>
            </a:r>
            <a:r>
              <a:rPr lang="en-US" sz="1200" dirty="0">
                <a:solidFill>
                  <a:srgbClr val="000000"/>
                </a:solidFill>
              </a:rPr>
              <a:t>"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#include "ns3/network-</a:t>
            </a:r>
            <a:r>
              <a:rPr lang="en-US" sz="1200" dirty="0" err="1">
                <a:solidFill>
                  <a:srgbClr val="000000"/>
                </a:solidFill>
              </a:rPr>
              <a:t>module.h</a:t>
            </a:r>
            <a:r>
              <a:rPr lang="en-US" sz="1200" dirty="0">
                <a:solidFill>
                  <a:srgbClr val="000000"/>
                </a:solidFill>
              </a:rPr>
              <a:t>"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#include "ns3/point-to-point-</a:t>
            </a:r>
            <a:r>
              <a:rPr lang="en-US" sz="1200" dirty="0" err="1">
                <a:solidFill>
                  <a:srgbClr val="000000"/>
                </a:solidFill>
              </a:rPr>
              <a:t>module.h</a:t>
            </a:r>
            <a:r>
              <a:rPr lang="en-US" sz="1200" dirty="0">
                <a:solidFill>
                  <a:srgbClr val="000000"/>
                </a:solidFill>
              </a:rPr>
              <a:t>"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#include "ns3/point-to-point-</a:t>
            </a:r>
            <a:r>
              <a:rPr lang="en-US" sz="1200" dirty="0" err="1">
                <a:solidFill>
                  <a:srgbClr val="000000"/>
                </a:solidFill>
              </a:rPr>
              <a:t>grid.h</a:t>
            </a:r>
            <a:r>
              <a:rPr lang="en-US" sz="1200" dirty="0">
                <a:solidFill>
                  <a:srgbClr val="000000"/>
                </a:solidFill>
              </a:rPr>
              <a:t>"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#include "ns3/ndnSIM-</a:t>
            </a:r>
            <a:r>
              <a:rPr lang="en-US" sz="1200" dirty="0" err="1">
                <a:solidFill>
                  <a:srgbClr val="000000"/>
                </a:solidFill>
              </a:rPr>
              <a:t>module.h</a:t>
            </a:r>
            <a:r>
              <a:rPr lang="en-US" sz="1200" dirty="0">
                <a:solidFill>
                  <a:srgbClr val="000000"/>
                </a:solidFill>
              </a:rPr>
              <a:t>”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using namespace ns3;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int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main (</a:t>
            </a:r>
            <a:r>
              <a:rPr lang="en-US" sz="1200" dirty="0" err="1">
                <a:solidFill>
                  <a:srgbClr val="000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argc</a:t>
            </a:r>
            <a:r>
              <a:rPr lang="en-US" sz="1200" dirty="0">
                <a:solidFill>
                  <a:srgbClr val="000000"/>
                </a:solidFill>
              </a:rPr>
              <a:t>, char *</a:t>
            </a:r>
            <a:r>
              <a:rPr lang="en-US" sz="1200" dirty="0" err="1">
                <a:solidFill>
                  <a:srgbClr val="000000"/>
                </a:solidFill>
              </a:rPr>
              <a:t>argv</a:t>
            </a:r>
            <a:r>
              <a:rPr lang="en-US" sz="1200" dirty="0">
                <a:solidFill>
                  <a:srgbClr val="000000"/>
                </a:solidFill>
              </a:rPr>
              <a:t>[])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Config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SetDefault</a:t>
            </a:r>
            <a:r>
              <a:rPr lang="en-US" sz="1200" dirty="0">
                <a:solidFill>
                  <a:srgbClr val="000000"/>
                </a:solidFill>
              </a:rPr>
              <a:t> ("ns3::</a:t>
            </a:r>
            <a:r>
              <a:rPr lang="en-US" sz="1200" dirty="0" err="1">
                <a:solidFill>
                  <a:srgbClr val="000000"/>
                </a:solidFill>
              </a:rPr>
              <a:t>PointToPointNetDevice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DataRate</a:t>
            </a:r>
            <a:r>
              <a:rPr lang="en-US" sz="1200" dirty="0">
                <a:solidFill>
                  <a:srgbClr val="000000"/>
                </a:solidFill>
              </a:rPr>
              <a:t>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("10Mbps"));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Config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SetDefault</a:t>
            </a:r>
            <a:r>
              <a:rPr lang="en-US" sz="1200" dirty="0">
                <a:solidFill>
                  <a:srgbClr val="000000"/>
                </a:solidFill>
              </a:rPr>
              <a:t> ("ns3::</a:t>
            </a:r>
            <a:r>
              <a:rPr lang="en-US" sz="1200" dirty="0" err="1">
                <a:solidFill>
                  <a:srgbClr val="000000"/>
                </a:solidFill>
              </a:rPr>
              <a:t>PointToPointChannel</a:t>
            </a:r>
            <a:r>
              <a:rPr lang="en-US" sz="1200" dirty="0">
                <a:solidFill>
                  <a:srgbClr val="000000"/>
                </a:solidFill>
              </a:rPr>
              <a:t>::Delay",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("10ms"));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Config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SetDefault</a:t>
            </a:r>
            <a:r>
              <a:rPr lang="en-US" sz="1200" dirty="0">
                <a:solidFill>
                  <a:srgbClr val="000000"/>
                </a:solidFill>
              </a:rPr>
              <a:t> ("ns3::</a:t>
            </a:r>
            <a:r>
              <a:rPr lang="en-US" sz="1200" dirty="0" err="1">
                <a:solidFill>
                  <a:srgbClr val="000000"/>
                </a:solidFill>
              </a:rPr>
              <a:t>DropTailQueue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MaxPackets</a:t>
            </a:r>
            <a:r>
              <a:rPr lang="en-US" sz="1200" dirty="0">
                <a:solidFill>
                  <a:srgbClr val="000000"/>
                </a:solidFill>
              </a:rPr>
              <a:t>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("20"));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CommandLine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cmd</a:t>
            </a:r>
            <a:r>
              <a:rPr lang="en-US" sz="1200" dirty="0">
                <a:solidFill>
                  <a:srgbClr val="000000"/>
                </a:solidFill>
              </a:rPr>
              <a:t>; </a:t>
            </a:r>
            <a:r>
              <a:rPr lang="en-US" sz="1200" dirty="0" err="1">
                <a:solidFill>
                  <a:srgbClr val="000000"/>
                </a:solidFill>
              </a:rPr>
              <a:t>cmd.Parse</a:t>
            </a:r>
            <a:r>
              <a:rPr lang="en-US" sz="1200" dirty="0">
                <a:solidFill>
                  <a:srgbClr val="000000"/>
                </a:solidFill>
              </a:rPr>
              <a:t> (</a:t>
            </a:r>
            <a:r>
              <a:rPr lang="en-US" sz="1200" dirty="0" err="1">
                <a:solidFill>
                  <a:srgbClr val="000000"/>
                </a:solidFill>
              </a:rPr>
              <a:t>argc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argv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PointToPointHelper</a:t>
            </a:r>
            <a:r>
              <a:rPr lang="en-US" sz="1200" dirty="0">
                <a:solidFill>
                  <a:srgbClr val="000000"/>
                </a:solidFill>
              </a:rPr>
              <a:t> p2p;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PointToPointGridHelper</a:t>
            </a:r>
            <a:r>
              <a:rPr lang="en-US" sz="1200" dirty="0">
                <a:solidFill>
                  <a:srgbClr val="000000"/>
                </a:solidFill>
              </a:rPr>
              <a:t> grid (3, 3, p2p);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grid.BoundingBox</a:t>
            </a:r>
            <a:r>
              <a:rPr lang="en-US" sz="1200" dirty="0">
                <a:solidFill>
                  <a:srgbClr val="000000"/>
                </a:solidFill>
              </a:rPr>
              <a:t>(100,100,200,200);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 </a:t>
            </a:r>
            <a:endParaRPr lang="en-US" sz="1200" b="1" dirty="0">
              <a:solidFill>
                <a:srgbClr val="9C5252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9C5252"/>
                </a:solidFill>
              </a:rPr>
              <a:t>  // scenario meat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Simulator::Stop (Seconds (20.0));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Simulator::Run ();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Simulator::Destroy ();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  return 0;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497387" y="1290558"/>
            <a:ext cx="4499853" cy="5110242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from </a:t>
            </a:r>
            <a:r>
              <a:rPr lang="en-US" sz="1200" dirty="0" err="1">
                <a:solidFill>
                  <a:srgbClr val="000000"/>
                </a:solidFill>
              </a:rPr>
              <a:t>ns.core</a:t>
            </a:r>
            <a:r>
              <a:rPr lang="en-US" sz="1200" dirty="0">
                <a:solidFill>
                  <a:srgbClr val="000000"/>
                </a:solidFill>
              </a:rPr>
              <a:t> import *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from </a:t>
            </a:r>
            <a:r>
              <a:rPr lang="en-US" sz="1200" dirty="0" err="1">
                <a:solidFill>
                  <a:srgbClr val="000000"/>
                </a:solidFill>
              </a:rPr>
              <a:t>ns.network</a:t>
            </a:r>
            <a:r>
              <a:rPr lang="en-US" sz="1200" dirty="0">
                <a:solidFill>
                  <a:srgbClr val="000000"/>
                </a:solidFill>
              </a:rPr>
              <a:t> import *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from </a:t>
            </a:r>
            <a:r>
              <a:rPr lang="en-US" sz="1200" dirty="0" err="1">
                <a:solidFill>
                  <a:srgbClr val="000000"/>
                </a:solidFill>
              </a:rPr>
              <a:t>ns.point_to_point</a:t>
            </a:r>
            <a:r>
              <a:rPr lang="en-US" sz="1200" dirty="0">
                <a:solidFill>
                  <a:srgbClr val="000000"/>
                </a:solidFill>
              </a:rPr>
              <a:t> import *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from </a:t>
            </a:r>
            <a:r>
              <a:rPr lang="en-US" sz="1200" dirty="0" err="1">
                <a:solidFill>
                  <a:srgbClr val="000000"/>
                </a:solidFill>
              </a:rPr>
              <a:t>ns.point_to_point_layout</a:t>
            </a:r>
            <a:r>
              <a:rPr lang="en-US" sz="1200" dirty="0">
                <a:solidFill>
                  <a:srgbClr val="000000"/>
                </a:solidFill>
              </a:rPr>
              <a:t> import *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from </a:t>
            </a:r>
            <a:r>
              <a:rPr lang="en-US" sz="1200" dirty="0" err="1">
                <a:solidFill>
                  <a:srgbClr val="000000"/>
                </a:solidFill>
              </a:rPr>
              <a:t>ns.ndnSIM</a:t>
            </a:r>
            <a:r>
              <a:rPr lang="en-US" sz="1200" dirty="0">
                <a:solidFill>
                  <a:srgbClr val="000000"/>
                </a:solidFill>
              </a:rPr>
              <a:t> import *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Config.SetDefault</a:t>
            </a:r>
            <a:r>
              <a:rPr lang="en-US" sz="1200" dirty="0">
                <a:solidFill>
                  <a:srgbClr val="000000"/>
                </a:solidFill>
              </a:rPr>
              <a:t> ("ns3::</a:t>
            </a:r>
            <a:r>
              <a:rPr lang="en-US" sz="1200" dirty="0" err="1">
                <a:solidFill>
                  <a:srgbClr val="000000"/>
                </a:solidFill>
              </a:rPr>
              <a:t>PointToPointNetDevice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DataRate</a:t>
            </a:r>
            <a:r>
              <a:rPr lang="en-US" sz="1200" dirty="0">
                <a:solidFill>
                  <a:srgbClr val="000000"/>
                </a:solidFill>
              </a:rPr>
              <a:t>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("10Mbps"))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Config.SetDefault</a:t>
            </a:r>
            <a:r>
              <a:rPr lang="en-US" sz="1200" dirty="0">
                <a:solidFill>
                  <a:srgbClr val="000000"/>
                </a:solidFill>
              </a:rPr>
              <a:t> ("ns3::</a:t>
            </a:r>
            <a:r>
              <a:rPr lang="en-US" sz="1200" dirty="0" err="1">
                <a:solidFill>
                  <a:srgbClr val="000000"/>
                </a:solidFill>
              </a:rPr>
              <a:t>PointToPointChannel</a:t>
            </a:r>
            <a:r>
              <a:rPr lang="en-US" sz="1200" dirty="0">
                <a:solidFill>
                  <a:srgbClr val="000000"/>
                </a:solidFill>
              </a:rPr>
              <a:t>::Delay",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("10ms"))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Config.SetDefault</a:t>
            </a:r>
            <a:r>
              <a:rPr lang="en-US" sz="1200" dirty="0">
                <a:solidFill>
                  <a:srgbClr val="000000"/>
                </a:solidFill>
              </a:rPr>
              <a:t> ("ns3::</a:t>
            </a:r>
            <a:r>
              <a:rPr lang="en-US" sz="1200" dirty="0" err="1">
                <a:solidFill>
                  <a:srgbClr val="000000"/>
                </a:solidFill>
              </a:rPr>
              <a:t>DropTailQueue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MaxPackets</a:t>
            </a:r>
            <a:r>
              <a:rPr lang="en-US" sz="1200" dirty="0">
                <a:solidFill>
                  <a:srgbClr val="000000"/>
                </a:solidFill>
              </a:rPr>
              <a:t>", </a:t>
            </a:r>
            <a:r>
              <a:rPr lang="en-US" sz="1200" dirty="0" err="1">
                <a:solidFill>
                  <a:srgbClr val="000000"/>
                </a:solidFill>
              </a:rPr>
              <a:t>StringValue</a:t>
            </a:r>
            <a:r>
              <a:rPr lang="en-US" sz="1200" dirty="0">
                <a:solidFill>
                  <a:srgbClr val="000000"/>
                </a:solidFill>
              </a:rPr>
              <a:t> ("20"))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import sys; </a:t>
            </a:r>
            <a:r>
              <a:rPr lang="en-US" sz="1200" dirty="0" err="1">
                <a:solidFill>
                  <a:srgbClr val="000000"/>
                </a:solidFill>
              </a:rPr>
              <a:t>cmd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000000"/>
                </a:solidFill>
              </a:rPr>
              <a:t>CommandLine</a:t>
            </a:r>
            <a:r>
              <a:rPr lang="en-US" sz="1200" dirty="0">
                <a:solidFill>
                  <a:srgbClr val="000000"/>
                </a:solidFill>
              </a:rPr>
              <a:t> (); </a:t>
            </a:r>
            <a:r>
              <a:rPr lang="en-US" sz="1200" dirty="0" err="1">
                <a:solidFill>
                  <a:srgbClr val="000000"/>
                </a:solidFill>
              </a:rPr>
              <a:t>cmd.Parse</a:t>
            </a:r>
            <a:r>
              <a:rPr lang="en-US" sz="1200" dirty="0">
                <a:solidFill>
                  <a:srgbClr val="000000"/>
                </a:solidFill>
              </a:rPr>
              <a:t> (</a:t>
            </a:r>
            <a:r>
              <a:rPr lang="en-US" sz="1200" dirty="0" err="1">
                <a:solidFill>
                  <a:srgbClr val="000000"/>
                </a:solidFill>
              </a:rPr>
              <a:t>sys.argv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p2p = </a:t>
            </a:r>
            <a:r>
              <a:rPr lang="en-US" sz="1200" dirty="0" err="1">
                <a:solidFill>
                  <a:srgbClr val="000000"/>
                </a:solidFill>
              </a:rPr>
              <a:t>PointToPointHelper</a:t>
            </a:r>
            <a:r>
              <a:rPr lang="en-US" sz="1200" dirty="0">
                <a:solidFill>
                  <a:srgbClr val="000000"/>
                </a:solidFill>
              </a:rPr>
              <a:t> ()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grid = </a:t>
            </a:r>
            <a:r>
              <a:rPr lang="en-US" sz="1200" dirty="0" err="1">
                <a:solidFill>
                  <a:srgbClr val="000000"/>
                </a:solidFill>
              </a:rPr>
              <a:t>PointToPointGridHelper</a:t>
            </a:r>
            <a:r>
              <a:rPr lang="en-US" sz="1200" dirty="0">
                <a:solidFill>
                  <a:srgbClr val="000000"/>
                </a:solidFill>
              </a:rPr>
              <a:t> (3,3,p2p)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grid.BoundingBox</a:t>
            </a:r>
            <a:r>
              <a:rPr lang="en-US" sz="1200" dirty="0">
                <a:solidFill>
                  <a:srgbClr val="000000"/>
                </a:solidFill>
              </a:rPr>
              <a:t>(100,100,200,200)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9C5252"/>
                </a:solidFill>
              </a:rPr>
              <a:t># scenario meat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Simulator.Stop</a:t>
            </a:r>
            <a:r>
              <a:rPr lang="en-US" sz="1200" dirty="0">
                <a:solidFill>
                  <a:srgbClr val="000000"/>
                </a:solidFill>
              </a:rPr>
              <a:t> (Seconds (20.0))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Simulator.Run</a:t>
            </a:r>
            <a:r>
              <a:rPr lang="en-US" sz="1200" dirty="0">
                <a:solidFill>
                  <a:srgbClr val="000000"/>
                </a:solidFill>
              </a:rPr>
              <a:t> ()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</a:rPr>
              <a:t>Simulator.Destroy</a:t>
            </a:r>
            <a:r>
              <a:rPr lang="en-US" sz="1200" dirty="0">
                <a:solidFill>
                  <a:srgbClr val="000000"/>
                </a:solidFill>
              </a:rPr>
              <a:t> ()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 or run using the visualizer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 import visualizer</a:t>
            </a:r>
          </a:p>
          <a:p>
            <a:pPr marL="0" indent="0">
              <a:lnSpc>
                <a:spcPts val="118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</a:rPr>
              <a:t># </a:t>
            </a:r>
            <a:r>
              <a:rPr lang="en-US" sz="1200" dirty="0" err="1">
                <a:solidFill>
                  <a:srgbClr val="000000"/>
                </a:solidFill>
              </a:rPr>
              <a:t>visualizer.start</a:t>
            </a:r>
            <a:r>
              <a:rPr lang="en-US" sz="1200" dirty="0">
                <a:solidFill>
                  <a:srgbClr val="000000"/>
                </a:solidFill>
              </a:rPr>
              <a:t> 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4160" y="6400800"/>
            <a:ext cx="760984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Defining scenario in Python is easier and don’t require (re)compilation, but not all features of NS-3 and ndnSIM are available in Python interface.</a:t>
            </a:r>
          </a:p>
        </p:txBody>
      </p:sp>
    </p:spTree>
    <p:extLst>
      <p:ext uri="{BB962C8B-B14F-4D97-AF65-F5344CB8AC3E}">
        <p14:creationId xmlns:p14="http://schemas.microsoft.com/office/powerpoint/2010/main" val="13582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5705"/>
          </a:xfrm>
        </p:spPr>
        <p:txBody>
          <a:bodyPr/>
          <a:lstStyle/>
          <a:p>
            <a:r>
              <a:rPr lang="en-US" sz="3200" dirty="0"/>
              <a:t>ndnSIM 101: filling scenario meat (C++)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StackHelper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ndnHelper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ndnHelper.InstallAll</a:t>
            </a:r>
            <a:r>
              <a:rPr lang="en-US" sz="1400" dirty="0">
                <a:solidFill>
                  <a:schemeClr val="tx1"/>
                </a:solidFill>
              </a:rPr>
              <a:t> ();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>
                <a:solidFill>
                  <a:schemeClr val="tx1"/>
                </a:solidFill>
              </a:rPr>
              <a:t>// Getting containers for the consumer/producer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Ptr</a:t>
            </a:r>
            <a:r>
              <a:rPr lang="en-US" sz="1400" dirty="0">
                <a:solidFill>
                  <a:schemeClr val="tx1"/>
                </a:solidFill>
              </a:rPr>
              <a:t>&lt;Node&gt; producer = </a:t>
            </a:r>
            <a:r>
              <a:rPr lang="en-US" sz="1400" dirty="0" err="1">
                <a:solidFill>
                  <a:schemeClr val="tx1"/>
                </a:solidFill>
              </a:rPr>
              <a:t>grid.GetNode</a:t>
            </a:r>
            <a:r>
              <a:rPr lang="en-US" sz="1400" dirty="0">
                <a:solidFill>
                  <a:schemeClr val="tx1"/>
                </a:solidFill>
              </a:rPr>
              <a:t> (2, 2);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NodeContainer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consumerNodes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consumerNodes.Add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grid.GetNode</a:t>
            </a:r>
            <a:r>
              <a:rPr lang="en-US" sz="1400" dirty="0">
                <a:solidFill>
                  <a:schemeClr val="tx1"/>
                </a:solidFill>
              </a:rPr>
              <a:t> (0,0));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AppHelper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cHelper</a:t>
            </a:r>
            <a:r>
              <a:rPr lang="en-US" sz="1400" dirty="0">
                <a:solidFill>
                  <a:schemeClr val="tx1"/>
                </a:solidFill>
              </a:rPr>
              <a:t> ("ns3::</a:t>
            </a:r>
            <a:r>
              <a:rPr lang="en-US" sz="1400" dirty="0" err="1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ConsumerCbr</a:t>
            </a:r>
            <a:r>
              <a:rPr lang="en-US" sz="1400" dirty="0">
                <a:solidFill>
                  <a:schemeClr val="tx1"/>
                </a:solidFill>
              </a:rPr>
              <a:t>");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cHelper</a:t>
            </a:r>
            <a:r>
              <a:rPr lang="en-US" sz="1400" dirty="0">
                <a:solidFill>
                  <a:schemeClr val="tx1"/>
                </a:solidFill>
              </a:rPr>
              <a:t> .</a:t>
            </a:r>
            <a:r>
              <a:rPr lang="en-US" sz="1400" dirty="0" err="1">
                <a:solidFill>
                  <a:schemeClr val="tx1"/>
                </a:solidFill>
              </a:rPr>
              <a:t>SetPrefix</a:t>
            </a:r>
            <a:r>
              <a:rPr lang="en-US" sz="1400" dirty="0">
                <a:solidFill>
                  <a:schemeClr val="tx1"/>
                </a:solidFill>
              </a:rPr>
              <a:t> ("/prefix");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cHelper</a:t>
            </a:r>
            <a:r>
              <a:rPr lang="en-US" sz="1400" dirty="0">
                <a:solidFill>
                  <a:schemeClr val="tx1"/>
                </a:solidFill>
              </a:rPr>
              <a:t> .</a:t>
            </a:r>
            <a:r>
              <a:rPr lang="en-US" sz="1400" dirty="0" err="1">
                <a:solidFill>
                  <a:schemeClr val="tx1"/>
                </a:solidFill>
              </a:rPr>
              <a:t>SetAttribute</a:t>
            </a:r>
            <a:r>
              <a:rPr lang="en-US" sz="1400" dirty="0">
                <a:solidFill>
                  <a:schemeClr val="tx1"/>
                </a:solidFill>
              </a:rPr>
              <a:t> ("Frequency", </a:t>
            </a:r>
            <a:r>
              <a:rPr lang="en-US" sz="1400" dirty="0" err="1">
                <a:solidFill>
                  <a:schemeClr val="tx1"/>
                </a:solidFill>
              </a:rPr>
              <a:t>StringValue</a:t>
            </a:r>
            <a:r>
              <a:rPr lang="en-US" sz="1400" dirty="0">
                <a:solidFill>
                  <a:schemeClr val="tx1"/>
                </a:solidFill>
              </a:rPr>
              <a:t> ("10"));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cHelper</a:t>
            </a:r>
            <a:r>
              <a:rPr lang="en-US" sz="1400" dirty="0">
                <a:solidFill>
                  <a:schemeClr val="tx1"/>
                </a:solidFill>
              </a:rPr>
              <a:t> .Install (</a:t>
            </a:r>
            <a:r>
              <a:rPr lang="en-US" sz="1400" dirty="0" err="1">
                <a:solidFill>
                  <a:schemeClr val="tx1"/>
                </a:solidFill>
              </a:rPr>
              <a:t>consumerNodes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AppHelper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pHelper</a:t>
            </a:r>
            <a:r>
              <a:rPr lang="en-US" sz="1400" dirty="0">
                <a:solidFill>
                  <a:schemeClr val="tx1"/>
                </a:solidFill>
              </a:rPr>
              <a:t> ("ns3::</a:t>
            </a:r>
            <a:r>
              <a:rPr lang="en-US" sz="1400" dirty="0" err="1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::Producer");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pHelper.SetPrefix</a:t>
            </a:r>
            <a:r>
              <a:rPr lang="en-US" sz="1400" dirty="0">
                <a:solidFill>
                  <a:schemeClr val="tx1"/>
                </a:solidFill>
              </a:rPr>
              <a:t> ("/prefix");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pHelper.SetAttribute</a:t>
            </a:r>
            <a:r>
              <a:rPr lang="en-US" sz="1400" dirty="0">
                <a:solidFill>
                  <a:schemeClr val="tx1"/>
                </a:solidFill>
              </a:rPr>
              <a:t> ("</a:t>
            </a:r>
            <a:r>
              <a:rPr lang="en-US" sz="1400" dirty="0" err="1">
                <a:solidFill>
                  <a:schemeClr val="tx1"/>
                </a:solidFill>
              </a:rPr>
              <a:t>PayloadSize</a:t>
            </a:r>
            <a:r>
              <a:rPr lang="en-US" sz="1400" dirty="0">
                <a:solidFill>
                  <a:schemeClr val="tx1"/>
                </a:solidFill>
              </a:rPr>
              <a:t>", </a:t>
            </a:r>
            <a:r>
              <a:rPr lang="en-US" sz="1400" dirty="0" err="1">
                <a:solidFill>
                  <a:schemeClr val="tx1"/>
                </a:solidFill>
              </a:rPr>
              <a:t>StringValue</a:t>
            </a:r>
            <a:r>
              <a:rPr lang="en-US" sz="1400" dirty="0">
                <a:solidFill>
                  <a:schemeClr val="tx1"/>
                </a:solidFill>
              </a:rPr>
              <a:t>("1024"));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pHelper.Install</a:t>
            </a:r>
            <a:r>
              <a:rPr lang="en-US" sz="1400" dirty="0">
                <a:solidFill>
                  <a:schemeClr val="tx1"/>
                </a:solidFill>
              </a:rPr>
              <a:t> (producer);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GlobalRoutingHelper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ndnGlobalRoutingHelper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ndnGlobalRoutingHelper.InstallAll</a:t>
            </a:r>
            <a:r>
              <a:rPr lang="en-US" sz="1400" dirty="0">
                <a:solidFill>
                  <a:schemeClr val="tx1"/>
                </a:solidFill>
              </a:rPr>
              <a:t> ();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>
                <a:solidFill>
                  <a:schemeClr val="tx1"/>
                </a:solidFill>
              </a:rPr>
              <a:t>// Add /prefix origins to </a:t>
            </a:r>
            <a:r>
              <a:rPr lang="en-US" sz="1400" dirty="0" err="1">
                <a:solidFill>
                  <a:schemeClr val="tx1"/>
                </a:solidFill>
              </a:rPr>
              <a:t>ndn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 err="1">
                <a:solidFill>
                  <a:schemeClr val="tx1"/>
                </a:solidFill>
              </a:rPr>
              <a:t>GlobalRouter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ndnGlobalRoutingHelper.AddOrigins</a:t>
            </a:r>
            <a:r>
              <a:rPr lang="en-US" sz="1400" dirty="0">
                <a:solidFill>
                  <a:schemeClr val="tx1"/>
                </a:solidFill>
              </a:rPr>
              <a:t> (“/prefix”, producer);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>
                <a:solidFill>
                  <a:schemeClr val="tx1"/>
                </a:solidFill>
              </a:rPr>
              <a:t>// Calculate and install FIBs</a:t>
            </a:r>
          </a:p>
          <a:p>
            <a:pPr>
              <a:lnSpc>
                <a:spcPts val="1240"/>
              </a:lnSpc>
            </a:pPr>
            <a:r>
              <a:rPr lang="en-US" sz="1400" dirty="0" err="1">
                <a:solidFill>
                  <a:schemeClr val="tx1"/>
                </a:solidFill>
              </a:rPr>
              <a:t>ndnGlobalRoutingHelper.CalculateRoutes</a:t>
            </a:r>
            <a:r>
              <a:rPr lang="en-US" sz="1400" dirty="0">
                <a:solidFill>
                  <a:schemeClr val="tx1"/>
                </a:solidFill>
              </a:rPr>
              <a:t> ();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19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ts val="1240"/>
              </a:lnSpc>
            </a:pPr>
            <a:r>
              <a:rPr lang="en-US" sz="1400" dirty="0">
                <a:solidFill>
                  <a:schemeClr val="tx1"/>
                </a:solidFill>
              </a:rPr>
              <a:t>Step 1.  Install NDN stack on all nodes (like starting </a:t>
            </a:r>
            <a:r>
              <a:rPr lang="en-US" sz="1400" dirty="0" err="1">
                <a:solidFill>
                  <a:schemeClr val="tx1"/>
                </a:solidFill>
              </a:rPr>
              <a:t>ccnd</a:t>
            </a:r>
            <a:r>
              <a:rPr lang="en-US" sz="1400" dirty="0">
                <a:solidFill>
                  <a:schemeClr val="tx1"/>
                </a:solidFill>
              </a:rPr>
              <a:t> on a computer)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>
                <a:solidFill>
                  <a:schemeClr val="tx1"/>
                </a:solidFill>
              </a:rPr>
              <a:t>Step 2.  Define which nodes will run applications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>
                <a:solidFill>
                  <a:schemeClr val="tx1"/>
                </a:solidFill>
              </a:rPr>
              <a:t>Step 3.  “Install” applications on nodes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ts val="1240"/>
              </a:lnSpc>
            </a:pPr>
            <a:r>
              <a:rPr lang="en-US" sz="1400" dirty="0">
                <a:solidFill>
                  <a:schemeClr val="tx1"/>
                </a:solidFill>
              </a:rPr>
              <a:t>Step 2.  Configure FIB</a:t>
            </a:r>
          </a:p>
          <a:p>
            <a:pPr marL="171450" indent="-171450">
              <a:lnSpc>
                <a:spcPts val="124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manually</a:t>
            </a:r>
          </a:p>
          <a:p>
            <a:pPr marL="171450" indent="-171450">
              <a:lnSpc>
                <a:spcPts val="124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using global routing controller (shown here)</a:t>
            </a:r>
          </a:p>
          <a:p>
            <a:pPr>
              <a:lnSpc>
                <a:spcPts val="124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4350" y="139192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4350" y="245872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4190" y="462280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829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5705"/>
          </a:xfrm>
        </p:spPr>
        <p:txBody>
          <a:bodyPr/>
          <a:lstStyle/>
          <a:p>
            <a:r>
              <a:rPr lang="en-US" sz="3200" dirty="0"/>
              <a:t>ndnSIM 101: filling scenario meat (Python)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444710" y="885705"/>
            <a:ext cx="4699290" cy="5469115"/>
          </a:xfrm>
        </p:spPr>
        <p:txBody>
          <a:bodyPr/>
          <a:lstStyle/>
          <a:p>
            <a:pPr>
              <a:lnSpc>
                <a:spcPts val="1240"/>
              </a:lnSpc>
            </a:pPr>
            <a:r>
              <a:rPr lang="en-US" sz="1400" dirty="0" err="1"/>
              <a:t>ndnHelper</a:t>
            </a:r>
            <a:r>
              <a:rPr lang="en-US" sz="1400" dirty="0"/>
              <a:t> = </a:t>
            </a:r>
            <a:r>
              <a:rPr lang="en-US" sz="1400" dirty="0" err="1"/>
              <a:t>ndn.StackHelper</a:t>
            </a:r>
            <a:r>
              <a:rPr lang="en-US" sz="1400" dirty="0"/>
              <a:t> ()</a:t>
            </a:r>
          </a:p>
          <a:p>
            <a:pPr>
              <a:lnSpc>
                <a:spcPts val="1240"/>
              </a:lnSpc>
            </a:pPr>
            <a:r>
              <a:rPr lang="en-US" sz="1400" dirty="0" err="1"/>
              <a:t>ndnHelper.InstallAll</a:t>
            </a:r>
            <a:r>
              <a:rPr lang="en-US" sz="1400" dirty="0"/>
              <a:t> ();</a:t>
            </a:r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/>
              <a:t># Getting containers for the consumer/producer</a:t>
            </a:r>
          </a:p>
          <a:p>
            <a:pPr>
              <a:lnSpc>
                <a:spcPts val="1240"/>
              </a:lnSpc>
            </a:pPr>
            <a:r>
              <a:rPr lang="en-US" sz="1400" dirty="0"/>
              <a:t>producer = </a:t>
            </a:r>
            <a:r>
              <a:rPr lang="en-US" sz="1400" dirty="0" err="1"/>
              <a:t>grid.GetNode</a:t>
            </a:r>
            <a:r>
              <a:rPr lang="en-US" sz="1400" dirty="0"/>
              <a:t> (2, 2)</a:t>
            </a:r>
          </a:p>
          <a:p>
            <a:pPr>
              <a:lnSpc>
                <a:spcPts val="1240"/>
              </a:lnSpc>
            </a:pPr>
            <a:r>
              <a:rPr lang="en-US" sz="1400" dirty="0" err="1"/>
              <a:t>consumerNodes</a:t>
            </a:r>
            <a:r>
              <a:rPr lang="en-US" sz="1400" dirty="0"/>
              <a:t> = </a:t>
            </a:r>
            <a:r>
              <a:rPr lang="en-US" sz="1400" dirty="0" err="1"/>
              <a:t>NodeContainer</a:t>
            </a:r>
            <a:r>
              <a:rPr lang="en-US" sz="1400" dirty="0"/>
              <a:t> ()</a:t>
            </a:r>
          </a:p>
          <a:p>
            <a:pPr>
              <a:lnSpc>
                <a:spcPts val="1240"/>
              </a:lnSpc>
            </a:pPr>
            <a:r>
              <a:rPr lang="en-US" sz="1400" dirty="0" err="1"/>
              <a:t>consumerNodes.Add</a:t>
            </a:r>
            <a:r>
              <a:rPr lang="en-US" sz="1400" dirty="0"/>
              <a:t> (</a:t>
            </a:r>
            <a:r>
              <a:rPr lang="en-US" sz="1400" dirty="0" err="1"/>
              <a:t>grid.GetNode</a:t>
            </a:r>
            <a:r>
              <a:rPr lang="en-US" sz="1400" dirty="0"/>
              <a:t> (0,0))</a:t>
            </a:r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/>
              <a:t>cHelper</a:t>
            </a:r>
            <a:r>
              <a:rPr lang="en-US" sz="1400" dirty="0"/>
              <a:t> = </a:t>
            </a:r>
            <a:r>
              <a:rPr lang="en-US" sz="1400" dirty="0" err="1"/>
              <a:t>ndn.AppHelper</a:t>
            </a:r>
            <a:r>
              <a:rPr lang="en-US" sz="1400" dirty="0"/>
              <a:t> ("ns3::</a:t>
            </a:r>
            <a:r>
              <a:rPr lang="en-US" sz="1400" dirty="0" err="1"/>
              <a:t>ndn</a:t>
            </a:r>
            <a:r>
              <a:rPr lang="en-US" sz="1400" dirty="0"/>
              <a:t>::</a:t>
            </a:r>
            <a:r>
              <a:rPr lang="en-US" sz="1400" dirty="0" err="1"/>
              <a:t>ConsumerCbr</a:t>
            </a:r>
            <a:r>
              <a:rPr lang="en-US" sz="1400" dirty="0"/>
              <a:t>”)</a:t>
            </a:r>
          </a:p>
          <a:p>
            <a:pPr>
              <a:lnSpc>
                <a:spcPts val="1240"/>
              </a:lnSpc>
            </a:pPr>
            <a:r>
              <a:rPr lang="en-US" sz="1400" dirty="0" err="1"/>
              <a:t>cHelper</a:t>
            </a:r>
            <a:r>
              <a:rPr lang="en-US" sz="1400" dirty="0"/>
              <a:t> .</a:t>
            </a:r>
            <a:r>
              <a:rPr lang="en-US" sz="1400" dirty="0" err="1"/>
              <a:t>SetPrefix</a:t>
            </a:r>
            <a:r>
              <a:rPr lang="en-US" sz="1400" dirty="0"/>
              <a:t> ("/prefix”)</a:t>
            </a:r>
          </a:p>
          <a:p>
            <a:pPr>
              <a:lnSpc>
                <a:spcPts val="1240"/>
              </a:lnSpc>
            </a:pPr>
            <a:r>
              <a:rPr lang="en-US" sz="1400" dirty="0" err="1"/>
              <a:t>cHelper</a:t>
            </a:r>
            <a:r>
              <a:rPr lang="en-US" sz="1400" dirty="0"/>
              <a:t> .</a:t>
            </a:r>
            <a:r>
              <a:rPr lang="en-US" sz="1400" dirty="0" err="1"/>
              <a:t>SetAttribute</a:t>
            </a:r>
            <a:r>
              <a:rPr lang="en-US" sz="1400" dirty="0"/>
              <a:t> ("Frequency", </a:t>
            </a:r>
            <a:r>
              <a:rPr lang="en-US" sz="1400" dirty="0" err="1"/>
              <a:t>StringValue</a:t>
            </a:r>
            <a:r>
              <a:rPr lang="en-US" sz="1400" dirty="0"/>
              <a:t> ("10"))</a:t>
            </a:r>
          </a:p>
          <a:p>
            <a:pPr>
              <a:lnSpc>
                <a:spcPts val="1240"/>
              </a:lnSpc>
            </a:pPr>
            <a:r>
              <a:rPr lang="en-US" sz="1400" dirty="0" err="1"/>
              <a:t>cHelper</a:t>
            </a:r>
            <a:r>
              <a:rPr lang="en-US" sz="1400" dirty="0"/>
              <a:t> .Install (</a:t>
            </a:r>
            <a:r>
              <a:rPr lang="en-US" sz="1400" dirty="0" err="1"/>
              <a:t>consumerNodes</a:t>
            </a:r>
            <a:r>
              <a:rPr lang="en-US" sz="1400" dirty="0"/>
              <a:t>)</a:t>
            </a:r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/>
              <a:t>pHelper</a:t>
            </a:r>
            <a:r>
              <a:rPr lang="en-US" sz="1400" dirty="0"/>
              <a:t> = </a:t>
            </a:r>
            <a:r>
              <a:rPr lang="en-US" sz="1400" dirty="0" err="1"/>
              <a:t>ndn.AppHelper</a:t>
            </a:r>
            <a:r>
              <a:rPr lang="en-US" sz="1400" dirty="0"/>
              <a:t> ("ns3::</a:t>
            </a:r>
            <a:r>
              <a:rPr lang="en-US" sz="1400" dirty="0" err="1"/>
              <a:t>ndn</a:t>
            </a:r>
            <a:r>
              <a:rPr lang="en-US" sz="1400" dirty="0"/>
              <a:t>::Producer”)</a:t>
            </a:r>
          </a:p>
          <a:p>
            <a:pPr>
              <a:lnSpc>
                <a:spcPts val="1240"/>
              </a:lnSpc>
            </a:pPr>
            <a:r>
              <a:rPr lang="en-US" sz="1400" dirty="0" err="1"/>
              <a:t>pHelper.SetPrefix</a:t>
            </a:r>
            <a:r>
              <a:rPr lang="en-US" sz="1400" dirty="0"/>
              <a:t> ("/prefix”)</a:t>
            </a:r>
          </a:p>
          <a:p>
            <a:pPr>
              <a:lnSpc>
                <a:spcPts val="1240"/>
              </a:lnSpc>
            </a:pPr>
            <a:r>
              <a:rPr lang="en-US" sz="1400" dirty="0" err="1"/>
              <a:t>pHelper.SetAttribute</a:t>
            </a:r>
            <a:r>
              <a:rPr lang="en-US" sz="1400" dirty="0"/>
              <a:t> ("</a:t>
            </a:r>
            <a:r>
              <a:rPr lang="en-US" sz="1400" dirty="0" err="1"/>
              <a:t>PayloadSize</a:t>
            </a:r>
            <a:r>
              <a:rPr lang="en-US" sz="1400" dirty="0"/>
              <a:t>", </a:t>
            </a:r>
            <a:r>
              <a:rPr lang="en-US" sz="1400" dirty="0" err="1"/>
              <a:t>StringValue</a:t>
            </a:r>
            <a:r>
              <a:rPr lang="en-US" sz="1400" dirty="0"/>
              <a:t>("1024"));</a:t>
            </a:r>
          </a:p>
          <a:p>
            <a:pPr>
              <a:lnSpc>
                <a:spcPts val="1240"/>
              </a:lnSpc>
            </a:pPr>
            <a:r>
              <a:rPr lang="en-US" sz="1400" dirty="0" err="1"/>
              <a:t>pHelper.Install</a:t>
            </a:r>
            <a:r>
              <a:rPr lang="en-US" sz="1400" dirty="0"/>
              <a:t> (producer)</a:t>
            </a:r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/>
              <a:t>ndnGlobalRoutingHelper</a:t>
            </a:r>
            <a:r>
              <a:rPr lang="en-US" sz="1400" dirty="0"/>
              <a:t> = </a:t>
            </a:r>
            <a:r>
              <a:rPr lang="en-US" sz="1400" dirty="0" err="1"/>
              <a:t>ndn.GlobalRoutingHelper</a:t>
            </a:r>
            <a:r>
              <a:rPr lang="en-US" sz="1400" dirty="0"/>
              <a:t> ()</a:t>
            </a:r>
          </a:p>
          <a:p>
            <a:pPr>
              <a:lnSpc>
                <a:spcPts val="1240"/>
              </a:lnSpc>
            </a:pPr>
            <a:r>
              <a:rPr lang="en-US" sz="1400" dirty="0" err="1"/>
              <a:t>ndnGlobalRoutingHelper.InstallAll</a:t>
            </a:r>
            <a:r>
              <a:rPr lang="en-US" sz="1400" dirty="0"/>
              <a:t> ()</a:t>
            </a:r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/>
              <a:t># Add /prefix origins to </a:t>
            </a:r>
            <a:r>
              <a:rPr lang="en-US" sz="1400" dirty="0" err="1"/>
              <a:t>ndn</a:t>
            </a:r>
            <a:r>
              <a:rPr lang="en-US" sz="1400" dirty="0"/>
              <a:t>::</a:t>
            </a:r>
            <a:r>
              <a:rPr lang="en-US" sz="1400" dirty="0" err="1"/>
              <a:t>GlobalRouter</a:t>
            </a: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 err="1"/>
              <a:t>ndnGlobalRoutingHelper.AddOrigins</a:t>
            </a:r>
            <a:r>
              <a:rPr lang="en-US" sz="1400" dirty="0"/>
              <a:t> (“/prefix”, producer)</a:t>
            </a:r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/>
              <a:t># Calculate and install FIBs</a:t>
            </a:r>
          </a:p>
          <a:p>
            <a:pPr>
              <a:lnSpc>
                <a:spcPts val="1240"/>
              </a:lnSpc>
            </a:pPr>
            <a:r>
              <a:rPr lang="en-US" sz="1400" dirty="0" err="1"/>
              <a:t>ndnGlobalRoutingHelper.CalculateRoutes</a:t>
            </a:r>
            <a:r>
              <a:rPr lang="en-US" sz="1400" dirty="0"/>
              <a:t> 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20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ts val="1240"/>
              </a:lnSpc>
            </a:pPr>
            <a:r>
              <a:rPr lang="en-US" sz="1400" dirty="0"/>
              <a:t>Step 1.  Install NDN stack on all nodes (like starting </a:t>
            </a:r>
            <a:r>
              <a:rPr lang="en-US" sz="1400" dirty="0" err="1"/>
              <a:t>ccnd</a:t>
            </a:r>
            <a:r>
              <a:rPr lang="en-US" sz="1400" dirty="0"/>
              <a:t> on a computer)</a:t>
            </a:r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/>
              <a:t>Step 2.  Define which nodes will run applications</a:t>
            </a:r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/>
              <a:t>Step 3.  “Install” applications on nodes</a:t>
            </a:r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endParaRPr lang="en-US" sz="1400" dirty="0"/>
          </a:p>
          <a:p>
            <a:pPr>
              <a:lnSpc>
                <a:spcPts val="1240"/>
              </a:lnSpc>
            </a:pPr>
            <a:r>
              <a:rPr lang="en-US" sz="1400" dirty="0"/>
              <a:t>Step 2.  Configure FIB</a:t>
            </a:r>
          </a:p>
          <a:p>
            <a:pPr marL="171450" indent="-171450">
              <a:lnSpc>
                <a:spcPts val="1240"/>
              </a:lnSpc>
              <a:buFont typeface="Arial"/>
              <a:buChar char="•"/>
            </a:pPr>
            <a:r>
              <a:rPr lang="en-US" sz="1400" dirty="0"/>
              <a:t>manually</a:t>
            </a:r>
          </a:p>
          <a:p>
            <a:pPr marL="171450" indent="-171450">
              <a:lnSpc>
                <a:spcPts val="1240"/>
              </a:lnSpc>
              <a:buFont typeface="Arial"/>
              <a:buChar char="•"/>
            </a:pPr>
            <a:r>
              <a:rPr lang="en-US" sz="1400" dirty="0"/>
              <a:t>using global routing controller (shown here)</a:t>
            </a:r>
          </a:p>
          <a:p>
            <a:pPr>
              <a:lnSpc>
                <a:spcPts val="1240"/>
              </a:lnSpc>
            </a:pP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4350" y="139192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4350" y="245872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4350" y="4460240"/>
            <a:ext cx="8442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0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Running the simulation (C++)</a:t>
            </a:r>
          </a:p>
        </p:txBody>
      </p:sp>
      <p:pic>
        <p:nvPicPr>
          <p:cNvPr id="11" name="Content Placeholder 10" descr="running-simulation-visualiz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532" r="-64532"/>
          <a:stretch>
            <a:fillRect/>
          </a:stretch>
        </p:blipFill>
        <p:spPr>
          <a:xfrm>
            <a:off x="588963" y="3373020"/>
            <a:ext cx="7914957" cy="30214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1763" y="874712"/>
            <a:ext cx="8866187" cy="194976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Run C++ scenario</a:t>
            </a:r>
          </a:p>
          <a:p>
            <a:pPr marL="1085843" lvl="1" indent="-342900">
              <a:spcBef>
                <a:spcPts val="0"/>
              </a:spcBef>
              <a:buFont typeface="Arial"/>
              <a:buChar char="•"/>
            </a:pPr>
            <a:r>
              <a:rPr lang="en-US" sz="1600" dirty="0"/>
              <a:t>./</a:t>
            </a:r>
            <a:r>
              <a:rPr lang="en-US" sz="1600" dirty="0" err="1"/>
              <a:t>waf</a:t>
            </a:r>
            <a:r>
              <a:rPr lang="en-US" sz="1600" dirty="0"/>
              <a:t> --run example1</a:t>
            </a:r>
          </a:p>
          <a:p>
            <a:pPr marL="1257291" lvl="2" indent="-342900">
              <a:spcBef>
                <a:spcPts val="0"/>
              </a:spcBef>
              <a:buFont typeface="Arial"/>
              <a:buChar char="•"/>
            </a:pPr>
            <a:r>
              <a:rPr lang="en-US" sz="1200" dirty="0"/>
              <a:t>or ./</a:t>
            </a:r>
            <a:r>
              <a:rPr lang="en-US" sz="1200" dirty="0" err="1"/>
              <a:t>waf</a:t>
            </a:r>
            <a:r>
              <a:rPr lang="en-US" sz="1200" dirty="0"/>
              <a:t> &amp;&amp; ./build/example1</a:t>
            </a:r>
          </a:p>
          <a:p>
            <a:pPr marL="1257291" lvl="2" indent="-342900">
              <a:spcBef>
                <a:spcPts val="0"/>
              </a:spcBef>
              <a:buFont typeface="Arial"/>
              <a:buChar char="•"/>
            </a:pPr>
            <a:r>
              <a:rPr lang="en-US" sz="1200" dirty="0"/>
              <a:t>or ./</a:t>
            </a:r>
            <a:r>
              <a:rPr lang="en-US" sz="1200" dirty="0" err="1"/>
              <a:t>waf</a:t>
            </a:r>
            <a:r>
              <a:rPr lang="en-US" sz="1200" dirty="0"/>
              <a:t> --run example1 --</a:t>
            </a:r>
            <a:r>
              <a:rPr lang="en-US" sz="1200" dirty="0" err="1"/>
              <a:t>vis</a:t>
            </a:r>
            <a:endParaRPr lang="en-US" sz="1200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Run Python scenario</a:t>
            </a:r>
          </a:p>
          <a:p>
            <a:pPr marL="1085843" lvl="1" indent="-342900">
              <a:spcBef>
                <a:spcPts val="0"/>
              </a:spcBef>
              <a:buFont typeface="Arial"/>
              <a:buChar char="•"/>
            </a:pPr>
            <a:r>
              <a:rPr lang="en-US" sz="1600" dirty="0"/>
              <a:t>python scenarios/example1.py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en-US" sz="2000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If in debug mode</a:t>
            </a:r>
          </a:p>
          <a:p>
            <a:pPr marL="1085843" lvl="1" indent="-342900">
              <a:spcBef>
                <a:spcPts val="0"/>
              </a:spcBef>
              <a:buFont typeface="Arial"/>
              <a:buChar char="•"/>
            </a:pPr>
            <a:r>
              <a:rPr lang="en-US" sz="1600" dirty="0"/>
              <a:t>NS_LOG=</a:t>
            </a:r>
            <a:r>
              <a:rPr lang="en-US" sz="1600" dirty="0" err="1"/>
              <a:t>ndn.fw</a:t>
            </a:r>
            <a:r>
              <a:rPr lang="en-US" sz="1600" dirty="0"/>
              <a:t> ./</a:t>
            </a:r>
            <a:r>
              <a:rPr lang="en-US" sz="1600" dirty="0" err="1"/>
              <a:t>waf</a:t>
            </a:r>
            <a:r>
              <a:rPr lang="en-US" sz="1600" dirty="0"/>
              <a:t> --run example1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92900" y="3609340"/>
            <a:ext cx="2304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if you followed the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 example is on</a:t>
            </a:r>
          </a:p>
          <a:p>
            <a:r>
              <a:rPr lang="en-US" dirty="0">
                <a:hlinkClick r:id="rId3"/>
              </a:rPr>
              <a:t>http://ndnsim.net</a:t>
            </a:r>
            <a:r>
              <a:rPr 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854" y="4824790"/>
            <a:ext cx="252984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Hint: using right click on a node in visualizer, it is possible to check FIB, PIT, and CS contents on the node during the active simulation</a:t>
            </a:r>
          </a:p>
        </p:txBody>
      </p:sp>
    </p:spTree>
    <p:extLst>
      <p:ext uri="{BB962C8B-B14F-4D97-AF65-F5344CB8AC3E}">
        <p14:creationId xmlns:p14="http://schemas.microsoft.com/office/powerpoint/2010/main" val="313552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for now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tutorial examples in the slide deck</a:t>
            </a:r>
          </a:p>
          <a:p>
            <a:pPr lvl="1"/>
            <a:r>
              <a:rPr lang="en-US" dirty="0">
                <a:hlinkClick r:id="rId2"/>
              </a:rPr>
              <a:t>https://dl.dropboxusercontent.com/u/45347685/slides/ndnSIM-tutorial-demo.pptx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3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9360"/>
          </a:xfrm>
        </p:spPr>
        <p:txBody>
          <a:bodyPr/>
          <a:lstStyle/>
          <a:p>
            <a:r>
              <a:rPr lang="en-US" dirty="0"/>
              <a:t>Logging in debug mode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be used </a:t>
            </a:r>
            <a:r>
              <a:rPr lang="en-US" b="1" dirty="0"/>
              <a:t>ONLY</a:t>
            </a:r>
            <a:r>
              <a:rPr lang="en-US" dirty="0"/>
              <a:t> for developing/debugging purposes</a:t>
            </a:r>
          </a:p>
          <a:p>
            <a:pPr lvl="1"/>
            <a:r>
              <a:rPr lang="en-US" dirty="0"/>
              <a:t>very slow!!!</a:t>
            </a:r>
          </a:p>
          <a:p>
            <a:r>
              <a:rPr lang="en-US" dirty="0"/>
              <a:t>Actual simulation </a:t>
            </a:r>
            <a:r>
              <a:rPr lang="en-US" b="1" dirty="0"/>
              <a:t>SHOULD</a:t>
            </a:r>
            <a:r>
              <a:rPr lang="en-US" dirty="0"/>
              <a:t> be run in optimized mode</a:t>
            </a:r>
          </a:p>
          <a:p>
            <a:pPr lvl="1"/>
            <a:r>
              <a:rPr lang="en-US" dirty="0"/>
              <a:t>much, much, much faster</a:t>
            </a:r>
          </a:p>
          <a:p>
            <a:pPr lvl="1"/>
            <a:r>
              <a:rPr lang="en-US" dirty="0"/>
              <a:t>all logging is disabled</a:t>
            </a:r>
          </a:p>
          <a:p>
            <a:r>
              <a:rPr lang="en-US" dirty="0"/>
              <a:t>Available debug loggings in ndnSIM:</a:t>
            </a:r>
          </a:p>
          <a:p>
            <a:pPr lvl="1"/>
            <a:r>
              <a:rPr lang="en-US" dirty="0" err="1"/>
              <a:t>ndn.Face</a:t>
            </a:r>
            <a:r>
              <a:rPr lang="en-US" dirty="0"/>
              <a:t>, </a:t>
            </a:r>
            <a:r>
              <a:rPr lang="en-US" dirty="0" err="1"/>
              <a:t>ndn.NetDeviceFace</a:t>
            </a:r>
            <a:r>
              <a:rPr lang="en-US" dirty="0"/>
              <a:t>, </a:t>
            </a:r>
            <a:r>
              <a:rPr lang="en-US" dirty="0" err="1"/>
              <a:t>ndn.AppFace</a:t>
            </a:r>
            <a:endParaRPr lang="en-US" dirty="0"/>
          </a:p>
          <a:p>
            <a:pPr lvl="1"/>
            <a:r>
              <a:rPr lang="en-US" dirty="0" err="1"/>
              <a:t>ndn.App</a:t>
            </a:r>
            <a:r>
              <a:rPr lang="en-US" dirty="0"/>
              <a:t>, </a:t>
            </a:r>
            <a:r>
              <a:rPr lang="en-US" dirty="0" err="1"/>
              <a:t>ndn.Consumer</a:t>
            </a:r>
            <a:r>
              <a:rPr lang="en-US" dirty="0"/>
              <a:t>, </a:t>
            </a:r>
            <a:r>
              <a:rPr lang="en-US" dirty="0" err="1"/>
              <a:t>ndn.Producer</a:t>
            </a:r>
            <a:r>
              <a:rPr lang="en-US" dirty="0"/>
              <a:t>, and 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78480" y="5664498"/>
            <a:ext cx="58928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To discover name for the logging component, look in .cc files:</a:t>
            </a:r>
          </a:p>
          <a:p>
            <a:pPr marL="457200"/>
            <a:r>
              <a:rPr lang="en-US" b="1" dirty="0"/>
              <a:t>find </a:t>
            </a:r>
            <a:r>
              <a:rPr lang="en-US" b="1" dirty="0" err="1"/>
              <a:t>src</a:t>
            </a:r>
            <a:r>
              <a:rPr lang="en-US" b="1" dirty="0"/>
              <a:t>/ndnSIM/ -type f -name '*.cc' -exec </a:t>
            </a:r>
            <a:r>
              <a:rPr lang="en-US" b="1" dirty="0" err="1"/>
              <a:t>grep</a:t>
            </a:r>
            <a:r>
              <a:rPr lang="en-US" b="1" dirty="0"/>
              <a:t> NS_LOG_COMPONENT_DEFINE {} \;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3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debug mode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several several loggings</a:t>
            </a:r>
          </a:p>
          <a:p>
            <a:pPr lvl="1"/>
            <a:r>
              <a:rPr lang="en-US" dirty="0"/>
              <a:t>NS_LOG=</a:t>
            </a:r>
            <a:r>
              <a:rPr lang="en-US" dirty="0" err="1"/>
              <a:t>ndn.fw:ndn.fw.BestRoute:ndn.Consumer</a:t>
            </a:r>
            <a:r>
              <a:rPr lang="en-US" dirty="0"/>
              <a:t> ./</a:t>
            </a:r>
            <a:r>
              <a:rPr lang="en-US" dirty="0" err="1"/>
              <a:t>waf</a:t>
            </a:r>
            <a:r>
              <a:rPr lang="en-US" dirty="0"/>
              <a:t> --run=example1</a:t>
            </a:r>
          </a:p>
          <a:p>
            <a:r>
              <a:rPr lang="en-US" dirty="0"/>
              <a:t>Select all loggings (including from the NS-3)</a:t>
            </a:r>
          </a:p>
          <a:p>
            <a:pPr lvl="1"/>
            <a:r>
              <a:rPr lang="en-US" dirty="0"/>
              <a:t>NS_LOG=* ./</a:t>
            </a:r>
            <a:r>
              <a:rPr lang="en-US" dirty="0" err="1"/>
              <a:t>waf</a:t>
            </a:r>
            <a:r>
              <a:rPr lang="en-US" dirty="0"/>
              <a:t> --run=example1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DO NOT USE LOGGING TO GET METRICS</a:t>
            </a:r>
          </a:p>
          <a:p>
            <a:pPr lvl="1"/>
            <a:r>
              <a:rPr lang="en-US" dirty="0"/>
              <a:t>use existing tracing helpers or write your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1840"/>
          </a:xfrm>
        </p:spPr>
        <p:txBody>
          <a:bodyPr>
            <a:noAutofit/>
          </a:bodyPr>
          <a:lstStyle/>
          <a:p>
            <a:r>
              <a:rPr lang="en-US" sz="3600" dirty="0"/>
              <a:t>Getting metrics (supported only in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4" y="874654"/>
            <a:ext cx="3861095" cy="5653560"/>
          </a:xfrm>
        </p:spPr>
        <p:txBody>
          <a:bodyPr>
            <a:normAutofit/>
          </a:bodyPr>
          <a:lstStyle/>
          <a:p>
            <a:r>
              <a:rPr lang="en-US" dirty="0"/>
              <a:t>L3RateTracer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AppDelayTracer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CsTracer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6957"/>
          <a:stretch/>
        </p:blipFill>
        <p:spPr>
          <a:xfrm>
            <a:off x="4248598" y="874654"/>
            <a:ext cx="4748643" cy="1550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98" y="2676580"/>
            <a:ext cx="4895402" cy="162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598" y="4488334"/>
            <a:ext cx="4601774" cy="18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6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520"/>
          </a:xfrm>
        </p:spPr>
        <p:txBody>
          <a:bodyPr/>
          <a:lstStyle/>
          <a:p>
            <a:r>
              <a:rPr lang="en-US" dirty="0"/>
              <a:t>Processing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5" y="874654"/>
            <a:ext cx="4745016" cy="58715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Resulting .txt files can be processed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gnuplot</a:t>
            </a:r>
            <a:endParaRPr lang="en-US" dirty="0"/>
          </a:p>
          <a:p>
            <a:pPr lvl="1"/>
            <a:r>
              <a:rPr lang="en-US" dirty="0"/>
              <a:t>python graph library and others</a:t>
            </a:r>
          </a:p>
          <a:p>
            <a:r>
              <a:rPr lang="en-US" dirty="0"/>
              <a:t>Example with R</a:t>
            </a:r>
          </a:p>
          <a:p>
            <a:pPr lvl="1"/>
            <a:r>
              <a:rPr lang="en-US" dirty="0"/>
              <a:t>Same scenario, but with small modifications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::</a:t>
            </a:r>
            <a:r>
              <a:rPr lang="en-US" dirty="0" err="1"/>
              <a:t>SetDefault</a:t>
            </a:r>
            <a:r>
              <a:rPr lang="en-US" dirty="0"/>
              <a:t> ("ns3::</a:t>
            </a:r>
            <a:r>
              <a:rPr lang="en-US" dirty="0" err="1"/>
              <a:t>PointToPointNetDevice</a:t>
            </a:r>
            <a:r>
              <a:rPr lang="en-US" dirty="0"/>
              <a:t>::</a:t>
            </a:r>
            <a:r>
              <a:rPr lang="en-US" dirty="0" err="1"/>
              <a:t>DataRate</a:t>
            </a:r>
            <a:r>
              <a:rPr lang="en-US" dirty="0"/>
              <a:t>", </a:t>
            </a:r>
            <a:r>
              <a:rPr lang="en-US" dirty="0" err="1"/>
              <a:t>StringValue</a:t>
            </a:r>
            <a:r>
              <a:rPr lang="en-US" dirty="0"/>
              <a:t> ("</a:t>
            </a:r>
            <a:r>
              <a:rPr lang="en-US" b="1" dirty="0"/>
              <a:t>20Kbps</a:t>
            </a:r>
            <a:r>
              <a:rPr lang="en-US" dirty="0"/>
              <a:t>"));</a:t>
            </a:r>
          </a:p>
          <a:p>
            <a:pPr lvl="2"/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AppHelper</a:t>
            </a:r>
            <a:r>
              <a:rPr lang="en-US" dirty="0"/>
              <a:t> </a:t>
            </a:r>
            <a:r>
              <a:rPr lang="en-US" dirty="0" err="1"/>
              <a:t>cHelper</a:t>
            </a:r>
            <a:r>
              <a:rPr lang="en-US" dirty="0"/>
              <a:t> ("ns3::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b="1" dirty="0" err="1"/>
              <a:t>ConsumerZipfMandelbrot</a:t>
            </a:r>
            <a:r>
              <a:rPr lang="en-US" dirty="0"/>
              <a:t>");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very basic rate-</a:t>
            </a:r>
            <a:r>
              <a:rPr lang="en-US" dirty="0" err="1"/>
              <a:t>trace.txt</a:t>
            </a:r>
            <a:r>
              <a:rPr lang="en-US" dirty="0"/>
              <a:t> </a:t>
            </a:r>
            <a:r>
              <a:rPr lang="en-US" dirty="0" err="1"/>
              <a:t>procesing</a:t>
            </a:r>
            <a:endParaRPr lang="en-US" dirty="0"/>
          </a:p>
          <a:p>
            <a:pPr lvl="2"/>
            <a:r>
              <a:rPr lang="en-US" dirty="0"/>
              <a:t>library (ggplot2)</a:t>
            </a:r>
          </a:p>
          <a:p>
            <a:pPr lvl="2"/>
            <a:r>
              <a:rPr lang="en-US" dirty="0"/>
              <a:t>data = </a:t>
            </a:r>
            <a:r>
              <a:rPr lang="en-US" dirty="0" err="1"/>
              <a:t>read.table</a:t>
            </a:r>
            <a:r>
              <a:rPr lang="en-US" dirty="0"/>
              <a:t> ("results/rate-</a:t>
            </a:r>
            <a:r>
              <a:rPr lang="en-US" dirty="0" err="1"/>
              <a:t>trace.txt</a:t>
            </a:r>
            <a:r>
              <a:rPr lang="en-US" dirty="0"/>
              <a:t>", header=T)</a:t>
            </a:r>
          </a:p>
          <a:p>
            <a:pPr lvl="2"/>
            <a:r>
              <a:rPr lang="en-US" dirty="0" err="1"/>
              <a:t>ggplot</a:t>
            </a:r>
            <a:r>
              <a:rPr lang="en-US" dirty="0"/>
              <a:t>(data, </a:t>
            </a:r>
            <a:r>
              <a:rPr lang="en-US" dirty="0" err="1"/>
              <a:t>aes</a:t>
            </a:r>
            <a:r>
              <a:rPr lang="en-US" dirty="0"/>
              <a:t>(x=Time, y=Kilobytes, color=Type)) + </a:t>
            </a:r>
            <a:r>
              <a:rPr lang="en-US" dirty="0" err="1"/>
              <a:t>geom_line</a:t>
            </a:r>
            <a:r>
              <a:rPr lang="en-US" dirty="0"/>
              <a:t> () + </a:t>
            </a:r>
            <a:r>
              <a:rPr lang="en-US" dirty="0" err="1"/>
              <a:t>facet_wrap</a:t>
            </a:r>
            <a:r>
              <a:rPr lang="en-US" dirty="0"/>
              <a:t>(~ </a:t>
            </a:r>
            <a:r>
              <a:rPr lang="en-US" dirty="0" err="1"/>
              <a:t>FaceDescr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r="26754"/>
          <a:stretch/>
        </p:blipFill>
        <p:spPr>
          <a:xfrm>
            <a:off x="5022893" y="2932430"/>
            <a:ext cx="4082360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4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7920"/>
          </a:xfrm>
        </p:spPr>
        <p:txBody>
          <a:bodyPr/>
          <a:lstStyle/>
          <a:p>
            <a:r>
              <a:rPr lang="en-US" dirty="0"/>
              <a:t>Customizing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strategy</a:t>
            </a:r>
          </a:p>
          <a:p>
            <a:r>
              <a:rPr lang="en-US" dirty="0"/>
              <a:t>Content Store (type and caching replacement/placement policy)</a:t>
            </a:r>
          </a:p>
          <a:p>
            <a:r>
              <a:rPr lang="en-US" dirty="0"/>
              <a:t>Pending Interest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5520"/>
          </a:xfrm>
        </p:spPr>
        <p:txBody>
          <a:bodyPr/>
          <a:lstStyle/>
          <a:p>
            <a:r>
              <a:rPr lang="en-US" dirty="0"/>
              <a:t>Forwarding strategy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Available strategies:</a:t>
            </a:r>
          </a:p>
          <a:p>
            <a:pPr lvl="1"/>
            <a:r>
              <a:rPr lang="en-US" dirty="0"/>
              <a:t>(default) 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::Flooding</a:t>
            </a:r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</a:t>
            </a:r>
            <a:r>
              <a:rPr lang="en-US" dirty="0" err="1"/>
              <a:t>BestRoute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</a:t>
            </a:r>
            <a:r>
              <a:rPr lang="en-US" dirty="0" err="1"/>
              <a:t>SmartFloowing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::Flooding::</a:t>
            </a:r>
            <a:r>
              <a:rPr lang="en-US" dirty="0" err="1"/>
              <a:t>PerOutFaceLimits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::Flooding::</a:t>
            </a:r>
            <a:r>
              <a:rPr lang="en-US" dirty="0" err="1"/>
              <a:t>PerOutFaceLimits</a:t>
            </a:r>
            <a:r>
              <a:rPr lang="en-US" dirty="0"/>
              <a:t>::</a:t>
            </a:r>
            <a:r>
              <a:rPr lang="en-US" dirty="0" err="1"/>
              <a:t>PerFibLimits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</a:t>
            </a:r>
            <a:r>
              <a:rPr lang="en-US" dirty="0" err="1"/>
              <a:t>BestRoute</a:t>
            </a:r>
            <a:r>
              <a:rPr lang="en-US" dirty="0"/>
              <a:t>::</a:t>
            </a:r>
            <a:r>
              <a:rPr lang="en-US" dirty="0" err="1"/>
              <a:t>PerOutFaceLimits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</a:t>
            </a:r>
            <a:r>
              <a:rPr lang="en-US" dirty="0" err="1"/>
              <a:t>BestRoute</a:t>
            </a:r>
            <a:r>
              <a:rPr lang="en-US" dirty="0"/>
              <a:t>::</a:t>
            </a:r>
            <a:r>
              <a:rPr lang="en-US" dirty="0" err="1"/>
              <a:t>PerOutFaceLimits</a:t>
            </a:r>
            <a:r>
              <a:rPr lang="en-US" dirty="0"/>
              <a:t>::</a:t>
            </a:r>
            <a:r>
              <a:rPr lang="en-US" dirty="0" err="1"/>
              <a:t>PerFibLimits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</a:t>
            </a:r>
            <a:r>
              <a:rPr lang="en-US" dirty="0" err="1"/>
              <a:t>SmartFlooding</a:t>
            </a:r>
            <a:r>
              <a:rPr lang="en-US" dirty="0"/>
              <a:t>::</a:t>
            </a:r>
            <a:r>
              <a:rPr lang="en-US" dirty="0" err="1"/>
              <a:t>PerOutFaceLimits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fw</a:t>
            </a:r>
            <a:r>
              <a:rPr lang="en-US" dirty="0"/>
              <a:t>::</a:t>
            </a:r>
            <a:r>
              <a:rPr lang="en-US" dirty="0" err="1"/>
              <a:t>SmartFlooding</a:t>
            </a:r>
            <a:r>
              <a:rPr lang="en-US" dirty="0"/>
              <a:t>::</a:t>
            </a:r>
            <a:r>
              <a:rPr lang="en-US" dirty="0" err="1"/>
              <a:t>PerOutFaceLimits</a:t>
            </a:r>
            <a:r>
              <a:rPr lang="en-US" dirty="0"/>
              <a:t>::</a:t>
            </a:r>
            <a:r>
              <a:rPr lang="en-US" dirty="0" err="1"/>
              <a:t>PerFibLimits</a:t>
            </a:r>
            <a:endParaRPr lang="en-US" dirty="0"/>
          </a:p>
          <a:p>
            <a:pPr lvl="1"/>
            <a:endParaRPr lang="en-US" dirty="0"/>
          </a:p>
          <a:p>
            <a:pPr marL="457196" lvl="1" indent="0">
              <a:buNone/>
            </a:pPr>
            <a:r>
              <a:rPr lang="en-US" dirty="0"/>
              <a:t>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006" y="1425786"/>
            <a:ext cx="8319554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>
                <a:latin typeface="Monaco"/>
                <a:cs typeface="Monaco"/>
              </a:rPr>
              <a:t>StackHelper</a:t>
            </a:r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ndnHelper</a:t>
            </a:r>
            <a:r>
              <a:rPr lang="en-US" sz="1500" dirty="0">
                <a:latin typeface="Monaco"/>
                <a:cs typeface="Monaco"/>
              </a:rPr>
              <a:t>;</a:t>
            </a:r>
          </a:p>
          <a:p>
            <a:pPr marL="0" lvl="1" indent="0">
              <a:buNone/>
            </a:pPr>
            <a:r>
              <a:rPr lang="en-US" sz="1500" dirty="0" err="1">
                <a:latin typeface="Monaco"/>
                <a:cs typeface="Monaco"/>
              </a:rPr>
              <a:t>ndnHelper.SetForwardingStrategy</a:t>
            </a:r>
            <a:r>
              <a:rPr lang="en-US" sz="1500" dirty="0">
                <a:latin typeface="Monaco"/>
                <a:cs typeface="Monaco"/>
              </a:rPr>
              <a:t> (“ns3::</a:t>
            </a: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>
                <a:latin typeface="Monaco"/>
                <a:cs typeface="Monaco"/>
              </a:rPr>
              <a:t>fw</a:t>
            </a:r>
            <a:r>
              <a:rPr lang="en-US" sz="1500" dirty="0">
                <a:latin typeface="Monaco"/>
                <a:cs typeface="Monaco"/>
              </a:rPr>
              <a:t>::Flooding”);</a:t>
            </a:r>
          </a:p>
        </p:txBody>
      </p:sp>
    </p:spTree>
    <p:extLst>
      <p:ext uri="{BB962C8B-B14F-4D97-AF65-F5344CB8AC3E}">
        <p14:creationId xmlns:p14="http://schemas.microsoft.com/office/powerpoint/2010/main" val="3592530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264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Available content stores</a:t>
            </a:r>
          </a:p>
          <a:p>
            <a:pPr lvl="1"/>
            <a:r>
              <a:rPr lang="en-US" dirty="0"/>
              <a:t>(default) 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Lru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::Random</a:t>
            </a:r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Fifo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Lfu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Nocache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Lru</a:t>
            </a:r>
            <a:r>
              <a:rPr lang="en-US" dirty="0"/>
              <a:t>::Freshness</a:t>
            </a:r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::Random::Freshness</a:t>
            </a:r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Fifo</a:t>
            </a:r>
            <a:r>
              <a:rPr lang="en-US" dirty="0"/>
              <a:t>::Freshness</a:t>
            </a:r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Lfu</a:t>
            </a:r>
            <a:r>
              <a:rPr lang="en-US" dirty="0"/>
              <a:t>::Freshness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Lru</a:t>
            </a:r>
            <a:r>
              <a:rPr lang="en-US" dirty="0"/>
              <a:t>::</a:t>
            </a:r>
            <a:r>
              <a:rPr lang="en-US" dirty="0" err="1"/>
              <a:t>LifetimeStats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::Random::</a:t>
            </a:r>
            <a:r>
              <a:rPr lang="en-US" dirty="0" err="1"/>
              <a:t>LifetimeStats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Fifo</a:t>
            </a:r>
            <a:r>
              <a:rPr lang="en-US" dirty="0"/>
              <a:t>::</a:t>
            </a:r>
            <a:r>
              <a:rPr lang="en-US" dirty="0" err="1"/>
              <a:t>LifetimeStats</a:t>
            </a:r>
            <a:endParaRPr lang="en-US" dirty="0"/>
          </a:p>
          <a:p>
            <a:pPr lvl="1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Lfu</a:t>
            </a:r>
            <a:r>
              <a:rPr lang="en-US" dirty="0"/>
              <a:t>::</a:t>
            </a:r>
            <a:r>
              <a:rPr lang="en-US" dirty="0" err="1"/>
              <a:t>LifetimeStats</a:t>
            </a:r>
            <a:endParaRPr lang="en-US" sz="15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500" dirty="0">
                <a:latin typeface="Monaco"/>
                <a:cs typeface="Monaco"/>
              </a:rPr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9166" y="1151653"/>
            <a:ext cx="7986893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>
                <a:latin typeface="Monaco"/>
                <a:cs typeface="Monaco"/>
              </a:rPr>
              <a:t>StackHelper</a:t>
            </a:r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ndnHelper</a:t>
            </a:r>
            <a:r>
              <a:rPr lang="en-US" sz="1500" dirty="0">
                <a:latin typeface="Monaco"/>
                <a:cs typeface="Monaco"/>
              </a:rPr>
              <a:t>;</a:t>
            </a:r>
          </a:p>
          <a:p>
            <a:pPr marL="0" lvl="1" indent="0">
              <a:buNone/>
            </a:pPr>
            <a:r>
              <a:rPr lang="en-US" sz="1500" dirty="0" err="1">
                <a:latin typeface="Monaco"/>
                <a:cs typeface="Monaco"/>
              </a:rPr>
              <a:t>ndnHelper.SetContentStore</a:t>
            </a:r>
            <a:r>
              <a:rPr lang="en-US" sz="1500" dirty="0">
                <a:latin typeface="Monaco"/>
                <a:cs typeface="Monaco"/>
              </a:rPr>
              <a:t> (“ns3::</a:t>
            </a: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>
                <a:latin typeface="Monaco"/>
                <a:cs typeface="Monaco"/>
              </a:rPr>
              <a:t>cs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>
                <a:latin typeface="Monaco"/>
                <a:cs typeface="Monaco"/>
              </a:rPr>
              <a:t>Lru</a:t>
            </a:r>
            <a:r>
              <a:rPr lang="en-US" sz="1500" dirty="0">
                <a:latin typeface="Monaco"/>
                <a:cs typeface="Monaco"/>
              </a:rPr>
              <a:t>”, “</a:t>
            </a:r>
            <a:r>
              <a:rPr lang="en-US" sz="1500" dirty="0" err="1">
                <a:latin typeface="Monaco"/>
                <a:cs typeface="Monaco"/>
              </a:rPr>
              <a:t>MaxSize</a:t>
            </a:r>
            <a:r>
              <a:rPr lang="en-US" sz="1500" dirty="0">
                <a:latin typeface="Monaco"/>
                <a:cs typeface="Monaco"/>
              </a:rPr>
              <a:t>”, “100”);</a:t>
            </a:r>
          </a:p>
        </p:txBody>
      </p:sp>
    </p:spTree>
    <p:extLst>
      <p:ext uri="{BB962C8B-B14F-4D97-AF65-F5344CB8AC3E}">
        <p14:creationId xmlns:p14="http://schemas.microsoft.com/office/powerpoint/2010/main" val="9809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NS-3 network simulator</a:t>
            </a:r>
          </a:p>
          <a:p>
            <a:pPr lvl="1"/>
            <a:r>
              <a:rPr lang="en-US" dirty="0"/>
              <a:t>C++, highly module, actively maintained</a:t>
            </a:r>
          </a:p>
          <a:p>
            <a:r>
              <a:rPr lang="en-US" dirty="0"/>
              <a:t>ndnSIM implements all basic NDN operations</a:t>
            </a:r>
          </a:p>
          <a:p>
            <a:r>
              <a:rPr lang="en-US" dirty="0"/>
              <a:t>Has modular architecture</a:t>
            </a:r>
          </a:p>
          <a:p>
            <a:pPr lvl="1"/>
            <a:r>
              <a:rPr lang="en-US" dirty="0"/>
              <a:t>Individual abstractions for every NDN component</a:t>
            </a:r>
          </a:p>
          <a:p>
            <a:pPr lvl="1"/>
            <a:r>
              <a:rPr lang="en-US" dirty="0"/>
              <a:t>Can be easily extended</a:t>
            </a:r>
          </a:p>
          <a:p>
            <a:pPr lvl="1"/>
            <a:r>
              <a:rPr lang="en-US" dirty="0"/>
              <a:t>Easy to use</a:t>
            </a:r>
          </a:p>
          <a:p>
            <a:r>
              <a:rPr lang="en-US" dirty="0"/>
              <a:t>Allows combining different implementations of core NDN components </a:t>
            </a:r>
          </a:p>
          <a:p>
            <a:pPr lvl="1"/>
            <a:r>
              <a:rPr lang="en-US" dirty="0"/>
              <a:t>PIT, CS,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Pending Interest Table (PIT)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Each PIT entry stores</a:t>
            </a:r>
          </a:p>
          <a:p>
            <a:pPr lvl="1"/>
            <a:r>
              <a:rPr lang="en-US" dirty="0"/>
              <a:t>Interest packet itself</a:t>
            </a:r>
          </a:p>
          <a:p>
            <a:pPr lvl="1"/>
            <a:r>
              <a:rPr lang="en-US" dirty="0"/>
              <a:t>list of incoming faces + associated info</a:t>
            </a:r>
          </a:p>
          <a:p>
            <a:pPr lvl="1"/>
            <a:r>
              <a:rPr lang="en-US" dirty="0"/>
              <a:t>list of outgoing faces + associated info</a:t>
            </a:r>
          </a:p>
          <a:p>
            <a:pPr lvl="1"/>
            <a:r>
              <a:rPr lang="en-US" dirty="0"/>
              <a:t>forwarding strategy tags</a:t>
            </a:r>
          </a:p>
          <a:p>
            <a:pPr lvl="2"/>
            <a:r>
              <a:rPr lang="en-US" dirty="0"/>
              <a:t>e.g., reference to a delayed processing queue</a:t>
            </a:r>
          </a:p>
          <a:p>
            <a:r>
              <a:rPr lang="en-US" dirty="0"/>
              <a:t>Size of PIT can be limited in simulation scenario</a:t>
            </a:r>
          </a:p>
          <a:p>
            <a:pPr lvl="1"/>
            <a:r>
              <a:rPr lang="en-US" dirty="0"/>
              <a:t> Available policies for new PIT entry creation:</a:t>
            </a:r>
          </a:p>
          <a:p>
            <a:pPr lvl="2"/>
            <a:r>
              <a:rPr lang="en-US" dirty="0"/>
              <a:t>(default) persistent (</a:t>
            </a:r>
            <a:r>
              <a:rPr lang="en-US" sz="1600" dirty="0">
                <a:latin typeface="Monaco"/>
                <a:cs typeface="Monaco"/>
              </a:rPr>
              <a:t>ns3::</a:t>
            </a:r>
            <a:r>
              <a:rPr lang="en-US" sz="1600" dirty="0" err="1">
                <a:latin typeface="Monaco"/>
                <a:cs typeface="Monaco"/>
              </a:rPr>
              <a:t>ndn</a:t>
            </a:r>
            <a:r>
              <a:rPr lang="en-US" sz="1600" dirty="0">
                <a:latin typeface="Monaco"/>
                <a:cs typeface="Monaco"/>
              </a:rPr>
              <a:t>::pit::Persistent</a:t>
            </a:r>
            <a:r>
              <a:rPr lang="en-US" dirty="0"/>
              <a:t>): a new entry will not be created if limit is reached</a:t>
            </a:r>
          </a:p>
          <a:p>
            <a:pPr lvl="2"/>
            <a:r>
              <a:rPr lang="en-US" dirty="0"/>
              <a:t>LRU (</a:t>
            </a:r>
            <a:r>
              <a:rPr lang="en-US" sz="1600" dirty="0">
                <a:latin typeface="Monaco"/>
                <a:cs typeface="Monaco"/>
              </a:rPr>
              <a:t>ns3::</a:t>
            </a:r>
            <a:r>
              <a:rPr lang="en-US" sz="1600" dirty="0" err="1">
                <a:latin typeface="Monaco"/>
                <a:cs typeface="Monaco"/>
              </a:rPr>
              <a:t>ndn</a:t>
            </a:r>
            <a:r>
              <a:rPr lang="en-US" sz="1600" dirty="0">
                <a:latin typeface="Monaco"/>
                <a:cs typeface="Monaco"/>
              </a:rPr>
              <a:t>::pit::LRU</a:t>
            </a:r>
            <a:r>
              <a:rPr lang="en-US" dirty="0"/>
              <a:t>): when limit is reached, insertion of a new entry will evict the oldest entry</a:t>
            </a:r>
          </a:p>
          <a:p>
            <a:pPr lvl="2"/>
            <a:r>
              <a:rPr lang="en-US" dirty="0"/>
              <a:t>Random (</a:t>
            </a:r>
            <a:r>
              <a:rPr lang="en-US" sz="1600" dirty="0">
                <a:latin typeface="Monaco"/>
                <a:cs typeface="Monaco"/>
              </a:rPr>
              <a:t>ns3::</a:t>
            </a:r>
            <a:r>
              <a:rPr lang="en-US" sz="1600" dirty="0" err="1">
                <a:latin typeface="Monaco"/>
                <a:cs typeface="Monaco"/>
              </a:rPr>
              <a:t>ndn</a:t>
            </a:r>
            <a:r>
              <a:rPr lang="en-US" sz="1600" dirty="0">
                <a:latin typeface="Monaco"/>
                <a:cs typeface="Monaco"/>
              </a:rPr>
              <a:t>::pit::Random</a:t>
            </a:r>
            <a:r>
              <a:rPr lang="en-US" dirty="0"/>
              <a:t>): when limit is reached, insertion will evict a random entry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9166" y="1600200"/>
            <a:ext cx="7986893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::</a:t>
            </a:r>
            <a:r>
              <a:rPr lang="en-US" sz="1500" dirty="0" err="1">
                <a:latin typeface="Monaco"/>
                <a:cs typeface="Monaco"/>
              </a:rPr>
              <a:t>StackHelper</a:t>
            </a:r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ndnHelper</a:t>
            </a:r>
            <a:r>
              <a:rPr lang="en-US" sz="1500" dirty="0">
                <a:latin typeface="Monaco"/>
                <a:cs typeface="Monaco"/>
              </a:rPr>
              <a:t>;</a:t>
            </a:r>
          </a:p>
          <a:p>
            <a:pPr marL="0" lvl="1" indent="0">
              <a:buNone/>
            </a:pPr>
            <a:r>
              <a:rPr lang="en-US" sz="1500" dirty="0" err="1">
                <a:latin typeface="Monaco"/>
                <a:cs typeface="Monaco"/>
              </a:rPr>
              <a:t>ndnHelper.SetPit</a:t>
            </a:r>
            <a:r>
              <a:rPr lang="en-US" sz="1500" dirty="0">
                <a:latin typeface="Monaco"/>
                <a:cs typeface="Monaco"/>
              </a:rPr>
              <a:t> (“ns3::</a:t>
            </a:r>
            <a:r>
              <a:rPr lang="en-US" sz="1500" dirty="0" err="1">
                <a:latin typeface="Monaco"/>
                <a:cs typeface="Monaco"/>
              </a:rPr>
              <a:t>ndn</a:t>
            </a:r>
            <a:r>
              <a:rPr lang="en-US" sz="1500" dirty="0">
                <a:latin typeface="Monaco"/>
                <a:cs typeface="Monaco"/>
              </a:rPr>
              <a:t>::pit::Persistent”, “</a:t>
            </a:r>
            <a:r>
              <a:rPr lang="en-US" sz="1500" dirty="0" err="1">
                <a:latin typeface="Monaco"/>
                <a:cs typeface="Monaco"/>
              </a:rPr>
              <a:t>MaxSize</a:t>
            </a:r>
            <a:r>
              <a:rPr lang="en-US" sz="1500" dirty="0">
                <a:latin typeface="Monaco"/>
                <a:cs typeface="Monaco"/>
              </a:rPr>
              <a:t>”, “100”);</a:t>
            </a:r>
          </a:p>
        </p:txBody>
      </p:sp>
    </p:spTree>
    <p:extLst>
      <p:ext uri="{BB962C8B-B14F-4D97-AF65-F5344CB8AC3E}">
        <p14:creationId xmlns:p14="http://schemas.microsoft.com/office/powerpoint/2010/main" val="1306016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forwarding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8390" y="1611253"/>
            <a:ext cx="4312926" cy="4743567"/>
          </a:xfrm>
        </p:spPr>
        <p:txBody>
          <a:bodyPr/>
          <a:lstStyle/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DidSendOutData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DidReceiveSolicitedData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DidReceiveUnsolicitedData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ShouldSuppressIncomingInterest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CanSendOutInterest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TrySendOutInterest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DidSendOutInterest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PropagateInterest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DoPropagateInterest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131784" y="1600200"/>
            <a:ext cx="4312926" cy="47435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dirty="0"/>
              <a:t>Step 1.</a:t>
            </a:r>
            <a:r>
              <a:rPr lang="en-US" sz="1400" dirty="0"/>
              <a:t>  Create a standard C++ class and derive it from </a:t>
            </a:r>
            <a:r>
              <a:rPr lang="en-US" sz="1400" dirty="0" err="1"/>
              <a:t>ndn</a:t>
            </a:r>
            <a:r>
              <a:rPr lang="en-US" sz="1400" dirty="0"/>
              <a:t>::</a:t>
            </a:r>
            <a:r>
              <a:rPr lang="en-US" sz="1400" dirty="0" err="1"/>
              <a:t>ForwardingStrategy</a:t>
            </a:r>
            <a:r>
              <a:rPr lang="en-US" sz="1400" dirty="0"/>
              <a:t>, one of the extensions, or one of the existing strategies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b="1" dirty="0"/>
              <a:t>Step 2</a:t>
            </a:r>
            <a:r>
              <a:rPr lang="en-US" sz="1400" dirty="0"/>
              <a:t>.  Extend or re-implement available forwarding strategy events (for the full list refer to </a:t>
            </a:r>
            <a:r>
              <a:rPr lang="en-US" sz="1400" dirty="0">
                <a:hlinkClick r:id="rId2"/>
              </a:rPr>
              <a:t>http://ndnsim.net/doxygen/</a:t>
            </a:r>
            <a:r>
              <a:rPr lang="en-US" sz="1400" dirty="0"/>
              <a:t>): </a:t>
            </a:r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OnInterest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OnData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WillEraseTimedOutPendingInterest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AddFace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RemoveFace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DidAddFibEntry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WillRemoveFibEntry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DidCreatePitEntry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FailedToCreatePitEntry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DidReceiveDuplicateInterest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DidSuppressSimilarInterest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DidForwardSimilarInterest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DidExhaustForwardingOptions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DetectRetransmittedInterest</a:t>
            </a:r>
            <a:endParaRPr lang="en-US" sz="1400" dirty="0"/>
          </a:p>
          <a:p>
            <a:pPr marL="46863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 err="1"/>
              <a:t>WillSatisfyPendingInterest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0086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custom forwarding strategy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http://ndnsim.net/fw.html#writing-your-own-custom-strategy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Processing forwarding strategy events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if we want to perform special logging of all forwarded, timed out, and satisfied Interests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hlinkClick r:id="rId3"/>
              </a:rPr>
              <a:t>http://ndnsim.net/fw.html#extending-strategy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cache policy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 A:</a:t>
            </a:r>
          </a:p>
          <a:p>
            <a:pPr lvl="1"/>
            <a:r>
              <a:rPr lang="en-US" dirty="0"/>
              <a:t>create a class derived from 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ContentStore</a:t>
            </a:r>
            <a:r>
              <a:rPr lang="en-US" dirty="0"/>
              <a:t>, implementing all interface functions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</a:t>
            </a:r>
            <a:r>
              <a:rPr lang="en-US" dirty="0" err="1"/>
              <a:t>NoCache</a:t>
            </a:r>
            <a:endParaRPr lang="en-US" dirty="0"/>
          </a:p>
          <a:p>
            <a:r>
              <a:rPr lang="en-US" dirty="0"/>
              <a:t>Option B:</a:t>
            </a:r>
          </a:p>
          <a:p>
            <a:pPr lvl="1"/>
            <a:r>
              <a:rPr lang="en-US" dirty="0"/>
              <a:t>use C++ templates of ndnSIM</a:t>
            </a:r>
          </a:p>
          <a:p>
            <a:pPr lvl="2"/>
            <a:r>
              <a:rPr lang="en-US" dirty="0"/>
              <a:t>define “policy traits” (example </a:t>
            </a:r>
            <a:r>
              <a:rPr lang="en-US" dirty="0" err="1"/>
              <a:t>utils</a:t>
            </a:r>
            <a:r>
              <a:rPr lang="en-US" dirty="0"/>
              <a:t>/</a:t>
            </a:r>
            <a:r>
              <a:rPr lang="en-US" dirty="0" err="1"/>
              <a:t>trie</a:t>
            </a:r>
            <a:r>
              <a:rPr lang="en-US" dirty="0"/>
              <a:t>/</a:t>
            </a:r>
            <a:r>
              <a:rPr lang="en-US" dirty="0" err="1"/>
              <a:t>lru</a:t>
            </a:r>
            <a:r>
              <a:rPr lang="en-US" dirty="0"/>
              <a:t>-policy)</a:t>
            </a:r>
          </a:p>
          <a:p>
            <a:pPr lvl="3"/>
            <a:r>
              <a:rPr lang="en-US" dirty="0"/>
              <a:t>defines what to do</a:t>
            </a:r>
          </a:p>
          <a:p>
            <a:pPr lvl="4"/>
            <a:r>
              <a:rPr lang="en-US" dirty="0"/>
              <a:t>on insert (e.g., put in front)</a:t>
            </a:r>
          </a:p>
          <a:p>
            <a:pPr lvl="4"/>
            <a:r>
              <a:rPr lang="en-US" dirty="0"/>
              <a:t>on update (e.g., promote to front)</a:t>
            </a:r>
          </a:p>
          <a:p>
            <a:pPr lvl="4"/>
            <a:r>
              <a:rPr lang="en-US" dirty="0"/>
              <a:t>on delete (e.g., remove)</a:t>
            </a:r>
          </a:p>
          <a:p>
            <a:pPr lvl="4"/>
            <a:r>
              <a:rPr lang="en-US" dirty="0"/>
              <a:t>on lookup (e.g., promote to front)</a:t>
            </a:r>
          </a:p>
          <a:p>
            <a:pPr lvl="2"/>
            <a:r>
              <a:rPr lang="en-US" dirty="0"/>
              <a:t>instantiate cache class with new policy:</a:t>
            </a:r>
          </a:p>
          <a:p>
            <a:pPr lvl="3"/>
            <a:r>
              <a:rPr lang="en-US" dirty="0"/>
              <a:t>template class </a:t>
            </a:r>
            <a:r>
              <a:rPr lang="en-US" dirty="0" err="1"/>
              <a:t>ContentStoreImpl</a:t>
            </a:r>
            <a:r>
              <a:rPr lang="en-US" dirty="0"/>
              <a:t>&lt;</a:t>
            </a:r>
            <a:r>
              <a:rPr lang="en-US" dirty="0" err="1"/>
              <a:t>lru_policy_traits</a:t>
            </a:r>
            <a:r>
              <a:rPr lang="en-US" dirty="0"/>
              <a:t>&gt;;</a:t>
            </a:r>
          </a:p>
          <a:p>
            <a:pPr lvl="2"/>
            <a:r>
              <a:rPr lang="en-US" dirty="0"/>
              <a:t>see examples in model/</a:t>
            </a:r>
            <a:r>
              <a:rPr lang="en-US" dirty="0" err="1"/>
              <a:t>cs</a:t>
            </a:r>
            <a:r>
              <a:rPr lang="en-US" dirty="0"/>
              <a:t>/content-store-</a:t>
            </a:r>
            <a:r>
              <a:rPr lang="en-US" dirty="0" err="1"/>
              <a:t>impl.cc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75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custom cache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ExamplePolicy</a:t>
            </a:r>
            <a:endParaRPr lang="en-US" dirty="0"/>
          </a:p>
          <a:p>
            <a:pPr lvl="1"/>
            <a:r>
              <a:rPr lang="en-US" dirty="0"/>
              <a:t>only every other data packet will be cached</a:t>
            </a:r>
          </a:p>
          <a:p>
            <a:pPr lvl="1"/>
            <a:r>
              <a:rPr lang="en-US" dirty="0"/>
              <a:t>“promote” Data packet if it is accessed more that twice</a:t>
            </a:r>
          </a:p>
          <a:p>
            <a:pPr lvl="1"/>
            <a:r>
              <a:rPr lang="en-US" dirty="0"/>
              <a:t>apply LRU cache replacement strategy</a:t>
            </a:r>
          </a:p>
          <a:p>
            <a:pPr lvl="1"/>
            <a:endParaRPr lang="en-US" dirty="0"/>
          </a:p>
          <a:p>
            <a:r>
              <a:rPr lang="en-US" dirty="0"/>
              <a:t>Write “policy traits”</a:t>
            </a:r>
          </a:p>
          <a:p>
            <a:pPr lvl="1"/>
            <a:r>
              <a:rPr lang="en-US" dirty="0"/>
              <a:t>extensions/example-</a:t>
            </a:r>
            <a:r>
              <a:rPr lang="en-US" dirty="0" err="1"/>
              <a:t>policy.h</a:t>
            </a:r>
            <a:endParaRPr lang="en-US" dirty="0"/>
          </a:p>
          <a:p>
            <a:pPr lvl="1"/>
            <a:r>
              <a:rPr lang="en-US" dirty="0"/>
              <a:t>use one of the existing policy traits as a base</a:t>
            </a:r>
          </a:p>
          <a:p>
            <a:pPr lvl="2"/>
            <a:r>
              <a:rPr lang="en-US" dirty="0" err="1"/>
              <a:t>utils</a:t>
            </a:r>
            <a:r>
              <a:rPr lang="en-US" dirty="0"/>
              <a:t>/tries/</a:t>
            </a:r>
            <a:r>
              <a:rPr lang="en-US" dirty="0" err="1"/>
              <a:t>lru-policy.h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“Instantiate” content store with the policy</a:t>
            </a:r>
          </a:p>
          <a:p>
            <a:pPr lvl="1"/>
            <a:r>
              <a:rPr lang="en-US" dirty="0"/>
              <a:t>create extensions/</a:t>
            </a:r>
            <a:r>
              <a:rPr lang="en-US" dirty="0" err="1"/>
              <a:t>cs</a:t>
            </a:r>
            <a:r>
              <a:rPr lang="en-US" dirty="0"/>
              <a:t>-with-example-</a:t>
            </a:r>
            <a:r>
              <a:rPr lang="en-US" dirty="0" err="1"/>
              <a:t>policy.cc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93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4860"/>
          </a:xfrm>
        </p:spPr>
        <p:txBody>
          <a:bodyPr>
            <a:noAutofit/>
          </a:bodyPr>
          <a:lstStyle/>
          <a:p>
            <a:r>
              <a:rPr lang="en-US" sz="3200" dirty="0"/>
              <a:t>Policy (extensions/example-</a:t>
            </a:r>
            <a:r>
              <a:rPr lang="en-US" sz="3200" dirty="0" err="1"/>
              <a:t>policy.h</a:t>
            </a:r>
            <a:r>
              <a:rPr lang="en-US" sz="3200" dirty="0"/>
              <a:t>) 1/3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64" y="784860"/>
            <a:ext cx="5702300" cy="5702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75164" y="1828800"/>
            <a:ext cx="5664200" cy="579120"/>
          </a:xfrm>
          <a:prstGeom prst="rect">
            <a:avLst/>
          </a:prstGeom>
          <a:solidFill>
            <a:srgbClr val="008000">
              <a:alpha val="14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8024" y="3688080"/>
            <a:ext cx="5664200" cy="1463040"/>
          </a:xfrm>
          <a:prstGeom prst="rect">
            <a:avLst/>
          </a:prstGeom>
          <a:solidFill>
            <a:srgbClr val="008000">
              <a:alpha val="14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5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653"/>
          </a:xfrm>
        </p:spPr>
        <p:txBody>
          <a:bodyPr/>
          <a:lstStyle/>
          <a:p>
            <a:r>
              <a:rPr lang="en-US" sz="3200" dirty="0"/>
              <a:t>Policy (extensions/example-</a:t>
            </a:r>
            <a:r>
              <a:rPr lang="en-US" sz="3200" dirty="0" err="1"/>
              <a:t>policy.h</a:t>
            </a:r>
            <a:r>
              <a:rPr lang="en-US" sz="3200" dirty="0"/>
              <a:t>) 2/3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20" y="874653"/>
            <a:ext cx="5664200" cy="195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8629"/>
          <a:stretch/>
        </p:blipFill>
        <p:spPr>
          <a:xfrm>
            <a:off x="1963420" y="2703453"/>
            <a:ext cx="5384800" cy="34839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63420" y="1310640"/>
            <a:ext cx="5664200" cy="833120"/>
          </a:xfrm>
          <a:prstGeom prst="rect">
            <a:avLst/>
          </a:prstGeom>
          <a:solidFill>
            <a:srgbClr val="008000">
              <a:alpha val="14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63420" y="3921760"/>
            <a:ext cx="5664200" cy="1148080"/>
          </a:xfrm>
          <a:prstGeom prst="rect">
            <a:avLst/>
          </a:prstGeom>
          <a:solidFill>
            <a:srgbClr val="008000">
              <a:alpha val="14000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5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3920"/>
          </a:xfrm>
        </p:spPr>
        <p:txBody>
          <a:bodyPr/>
          <a:lstStyle/>
          <a:p>
            <a:r>
              <a:rPr lang="en-US" sz="3200" dirty="0"/>
              <a:t>Policy (extensions/example-</a:t>
            </a:r>
            <a:r>
              <a:rPr lang="en-US" sz="3200" dirty="0" err="1"/>
              <a:t>policy.h</a:t>
            </a:r>
            <a:r>
              <a:rPr lang="en-US" sz="3200" dirty="0"/>
              <a:t>) 3/3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1298"/>
          <a:stretch/>
        </p:blipFill>
        <p:spPr>
          <a:xfrm>
            <a:off x="1879600" y="985520"/>
            <a:ext cx="5384800" cy="219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49" y="2684780"/>
            <a:ext cx="6373809" cy="3843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09" y="6125250"/>
            <a:ext cx="2560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See scenarios/example6.cc</a:t>
            </a:r>
          </a:p>
        </p:txBody>
      </p:sp>
    </p:spTree>
    <p:extLst>
      <p:ext uri="{BB962C8B-B14F-4D97-AF65-F5344CB8AC3E}">
        <p14:creationId xmlns:p14="http://schemas.microsoft.com/office/powerpoint/2010/main" val="24251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Content Store instantiation (extensions/</a:t>
            </a:r>
            <a:r>
              <a:rPr lang="en-US" sz="2800" dirty="0" err="1"/>
              <a:t>cs</a:t>
            </a:r>
            <a:r>
              <a:rPr lang="en-US" sz="2800" dirty="0"/>
              <a:t>-with-example-</a:t>
            </a:r>
            <a:r>
              <a:rPr lang="en-US" sz="2800" dirty="0" err="1"/>
              <a:t>policy.cc</a:t>
            </a:r>
            <a:r>
              <a:rPr lang="en-US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12" y="2004060"/>
            <a:ext cx="6666688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8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6572"/>
          </a:xfrm>
        </p:spPr>
        <p:txBody>
          <a:bodyPr>
            <a:noAutofit/>
          </a:bodyPr>
          <a:lstStyle/>
          <a:p>
            <a:r>
              <a:rPr lang="en-US" sz="3600" dirty="0"/>
              <a:t>Write your own application (requester)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78390" y="1007625"/>
            <a:ext cx="4312926" cy="54691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...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class </a:t>
            </a:r>
            <a:r>
              <a:rPr lang="en-US" sz="1400" dirty="0" err="1"/>
              <a:t>RequesterApp</a:t>
            </a:r>
            <a:r>
              <a:rPr lang="en-US" sz="1400" dirty="0"/>
              <a:t> : public App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public: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static </a:t>
            </a:r>
            <a:r>
              <a:rPr lang="en-US" sz="1400" dirty="0" err="1"/>
              <a:t>TypeId</a:t>
            </a:r>
            <a:r>
              <a:rPr lang="en-US" sz="1400" dirty="0"/>
              <a:t> </a:t>
            </a:r>
            <a:r>
              <a:rPr lang="en-US" sz="1400" dirty="0" err="1"/>
              <a:t>GetTypeId</a:t>
            </a:r>
            <a:r>
              <a:rPr lang="en-US" sz="1400" dirty="0"/>
              <a:t> ();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  </a:t>
            </a:r>
            <a:r>
              <a:rPr lang="en-US" sz="1400" dirty="0" err="1"/>
              <a:t>RequesterApp</a:t>
            </a:r>
            <a:r>
              <a:rPr lang="en-US" sz="1400" dirty="0"/>
              <a:t> ();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virtual ~</a:t>
            </a:r>
            <a:r>
              <a:rPr lang="en-US" sz="1400" dirty="0" err="1"/>
              <a:t>RequesterApp</a:t>
            </a:r>
            <a:r>
              <a:rPr lang="en-US" sz="1400" dirty="0"/>
              <a:t> ();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protected: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// from App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virtual void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</a:t>
            </a:r>
            <a:r>
              <a:rPr lang="en-US" sz="1400" dirty="0" err="1"/>
              <a:t>StartApplication</a:t>
            </a:r>
            <a:r>
              <a:rPr lang="en-US" sz="1400" dirty="0"/>
              <a:t> ()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{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 App::</a:t>
            </a:r>
            <a:r>
              <a:rPr lang="en-US" sz="1400" dirty="0" err="1"/>
              <a:t>StartApplication</a:t>
            </a:r>
            <a:r>
              <a:rPr lang="en-US" sz="1400" dirty="0"/>
              <a:t> ();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// send packet for example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}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  virtual void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</a:t>
            </a:r>
            <a:r>
              <a:rPr lang="en-US" sz="1400" dirty="0" err="1"/>
              <a:t>StopApplication</a:t>
            </a:r>
            <a:r>
              <a:rPr lang="en-US" sz="1400" dirty="0"/>
              <a:t> ()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   // do cleanup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 App::</a:t>
            </a:r>
            <a:r>
              <a:rPr lang="en-US" sz="1400" dirty="0" err="1"/>
              <a:t>StopApplication</a:t>
            </a:r>
            <a:r>
              <a:rPr lang="en-US" sz="1400" dirty="0"/>
              <a:t> (); 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};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131784" y="996572"/>
            <a:ext cx="4312926" cy="54691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/>
              <a:t>Step 1. </a:t>
            </a:r>
            <a:r>
              <a:rPr lang="en-US" sz="1600" dirty="0"/>
              <a:t> Create a normal C++ class and derive it from </a:t>
            </a:r>
            <a:r>
              <a:rPr lang="en-US" sz="1600" dirty="0" err="1"/>
              <a:t>ndn</a:t>
            </a:r>
            <a:r>
              <a:rPr lang="en-US" sz="1600" dirty="0"/>
              <a:t>::App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/>
              <a:t>Step 2.</a:t>
            </a:r>
            <a:r>
              <a:rPr lang="en-US" sz="1600" dirty="0"/>
              <a:t>  Define </a:t>
            </a:r>
            <a:r>
              <a:rPr lang="en-US" sz="1600" dirty="0" err="1"/>
              <a:t>GetTypeId</a:t>
            </a:r>
            <a:r>
              <a:rPr lang="en-US" sz="1600" dirty="0"/>
              <a:t> () function (use templates!)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Needed for NS-3 object system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/>
              <a:t>Step 3.</a:t>
            </a:r>
            <a:r>
              <a:rPr lang="en-US" sz="1600" dirty="0"/>
              <a:t>  Define actions upon start and stop of the application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/>
              <a:t>Step 4. </a:t>
            </a:r>
            <a:r>
              <a:rPr lang="en-US" sz="1600" dirty="0"/>
              <a:t> Implement </a:t>
            </a:r>
            <a:r>
              <a:rPr lang="en-US" sz="1600" b="1" dirty="0" err="1"/>
              <a:t>OnData</a:t>
            </a:r>
            <a:r>
              <a:rPr lang="en-US" sz="1600" b="1" dirty="0"/>
              <a:t> </a:t>
            </a:r>
            <a:r>
              <a:rPr lang="en-US" sz="1600" dirty="0"/>
              <a:t>method to process requested data: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400" dirty="0"/>
              <a:t>virtual void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OnData</a:t>
            </a:r>
            <a:r>
              <a:rPr lang="en-US" sz="1400" dirty="0"/>
              <a:t> (</a:t>
            </a:r>
            <a:r>
              <a:rPr lang="en-US" sz="1400" dirty="0" err="1"/>
              <a:t>Ptr</a:t>
            </a:r>
            <a:r>
              <a:rPr lang="en-US" sz="1400" dirty="0"/>
              <a:t>&lt;</a:t>
            </a:r>
            <a:r>
              <a:rPr lang="en-US" sz="1400" dirty="0" err="1"/>
              <a:t>const</a:t>
            </a:r>
            <a:r>
              <a:rPr lang="en-US" sz="1400" dirty="0"/>
              <a:t> Data&gt; data);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34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 public forks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Active development</a:t>
            </a:r>
          </a:p>
          <a:p>
            <a:pPr lvl="1"/>
            <a:r>
              <a:rPr lang="en-US" dirty="0"/>
              <a:t>extended API</a:t>
            </a:r>
          </a:p>
          <a:p>
            <a:pPr lvl="1"/>
            <a:r>
              <a:rPr lang="en-US" dirty="0"/>
              <a:t>usage examples and documentation</a:t>
            </a:r>
          </a:p>
          <a:p>
            <a:r>
              <a:rPr lang="en-US" dirty="0"/>
              <a:t>Active mailing list</a:t>
            </a:r>
          </a:p>
          <a:p>
            <a:pPr marL="457196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13" y="2303519"/>
            <a:ext cx="2646624" cy="391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" y="4037061"/>
            <a:ext cx="4856480" cy="21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0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4240"/>
          </a:xfrm>
        </p:spPr>
        <p:txBody>
          <a:bodyPr/>
          <a:lstStyle/>
          <a:p>
            <a:r>
              <a:rPr lang="en-US" sz="3200" dirty="0" err="1"/>
              <a:t>RequesterApp</a:t>
            </a:r>
            <a:r>
              <a:rPr lang="en-US" sz="3200" dirty="0"/>
              <a:t> (extensions/requester-</a:t>
            </a:r>
            <a:r>
              <a:rPr lang="en-US" sz="3200" dirty="0" err="1"/>
              <a:t>app.cc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071879"/>
            <a:ext cx="5565140" cy="56002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584" y="1071881"/>
            <a:ext cx="3856376" cy="2921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55640" y="5940584"/>
            <a:ext cx="256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See scenarios/example3.cc</a:t>
            </a:r>
          </a:p>
        </p:txBody>
      </p:sp>
    </p:spTree>
    <p:extLst>
      <p:ext uri="{BB962C8B-B14F-4D97-AF65-F5344CB8AC3E}">
        <p14:creationId xmlns:p14="http://schemas.microsoft.com/office/powerpoint/2010/main" val="837396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5705"/>
          </a:xfrm>
        </p:spPr>
        <p:txBody>
          <a:bodyPr/>
          <a:lstStyle/>
          <a:p>
            <a:r>
              <a:rPr lang="en-US" sz="3600" dirty="0"/>
              <a:t>Write your own application (producer)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void </a:t>
            </a:r>
            <a:r>
              <a:rPr lang="en-US" sz="2000" dirty="0" err="1"/>
              <a:t>StartApplication</a:t>
            </a:r>
            <a:r>
              <a:rPr lang="en-US" sz="2000" dirty="0"/>
              <a:t> ()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...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</a:t>
            </a:r>
            <a:r>
              <a:rPr lang="en-US" sz="2000" dirty="0" err="1"/>
              <a:t>Ptr</a:t>
            </a:r>
            <a:r>
              <a:rPr lang="en-US" sz="2000" dirty="0"/>
              <a:t>&lt;Fib&gt; fib = </a:t>
            </a:r>
            <a:r>
              <a:rPr lang="en-US" sz="2000" dirty="0" err="1"/>
              <a:t>GetNode</a:t>
            </a:r>
            <a:r>
              <a:rPr lang="en-US" sz="2000" dirty="0"/>
              <a:t> ()-&gt;</a:t>
            </a:r>
            <a:r>
              <a:rPr lang="en-US" sz="2000" dirty="0" err="1"/>
              <a:t>GetObject</a:t>
            </a:r>
            <a:r>
              <a:rPr lang="en-US" sz="2000" dirty="0"/>
              <a:t>&lt;Fib&gt; ();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</a:t>
            </a:r>
            <a:r>
              <a:rPr lang="en-US" sz="2000" dirty="0" err="1"/>
              <a:t>Ptr</a:t>
            </a:r>
            <a:r>
              <a:rPr lang="en-US" sz="2000" dirty="0"/>
              <a:t>&lt;fib::Entry&gt; </a:t>
            </a:r>
            <a:r>
              <a:rPr lang="en-US" sz="2000" dirty="0" err="1"/>
              <a:t>fibEntry</a:t>
            </a:r>
            <a:r>
              <a:rPr lang="en-US" sz="2000" dirty="0"/>
              <a:t> = fib-&gt;Add (</a:t>
            </a:r>
            <a:r>
              <a:rPr lang="en-US" sz="2000" dirty="0" err="1"/>
              <a:t>m_prefix</a:t>
            </a:r>
            <a:r>
              <a:rPr lang="en-US" sz="2000" dirty="0"/>
              <a:t>, </a:t>
            </a:r>
            <a:r>
              <a:rPr lang="en-US" sz="2000" dirty="0" err="1"/>
              <a:t>m_face</a:t>
            </a:r>
            <a:r>
              <a:rPr lang="en-US" sz="2000" dirty="0"/>
              <a:t>, 0);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  </a:t>
            </a:r>
            <a:r>
              <a:rPr lang="en-US" sz="2000" dirty="0" err="1"/>
              <a:t>fibEntry</a:t>
            </a:r>
            <a:r>
              <a:rPr lang="en-US" sz="2000" dirty="0"/>
              <a:t>-&gt;</a:t>
            </a:r>
            <a:r>
              <a:rPr lang="en-US" sz="2000" dirty="0" err="1"/>
              <a:t>UpdateStatus</a:t>
            </a:r>
            <a:r>
              <a:rPr lang="en-US" sz="2000" dirty="0"/>
              <a:t> (</a:t>
            </a:r>
            <a:r>
              <a:rPr lang="en-US" sz="2000" dirty="0" err="1"/>
              <a:t>m_face</a:t>
            </a:r>
            <a:r>
              <a:rPr lang="en-US" sz="2000" dirty="0"/>
              <a:t>, fib::</a:t>
            </a:r>
            <a:r>
              <a:rPr lang="en-US" sz="2000" dirty="0" err="1"/>
              <a:t>FaceMetric</a:t>
            </a:r>
            <a:r>
              <a:rPr lang="en-US" sz="2000" dirty="0"/>
              <a:t>::NDN_FIB_GREEN);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Step 0.</a:t>
            </a:r>
            <a:r>
              <a:rPr lang="en-US" sz="2400" dirty="0"/>
              <a:t>  Do everything as for the requester app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dirty="0"/>
              <a:t>Step 1.</a:t>
            </a:r>
            <a:r>
              <a:rPr lang="en-US" sz="2400" dirty="0"/>
              <a:t>  Register prefix in FIB (= set Interest filter) in </a:t>
            </a:r>
            <a:r>
              <a:rPr lang="en-US" sz="2400" dirty="0" err="1"/>
              <a:t>StartApplication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Step 2.  Implement </a:t>
            </a:r>
            <a:r>
              <a:rPr lang="en-US" sz="2400" b="1" dirty="0" err="1"/>
              <a:t>OnInterest</a:t>
            </a:r>
            <a:r>
              <a:rPr lang="en-US" sz="2400" dirty="0"/>
              <a:t> to process incoming interests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virtual void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OnInterest</a:t>
            </a:r>
            <a:r>
              <a:rPr lang="en-US" sz="2400" dirty="0"/>
              <a:t> (</a:t>
            </a:r>
            <a:r>
              <a:rPr lang="en-US" sz="2400" dirty="0" err="1"/>
              <a:t>Ptr</a:t>
            </a:r>
            <a:r>
              <a:rPr lang="en-US" sz="2400" dirty="0"/>
              <a:t>&lt;</a:t>
            </a:r>
            <a:r>
              <a:rPr lang="en-US" sz="2400" dirty="0" err="1"/>
              <a:t>const</a:t>
            </a:r>
            <a:r>
              <a:rPr lang="en-US" sz="2400" dirty="0"/>
              <a:t> Interest&gt; interest);</a:t>
            </a:r>
          </a:p>
        </p:txBody>
      </p:sp>
    </p:spTree>
    <p:extLst>
      <p:ext uri="{BB962C8B-B14F-4D97-AF65-F5344CB8AC3E}">
        <p14:creationId xmlns:p14="http://schemas.microsoft.com/office/powerpoint/2010/main" val="4146308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3200" dirty="0" err="1"/>
              <a:t>ProducerApp</a:t>
            </a:r>
            <a:r>
              <a:rPr lang="en-US" sz="3200" dirty="0"/>
              <a:t> (extensions/producer-</a:t>
            </a:r>
            <a:r>
              <a:rPr lang="en-US" sz="3200" dirty="0" err="1"/>
              <a:t>app.cc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" y="1046480"/>
            <a:ext cx="4461803" cy="5273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02" y="1046480"/>
            <a:ext cx="4449519" cy="27025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5640" y="5940584"/>
            <a:ext cx="256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See scenarios/example4.cc</a:t>
            </a:r>
          </a:p>
        </p:txBody>
      </p:sp>
    </p:spTree>
    <p:extLst>
      <p:ext uri="{BB962C8B-B14F-4D97-AF65-F5344CB8AC3E}">
        <p14:creationId xmlns:p14="http://schemas.microsoft.com/office/powerpoint/2010/main" val="3643880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652"/>
          </a:xfrm>
        </p:spPr>
        <p:txBody>
          <a:bodyPr>
            <a:noAutofit/>
          </a:bodyPr>
          <a:lstStyle/>
          <a:p>
            <a:r>
              <a:rPr lang="en-US" sz="2800" dirty="0"/>
              <a:t>New API to write the same apps (</a:t>
            </a:r>
            <a:r>
              <a:rPr lang="en-US" sz="2800" dirty="0" err="1"/>
              <a:t>ConsumerApp</a:t>
            </a:r>
            <a:r>
              <a:rPr lang="en-US" sz="28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0" y="874652"/>
            <a:ext cx="6014720" cy="5436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5640" y="5940584"/>
            <a:ext cx="256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See scenarios/example5.cc</a:t>
            </a:r>
          </a:p>
        </p:txBody>
      </p:sp>
    </p:spTree>
    <p:extLst>
      <p:ext uri="{BB962C8B-B14F-4D97-AF65-F5344CB8AC3E}">
        <p14:creationId xmlns:p14="http://schemas.microsoft.com/office/powerpoint/2010/main" val="1729097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880"/>
          </a:xfrm>
        </p:spPr>
        <p:txBody>
          <a:bodyPr>
            <a:noAutofit/>
          </a:bodyPr>
          <a:lstStyle/>
          <a:p>
            <a:r>
              <a:rPr lang="en-US" sz="2800" dirty="0"/>
              <a:t>New API to write the same apps (</a:t>
            </a:r>
            <a:r>
              <a:rPr lang="en-US" sz="2800" dirty="0" err="1"/>
              <a:t>ProducerApp</a:t>
            </a:r>
            <a:r>
              <a:rPr lang="en-US" sz="28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1127761"/>
            <a:ext cx="6629421" cy="4670676"/>
            <a:chOff x="2209800" y="1313180"/>
            <a:chExt cx="5562600" cy="36296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313180"/>
              <a:ext cx="4724400" cy="1739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2961640"/>
              <a:ext cx="5562600" cy="19812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6355640" y="5940584"/>
            <a:ext cx="25603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See scenarios/example5.cc</a:t>
            </a:r>
          </a:p>
        </p:txBody>
      </p:sp>
    </p:spTree>
    <p:extLst>
      <p:ext uri="{BB962C8B-B14F-4D97-AF65-F5344CB8AC3E}">
        <p14:creationId xmlns:p14="http://schemas.microsoft.com/office/powerpoint/2010/main" val="3136464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ndnSIM and let us know your thought/comments/bug reports/new feature requests!</a:t>
            </a:r>
          </a:p>
          <a:p>
            <a:r>
              <a:rPr lang="en-US" dirty="0"/>
              <a:t>Join our mailing list</a:t>
            </a:r>
          </a:p>
          <a:p>
            <a:pPr lvl="1"/>
            <a:r>
              <a:rPr lang="en-US" dirty="0">
                <a:hlinkClick r:id="rId2"/>
              </a:rPr>
              <a:t>http://www.lists.cs.ucla.edu/mailman/listinfo/ndnsim</a:t>
            </a:r>
            <a:r>
              <a:rPr lang="en-US" dirty="0"/>
              <a:t> </a:t>
            </a:r>
          </a:p>
          <a:p>
            <a:r>
              <a:rPr lang="en-US" dirty="0"/>
              <a:t>Contribute</a:t>
            </a:r>
          </a:p>
          <a:p>
            <a:pPr lvl="1"/>
            <a:r>
              <a:rPr lang="en-US" dirty="0"/>
              <a:t>issues on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https://github.com/NDN-Routing/ndnSIM/issues?state=open</a:t>
            </a:r>
            <a:endParaRPr lang="en-US" dirty="0"/>
          </a:p>
          <a:p>
            <a:pPr lvl="1"/>
            <a:r>
              <a:rPr lang="en-US" dirty="0"/>
              <a:t>fork and create pull requests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issues in NDN </a:t>
            </a:r>
            <a:r>
              <a:rPr lang="en-US" dirty="0" err="1"/>
              <a:t>redmine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http://redmine.named-data.net/projects/ndnsim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1151" y="5770852"/>
            <a:ext cx="3210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entury Gothic"/>
                <a:cs typeface="Century Gothic"/>
                <a:hlinkClick r:id="rId5"/>
              </a:rPr>
              <a:t>http://ndnsim.net</a:t>
            </a:r>
            <a:r>
              <a:rPr lang="en-US" sz="2800" b="1" dirty="0"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1563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Thanks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b="1" dirty="0">
              <a:latin typeface="Century Gothic"/>
              <a:cs typeface="Century Gothic"/>
              <a:hlinkClick r:id="rId2"/>
            </a:endParaRPr>
          </a:p>
          <a:p>
            <a:endParaRPr lang="en-US" b="1" dirty="0">
              <a:latin typeface="Century Gothic"/>
              <a:cs typeface="Century Gothic"/>
              <a:hlinkClick r:id="rId2"/>
            </a:endParaRPr>
          </a:p>
          <a:p>
            <a:endParaRPr lang="en-US" b="1" dirty="0">
              <a:latin typeface="Century Gothic"/>
              <a:cs typeface="Century Gothic"/>
              <a:hlinkClick r:id="rId2"/>
            </a:endParaRPr>
          </a:p>
          <a:p>
            <a:endParaRPr lang="en-US" b="1" dirty="0">
              <a:latin typeface="Century Gothic"/>
              <a:cs typeface="Century Gothic"/>
              <a:hlinkClick r:id="rId2"/>
            </a:endParaRPr>
          </a:p>
          <a:p>
            <a:pPr marL="0" indent="0" algn="ctr">
              <a:buNone/>
            </a:pPr>
            <a:r>
              <a:rPr lang="en-US" b="1" dirty="0">
                <a:latin typeface="Century Gothic"/>
                <a:cs typeface="Century Gothic"/>
                <a:hlinkClick r:id="rId2"/>
              </a:rPr>
              <a:t>http://ndnsim.net</a:t>
            </a:r>
            <a:r>
              <a:rPr lang="en-US" b="1" dirty="0">
                <a:latin typeface="Century Gothic"/>
                <a:cs typeface="Century Gothic"/>
              </a:rPr>
              <a:t>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ndnSIM usage scope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400" dirty="0">
              <a:hlinkClick r:id="rId2"/>
            </a:endParaRPr>
          </a:p>
          <a:p>
            <a:r>
              <a:rPr lang="tr-TR" sz="2400" dirty="0">
                <a:hlinkClick r:id="rId3"/>
              </a:rPr>
              <a:t>http://scholar.google.com/scholar?oi=bibs&amp;hl=en&amp;cites=11371705568196953422,10718881312950170080</a:t>
            </a:r>
            <a:r>
              <a:rPr lang="tr-TR" sz="2400" dirty="0"/>
              <a:t> </a:t>
            </a:r>
            <a:endParaRPr lang="en-US" sz="2400" dirty="0"/>
          </a:p>
          <a:p>
            <a:pPr lvl="1"/>
            <a:r>
              <a:rPr lang="en-US" sz="2000" dirty="0"/>
              <a:t>&gt; 80 published papers from inside and outside NDN team that used ndnSIM</a:t>
            </a:r>
          </a:p>
          <a:p>
            <a:endParaRPr lang="en-US" sz="2600" dirty="0"/>
          </a:p>
          <a:p>
            <a:r>
              <a:rPr lang="en-US" sz="2600" dirty="0"/>
              <a:t>Caching-related evaluation</a:t>
            </a:r>
          </a:p>
          <a:p>
            <a:pPr lvl="1"/>
            <a:r>
              <a:rPr lang="en-US" sz="2300" dirty="0"/>
              <a:t>various caching replacement policies, collaborative caching</a:t>
            </a:r>
          </a:p>
          <a:p>
            <a:r>
              <a:rPr lang="en-US" sz="2700" dirty="0"/>
              <a:t>Congestion control related</a:t>
            </a:r>
          </a:p>
          <a:p>
            <a:pPr lvl="1"/>
            <a:r>
              <a:rPr lang="en-US" sz="2300" dirty="0"/>
              <a:t>TCP-like transfers (end-to-end, host-by-host)</a:t>
            </a:r>
          </a:p>
          <a:p>
            <a:pPr lvl="1"/>
            <a:r>
              <a:rPr lang="en-US" sz="2300" dirty="0" err="1"/>
              <a:t>queueing</a:t>
            </a:r>
            <a:endParaRPr lang="en-US" sz="2300" dirty="0"/>
          </a:p>
          <a:p>
            <a:r>
              <a:rPr lang="en-US" sz="2600" dirty="0"/>
              <a:t>Mobile and vehicular environment evaluations</a:t>
            </a:r>
            <a:endParaRPr lang="en-US" sz="2200" dirty="0"/>
          </a:p>
          <a:p>
            <a:r>
              <a:rPr lang="en-US" sz="2600" dirty="0" err="1"/>
              <a:t>DDoS</a:t>
            </a:r>
            <a:r>
              <a:rPr lang="en-US" sz="2600" dirty="0"/>
              <a:t>-related evaluations</a:t>
            </a:r>
          </a:p>
          <a:p>
            <a:pPr lvl="1"/>
            <a:r>
              <a:rPr lang="en-US" sz="2200" dirty="0"/>
              <a:t>interest flooding (us)</a:t>
            </a:r>
          </a:p>
          <a:p>
            <a:pPr lvl="1"/>
            <a:r>
              <a:rPr lang="en-US" sz="2200" dirty="0"/>
              <a:t>content poisoning</a:t>
            </a:r>
          </a:p>
          <a:p>
            <a:r>
              <a:rPr lang="en-US" sz="2400" dirty="0"/>
              <a:t>Forwarding strategy experimentation</a:t>
            </a:r>
          </a:p>
          <a:p>
            <a:pPr lvl="1"/>
            <a:r>
              <a:rPr lang="en-US" sz="2000" dirty="0"/>
              <a:t>behavior in the presence of </a:t>
            </a:r>
            <a:r>
              <a:rPr lang="en-US" sz="1800" dirty="0"/>
              <a:t>link failures, prefix black-holing</a:t>
            </a:r>
          </a:p>
          <a:p>
            <a:r>
              <a:rPr lang="en-US" sz="2400" dirty="0"/>
              <a:t>Application-level evaluations</a:t>
            </a:r>
          </a:p>
          <a:p>
            <a:pPr lvl="1"/>
            <a:r>
              <a:rPr lang="en-US" sz="2000" dirty="0"/>
              <a:t>exploration of ChronoSync protocol design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ndnSIM structure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55056" y="1847174"/>
            <a:ext cx="6286125" cy="3793218"/>
            <a:chOff x="614362" y="828676"/>
            <a:chExt cx="3171825" cy="2543175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614362" y="1371601"/>
              <a:ext cx="3171825" cy="2000250"/>
            </a:xfrm>
            <a:prstGeom prst="rect">
              <a:avLst/>
            </a:prstGeom>
            <a:solidFill>
              <a:srgbClr val="C6D8F0"/>
            </a:solidFill>
            <a:ln w="9525">
              <a:solidFill>
                <a:srgbClr val="000000"/>
              </a:solidFill>
              <a:prstDash val="sysDash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1514474" y="2171701"/>
              <a:ext cx="1371600" cy="457200"/>
            </a:xfrm>
            <a:prstGeom prst="rect">
              <a:avLst/>
            </a:prstGeom>
            <a:solidFill>
              <a:srgbClr val="F2852B"/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b="1" dirty="0">
                  <a:solidFill>
                    <a:srgbClr val="FFFFFF"/>
                  </a:solidFill>
                  <a:latin typeface="Calibri" charset="0"/>
                </a:rPr>
                <a:t>Core NDN Protocol (</a:t>
              </a:r>
              <a:r>
                <a:rPr lang="en-GB" sz="1600" b="1" dirty="0" err="1">
                  <a:solidFill>
                    <a:srgbClr val="FFFFFF"/>
                  </a:solidFill>
                  <a:latin typeface="Calibri" charset="0"/>
                </a:rPr>
                <a:t>ndn</a:t>
              </a:r>
              <a:r>
                <a:rPr lang="en-GB" sz="1600" b="1" dirty="0">
                  <a:solidFill>
                    <a:srgbClr val="FFFFFF"/>
                  </a:solidFill>
                  <a:latin typeface="Calibri" charset="0"/>
                </a:rPr>
                <a:t>::L3Protocol)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642937" y="2857501"/>
              <a:ext cx="814387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 err="1">
                  <a:latin typeface="Calibri" charset="0"/>
                </a:rPr>
                <a:t>ContentStore</a:t>
              </a:r>
              <a:endParaRPr lang="en-GB" sz="1600" dirty="0">
                <a:latin typeface="Calibri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257424" y="2857501"/>
              <a:ext cx="60007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>
                  <a:latin typeface="Calibri" charset="0"/>
                </a:rPr>
                <a:t>Fib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557337" y="2857501"/>
              <a:ext cx="600075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>
                  <a:latin typeface="Calibri" charset="0"/>
                </a:rPr>
                <a:t>Pit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14362" y="828676"/>
              <a:ext cx="971550" cy="457200"/>
            </a:xfrm>
            <a:prstGeom prst="rect">
              <a:avLst/>
            </a:prstGeom>
            <a:solidFill>
              <a:srgbClr val="C6D8F0"/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>
                  <a:latin typeface="Calibri" charset="0"/>
                </a:rPr>
                <a:t>Applications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057274" y="1485901"/>
              <a:ext cx="912826" cy="4559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72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>
                  <a:latin typeface="Calibri" charset="0"/>
                </a:rPr>
                <a:t>Face (</a:t>
              </a:r>
              <a:r>
                <a:rPr lang="en-GB" sz="1600" dirty="0" err="1">
                  <a:latin typeface="Calibri" charset="0"/>
                </a:rPr>
                <a:t>AppFace</a:t>
              </a:r>
              <a:r>
                <a:rPr lang="en-GB" sz="1600" dirty="0">
                  <a:latin typeface="Calibri" charset="0"/>
                </a:rPr>
                <a:t>,</a:t>
              </a:r>
            </a:p>
            <a:p>
              <a:pPr algn="ctr" defTabSz="455613"/>
              <a:r>
                <a:rPr lang="en-GB" sz="1600" dirty="0" err="1">
                  <a:latin typeface="Calibri" charset="0"/>
                </a:rPr>
                <a:t>ApiFace</a:t>
              </a:r>
              <a:r>
                <a:rPr lang="en-GB" sz="1600" dirty="0">
                  <a:latin typeface="Calibri" charset="0"/>
                </a:rPr>
                <a:t>)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057274" y="1485901"/>
              <a:ext cx="912826" cy="459147"/>
            </a:xfrm>
            <a:prstGeom prst="rect">
              <a:avLst/>
            </a:prstGeom>
            <a:noFill/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400299" y="1481139"/>
              <a:ext cx="941437" cy="459147"/>
            </a:xfrm>
            <a:prstGeom prst="rect">
              <a:avLst/>
            </a:prstGeom>
            <a:solidFill>
              <a:srgbClr val="FFFFFF"/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378110" y="1484306"/>
              <a:ext cx="985814" cy="455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72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>
                  <a:latin typeface="Calibri" charset="0"/>
                </a:rPr>
                <a:t>Face</a:t>
              </a:r>
            </a:p>
            <a:p>
              <a:pPr algn="ctr" defTabSz="455613"/>
              <a:r>
                <a:rPr lang="en-GB" sz="1600" dirty="0">
                  <a:latin typeface="Calibri" charset="0"/>
                </a:rPr>
                <a:t>(</a:t>
              </a:r>
              <a:r>
                <a:rPr lang="en-GB" sz="1600" dirty="0" err="1">
                  <a:latin typeface="Calibri" charset="0"/>
                </a:rPr>
                <a:t>NetDeviceFace</a:t>
              </a:r>
              <a:r>
                <a:rPr lang="en-GB" sz="1600" dirty="0">
                  <a:latin typeface="Calibri" charset="0"/>
                </a:rPr>
                <a:t>)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800349" y="828676"/>
              <a:ext cx="971550" cy="457200"/>
            </a:xfrm>
            <a:prstGeom prst="rect">
              <a:avLst/>
            </a:prstGeom>
            <a:solidFill>
              <a:srgbClr val="C6D8F0"/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>
                  <a:latin typeface="Calibri" charset="0"/>
                </a:rPr>
                <a:t>NetDevice </a:t>
              </a:r>
            </a:p>
            <a:p>
              <a:pPr algn="ctr" defTabSz="455613"/>
              <a:r>
                <a:rPr lang="en-GB" sz="1600">
                  <a:latin typeface="Calibri" charset="0"/>
                </a:rPr>
                <a:t>(connection to other nodes)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957512" y="2857501"/>
              <a:ext cx="8001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2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50799" tIns="50799" rIns="50799" bIns="50799" anchor="ctr"/>
            <a:lstStyle/>
            <a:p>
              <a:pPr algn="ctr" defTabSz="455613"/>
              <a:r>
                <a:rPr lang="en-GB" sz="1600" dirty="0">
                  <a:latin typeface="Calibri" charset="0"/>
                </a:rPr>
                <a:t>Forwarding</a:t>
              </a:r>
            </a:p>
            <a:p>
              <a:pPr algn="ctr" defTabSz="455613"/>
              <a:r>
                <a:rPr lang="en-GB" sz="1600" dirty="0">
                  <a:latin typeface="Calibri" charset="0"/>
                </a:rPr>
                <a:t>Strategy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rot="1440000">
              <a:off x="1035049" y="1385889"/>
              <a:ext cx="500063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20220000">
              <a:off x="2865437" y="1382714"/>
              <a:ext cx="496887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5400000">
              <a:off x="1630361" y="2058989"/>
              <a:ext cx="225425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rot="5400000">
              <a:off x="2543174" y="2057401"/>
              <a:ext cx="228600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rot="9840000">
              <a:off x="925512" y="2743201"/>
              <a:ext cx="833437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rot="8100000">
              <a:off x="1695449" y="2743201"/>
              <a:ext cx="322263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4560000">
              <a:off x="2339180" y="2742408"/>
              <a:ext cx="236537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rot="1080000">
              <a:off x="2638424" y="2743201"/>
              <a:ext cx="722313" cy="0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600"/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44623" y="4532261"/>
            <a:ext cx="1094897" cy="1447230"/>
          </a:xfrm>
          <a:prstGeom prst="rect">
            <a:avLst/>
          </a:prstGeom>
          <a:solidFill>
            <a:schemeClr val="bg1">
              <a:lumMod val="95000"/>
            </a:schemeClr>
          </a:solidFill>
          <a:ln w="72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0799" tIns="50799" rIns="50799" bIns="50799" anchor="ctr"/>
          <a:lstStyle/>
          <a:p>
            <a:pPr algn="ctr" defTabSz="455613"/>
            <a:r>
              <a:rPr lang="en-GB" sz="1200" dirty="0">
                <a:latin typeface="Calibri" charset="0"/>
              </a:rPr>
              <a:t>LRU, LFU, Random, with or without evicting stale data,</a:t>
            </a:r>
          </a:p>
          <a:p>
            <a:pPr algn="ctr" defTabSz="455613"/>
            <a:r>
              <a:rPr lang="en-GB" sz="1200" dirty="0">
                <a:latin typeface="Calibri" charset="0"/>
              </a:rPr>
              <a:t>others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519491" y="5720080"/>
            <a:ext cx="2145036" cy="922152"/>
          </a:xfrm>
          <a:prstGeom prst="rect">
            <a:avLst/>
          </a:prstGeom>
          <a:solidFill>
            <a:schemeClr val="bg1">
              <a:lumMod val="95000"/>
            </a:schemeClr>
          </a:solidFill>
          <a:ln w="72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0799" tIns="50799" rIns="50799" bIns="50799" anchor="ctr"/>
          <a:lstStyle/>
          <a:p>
            <a:pPr algn="ctr" defTabSz="455613"/>
            <a:r>
              <a:rPr lang="en-GB" sz="1200" dirty="0">
                <a:latin typeface="Calibri" charset="0"/>
              </a:rPr>
              <a:t>Unbounded, bounded, “Persistent”, “Random” retention policies for PIT entries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763101" y="5123465"/>
            <a:ext cx="1229360" cy="1193230"/>
          </a:xfrm>
          <a:prstGeom prst="rect">
            <a:avLst/>
          </a:prstGeom>
          <a:solidFill>
            <a:schemeClr val="bg1">
              <a:lumMod val="95000"/>
            </a:schemeClr>
          </a:solidFill>
          <a:ln w="72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50799" tIns="50799" rIns="50799" bIns="50799" anchor="ctr"/>
          <a:lstStyle/>
          <a:p>
            <a:pPr algn="ctr" defTabSz="455613"/>
            <a:r>
              <a:rPr lang="en-GB" sz="1200" dirty="0" err="1">
                <a:latin typeface="Calibri" charset="0"/>
              </a:rPr>
              <a:t>BestRoute</a:t>
            </a:r>
            <a:r>
              <a:rPr lang="en-GB" sz="1200" dirty="0">
                <a:latin typeface="Calibri" charset="0"/>
              </a:rPr>
              <a:t>, Flooding, </a:t>
            </a:r>
            <a:r>
              <a:rPr lang="en-GB" sz="1200" dirty="0" err="1">
                <a:latin typeface="Calibri" charset="0"/>
              </a:rPr>
              <a:t>SmartFlooding</a:t>
            </a:r>
            <a:r>
              <a:rPr lang="en-GB" sz="1200" dirty="0">
                <a:latin typeface="Calibri" charset="0"/>
              </a:rPr>
              <a:t>, </a:t>
            </a:r>
            <a:r>
              <a:rPr lang="en-GB" sz="1200" dirty="0" err="1">
                <a:latin typeface="Calibri" charset="0"/>
              </a:rPr>
              <a:t>PerOutFaceLimits</a:t>
            </a:r>
            <a:r>
              <a:rPr lang="en-GB" sz="1200" dirty="0">
                <a:latin typeface="Calibri" charset="0"/>
              </a:rPr>
              <a:t>, </a:t>
            </a:r>
            <a:r>
              <a:rPr lang="en-GB" sz="1200" dirty="0" err="1">
                <a:latin typeface="Calibri" charset="0"/>
              </a:rPr>
              <a:t>PerFibLimits</a:t>
            </a:r>
            <a:r>
              <a:rPr lang="en-GB" sz="1200" dirty="0">
                <a:latin typeface="Calibri" charset="0"/>
              </a:rPr>
              <a:t>,</a:t>
            </a:r>
          </a:p>
          <a:p>
            <a:pPr algn="ctr" defTabSz="455613"/>
            <a:r>
              <a:rPr lang="en-GB" sz="1200" dirty="0">
                <a:latin typeface="Calibri" charset="0"/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426269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515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Abstraction from underlying protocols</a:t>
            </a:r>
          </a:p>
          <a:p>
            <a:pPr marL="1085843" lvl="1" indent="-342900">
              <a:buFont typeface="Arial"/>
              <a:buChar char="•"/>
            </a:pPr>
            <a:r>
              <a:rPr lang="en-US" dirty="0"/>
              <a:t>callback registration-deregistration</a:t>
            </a:r>
          </a:p>
          <a:p>
            <a:pPr marL="1085843" lvl="1" indent="-342900">
              <a:buFont typeface="Arial"/>
              <a:buChar char="•"/>
            </a:pPr>
            <a:r>
              <a:rPr lang="en-US" dirty="0"/>
              <a:t>packet encapsulation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851150"/>
            <a:ext cx="8572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5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 of ndnSIM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topology</a:t>
            </a:r>
          </a:p>
          <a:p>
            <a:pPr lvl="1"/>
            <a:r>
              <a:rPr lang="en-US" dirty="0"/>
              <a:t>Manually</a:t>
            </a:r>
          </a:p>
          <a:p>
            <a:pPr lvl="1"/>
            <a:r>
              <a:rPr lang="en-US" dirty="0"/>
              <a:t>Using various readers (</a:t>
            </a:r>
            <a:r>
              <a:rPr lang="en-US" dirty="0">
                <a:hlinkClick r:id="rId2"/>
              </a:rPr>
              <a:t>http://ndnsim.net/examples.html#node-grid-example-using-topology-plugin</a:t>
            </a:r>
            <a:r>
              <a:rPr lang="en-US" dirty="0"/>
              <a:t>)</a:t>
            </a:r>
          </a:p>
          <a:p>
            <a:r>
              <a:rPr lang="en-US" dirty="0"/>
              <a:t>Create 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StackHelper</a:t>
            </a:r>
            <a:endParaRPr lang="en-US" dirty="0"/>
          </a:p>
          <a:p>
            <a:pPr lvl="1"/>
            <a:r>
              <a:rPr lang="en-US" dirty="0"/>
              <a:t>Define </a:t>
            </a:r>
            <a:r>
              <a:rPr lang="en-US" dirty="0" err="1"/>
              <a:t>ContentStore</a:t>
            </a:r>
            <a:r>
              <a:rPr lang="en-US" dirty="0"/>
              <a:t> size and policy</a:t>
            </a:r>
          </a:p>
          <a:p>
            <a:pPr lvl="2"/>
            <a:r>
              <a:rPr lang="en-US" b="1" dirty="0"/>
              <a:t>ns3::</a:t>
            </a:r>
            <a:r>
              <a:rPr lang="en-US" b="1" dirty="0" err="1"/>
              <a:t>ndn</a:t>
            </a:r>
            <a:r>
              <a:rPr lang="en-US" b="1" dirty="0"/>
              <a:t>::</a:t>
            </a:r>
            <a:r>
              <a:rPr lang="en-US" b="1" dirty="0" err="1"/>
              <a:t>cs</a:t>
            </a:r>
            <a:r>
              <a:rPr lang="en-US" b="1" dirty="0"/>
              <a:t>::</a:t>
            </a:r>
            <a:r>
              <a:rPr lang="en-US" b="1" dirty="0" err="1"/>
              <a:t>Lru</a:t>
            </a:r>
            <a:r>
              <a:rPr lang="en-US" b="1" dirty="0"/>
              <a:t> (default size 100)</a:t>
            </a:r>
            <a:r>
              <a:rPr lang="en-US" dirty="0"/>
              <a:t>, ... </a:t>
            </a:r>
            <a:r>
              <a:rPr lang="en-US" dirty="0" err="1"/>
              <a:t>Fifo</a:t>
            </a:r>
            <a:r>
              <a:rPr lang="en-US" dirty="0"/>
              <a:t>, ... Random</a:t>
            </a:r>
          </a:p>
          <a:p>
            <a:pPr lvl="2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::Stats::</a:t>
            </a:r>
            <a:r>
              <a:rPr lang="en-US" dirty="0" err="1"/>
              <a:t>Lru</a:t>
            </a:r>
            <a:r>
              <a:rPr lang="en-US" dirty="0"/>
              <a:t>, ...</a:t>
            </a:r>
            <a:r>
              <a:rPr lang="en-US" dirty="0" err="1"/>
              <a:t>Fifo</a:t>
            </a:r>
            <a:r>
              <a:rPr lang="en-US" dirty="0"/>
              <a:t>, ...Random</a:t>
            </a:r>
          </a:p>
          <a:p>
            <a:pPr lvl="2"/>
            <a:r>
              <a:rPr lang="en-US" dirty="0"/>
              <a:t>ns3::</a:t>
            </a:r>
            <a:r>
              <a:rPr lang="en-US" dirty="0" err="1"/>
              <a:t>ndn</a:t>
            </a:r>
            <a:r>
              <a:rPr lang="en-US" dirty="0"/>
              <a:t>::</a:t>
            </a:r>
            <a:r>
              <a:rPr lang="en-US" dirty="0" err="1"/>
              <a:t>cs</a:t>
            </a:r>
            <a:r>
              <a:rPr lang="en-US" dirty="0"/>
              <a:t>::Freshness::</a:t>
            </a:r>
            <a:r>
              <a:rPr lang="en-US" dirty="0" err="1"/>
              <a:t>Lru</a:t>
            </a:r>
            <a:r>
              <a:rPr lang="en-US" dirty="0"/>
              <a:t>, ...</a:t>
            </a:r>
            <a:r>
              <a:rPr lang="en-US" dirty="0" err="1"/>
              <a:t>Fifo</a:t>
            </a:r>
            <a:r>
              <a:rPr lang="en-US" dirty="0"/>
              <a:t>, ...Random</a:t>
            </a:r>
          </a:p>
          <a:p>
            <a:pPr lvl="1"/>
            <a:r>
              <a:rPr lang="en-US" dirty="0"/>
              <a:t>Define Forwarding Strategy</a:t>
            </a:r>
          </a:p>
          <a:p>
            <a:pPr lvl="2"/>
            <a:r>
              <a:rPr lang="en-US" b="1" dirty="0"/>
              <a:t>ns3::</a:t>
            </a:r>
            <a:r>
              <a:rPr lang="en-US" b="1" dirty="0" err="1"/>
              <a:t>ndn</a:t>
            </a:r>
            <a:r>
              <a:rPr lang="en-US" b="1" dirty="0"/>
              <a:t>::</a:t>
            </a:r>
            <a:r>
              <a:rPr lang="en-US" b="1" dirty="0" err="1"/>
              <a:t>fw</a:t>
            </a:r>
            <a:r>
              <a:rPr lang="en-US" b="1" dirty="0"/>
              <a:t>::Flooding (default)</a:t>
            </a:r>
            <a:r>
              <a:rPr lang="en-US" dirty="0"/>
              <a:t>, ...</a:t>
            </a:r>
            <a:r>
              <a:rPr lang="en-US" dirty="0" err="1"/>
              <a:t>SmartFlooding</a:t>
            </a:r>
            <a:r>
              <a:rPr lang="en-US" dirty="0"/>
              <a:t>, ...</a:t>
            </a:r>
            <a:r>
              <a:rPr lang="en-US" dirty="0" err="1"/>
              <a:t>BestRoute</a:t>
            </a:r>
            <a:endParaRPr lang="en-US" dirty="0"/>
          </a:p>
          <a:p>
            <a:r>
              <a:rPr lang="en-US" dirty="0"/>
              <a:t>Set up routes between nodes</a:t>
            </a:r>
          </a:p>
          <a:p>
            <a:pPr lvl="1"/>
            <a:r>
              <a:rPr lang="en-US" dirty="0"/>
              <a:t>manually</a:t>
            </a:r>
          </a:p>
          <a:p>
            <a:pPr lvl="1"/>
            <a:r>
              <a:rPr lang="en-US" dirty="0"/>
              <a:t>semi-automatic</a:t>
            </a:r>
          </a:p>
          <a:p>
            <a:r>
              <a:rPr lang="en-US" dirty="0"/>
              <a:t>Define and assign applications</a:t>
            </a:r>
          </a:p>
          <a:p>
            <a:r>
              <a:rPr lang="en-US" dirty="0"/>
              <a:t>Collect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 control all aspect of Interest and Data packet forwarding</a:t>
            </a:r>
          </a:p>
          <a:p>
            <a:pPr lvl="1"/>
            <a:r>
              <a:rPr lang="en-US" dirty="0"/>
              <a:t>specify where to forward Interest packets</a:t>
            </a:r>
          </a:p>
          <a:p>
            <a:pPr lvl="1"/>
            <a:r>
              <a:rPr lang="en-US" dirty="0"/>
              <a:t>track data plane performance for Data packets</a:t>
            </a:r>
          </a:p>
          <a:p>
            <a:r>
              <a:rPr lang="en-US" dirty="0"/>
              <a:t>Available strategies</a:t>
            </a:r>
          </a:p>
          <a:p>
            <a:pPr lvl="1"/>
            <a:r>
              <a:rPr lang="en-US" dirty="0"/>
              <a:t>Flooding strategy</a:t>
            </a:r>
          </a:p>
          <a:p>
            <a:pPr lvl="1"/>
            <a:r>
              <a:rPr lang="en-US" dirty="0"/>
              <a:t>Smart flooding strategy</a:t>
            </a:r>
          </a:p>
          <a:p>
            <a:pPr lvl="1"/>
            <a:r>
              <a:rPr lang="en-US" dirty="0"/>
              <a:t>Best-Route strategy</a:t>
            </a:r>
          </a:p>
          <a:p>
            <a:pPr lvl="1"/>
            <a:endParaRPr lang="en-US" dirty="0"/>
          </a:p>
          <a:p>
            <a:r>
              <a:rPr lang="en-US" dirty="0"/>
              <a:t>Easy to write your own strategy or redefine aspects of the existing ones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3F51-380F-B746-B12D-AEDA332A5623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43939073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10870</TotalTime>
  <Words>3884</Words>
  <Application>Microsoft Macintosh PowerPoint</Application>
  <PresentationFormat>On-screen Show (4:3)</PresentationFormat>
  <Paragraphs>794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Century Gothic</vt:lpstr>
      <vt:lpstr>Courier New</vt:lpstr>
      <vt:lpstr>Monaco</vt:lpstr>
      <vt:lpstr>Palatino Linotype</vt:lpstr>
      <vt:lpstr>Times</vt:lpstr>
      <vt:lpstr>Office Theme</vt:lpstr>
      <vt:lpstr>Executive</vt:lpstr>
      <vt:lpstr>Named Data Networking</vt:lpstr>
      <vt:lpstr>Outline</vt:lpstr>
      <vt:lpstr>Introduction</vt:lpstr>
      <vt:lpstr>Current status</vt:lpstr>
      <vt:lpstr>ndnSIM usage scope trends</vt:lpstr>
      <vt:lpstr>Modular ndnSIM structure overview</vt:lpstr>
      <vt:lpstr>Faces</vt:lpstr>
      <vt:lpstr>General use of ndnSIM</vt:lpstr>
      <vt:lpstr>Forwarding strategies</vt:lpstr>
      <vt:lpstr>An initial set of applications</vt:lpstr>
      <vt:lpstr>Metrics</vt:lpstr>
      <vt:lpstr>Outline</vt:lpstr>
      <vt:lpstr>Getting started</vt:lpstr>
      <vt:lpstr>Prepare the environment</vt:lpstr>
      <vt:lpstr>Prepare the environment (cont.)</vt:lpstr>
      <vt:lpstr>Writing a basic scenario</vt:lpstr>
      <vt:lpstr>NS-3 101: Prepare scenario (C++)</vt:lpstr>
      <vt:lpstr>The same scenario can be also written in Python</vt:lpstr>
      <vt:lpstr>ndnSIM 101: filling scenario meat (C++)</vt:lpstr>
      <vt:lpstr>ndnSIM 101: filling scenario meat (Python)</vt:lpstr>
      <vt:lpstr>Running the simulation (C++)</vt:lpstr>
      <vt:lpstr>That’s all for now</vt:lpstr>
      <vt:lpstr>Logging in debug mode</vt:lpstr>
      <vt:lpstr>Logging in debug mode (cont.)</vt:lpstr>
      <vt:lpstr>Getting metrics (supported only in C++)</vt:lpstr>
      <vt:lpstr>Processing metrics</vt:lpstr>
      <vt:lpstr>Customizing scenarios</vt:lpstr>
      <vt:lpstr>Forwarding strategy</vt:lpstr>
      <vt:lpstr>Content Store</vt:lpstr>
      <vt:lpstr>Pending Interest Table (PIT)</vt:lpstr>
      <vt:lpstr>Write your own forwarding strategy</vt:lpstr>
      <vt:lpstr>Writing a custom forwarding strategy</vt:lpstr>
      <vt:lpstr>Write your own cache policy</vt:lpstr>
      <vt:lpstr>Writing a custom cache policy</vt:lpstr>
      <vt:lpstr>Policy (extensions/example-policy.h) 1/3</vt:lpstr>
      <vt:lpstr>Policy (extensions/example-policy.h) 2/3</vt:lpstr>
      <vt:lpstr>Policy (extensions/example-policy.h) 3/3</vt:lpstr>
      <vt:lpstr>Content Store instantiation (extensions/cs-with-example-policy.cc)</vt:lpstr>
      <vt:lpstr>Write your own application (requester)</vt:lpstr>
      <vt:lpstr>RequesterApp (extensions/requester-app.cc)</vt:lpstr>
      <vt:lpstr>Write your own application (producer)</vt:lpstr>
      <vt:lpstr>ProducerApp (extensions/producer-app.cc)</vt:lpstr>
      <vt:lpstr>New API to write the same apps (ConsumerApp)</vt:lpstr>
      <vt:lpstr>New API to write the same apps (ProducerApp)</vt:lpstr>
      <vt:lpstr>Feedback</vt:lpstr>
      <vt:lpstr>Thanks</vt:lpstr>
    </vt:vector>
  </TitlesOfParts>
  <Company>PARC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ndnSIM</dc:title>
  <dc:creator>Ilya Moiseenko</dc:creator>
  <cp:lastModifiedBy>QI-Jianpeng</cp:lastModifiedBy>
  <cp:revision>580</cp:revision>
  <cp:lastPrinted>2013-01-07T06:31:01Z</cp:lastPrinted>
  <dcterms:created xsi:type="dcterms:W3CDTF">2012-06-22T20:07:15Z</dcterms:created>
  <dcterms:modified xsi:type="dcterms:W3CDTF">2020-09-20T04:49:14Z</dcterms:modified>
</cp:coreProperties>
</file>