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D6F3C-4802-4425-8A53-8BCAC0911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F8B0B0-7DDA-4D92-8C82-2944FB922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D315A-345F-4D3E-9B04-49E46620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8A7A1-F7D3-475D-97D8-90A49257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9076B-1BB2-464E-9480-F7DB5DBB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0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536A0-73C8-4BAC-8D69-D9070F03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BB573-E786-4517-B310-53B6230BE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15C60-2A84-4780-B19C-A438A643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0F6DD-79C7-4BD0-A838-2A16FD3E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9BDB7-095F-489C-B49F-E9339B21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8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2E474F-A84B-402F-BAA8-0E4C0B83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951022-2572-4950-9550-8E3C78D70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24762-C3FD-4912-955F-CF978DED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4D036-AE9B-4DE7-9CAE-C21F4A6E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B6202-5D4F-411A-8D2E-271D5A8C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1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2A166-E0F3-4236-A07A-03E4EDDD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D8766-EFB9-44F1-970F-348989B1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C305A-16FE-4C2D-A397-A99EF746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04EC2-0707-4D83-BF40-7E086CEA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A8790-D296-474A-8C2A-489E217E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7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60E09-6073-46D8-8A7A-D711561C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1BF46-AC52-4E85-ABE1-704BD206B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AB201-1AE0-49B4-ABBE-2BB57CA8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C4EF1-C22F-43BA-A95D-30235B92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CA17B-6DF0-4451-AF61-5D98E9AE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8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7393A-C8E0-40EC-A5E6-596425B6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57EC5-82BC-428E-987B-BDF27944E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FA0316-85FF-441A-9B75-7256C376B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F5E60-4A21-4DEA-9C4D-F14CB20C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B77A9-BD3F-484F-AD1C-54DF003A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FFE7C-567A-4290-80F6-5F00377D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C707C-91D4-4D97-99CD-9AE0384A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1ED63-2FAE-487A-9708-D26264D35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70D3FA-314D-46C2-A548-76DC5CC50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682EAF-38A6-4388-B383-05E2658F3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37513B-8EFE-49CF-91B2-8E937A051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86FA7F-C9FE-4916-9EBF-5F0FAF1E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7D74DF-95C4-4017-AB91-612C804D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2C0092-79FD-4F84-B7B0-1558688E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0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464D7-A5E7-4D67-BAEA-B2F627C0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2FD5DF-EF42-40FE-B7C3-92303B98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6D0A69-C73B-45A5-8EF8-9340D6BF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C8ADE-7842-40F9-9C6A-CA6DD03B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5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CCEA48-6647-421A-9D17-A25F764E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96D17E-5AC9-42DB-AD35-935DCCA7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B685C6-073A-498F-8D35-628358F2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9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11B45-E681-4F48-A7FD-5E2E7C4F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1C197-7A8F-4437-98E2-227F5CFCF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D19BD-91AC-49D5-AC0C-F386231D7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E414A1-0392-4EF7-A1C8-BD0F4BD0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F15FA-E9D6-4F1C-A2EF-2CE5556A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ED17-62AC-41FF-A859-77042E83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3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02312-041A-4074-9E43-75AF80D6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275B90-FF67-48B0-8BEB-FBE8CC65B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87330-3DD0-4137-B680-43F166CB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04F0C-9807-4DB0-BFF1-330CCAE0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CEB30-9775-4105-978E-7AA1F1C8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3561C2-CED7-41D3-983F-6C505B83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2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B84701-F329-4D92-9E2C-B6DC5BDF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F3BEEA-E3DD-4943-BF0E-D09CD1DED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69902-A7B8-49B4-BF9E-A1BB21F8C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AAA25-D02D-473F-8F4C-222AA5CCAE96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074C1-85D1-41FC-ADD6-A1A67273D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DF5A8-092C-42FA-AFE0-C624FDE38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6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A5D079-20A2-4C93-9CBD-512063C0F01C}"/>
              </a:ext>
            </a:extLst>
          </p:cNvPr>
          <p:cNvSpPr/>
          <p:nvPr/>
        </p:nvSpPr>
        <p:spPr>
          <a:xfrm>
            <a:off x="954156" y="516835"/>
            <a:ext cx="427641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表示层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BC60C2-230A-4D0E-A6DD-7F22700281B5}"/>
              </a:ext>
            </a:extLst>
          </p:cNvPr>
          <p:cNvSpPr/>
          <p:nvPr/>
        </p:nvSpPr>
        <p:spPr>
          <a:xfrm>
            <a:off x="1663147" y="516834"/>
            <a:ext cx="9147516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33076C2-B62E-4E90-96C2-79A2F68F148B}"/>
              </a:ext>
            </a:extLst>
          </p:cNvPr>
          <p:cNvSpPr/>
          <p:nvPr/>
        </p:nvSpPr>
        <p:spPr>
          <a:xfrm>
            <a:off x="1974574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33C3602-2DEA-48B9-A27F-B8C414B0C21C}"/>
              </a:ext>
            </a:extLst>
          </p:cNvPr>
          <p:cNvSpPr/>
          <p:nvPr/>
        </p:nvSpPr>
        <p:spPr>
          <a:xfrm>
            <a:off x="3101009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JSP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0F930E-A79D-4B11-BEF9-BD1FA62A4B5E}"/>
              </a:ext>
            </a:extLst>
          </p:cNvPr>
          <p:cNvSpPr/>
          <p:nvPr/>
        </p:nvSpPr>
        <p:spPr>
          <a:xfrm>
            <a:off x="4214190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EXT5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C5CAA09-9706-4EB4-A74B-B3F0E877335C}"/>
              </a:ext>
            </a:extLst>
          </p:cNvPr>
          <p:cNvSpPr/>
          <p:nvPr/>
        </p:nvSpPr>
        <p:spPr>
          <a:xfrm>
            <a:off x="5327371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Jquery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EA0526D-AD75-45D5-B687-694F97CC1341}"/>
              </a:ext>
            </a:extLst>
          </p:cNvPr>
          <p:cNvSpPr/>
          <p:nvPr/>
        </p:nvSpPr>
        <p:spPr>
          <a:xfrm>
            <a:off x="6520061" y="702364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D9F76F8-5E41-4850-B34E-5803D5B6067D}"/>
              </a:ext>
            </a:extLst>
          </p:cNvPr>
          <p:cNvSpPr/>
          <p:nvPr/>
        </p:nvSpPr>
        <p:spPr>
          <a:xfrm>
            <a:off x="7898287" y="702364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302B95-2C10-4916-9F37-A99EE8765BEB}"/>
              </a:ext>
            </a:extLst>
          </p:cNvPr>
          <p:cNvSpPr/>
          <p:nvPr/>
        </p:nvSpPr>
        <p:spPr>
          <a:xfrm>
            <a:off x="9276513" y="702364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AF18D25-3AAC-4931-A6E8-7DF98376D4B6}"/>
              </a:ext>
            </a:extLst>
          </p:cNvPr>
          <p:cNvSpPr/>
          <p:nvPr/>
        </p:nvSpPr>
        <p:spPr>
          <a:xfrm>
            <a:off x="1974574" y="1232453"/>
            <a:ext cx="8646372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Spring-MVC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279FA9-2C04-47C6-93F9-42EB058FE8AB}"/>
              </a:ext>
            </a:extLst>
          </p:cNvPr>
          <p:cNvSpPr/>
          <p:nvPr/>
        </p:nvSpPr>
        <p:spPr>
          <a:xfrm>
            <a:off x="954155" y="2438400"/>
            <a:ext cx="427641" cy="206878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服务层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4720BE-2F25-42A5-8ECD-DEED3B387307}"/>
              </a:ext>
            </a:extLst>
          </p:cNvPr>
          <p:cNvSpPr/>
          <p:nvPr/>
        </p:nvSpPr>
        <p:spPr>
          <a:xfrm>
            <a:off x="954153" y="1895061"/>
            <a:ext cx="1029015" cy="4335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dirty="0"/>
              <a:t>代理层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477C3F9-A679-4C1A-8598-E06B51CD8C18}"/>
              </a:ext>
            </a:extLst>
          </p:cNvPr>
          <p:cNvSpPr/>
          <p:nvPr/>
        </p:nvSpPr>
        <p:spPr>
          <a:xfrm>
            <a:off x="1974574" y="1881811"/>
            <a:ext cx="8833466" cy="4459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 </a:t>
            </a:r>
            <a:r>
              <a:rPr lang="zh-CN" altLang="en-US" dirty="0"/>
              <a:t>反向代理和负载均衡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BC611ED-47EE-43E3-BD2D-64077FEF848A}"/>
              </a:ext>
            </a:extLst>
          </p:cNvPr>
          <p:cNvSpPr/>
          <p:nvPr/>
        </p:nvSpPr>
        <p:spPr>
          <a:xfrm>
            <a:off x="1663147" y="2438401"/>
            <a:ext cx="9147515" cy="445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 Security </a:t>
            </a:r>
            <a:r>
              <a:rPr lang="zh-CN" altLang="en-US" dirty="0"/>
              <a:t>鉴权</a:t>
            </a:r>
            <a:r>
              <a:rPr lang="en-US" altLang="zh-CN" dirty="0"/>
              <a:t>/</a:t>
            </a:r>
            <a:r>
              <a:rPr lang="zh-CN" altLang="en-US" dirty="0"/>
              <a:t>认证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122D8C8-88C4-4CAE-BF30-70F3C736B2A2}"/>
              </a:ext>
            </a:extLst>
          </p:cNvPr>
          <p:cNvGrpSpPr/>
          <p:nvPr/>
        </p:nvGrpSpPr>
        <p:grpSpPr>
          <a:xfrm>
            <a:off x="1656510" y="3008246"/>
            <a:ext cx="1940225" cy="1536099"/>
            <a:chOff x="1656510" y="3193775"/>
            <a:chExt cx="2802835" cy="164326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1FC1CB7-35DF-4A33-A16F-C796F0703F57}"/>
                </a:ext>
              </a:extLst>
            </p:cNvPr>
            <p:cNvSpPr/>
            <p:nvPr/>
          </p:nvSpPr>
          <p:spPr>
            <a:xfrm>
              <a:off x="1656510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E54F990-E85B-43A6-AF31-422CADE3CE51}"/>
                </a:ext>
              </a:extLst>
            </p:cNvPr>
            <p:cNvSpPr/>
            <p:nvPr/>
          </p:nvSpPr>
          <p:spPr>
            <a:xfrm>
              <a:off x="1938119" y="3843129"/>
              <a:ext cx="223961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工作流引擎</a:t>
              </a:r>
              <a:endParaRPr lang="en-US" altLang="zh-CN" dirty="0"/>
            </a:p>
            <a:p>
              <a:pPr algn="ctr"/>
              <a:r>
                <a:rPr lang="en-US" altLang="zh-CN" dirty="0"/>
                <a:t>Activiti 6.0</a:t>
              </a:r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855EDD0-FE7D-472A-9B10-3345D0FCC711}"/>
              </a:ext>
            </a:extLst>
          </p:cNvPr>
          <p:cNvGrpSpPr/>
          <p:nvPr/>
        </p:nvGrpSpPr>
        <p:grpSpPr>
          <a:xfrm>
            <a:off x="3742269" y="3008246"/>
            <a:ext cx="2241560" cy="1536099"/>
            <a:chOff x="4780712" y="3193775"/>
            <a:chExt cx="2802835" cy="1643267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692717D-0015-4EED-98D7-C2D2DB405014}"/>
                </a:ext>
              </a:extLst>
            </p:cNvPr>
            <p:cNvSpPr/>
            <p:nvPr/>
          </p:nvSpPr>
          <p:spPr>
            <a:xfrm>
              <a:off x="4780712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5618124B-ECE6-4013-980F-E9B234C9ECFF}"/>
                </a:ext>
              </a:extLst>
            </p:cNvPr>
            <p:cNvSpPr/>
            <p:nvPr/>
          </p:nvSpPr>
          <p:spPr>
            <a:xfrm>
              <a:off x="5045765" y="3843129"/>
              <a:ext cx="223961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缓存服务</a:t>
              </a:r>
              <a:endParaRPr lang="en-US" altLang="zh-CN" dirty="0"/>
            </a:p>
            <a:p>
              <a:pPr algn="ctr"/>
              <a:r>
                <a:rPr lang="en-US" altLang="zh-CN" dirty="0" err="1"/>
                <a:t>Ehcache</a:t>
              </a:r>
              <a:r>
                <a:rPr lang="en-US" altLang="zh-CN" dirty="0"/>
                <a:t>/</a:t>
              </a:r>
              <a:r>
                <a:rPr lang="en-US" altLang="zh-CN" dirty="0" err="1"/>
                <a:t>RedIS</a:t>
              </a:r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A007393-08BA-4371-A635-4E67E2634A98}"/>
              </a:ext>
            </a:extLst>
          </p:cNvPr>
          <p:cNvGrpSpPr/>
          <p:nvPr/>
        </p:nvGrpSpPr>
        <p:grpSpPr>
          <a:xfrm>
            <a:off x="6175312" y="3008246"/>
            <a:ext cx="2450720" cy="1536099"/>
            <a:chOff x="7904914" y="3193775"/>
            <a:chExt cx="2802835" cy="1643267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1BD65E99-C67B-4034-80CF-5F8550598839}"/>
                </a:ext>
              </a:extLst>
            </p:cNvPr>
            <p:cNvSpPr/>
            <p:nvPr/>
          </p:nvSpPr>
          <p:spPr>
            <a:xfrm>
              <a:off x="7904914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353EFE21-D11C-4201-8BE5-864E717F1B7C}"/>
                </a:ext>
              </a:extLst>
            </p:cNvPr>
            <p:cNvSpPr/>
            <p:nvPr/>
          </p:nvSpPr>
          <p:spPr>
            <a:xfrm>
              <a:off x="8140527" y="3843129"/>
              <a:ext cx="2420990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数据存储服务</a:t>
              </a:r>
              <a:endParaRPr lang="en-US" altLang="zh-CN" dirty="0"/>
            </a:p>
            <a:p>
              <a:pPr algn="ctr"/>
              <a:r>
                <a:rPr lang="en-US" altLang="zh-CN" dirty="0"/>
                <a:t>Spring-boot-</a:t>
              </a:r>
              <a:r>
                <a:rPr lang="en-US" altLang="zh-CN" dirty="0" err="1"/>
                <a:t>jpa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CB692A-2E3F-41AA-B5FA-81627E96EEDA}"/>
              </a:ext>
            </a:extLst>
          </p:cNvPr>
          <p:cNvGrpSpPr/>
          <p:nvPr/>
        </p:nvGrpSpPr>
        <p:grpSpPr>
          <a:xfrm>
            <a:off x="8810239" y="3008246"/>
            <a:ext cx="1940225" cy="1536099"/>
            <a:chOff x="4780712" y="3193775"/>
            <a:chExt cx="2802835" cy="1643267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EE4B362-389F-4761-AD65-C0F7A8D273E5}"/>
                </a:ext>
              </a:extLst>
            </p:cNvPr>
            <p:cNvSpPr/>
            <p:nvPr/>
          </p:nvSpPr>
          <p:spPr>
            <a:xfrm>
              <a:off x="4780712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12673C9-3D82-4F16-9293-72ED61A772C9}"/>
                </a:ext>
              </a:extLst>
            </p:cNvPr>
            <p:cNvSpPr/>
            <p:nvPr/>
          </p:nvSpPr>
          <p:spPr>
            <a:xfrm>
              <a:off x="5045765" y="3843129"/>
              <a:ext cx="223961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其他服务</a:t>
              </a:r>
              <a:endParaRPr lang="en-US" altLang="zh-CN" dirty="0"/>
            </a:p>
            <a:p>
              <a:pPr algn="ctr"/>
              <a:r>
                <a:rPr lang="en-US" altLang="zh-CN" dirty="0"/>
                <a:t>… …</a:t>
              </a:r>
              <a:endParaRPr lang="zh-CN" altLang="en-US" dirty="0"/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0859252-46C6-4BB6-AC18-0EF3E133AD5F}"/>
              </a:ext>
            </a:extLst>
          </p:cNvPr>
          <p:cNvSpPr/>
          <p:nvPr/>
        </p:nvSpPr>
        <p:spPr>
          <a:xfrm>
            <a:off x="954155" y="4704522"/>
            <a:ext cx="427641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数据层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F555-2DAD-4658-8FA2-76126341D928}"/>
              </a:ext>
            </a:extLst>
          </p:cNvPr>
          <p:cNvSpPr/>
          <p:nvPr/>
        </p:nvSpPr>
        <p:spPr>
          <a:xfrm>
            <a:off x="1639755" y="4704522"/>
            <a:ext cx="9147515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zh-CN" altLang="en-US" dirty="0"/>
              <a:t>容器化数据库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3D99A05-8BB9-4862-B003-804530ED308D}"/>
              </a:ext>
            </a:extLst>
          </p:cNvPr>
          <p:cNvGrpSpPr/>
          <p:nvPr/>
        </p:nvGrpSpPr>
        <p:grpSpPr>
          <a:xfrm>
            <a:off x="2177210" y="4956310"/>
            <a:ext cx="2440400" cy="709139"/>
            <a:chOff x="2438089" y="3582144"/>
            <a:chExt cx="2591006" cy="91034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B85B68C-5F47-40BF-97DD-5AB08346212E}"/>
                </a:ext>
              </a:extLst>
            </p:cNvPr>
            <p:cNvSpPr/>
            <p:nvPr/>
          </p:nvSpPr>
          <p:spPr>
            <a:xfrm>
              <a:off x="2438089" y="3582144"/>
              <a:ext cx="2591006" cy="9103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 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38" name="Picture 2" descr="https://ss2.baidu.com/6ONYsjip0QIZ8tyhnq/it/u=627926345,3251565989&amp;fm=58&amp;s=04B05D32C9A458110AE135C1020050B0">
              <a:extLst>
                <a:ext uri="{FF2B5EF4-FFF2-40B4-BE49-F238E27FC236}">
                  <a16:creationId xmlns:a16="http://schemas.microsoft.com/office/drawing/2014/main" id="{DFB17E23-1AAF-45E9-A15D-EC31C2022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67" y="3680127"/>
              <a:ext cx="1383309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B30CE1-7297-402E-81A5-6BA97739D3AF}"/>
              </a:ext>
            </a:extLst>
          </p:cNvPr>
          <p:cNvGrpSpPr/>
          <p:nvPr/>
        </p:nvGrpSpPr>
        <p:grpSpPr>
          <a:xfrm>
            <a:off x="7623954" y="4956310"/>
            <a:ext cx="2759513" cy="709139"/>
            <a:chOff x="7600231" y="5261108"/>
            <a:chExt cx="2736465" cy="75861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707C82B-BED9-47A3-BDF9-B7A57850F5EC}"/>
                </a:ext>
              </a:extLst>
            </p:cNvPr>
            <p:cNvSpPr/>
            <p:nvPr/>
          </p:nvSpPr>
          <p:spPr>
            <a:xfrm>
              <a:off x="7600231" y="5261108"/>
              <a:ext cx="2736465" cy="7586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容器</a:t>
              </a:r>
            </a:p>
          </p:txBody>
        </p:sp>
        <p:pic>
          <p:nvPicPr>
            <p:cNvPr id="3074" name="Picture 2" descr="Redis">
              <a:extLst>
                <a:ext uri="{FF2B5EF4-FFF2-40B4-BE49-F238E27FC236}">
                  <a16:creationId xmlns:a16="http://schemas.microsoft.com/office/drawing/2014/main" id="{31167725-4F5E-4540-B4F4-A0C9EE40E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454" y="5364036"/>
              <a:ext cx="1825901" cy="655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3C0FAB2-B308-4050-A7C1-9974084A3DF1}"/>
              </a:ext>
            </a:extLst>
          </p:cNvPr>
          <p:cNvSpPr/>
          <p:nvPr/>
        </p:nvSpPr>
        <p:spPr>
          <a:xfrm>
            <a:off x="1602949" y="5915372"/>
            <a:ext cx="9184321" cy="3791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 </a:t>
            </a:r>
            <a:r>
              <a:rPr lang="zh-CN" altLang="en-US" dirty="0"/>
              <a:t>引擎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ADC49F6-F2E1-4C13-92DC-488EE5C1A336}"/>
              </a:ext>
            </a:extLst>
          </p:cNvPr>
          <p:cNvSpPr/>
          <p:nvPr/>
        </p:nvSpPr>
        <p:spPr>
          <a:xfrm>
            <a:off x="1602949" y="6366236"/>
            <a:ext cx="9184321" cy="37912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操作系统层 </a:t>
            </a:r>
            <a:r>
              <a:rPr lang="en-US" altLang="zh-CN" dirty="0"/>
              <a:t>(CentOS 7)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0C3898C-B25B-4ECA-A4F0-0FAA1BC75258}"/>
              </a:ext>
            </a:extLst>
          </p:cNvPr>
          <p:cNvSpPr/>
          <p:nvPr/>
        </p:nvSpPr>
        <p:spPr>
          <a:xfrm>
            <a:off x="967407" y="5883968"/>
            <a:ext cx="427641" cy="8713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系统层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BC9695D-D483-4884-AC8D-441F153F70A3}"/>
              </a:ext>
            </a:extLst>
          </p:cNvPr>
          <p:cNvSpPr/>
          <p:nvPr/>
        </p:nvSpPr>
        <p:spPr>
          <a:xfrm>
            <a:off x="2929592" y="49816"/>
            <a:ext cx="6064126" cy="4419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Lims</a:t>
            </a:r>
            <a:r>
              <a:rPr lang="en-US" altLang="zh-CN" dirty="0"/>
              <a:t> </a:t>
            </a:r>
            <a:r>
              <a:rPr lang="zh-CN" altLang="en-US" dirty="0"/>
              <a:t>微服务技术架构</a:t>
            </a:r>
          </a:p>
        </p:txBody>
      </p:sp>
    </p:spTree>
    <p:extLst>
      <p:ext uri="{BB962C8B-B14F-4D97-AF65-F5344CB8AC3E}">
        <p14:creationId xmlns:p14="http://schemas.microsoft.com/office/powerpoint/2010/main" val="182272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061250FB-0B68-4BF0-BF80-A2A2B22069E0}"/>
              </a:ext>
            </a:extLst>
          </p:cNvPr>
          <p:cNvSpPr/>
          <p:nvPr/>
        </p:nvSpPr>
        <p:spPr>
          <a:xfrm>
            <a:off x="4599471" y="1654946"/>
            <a:ext cx="5966130" cy="2539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b="1" dirty="0"/>
              <a:t>微服务 </a:t>
            </a:r>
            <a:r>
              <a:rPr lang="en-US" altLang="zh-CN" sz="1200" b="1" dirty="0"/>
              <a:t>REST API</a:t>
            </a:r>
            <a:endParaRPr lang="zh-CN" altLang="en-US" sz="12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A2AE22-ABD8-488C-9C52-D4B635F60614}"/>
              </a:ext>
            </a:extLst>
          </p:cNvPr>
          <p:cNvSpPr/>
          <p:nvPr/>
        </p:nvSpPr>
        <p:spPr>
          <a:xfrm>
            <a:off x="225014" y="894066"/>
            <a:ext cx="817404" cy="54940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LIMS</a:t>
            </a:r>
          </a:p>
          <a:p>
            <a:pPr algn="ctr"/>
            <a:r>
              <a:rPr lang="zh-CN" altLang="en-US" sz="1200" dirty="0"/>
              <a:t>持续集成</a:t>
            </a:r>
            <a:r>
              <a:rPr lang="en-US" altLang="zh-CN" sz="1200" dirty="0"/>
              <a:t>/</a:t>
            </a:r>
          </a:p>
          <a:p>
            <a:pPr algn="ctr"/>
            <a:r>
              <a:rPr lang="zh-CN" altLang="en-US" sz="1200" dirty="0"/>
              <a:t>持续发布系统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1F8BDC-F531-4114-A6C8-32DF9DAE23A5}"/>
              </a:ext>
            </a:extLst>
          </p:cNvPr>
          <p:cNvSpPr/>
          <p:nvPr/>
        </p:nvSpPr>
        <p:spPr>
          <a:xfrm>
            <a:off x="1270572" y="894065"/>
            <a:ext cx="3199448" cy="4103745"/>
          </a:xfrm>
          <a:prstGeom prst="rect">
            <a:avLst/>
          </a:prstGeom>
          <a:solidFill>
            <a:srgbClr val="AFC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Docker </a:t>
            </a:r>
            <a:r>
              <a:rPr lang="zh-CN" altLang="en-US" sz="1200" b="1" dirty="0">
                <a:solidFill>
                  <a:schemeClr val="tx1"/>
                </a:solidFill>
              </a:rPr>
              <a:t>镜像生成系统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7B965E9-7041-4F29-9F96-5EB9223AEFCF}"/>
              </a:ext>
            </a:extLst>
          </p:cNvPr>
          <p:cNvGrpSpPr/>
          <p:nvPr/>
        </p:nvGrpSpPr>
        <p:grpSpPr>
          <a:xfrm>
            <a:off x="1362633" y="1618726"/>
            <a:ext cx="3015325" cy="1417501"/>
            <a:chOff x="6766199" y="1568861"/>
            <a:chExt cx="3015325" cy="128002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A4B8457-4CDF-4F8E-A8DC-7689DFFAE674}"/>
                </a:ext>
              </a:extLst>
            </p:cNvPr>
            <p:cNvSpPr/>
            <p:nvPr/>
          </p:nvSpPr>
          <p:spPr>
            <a:xfrm>
              <a:off x="6766199" y="1568861"/>
              <a:ext cx="3015325" cy="1280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/>
                <a:t>容器化的</a:t>
              </a:r>
              <a:r>
                <a:rPr lang="en-US" altLang="zh-CN" sz="1200" dirty="0"/>
                <a:t>LIMS </a:t>
              </a:r>
              <a:r>
                <a:rPr lang="zh-CN" altLang="en-US" sz="1200" dirty="0"/>
                <a:t>产品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812666C-FC7E-45DF-89B4-5D3E9B389CF8}"/>
                </a:ext>
              </a:extLst>
            </p:cNvPr>
            <p:cNvGrpSpPr/>
            <p:nvPr/>
          </p:nvGrpSpPr>
          <p:grpSpPr>
            <a:xfrm>
              <a:off x="6895650" y="2029796"/>
              <a:ext cx="2808000" cy="610472"/>
              <a:chOff x="2557669" y="3196564"/>
              <a:chExt cx="4373216" cy="918236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D423051A-A0B8-43E7-AC5E-7C1976D586A3}"/>
                  </a:ext>
                </a:extLst>
              </p:cNvPr>
              <p:cNvGrpSpPr/>
              <p:nvPr/>
            </p:nvGrpSpPr>
            <p:grpSpPr>
              <a:xfrm>
                <a:off x="2557669" y="3196564"/>
                <a:ext cx="2120348" cy="918236"/>
                <a:chOff x="2557669" y="2392014"/>
                <a:chExt cx="2120348" cy="1722786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6AC4D53-F194-489F-8F8D-C385572B2C2D}"/>
                    </a:ext>
                  </a:extLst>
                </p:cNvPr>
                <p:cNvSpPr/>
                <p:nvPr/>
              </p:nvSpPr>
              <p:spPr>
                <a:xfrm>
                  <a:off x="2557669" y="2392014"/>
                  <a:ext cx="2120348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A</a:t>
                  </a:r>
                  <a:endParaRPr lang="zh-CN" altLang="en-US" sz="1200" dirty="0"/>
                </a:p>
              </p:txBody>
            </p:sp>
            <p:sp>
              <p:nvSpPr>
                <p:cNvPr id="21" name="流程图: 磁盘 20">
                  <a:extLst>
                    <a:ext uri="{FF2B5EF4-FFF2-40B4-BE49-F238E27FC236}">
                      <a16:creationId xmlns:a16="http://schemas.microsoft.com/office/drawing/2014/main" id="{6154579F-15FA-424D-BEA4-8471E180853B}"/>
                    </a:ext>
                  </a:extLst>
                </p:cNvPr>
                <p:cNvSpPr/>
                <p:nvPr/>
              </p:nvSpPr>
              <p:spPr>
                <a:xfrm>
                  <a:off x="2729947" y="3196565"/>
                  <a:ext cx="1696279" cy="781881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MySql</a:t>
                  </a:r>
                  <a:endParaRPr lang="zh-CN" altLang="en-US" sz="1200" dirty="0"/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2AA28BC-26F8-4C32-9F55-FA5EFD986033}"/>
                  </a:ext>
                </a:extLst>
              </p:cNvPr>
              <p:cNvGrpSpPr/>
              <p:nvPr/>
            </p:nvGrpSpPr>
            <p:grpSpPr>
              <a:xfrm>
                <a:off x="4837044" y="3196564"/>
                <a:ext cx="2093841" cy="918235"/>
                <a:chOff x="4837044" y="2392014"/>
                <a:chExt cx="2093841" cy="172278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68F5D2E-0687-49ED-93F5-BD5EB999D06D}"/>
                    </a:ext>
                  </a:extLst>
                </p:cNvPr>
                <p:cNvSpPr/>
                <p:nvPr/>
              </p:nvSpPr>
              <p:spPr>
                <a:xfrm>
                  <a:off x="4837044" y="2392014"/>
                  <a:ext cx="2093841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B</a:t>
                  </a:r>
                  <a:endParaRPr lang="zh-CN" altLang="en-US" sz="1200" dirty="0"/>
                </a:p>
              </p:txBody>
            </p:sp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AE109E4F-2FC5-4D4B-AC5E-B6117BE38C7C}"/>
                    </a:ext>
                  </a:extLst>
                </p:cNvPr>
                <p:cNvSpPr/>
                <p:nvPr/>
              </p:nvSpPr>
              <p:spPr>
                <a:xfrm>
                  <a:off x="5307494" y="3196564"/>
                  <a:ext cx="1152939" cy="7818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LIMS</a:t>
                  </a:r>
                  <a:endParaRPr lang="zh-CN" altLang="en-US" sz="1200" dirty="0"/>
                </a:p>
              </p:txBody>
            </p:sp>
          </p:grp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6050820-11D9-4C46-8CE4-4A67EC83D20C}"/>
              </a:ext>
            </a:extLst>
          </p:cNvPr>
          <p:cNvGrpSpPr/>
          <p:nvPr/>
        </p:nvGrpSpPr>
        <p:grpSpPr>
          <a:xfrm>
            <a:off x="1373555" y="3299945"/>
            <a:ext cx="3015325" cy="1417501"/>
            <a:chOff x="6791284" y="1582448"/>
            <a:chExt cx="3015325" cy="1280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9773831-EE72-4A2E-8030-AE6111408149}"/>
                </a:ext>
              </a:extLst>
            </p:cNvPr>
            <p:cNvSpPr/>
            <p:nvPr/>
          </p:nvSpPr>
          <p:spPr>
            <a:xfrm>
              <a:off x="6791284" y="1582448"/>
              <a:ext cx="3015325" cy="1280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/>
                <a:t>未来其他产品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B828000-6C96-4FD4-9C7E-EE4777139FB8}"/>
                </a:ext>
              </a:extLst>
            </p:cNvPr>
            <p:cNvGrpSpPr/>
            <p:nvPr/>
          </p:nvGrpSpPr>
          <p:grpSpPr>
            <a:xfrm>
              <a:off x="6895650" y="2029796"/>
              <a:ext cx="2808000" cy="610472"/>
              <a:chOff x="2557669" y="3196564"/>
              <a:chExt cx="4373216" cy="91823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11B43CC-D89A-4DB0-9AE6-7ACFC8CFB621}"/>
                  </a:ext>
                </a:extLst>
              </p:cNvPr>
              <p:cNvGrpSpPr/>
              <p:nvPr/>
            </p:nvGrpSpPr>
            <p:grpSpPr>
              <a:xfrm>
                <a:off x="2557669" y="3196564"/>
                <a:ext cx="2120348" cy="918236"/>
                <a:chOff x="2557669" y="2392014"/>
                <a:chExt cx="2120348" cy="1722786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9B8E268-CCD4-4800-8E8E-4F7E91CF7085}"/>
                    </a:ext>
                  </a:extLst>
                </p:cNvPr>
                <p:cNvSpPr/>
                <p:nvPr/>
              </p:nvSpPr>
              <p:spPr>
                <a:xfrm>
                  <a:off x="2557669" y="2392014"/>
                  <a:ext cx="2120348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A</a:t>
                  </a:r>
                  <a:endParaRPr lang="zh-CN" altLang="en-US" sz="1200" dirty="0"/>
                </a:p>
              </p:txBody>
            </p:sp>
            <p:sp>
              <p:nvSpPr>
                <p:cNvPr id="31" name="流程图: 磁盘 30">
                  <a:extLst>
                    <a:ext uri="{FF2B5EF4-FFF2-40B4-BE49-F238E27FC236}">
                      <a16:creationId xmlns:a16="http://schemas.microsoft.com/office/drawing/2014/main" id="{BF70788F-BB94-44AB-95F3-26E8D969F96E}"/>
                    </a:ext>
                  </a:extLst>
                </p:cNvPr>
                <p:cNvSpPr/>
                <p:nvPr/>
              </p:nvSpPr>
              <p:spPr>
                <a:xfrm>
                  <a:off x="2729947" y="3196565"/>
                  <a:ext cx="1696279" cy="781881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MySql</a:t>
                  </a:r>
                  <a:endParaRPr lang="zh-CN" altLang="en-US" sz="1200" dirty="0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16B1B4C5-767D-4C33-B365-7A5EC39445A1}"/>
                  </a:ext>
                </a:extLst>
              </p:cNvPr>
              <p:cNvGrpSpPr/>
              <p:nvPr/>
            </p:nvGrpSpPr>
            <p:grpSpPr>
              <a:xfrm>
                <a:off x="4837044" y="3196564"/>
                <a:ext cx="2093841" cy="918235"/>
                <a:chOff x="4837044" y="2392014"/>
                <a:chExt cx="2093841" cy="1722786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9CEC488-27A4-4BBA-92F1-0C720A11C475}"/>
                    </a:ext>
                  </a:extLst>
                </p:cNvPr>
                <p:cNvSpPr/>
                <p:nvPr/>
              </p:nvSpPr>
              <p:spPr>
                <a:xfrm>
                  <a:off x="4837044" y="2392014"/>
                  <a:ext cx="2093841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B</a:t>
                  </a:r>
                  <a:endParaRPr lang="zh-CN" altLang="en-US" sz="1200" dirty="0"/>
                </a:p>
              </p:txBody>
            </p:sp>
            <p:sp>
              <p:nvSpPr>
                <p:cNvPr id="29" name="立方体 28">
                  <a:extLst>
                    <a:ext uri="{FF2B5EF4-FFF2-40B4-BE49-F238E27FC236}">
                      <a16:creationId xmlns:a16="http://schemas.microsoft.com/office/drawing/2014/main" id="{B4DAFC24-C8D9-4549-A5B5-8A3A8D8F15B8}"/>
                    </a:ext>
                  </a:extLst>
                </p:cNvPr>
                <p:cNvSpPr/>
                <p:nvPr/>
              </p:nvSpPr>
              <p:spPr>
                <a:xfrm>
                  <a:off x="5307494" y="3196564"/>
                  <a:ext cx="1152939" cy="7818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EC</a:t>
                  </a:r>
                  <a:endParaRPr lang="zh-CN" altLang="en-US" sz="1200" dirty="0"/>
                </a:p>
              </p:txBody>
            </p:sp>
          </p:grpSp>
        </p:grp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9CA7FE08-00EB-447A-826F-7A216EC38ACD}"/>
              </a:ext>
            </a:extLst>
          </p:cNvPr>
          <p:cNvSpPr/>
          <p:nvPr/>
        </p:nvSpPr>
        <p:spPr>
          <a:xfrm>
            <a:off x="7594184" y="911961"/>
            <a:ext cx="2918131" cy="61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客户自助采购界面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997D083-70A8-4B6B-8F87-2FD9BC366E1A}"/>
              </a:ext>
            </a:extLst>
          </p:cNvPr>
          <p:cNvSpPr/>
          <p:nvPr/>
        </p:nvSpPr>
        <p:spPr>
          <a:xfrm>
            <a:off x="4617034" y="908014"/>
            <a:ext cx="2867119" cy="61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运维配置管理界面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4BE636C-304C-4C38-8C3B-79135D598D00}"/>
              </a:ext>
            </a:extLst>
          </p:cNvPr>
          <p:cNvGrpSpPr/>
          <p:nvPr/>
        </p:nvGrpSpPr>
        <p:grpSpPr>
          <a:xfrm>
            <a:off x="4646622" y="2011982"/>
            <a:ext cx="2793743" cy="2055378"/>
            <a:chOff x="7731157" y="1999646"/>
            <a:chExt cx="2793743" cy="205537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8C8B03-BCC4-4AA3-BE44-1E0B9B493E63}"/>
                </a:ext>
              </a:extLst>
            </p:cNvPr>
            <p:cNvSpPr/>
            <p:nvPr/>
          </p:nvSpPr>
          <p:spPr>
            <a:xfrm>
              <a:off x="7731157" y="1999646"/>
              <a:ext cx="1419576" cy="20553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LIMS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自动部署系统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94FB410-C47B-4530-B715-0D8F2484433E}"/>
                </a:ext>
              </a:extLst>
            </p:cNvPr>
            <p:cNvSpPr/>
            <p:nvPr/>
          </p:nvSpPr>
          <p:spPr>
            <a:xfrm>
              <a:off x="9231873" y="1999646"/>
              <a:ext cx="1293027" cy="20518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容器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监测系统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262C2F7-FD16-4507-B14C-BA5978A1692D}"/>
              </a:ext>
            </a:extLst>
          </p:cNvPr>
          <p:cNvGrpSpPr/>
          <p:nvPr/>
        </p:nvGrpSpPr>
        <p:grpSpPr>
          <a:xfrm>
            <a:off x="4646622" y="4232534"/>
            <a:ext cx="2834314" cy="980452"/>
            <a:chOff x="7731157" y="4220198"/>
            <a:chExt cx="2834314" cy="98045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409C223-88DC-430F-B270-EE4EEE3F4259}"/>
                </a:ext>
              </a:extLst>
            </p:cNvPr>
            <p:cNvSpPr/>
            <p:nvPr/>
          </p:nvSpPr>
          <p:spPr>
            <a:xfrm>
              <a:off x="7731157" y="4220198"/>
              <a:ext cx="1419575" cy="9804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Docker</a:t>
              </a:r>
            </a:p>
            <a:p>
              <a:pPr algn="ctr"/>
              <a:r>
                <a:rPr lang="zh-CN" altLang="en-US" sz="1200" dirty="0"/>
                <a:t>操作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Shell</a:t>
              </a:r>
              <a:r>
                <a:rPr lang="zh-CN" altLang="en-US" sz="1200" dirty="0"/>
                <a:t>脚本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1E06172-8943-4013-88F3-01FA1BA773B7}"/>
                </a:ext>
              </a:extLst>
            </p:cNvPr>
            <p:cNvSpPr/>
            <p:nvPr/>
          </p:nvSpPr>
          <p:spPr>
            <a:xfrm>
              <a:off x="9191303" y="4220285"/>
              <a:ext cx="1374168" cy="97794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Docker</a:t>
              </a:r>
            </a:p>
            <a:p>
              <a:pPr algn="ctr"/>
              <a:r>
                <a:rPr lang="en-US" altLang="zh-CN" sz="1200" dirty="0"/>
                <a:t>API</a:t>
              </a:r>
              <a:endParaRPr lang="zh-CN" altLang="en-US" sz="1200" dirty="0"/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33DC752A-55E4-42AD-BC2E-87297A1C8EFD}"/>
              </a:ext>
            </a:extLst>
          </p:cNvPr>
          <p:cNvSpPr/>
          <p:nvPr/>
        </p:nvSpPr>
        <p:spPr>
          <a:xfrm>
            <a:off x="1270571" y="5778565"/>
            <a:ext cx="9913244" cy="609600"/>
          </a:xfrm>
          <a:prstGeom prst="rect">
            <a:avLst/>
          </a:prstGeom>
          <a:solidFill>
            <a:srgbClr val="9D9D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操作系统层 </a:t>
            </a:r>
            <a:r>
              <a:rPr lang="en-US" altLang="zh-CN" sz="1200" dirty="0"/>
              <a:t>(CentOS 7)</a:t>
            </a:r>
            <a:endParaRPr lang="zh-CN" altLang="en-US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BD8A6C-36E0-48B7-AD95-5301062A437B}"/>
              </a:ext>
            </a:extLst>
          </p:cNvPr>
          <p:cNvSpPr/>
          <p:nvPr/>
        </p:nvSpPr>
        <p:spPr>
          <a:xfrm>
            <a:off x="1270573" y="5182837"/>
            <a:ext cx="9294898" cy="51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Docker </a:t>
            </a:r>
            <a:r>
              <a:rPr lang="zh-CN" altLang="en-US" sz="1200" dirty="0"/>
              <a:t>引擎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EEEE5C9-0136-4D90-B0C7-3D147D40F65B}"/>
              </a:ext>
            </a:extLst>
          </p:cNvPr>
          <p:cNvGrpSpPr/>
          <p:nvPr/>
        </p:nvGrpSpPr>
        <p:grpSpPr>
          <a:xfrm>
            <a:off x="7594184" y="2002438"/>
            <a:ext cx="2914912" cy="2111408"/>
            <a:chOff x="5379732" y="2060196"/>
            <a:chExt cx="2803161" cy="207316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8DABD53-B8DB-4B42-A121-90672E0F60FB}"/>
                </a:ext>
              </a:extLst>
            </p:cNvPr>
            <p:cNvSpPr/>
            <p:nvPr/>
          </p:nvSpPr>
          <p:spPr>
            <a:xfrm>
              <a:off x="5379732" y="2060196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交易管理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23B8A71-3ACD-4E75-A631-FB02440B1B6E}"/>
                </a:ext>
              </a:extLst>
            </p:cNvPr>
            <p:cNvSpPr/>
            <p:nvPr/>
          </p:nvSpPr>
          <p:spPr>
            <a:xfrm>
              <a:off x="6855039" y="2060196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通知系统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CF30D5D-4B37-4A23-9502-362FA424D6AE}"/>
                </a:ext>
              </a:extLst>
            </p:cNvPr>
            <p:cNvSpPr/>
            <p:nvPr/>
          </p:nvSpPr>
          <p:spPr>
            <a:xfrm>
              <a:off x="6855039" y="2794928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Mail Gateway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ABEA27A-9C99-4422-9CD7-E81FB9030D24}"/>
                </a:ext>
              </a:extLst>
            </p:cNvPr>
            <p:cNvSpPr/>
            <p:nvPr/>
          </p:nvSpPr>
          <p:spPr>
            <a:xfrm>
              <a:off x="6855039" y="3529660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SMS Gateway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4552215-151E-4B5A-8809-73633D1F5524}"/>
                </a:ext>
              </a:extLst>
            </p:cNvPr>
            <p:cNvSpPr/>
            <p:nvPr/>
          </p:nvSpPr>
          <p:spPr>
            <a:xfrm>
              <a:off x="5379732" y="2794928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订单管理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88ADB05-7AE2-4F0C-9B66-0589B8BEDB16}"/>
                </a:ext>
              </a:extLst>
            </p:cNvPr>
            <p:cNvSpPr/>
            <p:nvPr/>
          </p:nvSpPr>
          <p:spPr>
            <a:xfrm>
              <a:off x="5379732" y="3529660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容器管理</a:t>
              </a:r>
            </a:p>
          </p:txBody>
        </p:sp>
      </p:grpSp>
      <p:sp>
        <p:nvSpPr>
          <p:cNvPr id="50" name="流程图: 磁盘 49">
            <a:extLst>
              <a:ext uri="{FF2B5EF4-FFF2-40B4-BE49-F238E27FC236}">
                <a16:creationId xmlns:a16="http://schemas.microsoft.com/office/drawing/2014/main" id="{D47A1094-F81C-4A71-B15F-7172329DF553}"/>
              </a:ext>
            </a:extLst>
          </p:cNvPr>
          <p:cNvSpPr/>
          <p:nvPr/>
        </p:nvSpPr>
        <p:spPr>
          <a:xfrm>
            <a:off x="7594184" y="4397503"/>
            <a:ext cx="2914911" cy="4970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Mysql</a:t>
            </a:r>
            <a:r>
              <a:rPr lang="en-US" altLang="zh-CN" sz="1200" dirty="0"/>
              <a:t> Docker </a:t>
            </a:r>
            <a:r>
              <a:rPr lang="zh-CN" altLang="en-US" sz="1200" dirty="0"/>
              <a:t>数据库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05D843A-937D-41AD-B725-0310EEE7C3C1}"/>
              </a:ext>
            </a:extLst>
          </p:cNvPr>
          <p:cNvSpPr/>
          <p:nvPr/>
        </p:nvSpPr>
        <p:spPr>
          <a:xfrm>
            <a:off x="10733649" y="894065"/>
            <a:ext cx="450166" cy="33007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权限认证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E68A13B-640F-4A1B-9882-88B29523FE7E}"/>
              </a:ext>
            </a:extLst>
          </p:cNvPr>
          <p:cNvSpPr/>
          <p:nvPr/>
        </p:nvSpPr>
        <p:spPr>
          <a:xfrm>
            <a:off x="1123558" y="766961"/>
            <a:ext cx="10179442" cy="5011604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A88D8DEC-4858-4072-A8FD-771A395B1BA4}"/>
              </a:ext>
            </a:extLst>
          </p:cNvPr>
          <p:cNvSpPr/>
          <p:nvPr/>
        </p:nvSpPr>
        <p:spPr>
          <a:xfrm>
            <a:off x="903658" y="2846642"/>
            <a:ext cx="536422" cy="7184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23E3BED-89A5-473E-B956-A3A4272FB3C1}"/>
              </a:ext>
            </a:extLst>
          </p:cNvPr>
          <p:cNvSpPr/>
          <p:nvPr/>
        </p:nvSpPr>
        <p:spPr>
          <a:xfrm>
            <a:off x="2839376" y="137888"/>
            <a:ext cx="5974424" cy="512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LIMS</a:t>
            </a:r>
            <a:r>
              <a:rPr lang="zh-CN" altLang="en-US" dirty="0"/>
              <a:t>产品容器化云端发售系统逻辑架构</a:t>
            </a:r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DC8A0147-AE6D-46C8-8F41-B695C175AE29}"/>
              </a:ext>
            </a:extLst>
          </p:cNvPr>
          <p:cNvSpPr/>
          <p:nvPr/>
        </p:nvSpPr>
        <p:spPr>
          <a:xfrm>
            <a:off x="4320148" y="2826047"/>
            <a:ext cx="536422" cy="7184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1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A5D079-20A2-4C93-9CBD-512063C0F01C}"/>
              </a:ext>
            </a:extLst>
          </p:cNvPr>
          <p:cNvSpPr/>
          <p:nvPr/>
        </p:nvSpPr>
        <p:spPr>
          <a:xfrm>
            <a:off x="437322" y="516835"/>
            <a:ext cx="944475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会话平台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BC60C2-230A-4D0E-A6DD-7F22700281B5}"/>
              </a:ext>
            </a:extLst>
          </p:cNvPr>
          <p:cNvSpPr/>
          <p:nvPr/>
        </p:nvSpPr>
        <p:spPr>
          <a:xfrm>
            <a:off x="1663147" y="516834"/>
            <a:ext cx="9147516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33076C2-B62E-4E90-96C2-79A2F68F148B}"/>
              </a:ext>
            </a:extLst>
          </p:cNvPr>
          <p:cNvSpPr/>
          <p:nvPr/>
        </p:nvSpPr>
        <p:spPr>
          <a:xfrm>
            <a:off x="1974574" y="682203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C5CAA09-9706-4EB4-A74B-B3F0E877335C}"/>
              </a:ext>
            </a:extLst>
          </p:cNvPr>
          <p:cNvSpPr/>
          <p:nvPr/>
        </p:nvSpPr>
        <p:spPr>
          <a:xfrm>
            <a:off x="4755040" y="682203"/>
            <a:ext cx="1192690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Jquery</a:t>
            </a:r>
            <a:r>
              <a:rPr lang="en-US" altLang="zh-CN" dirty="0"/>
              <a:t>-UI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EA0526D-AD75-45D5-B687-694F97CC1341}"/>
              </a:ext>
            </a:extLst>
          </p:cNvPr>
          <p:cNvSpPr/>
          <p:nvPr/>
        </p:nvSpPr>
        <p:spPr>
          <a:xfrm>
            <a:off x="6202037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D9F76F8-5E41-4850-B34E-5803D5B6067D}"/>
              </a:ext>
            </a:extLst>
          </p:cNvPr>
          <p:cNvSpPr/>
          <p:nvPr/>
        </p:nvSpPr>
        <p:spPr>
          <a:xfrm>
            <a:off x="7739275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302B95-2C10-4916-9F37-A99EE8765BEB}"/>
              </a:ext>
            </a:extLst>
          </p:cNvPr>
          <p:cNvSpPr/>
          <p:nvPr/>
        </p:nvSpPr>
        <p:spPr>
          <a:xfrm>
            <a:off x="9276513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AF18D25-3AAC-4931-A6E8-7DF98376D4B6}"/>
              </a:ext>
            </a:extLst>
          </p:cNvPr>
          <p:cNvSpPr/>
          <p:nvPr/>
        </p:nvSpPr>
        <p:spPr>
          <a:xfrm>
            <a:off x="1974574" y="1232453"/>
            <a:ext cx="8646372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Angular JS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279FA9-2C04-47C6-93F9-42EB058FE8AB}"/>
              </a:ext>
            </a:extLst>
          </p:cNvPr>
          <p:cNvSpPr/>
          <p:nvPr/>
        </p:nvSpPr>
        <p:spPr>
          <a:xfrm>
            <a:off x="439147" y="2978286"/>
            <a:ext cx="1022614" cy="15360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Docker</a:t>
            </a:r>
          </a:p>
          <a:p>
            <a:pPr algn="ctr"/>
            <a:r>
              <a:rPr lang="zh-CN" altLang="en-US" dirty="0"/>
              <a:t>容器池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4720BE-2F25-42A5-8ECD-DEED3B387307}"/>
              </a:ext>
            </a:extLst>
          </p:cNvPr>
          <p:cNvSpPr/>
          <p:nvPr/>
        </p:nvSpPr>
        <p:spPr>
          <a:xfrm>
            <a:off x="452899" y="1899525"/>
            <a:ext cx="928897" cy="8828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分发层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477C3F9-A679-4C1A-8598-E06B51CD8C18}"/>
              </a:ext>
            </a:extLst>
          </p:cNvPr>
          <p:cNvSpPr/>
          <p:nvPr/>
        </p:nvSpPr>
        <p:spPr>
          <a:xfrm>
            <a:off x="1663147" y="1881811"/>
            <a:ext cx="9144893" cy="8952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 </a:t>
            </a:r>
            <a:r>
              <a:rPr lang="zh-CN" altLang="en-US" dirty="0"/>
              <a:t>反向代理和负载均衡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122D8C8-88C4-4CAE-BF30-70F3C736B2A2}"/>
              </a:ext>
            </a:extLst>
          </p:cNvPr>
          <p:cNvGrpSpPr/>
          <p:nvPr/>
        </p:nvGrpSpPr>
        <p:grpSpPr>
          <a:xfrm>
            <a:off x="1684727" y="2978286"/>
            <a:ext cx="2516212" cy="1536099"/>
            <a:chOff x="1656510" y="3193775"/>
            <a:chExt cx="2802835" cy="164326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1FC1CB7-35DF-4A33-A16F-C796F0703F57}"/>
                </a:ext>
              </a:extLst>
            </p:cNvPr>
            <p:cNvSpPr/>
            <p:nvPr/>
          </p:nvSpPr>
          <p:spPr>
            <a:xfrm>
              <a:off x="1656510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 err="1"/>
                <a:t>Lims</a:t>
              </a:r>
              <a:r>
                <a:rPr lang="zh-CN" altLang="en-US" dirty="0"/>
                <a:t>产品容器 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E54F990-E85B-43A6-AF31-422CADE3CE51}"/>
                </a:ext>
              </a:extLst>
            </p:cNvPr>
            <p:cNvSpPr/>
            <p:nvPr/>
          </p:nvSpPr>
          <p:spPr>
            <a:xfrm>
              <a:off x="1938119" y="3843129"/>
              <a:ext cx="1075157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Lims</a:t>
              </a:r>
              <a:endParaRPr lang="zh-CN" alt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EB5562AE-1580-47EC-ACDE-66CDA3C2FD49}"/>
                </a:ext>
              </a:extLst>
            </p:cNvPr>
            <p:cNvSpPr/>
            <p:nvPr/>
          </p:nvSpPr>
          <p:spPr>
            <a:xfrm>
              <a:off x="3177910" y="3843129"/>
              <a:ext cx="107515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MySql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CB692A-2E3F-41AA-B5FA-81627E96EEDA}"/>
              </a:ext>
            </a:extLst>
          </p:cNvPr>
          <p:cNvGrpSpPr/>
          <p:nvPr/>
        </p:nvGrpSpPr>
        <p:grpSpPr>
          <a:xfrm>
            <a:off x="7378510" y="2967772"/>
            <a:ext cx="3408760" cy="1536099"/>
            <a:chOff x="4780712" y="3193775"/>
            <a:chExt cx="2802835" cy="1643267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EE4B362-389F-4761-AD65-C0F7A8D273E5}"/>
                </a:ext>
              </a:extLst>
            </p:cNvPr>
            <p:cNvSpPr/>
            <p:nvPr/>
          </p:nvSpPr>
          <p:spPr>
            <a:xfrm>
              <a:off x="4780712" y="3193775"/>
              <a:ext cx="2802835" cy="16432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zh-CN" altLang="en-US" dirty="0"/>
                <a:t>容器池管理系统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12673C9-3D82-4F16-9293-72ED61A772C9}"/>
                </a:ext>
              </a:extLst>
            </p:cNvPr>
            <p:cNvSpPr/>
            <p:nvPr/>
          </p:nvSpPr>
          <p:spPr>
            <a:xfrm>
              <a:off x="5226162" y="3838194"/>
              <a:ext cx="840349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自动部署系统</a:t>
              </a: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38E69426-AAD2-49E8-8BA3-72F580B9C9B5}"/>
                </a:ext>
              </a:extLst>
            </p:cNvPr>
            <p:cNvSpPr/>
            <p:nvPr/>
          </p:nvSpPr>
          <p:spPr>
            <a:xfrm>
              <a:off x="6448602" y="3854376"/>
              <a:ext cx="840349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容器监测系统</a:t>
              </a:r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0859252-46C6-4BB6-AC18-0EF3E133AD5F}"/>
              </a:ext>
            </a:extLst>
          </p:cNvPr>
          <p:cNvSpPr/>
          <p:nvPr/>
        </p:nvSpPr>
        <p:spPr>
          <a:xfrm>
            <a:off x="452899" y="4695518"/>
            <a:ext cx="928897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支撑层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F555-2DAD-4658-8FA2-76126341D928}"/>
              </a:ext>
            </a:extLst>
          </p:cNvPr>
          <p:cNvSpPr/>
          <p:nvPr/>
        </p:nvSpPr>
        <p:spPr>
          <a:xfrm>
            <a:off x="1601955" y="4681509"/>
            <a:ext cx="9147515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endParaRPr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3D99A05-8BB9-4862-B003-804530ED308D}"/>
              </a:ext>
            </a:extLst>
          </p:cNvPr>
          <p:cNvGrpSpPr/>
          <p:nvPr/>
        </p:nvGrpSpPr>
        <p:grpSpPr>
          <a:xfrm>
            <a:off x="1874162" y="4910795"/>
            <a:ext cx="2440400" cy="709139"/>
            <a:chOff x="2438089" y="3582144"/>
            <a:chExt cx="2591006" cy="91034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B85B68C-5F47-40BF-97DD-5AB08346212E}"/>
                </a:ext>
              </a:extLst>
            </p:cNvPr>
            <p:cNvSpPr/>
            <p:nvPr/>
          </p:nvSpPr>
          <p:spPr>
            <a:xfrm>
              <a:off x="2438089" y="3582144"/>
              <a:ext cx="2591006" cy="9103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 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38" name="Picture 2" descr="https://ss2.baidu.com/6ONYsjip0QIZ8tyhnq/it/u=627926345,3251565989&amp;fm=58&amp;s=04B05D32C9A458110AE135C1020050B0">
              <a:extLst>
                <a:ext uri="{FF2B5EF4-FFF2-40B4-BE49-F238E27FC236}">
                  <a16:creationId xmlns:a16="http://schemas.microsoft.com/office/drawing/2014/main" id="{DFB17E23-1AAF-45E9-A15D-EC31C2022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67" y="3680127"/>
              <a:ext cx="1383309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B30CE1-7297-402E-81A5-6BA97739D3AF}"/>
              </a:ext>
            </a:extLst>
          </p:cNvPr>
          <p:cNvGrpSpPr/>
          <p:nvPr/>
        </p:nvGrpSpPr>
        <p:grpSpPr>
          <a:xfrm>
            <a:off x="4531612" y="4919691"/>
            <a:ext cx="2759513" cy="709139"/>
            <a:chOff x="7600231" y="5261108"/>
            <a:chExt cx="2736465" cy="75861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707C82B-BED9-47A3-BDF9-B7A57850F5EC}"/>
                </a:ext>
              </a:extLst>
            </p:cNvPr>
            <p:cNvSpPr/>
            <p:nvPr/>
          </p:nvSpPr>
          <p:spPr>
            <a:xfrm>
              <a:off x="7600231" y="5261108"/>
              <a:ext cx="2736465" cy="7586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容器</a:t>
              </a:r>
            </a:p>
          </p:txBody>
        </p:sp>
        <p:pic>
          <p:nvPicPr>
            <p:cNvPr id="3074" name="Picture 2" descr="Redis">
              <a:extLst>
                <a:ext uri="{FF2B5EF4-FFF2-40B4-BE49-F238E27FC236}">
                  <a16:creationId xmlns:a16="http://schemas.microsoft.com/office/drawing/2014/main" id="{31167725-4F5E-4540-B4F4-A0C9EE40E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454" y="5364036"/>
              <a:ext cx="1825901" cy="655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3C0FAB2-B308-4050-A7C1-9974084A3DF1}"/>
              </a:ext>
            </a:extLst>
          </p:cNvPr>
          <p:cNvSpPr/>
          <p:nvPr/>
        </p:nvSpPr>
        <p:spPr>
          <a:xfrm>
            <a:off x="1602949" y="5915372"/>
            <a:ext cx="9184321" cy="3791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 </a:t>
            </a:r>
            <a:r>
              <a:rPr lang="zh-CN" altLang="en-US" dirty="0"/>
              <a:t>引擎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ADC49F6-F2E1-4C13-92DC-488EE5C1A336}"/>
              </a:ext>
            </a:extLst>
          </p:cNvPr>
          <p:cNvSpPr/>
          <p:nvPr/>
        </p:nvSpPr>
        <p:spPr>
          <a:xfrm>
            <a:off x="1602949" y="6366236"/>
            <a:ext cx="9184321" cy="37912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操作系统层 </a:t>
            </a:r>
            <a:r>
              <a:rPr lang="en-US" altLang="zh-CN" dirty="0"/>
              <a:t>(CentOS 7)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0C3898C-B25B-4ECA-A4F0-0FAA1BC75258}"/>
              </a:ext>
            </a:extLst>
          </p:cNvPr>
          <p:cNvSpPr/>
          <p:nvPr/>
        </p:nvSpPr>
        <p:spPr>
          <a:xfrm>
            <a:off x="479379" y="5907022"/>
            <a:ext cx="942149" cy="8713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系统层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BC9695D-D483-4884-AC8D-441F153F70A3}"/>
              </a:ext>
            </a:extLst>
          </p:cNvPr>
          <p:cNvSpPr/>
          <p:nvPr/>
        </p:nvSpPr>
        <p:spPr>
          <a:xfrm>
            <a:off x="2929592" y="36564"/>
            <a:ext cx="6064126" cy="4419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Lims</a:t>
            </a:r>
            <a:r>
              <a:rPr lang="zh-CN" altLang="en-US" dirty="0"/>
              <a:t>产品容器化云端发售系统技术架构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21C8368-D6E1-40E6-8735-AB910BD8EE89}"/>
              </a:ext>
            </a:extLst>
          </p:cNvPr>
          <p:cNvSpPr/>
          <p:nvPr/>
        </p:nvSpPr>
        <p:spPr>
          <a:xfrm>
            <a:off x="3217802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CSS3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1054149-78ED-460E-A010-89E7E1BFE421}"/>
              </a:ext>
            </a:extLst>
          </p:cNvPr>
          <p:cNvGrpSpPr/>
          <p:nvPr/>
        </p:nvGrpSpPr>
        <p:grpSpPr>
          <a:xfrm>
            <a:off x="4327290" y="2981165"/>
            <a:ext cx="2516212" cy="1536099"/>
            <a:chOff x="1656510" y="3193775"/>
            <a:chExt cx="2802835" cy="1643267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D6AE785-C7C4-4912-A9C0-80D0CC24927D}"/>
                </a:ext>
              </a:extLst>
            </p:cNvPr>
            <p:cNvSpPr/>
            <p:nvPr/>
          </p:nvSpPr>
          <p:spPr>
            <a:xfrm>
              <a:off x="1656510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 err="1"/>
                <a:t>Lims</a:t>
              </a:r>
              <a:r>
                <a:rPr lang="zh-CN" altLang="en-US" dirty="0"/>
                <a:t>产品容器 </a:t>
              </a:r>
              <a:r>
                <a:rPr lang="en-US" altLang="zh-CN" dirty="0"/>
                <a:t> …</a:t>
              </a:r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60F2A762-DE95-4112-A0BD-08814D8BFFB5}"/>
                </a:ext>
              </a:extLst>
            </p:cNvPr>
            <p:cNvSpPr/>
            <p:nvPr/>
          </p:nvSpPr>
          <p:spPr>
            <a:xfrm>
              <a:off x="1938119" y="3843129"/>
              <a:ext cx="1075157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Lims</a:t>
              </a:r>
              <a:endParaRPr lang="zh-CN" altLang="en-US" dirty="0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E2D66C4-3FF9-43BA-8DE6-99850C38C850}"/>
                </a:ext>
              </a:extLst>
            </p:cNvPr>
            <p:cNvSpPr/>
            <p:nvPr/>
          </p:nvSpPr>
          <p:spPr>
            <a:xfrm>
              <a:off x="3177910" y="3843129"/>
              <a:ext cx="107515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MySql</a:t>
              </a:r>
              <a:endParaRPr lang="zh-CN" altLang="en-US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860ABE8-F3CC-4825-A06F-FCE4FB689901}"/>
              </a:ext>
            </a:extLst>
          </p:cNvPr>
          <p:cNvGrpSpPr/>
          <p:nvPr/>
        </p:nvGrpSpPr>
        <p:grpSpPr>
          <a:xfrm>
            <a:off x="7812197" y="4881209"/>
            <a:ext cx="2420017" cy="738725"/>
            <a:chOff x="9404983" y="3185149"/>
            <a:chExt cx="2420017" cy="758613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C7C4A98-6DEB-451D-BC8A-B7244D2203C5}"/>
                </a:ext>
              </a:extLst>
            </p:cNvPr>
            <p:cNvSpPr/>
            <p:nvPr/>
          </p:nvSpPr>
          <p:spPr>
            <a:xfrm>
              <a:off x="9404983" y="3185149"/>
              <a:ext cx="2420017" cy="7586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Tomcat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9A9B701B-5954-47CE-8DA1-CFDCF53F5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5548" y="3206637"/>
              <a:ext cx="958145" cy="71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31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585356-F217-49A2-A7BE-F5D75B222E29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397566" y="4340609"/>
            <a:chExt cx="2107095" cy="2206476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986320" y="4767668"/>
              <a:ext cx="846202" cy="711767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986320" y="5479435"/>
              <a:ext cx="846202" cy="711767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658459" y="5835318"/>
              <a:ext cx="846202" cy="711767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397566" y="4340609"/>
              <a:ext cx="718264" cy="3285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658459" y="5123552"/>
              <a:ext cx="846202" cy="711767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6C70F5F-F3BE-499E-A085-72F2C363B95D}"/>
              </a:ext>
            </a:extLst>
          </p:cNvPr>
          <p:cNvGrpSpPr/>
          <p:nvPr/>
        </p:nvGrpSpPr>
        <p:grpSpPr>
          <a:xfrm>
            <a:off x="4263888" y="860877"/>
            <a:ext cx="5542722" cy="5686208"/>
            <a:chOff x="4263888" y="860877"/>
            <a:chExt cx="5542722" cy="5686208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767CCBDA-114B-487A-B6F1-5B924C716707}"/>
                </a:ext>
              </a:extLst>
            </p:cNvPr>
            <p:cNvSpPr/>
            <p:nvPr/>
          </p:nvSpPr>
          <p:spPr>
            <a:xfrm>
              <a:off x="4263888" y="2984923"/>
              <a:ext cx="1652843" cy="1424865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用户前端</a:t>
              </a:r>
            </a:p>
          </p:txBody>
        </p:sp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E1E9C886-3413-4984-A7B5-6C176C2AE7D6}"/>
                </a:ext>
              </a:extLst>
            </p:cNvPr>
            <p:cNvSpPr/>
            <p:nvPr/>
          </p:nvSpPr>
          <p:spPr>
            <a:xfrm>
              <a:off x="6857141" y="2984923"/>
              <a:ext cx="1652843" cy="1424865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运维前端</a:t>
              </a:r>
            </a:p>
          </p:txBody>
        </p:sp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21B8DE38-2906-4E7D-852E-1284230FD782}"/>
                </a:ext>
              </a:extLst>
            </p:cNvPr>
            <p:cNvSpPr/>
            <p:nvPr/>
          </p:nvSpPr>
          <p:spPr>
            <a:xfrm>
              <a:off x="5560514" y="3697356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容器监测</a:t>
              </a: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F6EFA57E-22F1-4A35-9CDA-494FE99DECC8}"/>
                </a:ext>
              </a:extLst>
            </p:cNvPr>
            <p:cNvSpPr/>
            <p:nvPr/>
          </p:nvSpPr>
          <p:spPr>
            <a:xfrm>
              <a:off x="5560514" y="2272490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自动发布</a:t>
              </a:r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0591B2AB-09E6-475A-BDD7-9F25F147065D}"/>
                </a:ext>
              </a:extLst>
            </p:cNvPr>
            <p:cNvSpPr/>
            <p:nvPr/>
          </p:nvSpPr>
          <p:spPr>
            <a:xfrm>
              <a:off x="6857141" y="4409788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通知系统</a:t>
              </a: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3F5CAD79-30BC-40C1-AE88-FCC5004AF5CC}"/>
                </a:ext>
              </a:extLst>
            </p:cNvPr>
            <p:cNvSpPr/>
            <p:nvPr/>
          </p:nvSpPr>
          <p:spPr>
            <a:xfrm>
              <a:off x="8153767" y="5122220"/>
              <a:ext cx="1652843" cy="1424865"/>
            </a:xfrm>
            <a:prstGeom prst="hexagon">
              <a:avLst/>
            </a:prstGeom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消息网关</a:t>
              </a:r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E5E91220-B45F-4891-A6CF-33363FD17DD2}"/>
                </a:ext>
              </a:extLst>
            </p:cNvPr>
            <p:cNvSpPr/>
            <p:nvPr/>
          </p:nvSpPr>
          <p:spPr>
            <a:xfrm>
              <a:off x="5560514" y="5122219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日志管理</a:t>
              </a:r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46F85DD2-2A60-4ECA-A05E-78884C7C1C2E}"/>
                </a:ext>
              </a:extLst>
            </p:cNvPr>
            <p:cNvSpPr/>
            <p:nvPr/>
          </p:nvSpPr>
          <p:spPr>
            <a:xfrm>
              <a:off x="5547262" y="860877"/>
              <a:ext cx="1652843" cy="1424865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自动发布</a:t>
              </a:r>
              <a:endParaRPr lang="en-US" altLang="zh-CN" dirty="0"/>
            </a:p>
            <a:p>
              <a:pPr algn="ctr"/>
              <a:r>
                <a:rPr lang="en-US" altLang="zh-CN" dirty="0"/>
                <a:t>Shell</a:t>
              </a:r>
              <a:r>
                <a:rPr lang="zh-CN" altLang="en-US" dirty="0"/>
                <a:t>脚本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04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AF2023B-865D-4386-B1F2-6B01BD1A3DB3}"/>
              </a:ext>
            </a:extLst>
          </p:cNvPr>
          <p:cNvGrpSpPr/>
          <p:nvPr/>
        </p:nvGrpSpPr>
        <p:grpSpPr>
          <a:xfrm>
            <a:off x="4263888" y="860877"/>
            <a:ext cx="5542722" cy="5686208"/>
            <a:chOff x="4263888" y="860877"/>
            <a:chExt cx="5542722" cy="5686208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767CCBDA-114B-487A-B6F1-5B924C716707}"/>
                </a:ext>
              </a:extLst>
            </p:cNvPr>
            <p:cNvSpPr/>
            <p:nvPr/>
          </p:nvSpPr>
          <p:spPr>
            <a:xfrm>
              <a:off x="4263888" y="2984923"/>
              <a:ext cx="1652843" cy="1424865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用户前端</a:t>
              </a:r>
            </a:p>
          </p:txBody>
        </p:sp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E1E9C886-3413-4984-A7B5-6C176C2AE7D6}"/>
                </a:ext>
              </a:extLst>
            </p:cNvPr>
            <p:cNvSpPr/>
            <p:nvPr/>
          </p:nvSpPr>
          <p:spPr>
            <a:xfrm>
              <a:off x="6857141" y="2984924"/>
              <a:ext cx="1652843" cy="1424865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运维前端</a:t>
              </a:r>
            </a:p>
          </p:txBody>
        </p:sp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21B8DE38-2906-4E7D-852E-1284230FD782}"/>
                </a:ext>
              </a:extLst>
            </p:cNvPr>
            <p:cNvSpPr/>
            <p:nvPr/>
          </p:nvSpPr>
          <p:spPr>
            <a:xfrm>
              <a:off x="5560514" y="3697356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容器监测</a:t>
              </a: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F6EFA57E-22F1-4A35-9CDA-494FE99DECC8}"/>
                </a:ext>
              </a:extLst>
            </p:cNvPr>
            <p:cNvSpPr/>
            <p:nvPr/>
          </p:nvSpPr>
          <p:spPr>
            <a:xfrm>
              <a:off x="5560514" y="2272490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自动发布</a:t>
              </a:r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0591B2AB-09E6-475A-BDD7-9F25F147065D}"/>
                </a:ext>
              </a:extLst>
            </p:cNvPr>
            <p:cNvSpPr/>
            <p:nvPr/>
          </p:nvSpPr>
          <p:spPr>
            <a:xfrm>
              <a:off x="6857141" y="4409788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通知系统</a:t>
              </a: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3F5CAD79-30BC-40C1-AE88-FCC5004AF5CC}"/>
                </a:ext>
              </a:extLst>
            </p:cNvPr>
            <p:cNvSpPr/>
            <p:nvPr/>
          </p:nvSpPr>
          <p:spPr>
            <a:xfrm>
              <a:off x="8153767" y="5122220"/>
              <a:ext cx="1652843" cy="1424865"/>
            </a:xfrm>
            <a:prstGeom prst="hexagon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消息网关</a:t>
              </a:r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E5E91220-B45F-4891-A6CF-33363FD17DD2}"/>
                </a:ext>
              </a:extLst>
            </p:cNvPr>
            <p:cNvSpPr/>
            <p:nvPr/>
          </p:nvSpPr>
          <p:spPr>
            <a:xfrm>
              <a:off x="5560514" y="5122220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日志管理</a:t>
              </a:r>
            </a:p>
          </p:txBody>
        </p:sp>
        <p:sp>
          <p:nvSpPr>
            <p:cNvPr id="15" name="六边形 14">
              <a:extLst>
                <a:ext uri="{FF2B5EF4-FFF2-40B4-BE49-F238E27FC236}">
                  <a16:creationId xmlns:a16="http://schemas.microsoft.com/office/drawing/2014/main" id="{4DD5AD0D-CD5C-4C32-A67B-FDC447651082}"/>
                </a:ext>
              </a:extLst>
            </p:cNvPr>
            <p:cNvSpPr/>
            <p:nvPr/>
          </p:nvSpPr>
          <p:spPr>
            <a:xfrm>
              <a:off x="5547262" y="860877"/>
              <a:ext cx="1652843" cy="1424865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自动发布</a:t>
              </a:r>
              <a:endParaRPr lang="en-US" altLang="zh-CN" dirty="0"/>
            </a:p>
            <a:p>
              <a:pPr algn="ctr"/>
              <a:r>
                <a:rPr lang="en-US" altLang="zh-CN" dirty="0"/>
                <a:t>Shell</a:t>
              </a:r>
              <a:r>
                <a:rPr lang="zh-CN" altLang="en-US" dirty="0"/>
                <a:t>脚本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011D625-D081-471D-A0E1-9088355F7C84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437322" y="3498574"/>
            <a:chExt cx="2488095" cy="2670302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1132533" y="4015406"/>
              <a:ext cx="999210" cy="86138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1132533" y="4876794"/>
              <a:ext cx="999210" cy="86138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926207" y="5307488"/>
              <a:ext cx="999210" cy="861388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437322" y="3498574"/>
              <a:ext cx="848139" cy="3975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926207" y="4446100"/>
              <a:ext cx="999210" cy="861388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117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6AEC8AD8-22DA-4661-B0E4-09C25810F342}"/>
              </a:ext>
            </a:extLst>
          </p:cNvPr>
          <p:cNvSpPr/>
          <p:nvPr/>
        </p:nvSpPr>
        <p:spPr>
          <a:xfrm>
            <a:off x="1368694" y="870551"/>
            <a:ext cx="1239593" cy="637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到期时间减去当前时间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24CCEF66-1DFB-4CDD-AA1F-D6EB42BE3A42}"/>
              </a:ext>
            </a:extLst>
          </p:cNvPr>
          <p:cNvSpPr/>
          <p:nvPr/>
        </p:nvSpPr>
        <p:spPr>
          <a:xfrm>
            <a:off x="3170155" y="894613"/>
            <a:ext cx="1449694" cy="589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=7</a:t>
            </a:r>
            <a:r>
              <a:rPr lang="zh-CN" altLang="en-US" sz="1200" dirty="0"/>
              <a:t>天</a:t>
            </a:r>
            <a:r>
              <a:rPr lang="en-US" altLang="zh-CN" sz="1200" dirty="0"/>
              <a:t>?</a:t>
            </a:r>
            <a:endParaRPr lang="zh-CN" altLang="en-US" sz="1200" dirty="0"/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083C16D5-DA3A-4ED8-9060-F4FD82009E71}"/>
              </a:ext>
            </a:extLst>
          </p:cNvPr>
          <p:cNvSpPr/>
          <p:nvPr/>
        </p:nvSpPr>
        <p:spPr>
          <a:xfrm>
            <a:off x="3157455" y="1903330"/>
            <a:ext cx="1449694" cy="589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=0</a:t>
            </a:r>
            <a:r>
              <a:rPr lang="zh-CN" altLang="en-US" sz="1200" dirty="0"/>
              <a:t>天</a:t>
            </a:r>
            <a:r>
              <a:rPr lang="en-US" altLang="zh-CN" sz="1200" dirty="0"/>
              <a:t>?</a:t>
            </a:r>
            <a:endParaRPr lang="zh-CN" altLang="en-US" sz="1200" dirty="0"/>
          </a:p>
        </p:txBody>
      </p:sp>
      <p:sp>
        <p:nvSpPr>
          <p:cNvPr id="10" name="流程图: 决策 9">
            <a:extLst>
              <a:ext uri="{FF2B5EF4-FFF2-40B4-BE49-F238E27FC236}">
                <a16:creationId xmlns:a16="http://schemas.microsoft.com/office/drawing/2014/main" id="{537CEA98-62D4-4498-9BAF-32D8AF69D42A}"/>
              </a:ext>
            </a:extLst>
          </p:cNvPr>
          <p:cNvSpPr/>
          <p:nvPr/>
        </p:nvSpPr>
        <p:spPr>
          <a:xfrm>
            <a:off x="3157455" y="2957966"/>
            <a:ext cx="1449694" cy="589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=-7</a:t>
            </a:r>
            <a:r>
              <a:rPr lang="zh-CN" altLang="en-US" sz="1200" dirty="0"/>
              <a:t>天</a:t>
            </a:r>
            <a:r>
              <a:rPr lang="en-US" altLang="zh-CN" sz="1200" dirty="0"/>
              <a:t>?</a:t>
            </a:r>
            <a:endParaRPr lang="zh-CN" altLang="en-US" sz="1200" dirty="0"/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C6DD62DD-91CF-4B1F-9CB6-4E195361435E}"/>
              </a:ext>
            </a:extLst>
          </p:cNvPr>
          <p:cNvSpPr/>
          <p:nvPr/>
        </p:nvSpPr>
        <p:spPr>
          <a:xfrm>
            <a:off x="3157455" y="4213187"/>
            <a:ext cx="1449694" cy="589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&gt;=-30</a:t>
            </a:r>
            <a:r>
              <a:rPr lang="zh-CN" altLang="en-US" sz="1200" dirty="0"/>
              <a:t>天</a:t>
            </a:r>
            <a:r>
              <a:rPr lang="en-US" altLang="zh-CN" sz="1200" dirty="0"/>
              <a:t>?</a:t>
            </a:r>
            <a:endParaRPr lang="zh-CN" altLang="en-US" sz="1200" dirty="0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CA202AF6-F92C-4908-8107-86741F20A78A}"/>
              </a:ext>
            </a:extLst>
          </p:cNvPr>
          <p:cNvSpPr/>
          <p:nvPr/>
        </p:nvSpPr>
        <p:spPr>
          <a:xfrm>
            <a:off x="7588280" y="870551"/>
            <a:ext cx="1239593" cy="637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发送即将到期提醒邮件</a:t>
            </a: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47BACF6D-6B6D-434B-B60A-419639296817}"/>
              </a:ext>
            </a:extLst>
          </p:cNvPr>
          <p:cNvSpPr/>
          <p:nvPr/>
        </p:nvSpPr>
        <p:spPr>
          <a:xfrm>
            <a:off x="7588280" y="1879268"/>
            <a:ext cx="1239593" cy="637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发送到期提醒邮件</a:t>
            </a: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3C0165FA-4E0C-42A7-9541-DF08C7FFA7A2}"/>
              </a:ext>
            </a:extLst>
          </p:cNvPr>
          <p:cNvSpPr/>
          <p:nvPr/>
        </p:nvSpPr>
        <p:spPr>
          <a:xfrm>
            <a:off x="7588280" y="2933904"/>
            <a:ext cx="1239593" cy="637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发送停机提醒邮件</a:t>
            </a: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3A91C0F5-5C7A-4DD3-A236-C234C8D065BC}"/>
              </a:ext>
            </a:extLst>
          </p:cNvPr>
          <p:cNvSpPr/>
          <p:nvPr/>
        </p:nvSpPr>
        <p:spPr>
          <a:xfrm>
            <a:off x="7588280" y="4189125"/>
            <a:ext cx="1239593" cy="637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发送删除系统邮件</a:t>
            </a:r>
          </a:p>
        </p:txBody>
      </p:sp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D01DA2AA-9FA5-4BB1-8F35-A0067FD30C7F}"/>
              </a:ext>
            </a:extLst>
          </p:cNvPr>
          <p:cNvSpPr/>
          <p:nvPr/>
        </p:nvSpPr>
        <p:spPr>
          <a:xfrm>
            <a:off x="5396340" y="894613"/>
            <a:ext cx="1449694" cy="589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已续费</a:t>
            </a:r>
            <a:r>
              <a:rPr lang="en-US" altLang="zh-CN" sz="1200" dirty="0"/>
              <a:t>?</a:t>
            </a:r>
            <a:endParaRPr lang="zh-CN" altLang="en-US" sz="1200" dirty="0"/>
          </a:p>
        </p:txBody>
      </p:sp>
      <p:sp>
        <p:nvSpPr>
          <p:cNvPr id="17" name="流程图: 决策 16">
            <a:extLst>
              <a:ext uri="{FF2B5EF4-FFF2-40B4-BE49-F238E27FC236}">
                <a16:creationId xmlns:a16="http://schemas.microsoft.com/office/drawing/2014/main" id="{7C05CF19-80E3-4791-AFC0-6672D2497C79}"/>
              </a:ext>
            </a:extLst>
          </p:cNvPr>
          <p:cNvSpPr/>
          <p:nvPr/>
        </p:nvSpPr>
        <p:spPr>
          <a:xfrm>
            <a:off x="5396340" y="1903330"/>
            <a:ext cx="1449694" cy="589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已续费</a:t>
            </a:r>
            <a:r>
              <a:rPr lang="en-US" altLang="zh-CN" sz="1200" dirty="0"/>
              <a:t>?</a:t>
            </a:r>
            <a:endParaRPr lang="zh-CN" altLang="en-US" sz="1200" dirty="0"/>
          </a:p>
        </p:txBody>
      </p:sp>
      <p:sp>
        <p:nvSpPr>
          <p:cNvPr id="18" name="流程图: 决策 17">
            <a:extLst>
              <a:ext uri="{FF2B5EF4-FFF2-40B4-BE49-F238E27FC236}">
                <a16:creationId xmlns:a16="http://schemas.microsoft.com/office/drawing/2014/main" id="{605277B9-AC78-4A7F-B41C-B7A8F0D502DF}"/>
              </a:ext>
            </a:extLst>
          </p:cNvPr>
          <p:cNvSpPr/>
          <p:nvPr/>
        </p:nvSpPr>
        <p:spPr>
          <a:xfrm>
            <a:off x="5396340" y="2957966"/>
            <a:ext cx="1449694" cy="589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已续费</a:t>
            </a:r>
            <a:r>
              <a:rPr lang="en-US" altLang="zh-CN" sz="1200" dirty="0"/>
              <a:t>?</a:t>
            </a:r>
            <a:endParaRPr lang="zh-CN" altLang="en-US" sz="1200" dirty="0"/>
          </a:p>
        </p:txBody>
      </p:sp>
      <p:sp>
        <p:nvSpPr>
          <p:cNvPr id="19" name="流程图: 决策 18">
            <a:extLst>
              <a:ext uri="{FF2B5EF4-FFF2-40B4-BE49-F238E27FC236}">
                <a16:creationId xmlns:a16="http://schemas.microsoft.com/office/drawing/2014/main" id="{B5C8DF14-32B7-4AE8-8FDC-AE219D2CCA2B}"/>
              </a:ext>
            </a:extLst>
          </p:cNvPr>
          <p:cNvSpPr/>
          <p:nvPr/>
        </p:nvSpPr>
        <p:spPr>
          <a:xfrm>
            <a:off x="5396340" y="4213187"/>
            <a:ext cx="1449694" cy="589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已续费</a:t>
            </a:r>
            <a:r>
              <a:rPr lang="en-US" altLang="zh-CN" sz="1200" dirty="0"/>
              <a:t>?</a:t>
            </a:r>
            <a:endParaRPr lang="zh-CN" altLang="en-US" sz="1200" dirty="0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2B7C2DCD-2309-4DA0-BA09-FA0A342582DE}"/>
              </a:ext>
            </a:extLst>
          </p:cNvPr>
          <p:cNvSpPr/>
          <p:nvPr/>
        </p:nvSpPr>
        <p:spPr>
          <a:xfrm>
            <a:off x="82360" y="928693"/>
            <a:ext cx="543358" cy="5173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0E2EA8A5-D683-4259-8A0A-7C57E0F6C87F}"/>
              </a:ext>
            </a:extLst>
          </p:cNvPr>
          <p:cNvSpPr/>
          <p:nvPr/>
        </p:nvSpPr>
        <p:spPr>
          <a:xfrm>
            <a:off x="10584584" y="5858088"/>
            <a:ext cx="451716" cy="51731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0030B9B4-3FFF-48A3-B2C8-206C2D47CC7D}"/>
              </a:ext>
            </a:extLst>
          </p:cNvPr>
          <p:cNvCxnSpPr>
            <a:cxnSpLocks/>
            <a:stCxn id="20" idx="6"/>
            <a:endCxn id="7" idx="1"/>
          </p:cNvCxnSpPr>
          <p:nvPr/>
        </p:nvCxnSpPr>
        <p:spPr>
          <a:xfrm>
            <a:off x="625718" y="1187349"/>
            <a:ext cx="742976" cy="2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EA7A7A20-05A8-43E1-BA68-F830E89055A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608287" y="1189359"/>
            <a:ext cx="56186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30B9CE08-D36F-46D8-A8DB-1A739605DCC5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4619849" y="1189360"/>
            <a:ext cx="7764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08BFE57-9711-4C4D-B282-DB40971EC5B0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6846034" y="1189359"/>
            <a:ext cx="74224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89C59E3C-96AA-427E-B25E-D4E979FE8BA4}"/>
              </a:ext>
            </a:extLst>
          </p:cNvPr>
          <p:cNvCxnSpPr>
            <a:stCxn id="9" idx="3"/>
            <a:endCxn id="17" idx="1"/>
          </p:cNvCxnSpPr>
          <p:nvPr/>
        </p:nvCxnSpPr>
        <p:spPr>
          <a:xfrm>
            <a:off x="4607149" y="2198077"/>
            <a:ext cx="7891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A46E5710-6E9E-4899-B3D4-0444D3BA8A9A}"/>
              </a:ext>
            </a:extLst>
          </p:cNvPr>
          <p:cNvCxnSpPr>
            <a:cxnSpLocks/>
          </p:cNvCxnSpPr>
          <p:nvPr/>
        </p:nvCxnSpPr>
        <p:spPr>
          <a:xfrm rot="5400000">
            <a:off x="3702511" y="1699487"/>
            <a:ext cx="419225" cy="15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95000B35-6623-4F49-908D-E85F1F01F343}"/>
              </a:ext>
            </a:extLst>
          </p:cNvPr>
          <p:cNvCxnSpPr>
            <a:cxnSpLocks/>
          </p:cNvCxnSpPr>
          <p:nvPr/>
        </p:nvCxnSpPr>
        <p:spPr>
          <a:xfrm rot="5400000">
            <a:off x="3640874" y="2713362"/>
            <a:ext cx="482856" cy="6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5FD05A4B-2EDB-4BB6-88DD-2A5FBB7CC8E3}"/>
              </a:ext>
            </a:extLst>
          </p:cNvPr>
          <p:cNvCxnSpPr>
            <a:cxnSpLocks/>
          </p:cNvCxnSpPr>
          <p:nvPr/>
        </p:nvCxnSpPr>
        <p:spPr>
          <a:xfrm rot="5400000">
            <a:off x="3549438" y="3880323"/>
            <a:ext cx="66572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4F794570-8EFF-4CF6-BEB7-0ED2D6059A88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>
            <a:off x="4607149" y="4507934"/>
            <a:ext cx="7891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CA9666EA-4CA5-4ABB-8A2E-A64784E85B9C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>
            <a:off x="4607149" y="3252713"/>
            <a:ext cx="7891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40BAB3DD-B80E-4CB6-B55E-4B5AC9567114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 flipV="1">
            <a:off x="6846034" y="3252712"/>
            <a:ext cx="74224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26F7AC5B-32AD-426A-91D7-6773D5991FFC}"/>
              </a:ext>
            </a:extLst>
          </p:cNvPr>
          <p:cNvCxnSpPr>
            <a:stCxn id="17" idx="3"/>
            <a:endCxn id="13" idx="1"/>
          </p:cNvCxnSpPr>
          <p:nvPr/>
        </p:nvCxnSpPr>
        <p:spPr>
          <a:xfrm flipV="1">
            <a:off x="6846034" y="2198076"/>
            <a:ext cx="74224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2F2ED12E-59BC-4429-BD7F-83314F944371}"/>
              </a:ext>
            </a:extLst>
          </p:cNvPr>
          <p:cNvCxnSpPr>
            <a:stCxn id="19" idx="3"/>
            <a:endCxn id="15" idx="1"/>
          </p:cNvCxnSpPr>
          <p:nvPr/>
        </p:nvCxnSpPr>
        <p:spPr>
          <a:xfrm flipV="1">
            <a:off x="6846034" y="4507933"/>
            <a:ext cx="74224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4CBACC6D-6AB0-4A51-BB8B-211ADD14AEB6}"/>
              </a:ext>
            </a:extLst>
          </p:cNvPr>
          <p:cNvCxnSpPr>
            <a:stCxn id="11" idx="2"/>
            <a:endCxn id="21" idx="2"/>
          </p:cNvCxnSpPr>
          <p:nvPr/>
        </p:nvCxnSpPr>
        <p:spPr>
          <a:xfrm rot="16200000" flipH="1">
            <a:off x="6576411" y="2108571"/>
            <a:ext cx="1314064" cy="6702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1FAF6B61-DF94-4DBB-A340-8EDA701A6E56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rot="16200000" flipH="1">
            <a:off x="6278823" y="1326469"/>
            <a:ext cx="4373982" cy="4689255"/>
          </a:xfrm>
          <a:prstGeom prst="bentConnector3">
            <a:avLst>
              <a:gd name="adj1" fmla="val 38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B61B31C8-F13E-4613-86A0-8737C4077F64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rot="16200000" flipH="1">
            <a:off x="6783182" y="1830827"/>
            <a:ext cx="3365265" cy="4689255"/>
          </a:xfrm>
          <a:prstGeom prst="bentConnector3">
            <a:avLst>
              <a:gd name="adj1" fmla="val 7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15ECFB0D-0330-4CBB-9927-370B7E9422DA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rot="16200000" flipH="1">
            <a:off x="7310500" y="2358145"/>
            <a:ext cx="2310629" cy="4689255"/>
          </a:xfrm>
          <a:prstGeom prst="bentConnector3">
            <a:avLst>
              <a:gd name="adj1" fmla="val 13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F6C4A093-100D-4D91-9AF1-7F9A00EF7360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rot="16200000" flipH="1">
            <a:off x="7938110" y="2985756"/>
            <a:ext cx="1055408" cy="4689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7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334</Words>
  <Application>Microsoft Office PowerPoint</Application>
  <PresentationFormat>宽屏</PresentationFormat>
  <Paragraphs>140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齐俊波</dc:creator>
  <cp:lastModifiedBy>齐俊波</cp:lastModifiedBy>
  <cp:revision>22</cp:revision>
  <dcterms:created xsi:type="dcterms:W3CDTF">2017-10-25T10:05:14Z</dcterms:created>
  <dcterms:modified xsi:type="dcterms:W3CDTF">2017-10-27T10:06:48Z</dcterms:modified>
</cp:coreProperties>
</file>