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4" r:id="rId8"/>
    <p:sldId id="262" r:id="rId9"/>
    <p:sldId id="263" r:id="rId10"/>
    <p:sldId id="265" r:id="rId11"/>
    <p:sldId id="259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AFC9E8"/>
    <a:srgbClr val="92D050"/>
    <a:srgbClr val="9D9D9D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>
        <p:scale>
          <a:sx n="75" d="100"/>
          <a:sy n="75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0748B-A7A1-41FF-8FE5-0FD5A91B6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89C358-D8FA-4819-BEC8-AB732E9E7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7B41C-E9CE-43A2-BBA2-27719D73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C1E18-D4D6-4A35-872F-24A3A068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63870-C017-41EF-8DA8-9F842A70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5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0BCC1-6021-4EA3-9E53-6A9EA65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5C394-1A41-479A-94D5-D0AF448F5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70BF6-EBD2-4249-B09E-20CADAA1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253D5-22A7-46B6-AA43-B68D622F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FA37D-24F9-4E11-89ED-4C388B54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6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729552-EAA5-452B-87B5-DE84A32B1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14242C-678F-4F94-8F05-F6C0A9D13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AB95C-C731-410F-B7F3-9984FB5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A09AB-9EED-4235-B0DF-D2F81725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D170E-7007-4392-81D5-FF430CDB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9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5DFB-2352-4325-B497-E55DF6E2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5F74F-13CC-4BDB-8701-B5E28F5A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0397D-9D57-4341-9BE5-CE8F7EC0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27685-0E8F-4DC4-8AB2-564F71EA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79D56-F880-4EB5-8A6D-F60A881F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4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945B-B23F-4EF7-9E91-76C1538F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D2FA5-B67A-4D25-A259-B840A656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8C2B-1087-4453-B6FA-1E0949A8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C67E4-57B4-4984-9E68-A23F5C89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CC741-B2B9-45CD-85F4-AB613702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5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E0A66-F17F-4EB7-A36B-92502131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96319-7493-410D-B321-044C675A9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E4717-8208-4BA2-B407-C1E43AADC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1FCD3-7D8D-47DD-9400-CFFAB1EC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02BB6-1382-4C92-BFD8-D18D3AA6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1ECE1-7FDA-46FC-8AF3-302F6E06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8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A49CD-1784-4400-8B3C-99C9EC32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AC641-4404-46AF-A606-71CAD724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82F6D1-941D-4518-A166-FFA217E5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A752C-94E3-46C8-90EE-9128D92B3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7289E7-068A-421F-9BAD-63853F129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1CA80E-EE38-4ECC-BF1C-4F938780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D8E3C2-2B6A-4067-A2A0-49224AED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9159FE-3CF3-4875-80D1-63B4B51E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328B2-5B0B-476C-9EA1-AF43DBDA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A7C168-DD1D-46D3-B8CA-8FE66D80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8DB66B-D78D-4CB5-858F-C4031DA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9DE32D-97A6-4186-8263-FD17C791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7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727ACA-0982-4DF0-9954-2B1AA2A4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BD9928-B969-470A-AA94-935593F5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C8A3B2-BEC4-4C16-A376-26F4697C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9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376F3-6149-45D3-89DB-B8F7C810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E9EF1-9902-4029-B40E-22503BA2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941A4-5A06-42BF-BCFB-352BF3A4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B0D81-14C3-4999-B52F-DEBB5F55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D837F-2D51-454B-BB98-6D7F67CD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BC9D8-1AF6-4382-AEB7-841A2184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2B4B1-EA2D-4251-AFB3-38BEFB0B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2CE7C4-D208-4F35-93DD-D47B37723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B2C21-5059-421B-99FA-CE6FF3E0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B10FD-AB19-4176-A8DD-F6205C4E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3C42B-3121-4198-91D6-5DC044D9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623FD-9576-488D-A3A6-1E225D83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0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C7170C-EAEA-434C-AB87-F0201E9E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A5C76-D7E9-431D-9AB0-D5CC6EAC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D7D00-5485-416A-AFBF-C84F92136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7618-CFE5-4F8D-8200-E42CE759F53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17531-C62D-446F-9A4A-D8F789E86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99B4F-5F74-4853-BB15-6B7581220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F496-644D-4D21-B383-AAF752F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4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44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15A89BF-E346-4A30-991B-567E193BCA2D}"/>
              </a:ext>
            </a:extLst>
          </p:cNvPr>
          <p:cNvSpPr/>
          <p:nvPr/>
        </p:nvSpPr>
        <p:spPr>
          <a:xfrm>
            <a:off x="188197" y="3072827"/>
            <a:ext cx="323557" cy="3235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E43215-4C68-4670-85F7-889D4C8158F3}"/>
              </a:ext>
            </a:extLst>
          </p:cNvPr>
          <p:cNvSpPr/>
          <p:nvPr/>
        </p:nvSpPr>
        <p:spPr>
          <a:xfrm>
            <a:off x="11741831" y="3072827"/>
            <a:ext cx="323557" cy="323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88D75D9-A398-4877-9B75-F8CCD8D2BDFB}"/>
              </a:ext>
            </a:extLst>
          </p:cNvPr>
          <p:cNvSpPr/>
          <p:nvPr/>
        </p:nvSpPr>
        <p:spPr>
          <a:xfrm>
            <a:off x="4889071" y="2684463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7E3E73-105A-4E82-A085-BEE4DE8F80A7}"/>
              </a:ext>
            </a:extLst>
          </p:cNvPr>
          <p:cNvSpPr/>
          <p:nvPr/>
        </p:nvSpPr>
        <p:spPr>
          <a:xfrm>
            <a:off x="8110044" y="2684463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server.xml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56501D5-9777-4517-8397-C6FEFB7280AB}"/>
              </a:ext>
            </a:extLst>
          </p:cNvPr>
          <p:cNvSpPr/>
          <p:nvPr/>
        </p:nvSpPr>
        <p:spPr>
          <a:xfrm>
            <a:off x="9925937" y="2684463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47177A1-EDD7-494F-AAA9-9B0F998B6B20}"/>
              </a:ext>
            </a:extLst>
          </p:cNvPr>
          <p:cNvCxnSpPr>
            <a:cxnSpLocks/>
            <a:stCxn id="4" idx="6"/>
            <a:endCxn id="37" idx="1"/>
          </p:cNvCxnSpPr>
          <p:nvPr/>
        </p:nvCxnSpPr>
        <p:spPr>
          <a:xfrm flipV="1">
            <a:off x="511754" y="3234605"/>
            <a:ext cx="74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67666B3-FDF7-4A76-AAA3-55104B35C5AE}"/>
              </a:ext>
            </a:extLst>
          </p:cNvPr>
          <p:cNvCxnSpPr>
            <a:cxnSpLocks/>
            <a:stCxn id="41" idx="3"/>
            <a:endCxn id="6" idx="1"/>
          </p:cNvCxnSpPr>
          <p:nvPr/>
        </p:nvCxnSpPr>
        <p:spPr>
          <a:xfrm>
            <a:off x="4143540" y="3234605"/>
            <a:ext cx="745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20FF5DC-365B-4B82-A059-817A94445926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 flipV="1">
            <a:off x="7364513" y="3234605"/>
            <a:ext cx="74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C53FCE-6040-4A2B-9FFA-5B3C3A321DD2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10996299" y="3234605"/>
            <a:ext cx="745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A17C550-9FA2-4C65-AA75-1E90C5AB6C9C}"/>
              </a:ext>
            </a:extLst>
          </p:cNvPr>
          <p:cNvSpPr/>
          <p:nvPr/>
        </p:nvSpPr>
        <p:spPr>
          <a:xfrm>
            <a:off x="1257285" y="2684463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为当前客户创建独立工作目录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2BE319E-73E0-4A11-AF8F-6CAAD4A653BA}"/>
              </a:ext>
            </a:extLst>
          </p:cNvPr>
          <p:cNvSpPr/>
          <p:nvPr/>
        </p:nvSpPr>
        <p:spPr>
          <a:xfrm>
            <a:off x="3073178" y="2684463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复制数据库初始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A058585-6685-4C39-A2B8-13945B05E6AB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2327647" y="3234605"/>
            <a:ext cx="745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B63720C-FA98-43FD-8A52-2A1BD4094F1B}"/>
              </a:ext>
            </a:extLst>
          </p:cNvPr>
          <p:cNvGrpSpPr/>
          <p:nvPr/>
        </p:nvGrpSpPr>
        <p:grpSpPr>
          <a:xfrm>
            <a:off x="6704964" y="2904831"/>
            <a:ext cx="659549" cy="659549"/>
            <a:chOff x="1315973" y="3109415"/>
            <a:chExt cx="659549" cy="659549"/>
          </a:xfrm>
        </p:grpSpPr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724BE298-7C49-4DF2-8846-2F8AE143D62C}"/>
                </a:ext>
              </a:extLst>
            </p:cNvPr>
            <p:cNvSpPr/>
            <p:nvPr/>
          </p:nvSpPr>
          <p:spPr>
            <a:xfrm>
              <a:off x="1315973" y="3109415"/>
              <a:ext cx="659549" cy="65954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endParaRPr>
            </a:p>
          </p:txBody>
        </p:sp>
        <p:sp>
          <p:nvSpPr>
            <p:cNvPr id="51" name="乘号 50">
              <a:extLst>
                <a:ext uri="{FF2B5EF4-FFF2-40B4-BE49-F238E27FC236}">
                  <a16:creationId xmlns:a16="http://schemas.microsoft.com/office/drawing/2014/main" id="{85D1724C-CA0E-4FD8-A3AA-C5A35F7A8F06}"/>
                </a:ext>
              </a:extLst>
            </p:cNvPr>
            <p:cNvSpPr/>
            <p:nvPr/>
          </p:nvSpPr>
          <p:spPr>
            <a:xfrm>
              <a:off x="1415838" y="3191962"/>
              <a:ext cx="459818" cy="494454"/>
            </a:xfrm>
            <a:prstGeom prst="mathMultipl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endParaRP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F0F21E-1377-4AED-A661-533254823459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>
            <a:off x="5959433" y="3234605"/>
            <a:ext cx="74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9654672-C8CD-4D53-8DA3-7BAD3C92EF4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180406" y="3234605"/>
            <a:ext cx="745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E1965E6A-ABF0-417E-8809-E05C1A0948A4}"/>
              </a:ext>
            </a:extLst>
          </p:cNvPr>
          <p:cNvSpPr/>
          <p:nvPr/>
        </p:nvSpPr>
        <p:spPr>
          <a:xfrm>
            <a:off x="9391392" y="4961262"/>
            <a:ext cx="323557" cy="323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3ACA689-88C4-419F-8CCC-3621F8A346E4}"/>
              </a:ext>
            </a:extLst>
          </p:cNvPr>
          <p:cNvCxnSpPr>
            <a:stCxn id="50" idx="2"/>
            <a:endCxn id="87" idx="2"/>
          </p:cNvCxnSpPr>
          <p:nvPr/>
        </p:nvCxnSpPr>
        <p:spPr>
          <a:xfrm rot="16200000" flipH="1">
            <a:off x="7433735" y="3165383"/>
            <a:ext cx="1558661" cy="2356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36F05475-2138-4431-AB5B-A9A7CC9FE806}"/>
              </a:ext>
            </a:extLst>
          </p:cNvPr>
          <p:cNvSpPr/>
          <p:nvPr/>
        </p:nvSpPr>
        <p:spPr>
          <a:xfrm>
            <a:off x="6286755" y="4444294"/>
            <a:ext cx="1819593" cy="45531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启动失败</a:t>
            </a:r>
          </a:p>
        </p:txBody>
      </p:sp>
      <p:sp>
        <p:nvSpPr>
          <p:cNvPr id="92" name="双大括号 91">
            <a:extLst>
              <a:ext uri="{FF2B5EF4-FFF2-40B4-BE49-F238E27FC236}">
                <a16:creationId xmlns:a16="http://schemas.microsoft.com/office/drawing/2014/main" id="{9854CD9B-2DDE-4F53-809E-ECF762474EC1}"/>
              </a:ext>
            </a:extLst>
          </p:cNvPr>
          <p:cNvSpPr/>
          <p:nvPr/>
        </p:nvSpPr>
        <p:spPr>
          <a:xfrm>
            <a:off x="727644" y="1736035"/>
            <a:ext cx="5603328" cy="189338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7B1BA7AF-703C-46C9-9768-1041AD414F98}"/>
              </a:ext>
            </a:extLst>
          </p:cNvPr>
          <p:cNvSpPr/>
          <p:nvPr/>
        </p:nvSpPr>
        <p:spPr>
          <a:xfrm>
            <a:off x="1802296" y="795130"/>
            <a:ext cx="3086775" cy="1166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</a:t>
            </a:r>
          </a:p>
        </p:txBody>
      </p:sp>
    </p:spTree>
    <p:extLst>
      <p:ext uri="{BB962C8B-B14F-4D97-AF65-F5344CB8AC3E}">
        <p14:creationId xmlns:p14="http://schemas.microsoft.com/office/powerpoint/2010/main" val="424651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20CE6-3769-4D75-A74C-D4F9BBC4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当用户付款，系统自动创建新的容器实例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953CB-0FD3-43E3-A8C0-E29081E1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  </a:t>
            </a:r>
            <a:r>
              <a:rPr lang="zh-CN" altLang="en-US" dirty="0"/>
              <a:t>实现一套策略，自动安排新的端口给</a:t>
            </a:r>
            <a:r>
              <a:rPr lang="en-US" altLang="zh-CN" dirty="0" err="1"/>
              <a:t>mysql</a:t>
            </a:r>
            <a:r>
              <a:rPr lang="zh-CN" altLang="en-US" dirty="0"/>
              <a:t>和</a:t>
            </a:r>
            <a:r>
              <a:rPr lang="en-US" altLang="zh-CN" dirty="0"/>
              <a:t>tomcat</a:t>
            </a:r>
            <a:r>
              <a:rPr lang="zh-CN" altLang="en-US" dirty="0"/>
              <a:t>，避免端口冲突。并且每个</a:t>
            </a:r>
            <a:r>
              <a:rPr lang="en-US" altLang="zh-CN" dirty="0" err="1"/>
              <a:t>mysql</a:t>
            </a:r>
            <a:r>
              <a:rPr lang="zh-CN" altLang="en-US" dirty="0"/>
              <a:t>实例都有独立的数据库文件存储路径。</a:t>
            </a:r>
            <a:endParaRPr lang="en-US" altLang="zh-CN" dirty="0"/>
          </a:p>
          <a:p>
            <a:r>
              <a:rPr lang="en-US" altLang="zh-CN" dirty="0"/>
              <a:t>2.   </a:t>
            </a:r>
            <a:r>
              <a:rPr lang="zh-CN" altLang="en-US" dirty="0"/>
              <a:t>用批处理任务自动到我们的</a:t>
            </a:r>
            <a:r>
              <a:rPr lang="en-US" altLang="zh-CN" dirty="0"/>
              <a:t>Docker</a:t>
            </a:r>
            <a:r>
              <a:rPr lang="zh-CN" altLang="en-US" dirty="0"/>
              <a:t>仓库里面获取指定版本</a:t>
            </a:r>
            <a:r>
              <a:rPr lang="en-US" altLang="zh-CN" dirty="0"/>
              <a:t>LIMS</a:t>
            </a:r>
            <a:r>
              <a:rPr lang="zh-CN" altLang="en-US" dirty="0"/>
              <a:t>系统。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使用策略指定的端口创建</a:t>
            </a:r>
            <a:r>
              <a:rPr lang="en-US" altLang="zh-CN" dirty="0" err="1"/>
              <a:t>mysql</a:t>
            </a:r>
            <a:r>
              <a:rPr lang="zh-CN" altLang="en-US" dirty="0"/>
              <a:t>容器，</a:t>
            </a:r>
            <a:r>
              <a:rPr lang="en-US" altLang="zh-CN" dirty="0"/>
              <a:t>tomcat</a:t>
            </a:r>
            <a:r>
              <a:rPr lang="zh-CN" altLang="en-US" dirty="0"/>
              <a:t>容器。并绑定好指定的数据库文件路径。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这个过程中必须生成日志。以方便</a:t>
            </a:r>
            <a:r>
              <a:rPr lang="en-US" altLang="zh-CN" dirty="0"/>
              <a:t>UI</a:t>
            </a:r>
            <a:r>
              <a:rPr lang="zh-CN" altLang="en-US" dirty="0"/>
              <a:t>端可以吧执行的结果展示给客户。最重要的是访问入口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2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71BD-7169-4301-AF30-06AA87AC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A4171-24AD-483B-BA7B-52EACAF1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     用户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输出：    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 </a:t>
            </a:r>
            <a:r>
              <a:rPr lang="en-US" altLang="zh-CN" dirty="0"/>
              <a:t>MYSQL </a:t>
            </a:r>
            <a:r>
              <a:rPr lang="zh-CN" altLang="en-US" dirty="0"/>
              <a:t>数据库容器。</a:t>
            </a:r>
            <a:endParaRPr lang="en-US" altLang="zh-CN" dirty="0"/>
          </a:p>
          <a:p>
            <a:r>
              <a:rPr lang="en-US" altLang="zh-CN" dirty="0"/>
              <a:t>2. TOMCAT/LIMS </a:t>
            </a:r>
            <a:r>
              <a:rPr lang="zh-CN" altLang="en-US" dirty="0"/>
              <a:t>容器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访问入口 </a:t>
            </a:r>
            <a:r>
              <a:rPr lang="en-US" altLang="zh-CN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00221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B756B59-FBA0-49DC-803B-B901092302EC}"/>
              </a:ext>
            </a:extLst>
          </p:cNvPr>
          <p:cNvSpPr/>
          <p:nvPr/>
        </p:nvSpPr>
        <p:spPr>
          <a:xfrm>
            <a:off x="2557669" y="2392014"/>
            <a:ext cx="2120348" cy="17227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2B38F6-9919-41C4-82BC-67460211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3" y="314735"/>
            <a:ext cx="10515600" cy="1325563"/>
          </a:xfrm>
        </p:spPr>
        <p:txBody>
          <a:bodyPr/>
          <a:lstStyle/>
          <a:p>
            <a:r>
              <a:rPr lang="zh-CN" altLang="en-US" dirty="0"/>
              <a:t>单个</a:t>
            </a:r>
            <a:r>
              <a:rPr lang="en-US" altLang="zh-CN" dirty="0"/>
              <a:t>LIMS</a:t>
            </a:r>
            <a:r>
              <a:rPr lang="zh-CN" altLang="en-US" dirty="0"/>
              <a:t>应用部署图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6A2DA0-DC43-4EEE-9E4C-EEEB44E2A271}"/>
              </a:ext>
            </a:extLst>
          </p:cNvPr>
          <p:cNvSpPr/>
          <p:nvPr/>
        </p:nvSpPr>
        <p:spPr>
          <a:xfrm>
            <a:off x="2557669" y="5245790"/>
            <a:ext cx="43732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CentOS7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B14F4E-D8B5-41F0-A94E-2C8217D0206A}"/>
              </a:ext>
            </a:extLst>
          </p:cNvPr>
          <p:cNvSpPr/>
          <p:nvPr/>
        </p:nvSpPr>
        <p:spPr>
          <a:xfrm>
            <a:off x="2557669" y="4458321"/>
            <a:ext cx="43732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1DBE9535-827D-432F-8F76-F9AC62536B1F}"/>
              </a:ext>
            </a:extLst>
          </p:cNvPr>
          <p:cNvSpPr/>
          <p:nvPr/>
        </p:nvSpPr>
        <p:spPr>
          <a:xfrm>
            <a:off x="2729947" y="3196565"/>
            <a:ext cx="1696279" cy="781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9536FF-BFAA-40D0-8775-52E71E6D272A}"/>
              </a:ext>
            </a:extLst>
          </p:cNvPr>
          <p:cNvSpPr/>
          <p:nvPr/>
        </p:nvSpPr>
        <p:spPr>
          <a:xfrm>
            <a:off x="4837044" y="2392014"/>
            <a:ext cx="2093841" cy="17227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4BF1CB4F-C8E7-49CA-B7D4-80ED7011E58C}"/>
              </a:ext>
            </a:extLst>
          </p:cNvPr>
          <p:cNvSpPr/>
          <p:nvPr/>
        </p:nvSpPr>
        <p:spPr>
          <a:xfrm>
            <a:off x="5307494" y="3196564"/>
            <a:ext cx="1152939" cy="7818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724079C-0EC8-439D-8B44-991190D10308}"/>
              </a:ext>
            </a:extLst>
          </p:cNvPr>
          <p:cNvSpPr/>
          <p:nvPr/>
        </p:nvSpPr>
        <p:spPr>
          <a:xfrm>
            <a:off x="7885042" y="2372135"/>
            <a:ext cx="2915480" cy="3498577"/>
          </a:xfrm>
          <a:prstGeom prst="roundRect">
            <a:avLst/>
          </a:prstGeom>
          <a:solidFill>
            <a:srgbClr val="A5A5A5">
              <a:alpha val="45882"/>
            </a:srgbClr>
          </a:solidFill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单个应用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占用</a:t>
            </a:r>
            <a:r>
              <a:rPr lang="en-US" altLang="zh-CN" dirty="0">
                <a:solidFill>
                  <a:schemeClr val="tx1"/>
                </a:solidFill>
              </a:rPr>
              <a:t>3306</a:t>
            </a:r>
            <a:r>
              <a:rPr lang="zh-CN" altLang="en-US" dirty="0">
                <a:solidFill>
                  <a:schemeClr val="tx1"/>
                </a:solidFill>
              </a:rPr>
              <a:t>端口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LIMS</a:t>
            </a:r>
            <a:r>
              <a:rPr lang="zh-CN" altLang="en-US" dirty="0">
                <a:solidFill>
                  <a:schemeClr val="tx1"/>
                </a:solidFill>
              </a:rPr>
              <a:t>部署在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容器上，占用</a:t>
            </a:r>
            <a:r>
              <a:rPr lang="en-US" altLang="zh-CN" dirty="0">
                <a:solidFill>
                  <a:schemeClr val="tx1"/>
                </a:solidFill>
              </a:rPr>
              <a:t>8080</a:t>
            </a:r>
            <a:r>
              <a:rPr lang="zh-CN" altLang="en-US" dirty="0">
                <a:solidFill>
                  <a:schemeClr val="tx1"/>
                </a:solidFill>
              </a:rPr>
              <a:t>端口</a:t>
            </a:r>
          </a:p>
        </p:txBody>
      </p:sp>
    </p:spTree>
    <p:extLst>
      <p:ext uri="{BB962C8B-B14F-4D97-AF65-F5344CB8AC3E}">
        <p14:creationId xmlns:p14="http://schemas.microsoft.com/office/powerpoint/2010/main" val="189256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AD92F-6E1B-4DE7-B33C-626A39A5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多租户情况下的部署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50FA27-4A04-4F82-A347-3ABE0270749C}"/>
              </a:ext>
            </a:extLst>
          </p:cNvPr>
          <p:cNvSpPr/>
          <p:nvPr/>
        </p:nvSpPr>
        <p:spPr>
          <a:xfrm>
            <a:off x="2557669" y="5934901"/>
            <a:ext cx="43732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CentOS7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CBB8F6-2E67-4E1F-AB6D-BEE5F732F610}"/>
              </a:ext>
            </a:extLst>
          </p:cNvPr>
          <p:cNvSpPr/>
          <p:nvPr/>
        </p:nvSpPr>
        <p:spPr>
          <a:xfrm>
            <a:off x="2557669" y="5186315"/>
            <a:ext cx="43732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7049C07-D8E0-4337-B5D4-38B23430F7F7}"/>
              </a:ext>
            </a:extLst>
          </p:cNvPr>
          <p:cNvGrpSpPr/>
          <p:nvPr/>
        </p:nvGrpSpPr>
        <p:grpSpPr>
          <a:xfrm>
            <a:off x="2557669" y="4190479"/>
            <a:ext cx="4373216" cy="918236"/>
            <a:chOff x="2557669" y="3196564"/>
            <a:chExt cx="4373216" cy="91823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103202-FDF4-49FA-A768-10198E102B28}"/>
                </a:ext>
              </a:extLst>
            </p:cNvPr>
            <p:cNvGrpSpPr/>
            <p:nvPr/>
          </p:nvGrpSpPr>
          <p:grpSpPr>
            <a:xfrm>
              <a:off x="2557669" y="3196564"/>
              <a:ext cx="2120348" cy="918236"/>
              <a:chOff x="2557669" y="2392014"/>
              <a:chExt cx="2120348" cy="172278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B3C0D2-F95E-4BF0-892E-96943AC067B6}"/>
                  </a:ext>
                </a:extLst>
              </p:cNvPr>
              <p:cNvSpPr/>
              <p:nvPr/>
            </p:nvSpPr>
            <p:spPr>
              <a:xfrm>
                <a:off x="2557669" y="2392014"/>
                <a:ext cx="2120348" cy="1722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容器</a:t>
                </a:r>
                <a:r>
                  <a:rPr lang="en-US" altLang="zh-CN" dirty="0"/>
                  <a:t>A3</a:t>
                </a:r>
                <a:endParaRPr lang="zh-CN" altLang="en-US" dirty="0"/>
              </a:p>
            </p:txBody>
          </p:sp>
          <p:sp>
            <p:nvSpPr>
              <p:cNvPr id="7" name="流程图: 磁盘 6">
                <a:extLst>
                  <a:ext uri="{FF2B5EF4-FFF2-40B4-BE49-F238E27FC236}">
                    <a16:creationId xmlns:a16="http://schemas.microsoft.com/office/drawing/2014/main" id="{29E28CF7-E4F7-4265-B9B6-CFE98D1CE55A}"/>
                  </a:ext>
                </a:extLst>
              </p:cNvPr>
              <p:cNvSpPr/>
              <p:nvPr/>
            </p:nvSpPr>
            <p:spPr>
              <a:xfrm>
                <a:off x="2729947" y="3196565"/>
                <a:ext cx="1696279" cy="78188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MySql</a:t>
                </a:r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299C33C-541C-4D37-A128-3C82351AEED0}"/>
                </a:ext>
              </a:extLst>
            </p:cNvPr>
            <p:cNvGrpSpPr/>
            <p:nvPr/>
          </p:nvGrpSpPr>
          <p:grpSpPr>
            <a:xfrm>
              <a:off x="4837044" y="3196564"/>
              <a:ext cx="2093841" cy="918235"/>
              <a:chOff x="4837044" y="2392014"/>
              <a:chExt cx="2093841" cy="172278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D9861C-6C76-4AD2-BD53-7A8A57AFEFBA}"/>
                  </a:ext>
                </a:extLst>
              </p:cNvPr>
              <p:cNvSpPr/>
              <p:nvPr/>
            </p:nvSpPr>
            <p:spPr>
              <a:xfrm>
                <a:off x="4837044" y="2392014"/>
                <a:ext cx="2093841" cy="1722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容器</a:t>
                </a:r>
                <a:r>
                  <a:rPr lang="en-US" altLang="zh-CN" dirty="0"/>
                  <a:t>B3</a:t>
                </a:r>
                <a:endParaRPr lang="zh-CN" altLang="en-US" dirty="0"/>
              </a:p>
            </p:txBody>
          </p:sp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068BE11B-3E47-4E3F-BBA9-84DA0E402AA4}"/>
                  </a:ext>
                </a:extLst>
              </p:cNvPr>
              <p:cNvSpPr/>
              <p:nvPr/>
            </p:nvSpPr>
            <p:spPr>
              <a:xfrm>
                <a:off x="5307494" y="3196564"/>
                <a:ext cx="1152939" cy="7818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LIMS</a:t>
                </a:r>
                <a:endParaRPr lang="zh-CN" altLang="en-US" dirty="0"/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64109C-1550-49F2-B498-7357B5428DC2}"/>
              </a:ext>
            </a:extLst>
          </p:cNvPr>
          <p:cNvGrpSpPr/>
          <p:nvPr/>
        </p:nvGrpSpPr>
        <p:grpSpPr>
          <a:xfrm>
            <a:off x="2557669" y="1348758"/>
            <a:ext cx="4373216" cy="918236"/>
            <a:chOff x="2557669" y="3196564"/>
            <a:chExt cx="4373216" cy="91823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DE34569-7EAF-481B-A9CB-42E55EFFE0A6}"/>
                </a:ext>
              </a:extLst>
            </p:cNvPr>
            <p:cNvGrpSpPr/>
            <p:nvPr/>
          </p:nvGrpSpPr>
          <p:grpSpPr>
            <a:xfrm>
              <a:off x="2557669" y="3196564"/>
              <a:ext cx="2120348" cy="918236"/>
              <a:chOff x="2557669" y="2392014"/>
              <a:chExt cx="2120348" cy="1722786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10945D9-1062-4521-ADA3-CA92D0A2399A}"/>
                  </a:ext>
                </a:extLst>
              </p:cNvPr>
              <p:cNvSpPr/>
              <p:nvPr/>
            </p:nvSpPr>
            <p:spPr>
              <a:xfrm>
                <a:off x="2557669" y="2392014"/>
                <a:ext cx="2120348" cy="1722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容器</a:t>
                </a:r>
                <a:r>
                  <a:rPr lang="en-US" altLang="zh-CN" dirty="0"/>
                  <a:t>A1</a:t>
                </a:r>
                <a:endParaRPr lang="zh-CN" altLang="en-US" dirty="0"/>
              </a:p>
            </p:txBody>
          </p:sp>
          <p:sp>
            <p:nvSpPr>
              <p:cNvPr id="19" name="流程图: 磁盘 18">
                <a:extLst>
                  <a:ext uri="{FF2B5EF4-FFF2-40B4-BE49-F238E27FC236}">
                    <a16:creationId xmlns:a16="http://schemas.microsoft.com/office/drawing/2014/main" id="{0EF08582-9679-411B-8EB7-53026B36C688}"/>
                  </a:ext>
                </a:extLst>
              </p:cNvPr>
              <p:cNvSpPr/>
              <p:nvPr/>
            </p:nvSpPr>
            <p:spPr>
              <a:xfrm>
                <a:off x="2729947" y="3196565"/>
                <a:ext cx="1696279" cy="78188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MySql</a:t>
                </a:r>
                <a:endParaRPr lang="zh-CN" altLang="en-US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8F41556-85C6-4E15-92CF-67B236A67B5A}"/>
                </a:ext>
              </a:extLst>
            </p:cNvPr>
            <p:cNvGrpSpPr/>
            <p:nvPr/>
          </p:nvGrpSpPr>
          <p:grpSpPr>
            <a:xfrm>
              <a:off x="4837044" y="3196564"/>
              <a:ext cx="2093841" cy="918235"/>
              <a:chOff x="4837044" y="2392014"/>
              <a:chExt cx="2093841" cy="172278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C59723A-D2FE-4130-821B-DEC74275B7C9}"/>
                  </a:ext>
                </a:extLst>
              </p:cNvPr>
              <p:cNvSpPr/>
              <p:nvPr/>
            </p:nvSpPr>
            <p:spPr>
              <a:xfrm>
                <a:off x="4837044" y="2392014"/>
                <a:ext cx="2093841" cy="1722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容器</a:t>
                </a:r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7" name="立方体 16">
                <a:extLst>
                  <a:ext uri="{FF2B5EF4-FFF2-40B4-BE49-F238E27FC236}">
                    <a16:creationId xmlns:a16="http://schemas.microsoft.com/office/drawing/2014/main" id="{4CA8DAB5-2E9E-4387-B2EB-402D3998464A}"/>
                  </a:ext>
                </a:extLst>
              </p:cNvPr>
              <p:cNvSpPr/>
              <p:nvPr/>
            </p:nvSpPr>
            <p:spPr>
              <a:xfrm>
                <a:off x="5307494" y="3196564"/>
                <a:ext cx="1152939" cy="7818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LIMS</a:t>
                </a:r>
                <a:endParaRPr lang="zh-CN" altLang="en-US" dirty="0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CEF8F0B-56C3-4565-8BE3-199B8722E28C}"/>
              </a:ext>
            </a:extLst>
          </p:cNvPr>
          <p:cNvGrpSpPr/>
          <p:nvPr/>
        </p:nvGrpSpPr>
        <p:grpSpPr>
          <a:xfrm>
            <a:off x="2557669" y="2381967"/>
            <a:ext cx="4373216" cy="918236"/>
            <a:chOff x="2557669" y="3196564"/>
            <a:chExt cx="4373216" cy="91823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D6F3EB7-5D36-496C-9393-B1002845439F}"/>
                </a:ext>
              </a:extLst>
            </p:cNvPr>
            <p:cNvGrpSpPr/>
            <p:nvPr/>
          </p:nvGrpSpPr>
          <p:grpSpPr>
            <a:xfrm>
              <a:off x="2557669" y="3196564"/>
              <a:ext cx="2120348" cy="918236"/>
              <a:chOff x="2557669" y="2392014"/>
              <a:chExt cx="2120348" cy="1722786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7C5900A-F702-42DD-A05B-79E34108A353}"/>
                  </a:ext>
                </a:extLst>
              </p:cNvPr>
              <p:cNvSpPr/>
              <p:nvPr/>
            </p:nvSpPr>
            <p:spPr>
              <a:xfrm>
                <a:off x="2557669" y="2392014"/>
                <a:ext cx="2120348" cy="1722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容器</a:t>
                </a:r>
                <a:r>
                  <a:rPr lang="en-US" altLang="zh-CN" dirty="0"/>
                  <a:t>A2</a:t>
                </a:r>
                <a:endParaRPr lang="zh-CN" altLang="en-US" dirty="0"/>
              </a:p>
            </p:txBody>
          </p:sp>
          <p:sp>
            <p:nvSpPr>
              <p:cNvPr id="26" name="流程图: 磁盘 25">
                <a:extLst>
                  <a:ext uri="{FF2B5EF4-FFF2-40B4-BE49-F238E27FC236}">
                    <a16:creationId xmlns:a16="http://schemas.microsoft.com/office/drawing/2014/main" id="{13A743BA-C80D-4BA1-9C19-79C1B9576624}"/>
                  </a:ext>
                </a:extLst>
              </p:cNvPr>
              <p:cNvSpPr/>
              <p:nvPr/>
            </p:nvSpPr>
            <p:spPr>
              <a:xfrm>
                <a:off x="2729947" y="3196565"/>
                <a:ext cx="1696279" cy="78188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MySql</a:t>
                </a:r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4A03AFF-69A0-47C8-A51D-35969D813173}"/>
                </a:ext>
              </a:extLst>
            </p:cNvPr>
            <p:cNvGrpSpPr/>
            <p:nvPr/>
          </p:nvGrpSpPr>
          <p:grpSpPr>
            <a:xfrm>
              <a:off x="4837044" y="3196564"/>
              <a:ext cx="2093841" cy="918235"/>
              <a:chOff x="4837044" y="2392014"/>
              <a:chExt cx="2093841" cy="1722786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EE5C322-A5F9-44C6-A627-D6F33E3D019A}"/>
                  </a:ext>
                </a:extLst>
              </p:cNvPr>
              <p:cNvSpPr/>
              <p:nvPr/>
            </p:nvSpPr>
            <p:spPr>
              <a:xfrm>
                <a:off x="4837044" y="2392014"/>
                <a:ext cx="2093841" cy="1722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容器</a:t>
                </a:r>
                <a:r>
                  <a:rPr lang="en-US" altLang="zh-CN" dirty="0"/>
                  <a:t>B2</a:t>
                </a:r>
                <a:endParaRPr lang="zh-CN" altLang="en-US" dirty="0"/>
              </a:p>
            </p:txBody>
          </p:sp>
          <p:sp>
            <p:nvSpPr>
              <p:cNvPr id="24" name="立方体 23">
                <a:extLst>
                  <a:ext uri="{FF2B5EF4-FFF2-40B4-BE49-F238E27FC236}">
                    <a16:creationId xmlns:a16="http://schemas.microsoft.com/office/drawing/2014/main" id="{FEC6E85B-ADC7-4D8D-848B-77553F921FF9}"/>
                  </a:ext>
                </a:extLst>
              </p:cNvPr>
              <p:cNvSpPr/>
              <p:nvPr/>
            </p:nvSpPr>
            <p:spPr>
              <a:xfrm>
                <a:off x="5307494" y="3196564"/>
                <a:ext cx="1152939" cy="7818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LIMS</a:t>
                </a:r>
                <a:endParaRPr lang="zh-CN" altLang="en-US" dirty="0"/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BC874F21-7771-4564-A35D-6294BC1BB308}"/>
              </a:ext>
            </a:extLst>
          </p:cNvPr>
          <p:cNvSpPr/>
          <p:nvPr/>
        </p:nvSpPr>
        <p:spPr>
          <a:xfrm>
            <a:off x="4094921" y="3498574"/>
            <a:ext cx="1152939" cy="410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</a:rPr>
              <a:t>……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0247F36-9EF5-497B-81B5-D3D8D8783EF3}"/>
              </a:ext>
            </a:extLst>
          </p:cNvPr>
          <p:cNvSpPr/>
          <p:nvPr/>
        </p:nvSpPr>
        <p:spPr>
          <a:xfrm>
            <a:off x="7885042" y="2372135"/>
            <a:ext cx="2915480" cy="3498577"/>
          </a:xfrm>
          <a:prstGeom prst="roundRect">
            <a:avLst/>
          </a:prstGeom>
          <a:solidFill>
            <a:srgbClr val="A5A5A5">
              <a:alpha val="45882"/>
            </a:srgbClr>
          </a:solidFill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多租户情况下，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MySQL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Tomcat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都存在端口分配问题</a:t>
            </a:r>
          </a:p>
        </p:txBody>
      </p:sp>
    </p:spTree>
    <p:extLst>
      <p:ext uri="{BB962C8B-B14F-4D97-AF65-F5344CB8AC3E}">
        <p14:creationId xmlns:p14="http://schemas.microsoft.com/office/powerpoint/2010/main" val="133063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B25AF699-28BA-41D2-9D2F-049381133D6B}"/>
              </a:ext>
            </a:extLst>
          </p:cNvPr>
          <p:cNvSpPr/>
          <p:nvPr/>
        </p:nvSpPr>
        <p:spPr>
          <a:xfrm>
            <a:off x="6471033" y="1448972"/>
            <a:ext cx="4041913" cy="35049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被管理对象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D4CD9E-550D-4E82-B5C0-BEC09EAB5E2F}"/>
              </a:ext>
            </a:extLst>
          </p:cNvPr>
          <p:cNvSpPr/>
          <p:nvPr/>
        </p:nvSpPr>
        <p:spPr>
          <a:xfrm>
            <a:off x="1759886" y="258834"/>
            <a:ext cx="2052459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客户自助采购界面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0BCB6-970F-4187-A295-3C4E5591038A}"/>
              </a:ext>
            </a:extLst>
          </p:cNvPr>
          <p:cNvSpPr/>
          <p:nvPr/>
        </p:nvSpPr>
        <p:spPr>
          <a:xfrm>
            <a:off x="3983504" y="258834"/>
            <a:ext cx="2043154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运维配置管理界面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3624DF-B667-4435-BD91-50838AAC1F2F}"/>
              </a:ext>
            </a:extLst>
          </p:cNvPr>
          <p:cNvSpPr/>
          <p:nvPr/>
        </p:nvSpPr>
        <p:spPr>
          <a:xfrm>
            <a:off x="1759886" y="5927419"/>
            <a:ext cx="8753060" cy="609600"/>
          </a:xfrm>
          <a:prstGeom prst="rect">
            <a:avLst/>
          </a:prstGeom>
          <a:solidFill>
            <a:srgbClr val="9D9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E60EA5-1944-4920-949B-EB81DBA53ED5}"/>
              </a:ext>
            </a:extLst>
          </p:cNvPr>
          <p:cNvSpPr/>
          <p:nvPr/>
        </p:nvSpPr>
        <p:spPr>
          <a:xfrm>
            <a:off x="1759886" y="5146393"/>
            <a:ext cx="875306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EED1A7-B1C3-41C0-BEFF-05B23E23F319}"/>
              </a:ext>
            </a:extLst>
          </p:cNvPr>
          <p:cNvSpPr/>
          <p:nvPr/>
        </p:nvSpPr>
        <p:spPr>
          <a:xfrm>
            <a:off x="1743614" y="4455115"/>
            <a:ext cx="4425346" cy="494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操作 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D24733-6E27-4738-96F0-CF8FD48F66D6}"/>
              </a:ext>
            </a:extLst>
          </p:cNvPr>
          <p:cNvGrpSpPr/>
          <p:nvPr/>
        </p:nvGrpSpPr>
        <p:grpSpPr>
          <a:xfrm>
            <a:off x="7087989" y="4093930"/>
            <a:ext cx="2808000" cy="610472"/>
            <a:chOff x="6905109" y="3151395"/>
            <a:chExt cx="2808000" cy="61047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9A69FF1-00D2-4555-A1AB-BBBBDC0EF243}"/>
                </a:ext>
              </a:extLst>
            </p:cNvPr>
            <p:cNvGrpSpPr/>
            <p:nvPr/>
          </p:nvGrpSpPr>
          <p:grpSpPr>
            <a:xfrm>
              <a:off x="6905109" y="3151395"/>
              <a:ext cx="1361455" cy="610472"/>
              <a:chOff x="2557669" y="2392014"/>
              <a:chExt cx="2120348" cy="172278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0B5C07B-7DC7-4DE2-B7DD-D579143BC024}"/>
                  </a:ext>
                </a:extLst>
              </p:cNvPr>
              <p:cNvSpPr/>
              <p:nvPr/>
            </p:nvSpPr>
            <p:spPr>
              <a:xfrm>
                <a:off x="2557669" y="2392014"/>
                <a:ext cx="2120348" cy="1722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容器</a:t>
                </a:r>
                <a:r>
                  <a:rPr lang="en-US" altLang="zh-CN" dirty="0"/>
                  <a:t>A3</a:t>
                </a:r>
                <a:endParaRPr lang="zh-CN" altLang="en-US" dirty="0"/>
              </a:p>
            </p:txBody>
          </p:sp>
          <p:sp>
            <p:nvSpPr>
              <p:cNvPr id="16" name="流程图: 磁盘 15">
                <a:extLst>
                  <a:ext uri="{FF2B5EF4-FFF2-40B4-BE49-F238E27FC236}">
                    <a16:creationId xmlns:a16="http://schemas.microsoft.com/office/drawing/2014/main" id="{9129D7E1-55FD-4242-9A3B-4AD4031CEF0A}"/>
                  </a:ext>
                </a:extLst>
              </p:cNvPr>
              <p:cNvSpPr/>
              <p:nvPr/>
            </p:nvSpPr>
            <p:spPr>
              <a:xfrm>
                <a:off x="2729947" y="3196565"/>
                <a:ext cx="1696279" cy="78188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MySql</a:t>
                </a:r>
                <a:endParaRPr lang="zh-CN" altLang="en-US" dirty="0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B4BFA71-810A-420F-850A-7C2641EC34D9}"/>
                </a:ext>
              </a:extLst>
            </p:cNvPr>
            <p:cNvSpPr/>
            <p:nvPr/>
          </p:nvSpPr>
          <p:spPr>
            <a:xfrm>
              <a:off x="8368674" y="3151396"/>
              <a:ext cx="1344435" cy="6104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容器</a:t>
              </a:r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FFA63C60-28A2-4F62-BC3F-219FE612C8F8}"/>
                </a:ext>
              </a:extLst>
            </p:cNvPr>
            <p:cNvSpPr/>
            <p:nvPr/>
          </p:nvSpPr>
          <p:spPr>
            <a:xfrm>
              <a:off x="8670745" y="3436489"/>
              <a:ext cx="740291" cy="27706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LIMS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847F0D-8193-4728-A1A3-BB56CE9156C3}"/>
              </a:ext>
            </a:extLst>
          </p:cNvPr>
          <p:cNvGrpSpPr/>
          <p:nvPr/>
        </p:nvGrpSpPr>
        <p:grpSpPr>
          <a:xfrm>
            <a:off x="7087989" y="2014920"/>
            <a:ext cx="2808000" cy="610472"/>
            <a:chOff x="2557669" y="3196564"/>
            <a:chExt cx="4373216" cy="918236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E94CE48-DCBE-466C-BA4B-25A0DED48F94}"/>
                </a:ext>
              </a:extLst>
            </p:cNvPr>
            <p:cNvGrpSpPr/>
            <p:nvPr/>
          </p:nvGrpSpPr>
          <p:grpSpPr>
            <a:xfrm>
              <a:off x="2557669" y="3196564"/>
              <a:ext cx="2120348" cy="918236"/>
              <a:chOff x="2557669" y="2392014"/>
              <a:chExt cx="2120348" cy="1722786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4BDDAE9-86CC-4C6D-810F-1EDAA458BC50}"/>
                  </a:ext>
                </a:extLst>
              </p:cNvPr>
              <p:cNvSpPr/>
              <p:nvPr/>
            </p:nvSpPr>
            <p:spPr>
              <a:xfrm>
                <a:off x="2557669" y="2392014"/>
                <a:ext cx="2120348" cy="1722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容器</a:t>
                </a:r>
                <a:r>
                  <a:rPr lang="en-US" altLang="zh-CN" dirty="0"/>
                  <a:t>A1</a:t>
                </a:r>
                <a:endParaRPr lang="zh-CN" altLang="en-US" dirty="0"/>
              </a:p>
            </p:txBody>
          </p:sp>
          <p:sp>
            <p:nvSpPr>
              <p:cNvPr id="23" name="流程图: 磁盘 22">
                <a:extLst>
                  <a:ext uri="{FF2B5EF4-FFF2-40B4-BE49-F238E27FC236}">
                    <a16:creationId xmlns:a16="http://schemas.microsoft.com/office/drawing/2014/main" id="{BD5721CD-77A7-4E20-8B6F-C5563B3FBACB}"/>
                  </a:ext>
                </a:extLst>
              </p:cNvPr>
              <p:cNvSpPr/>
              <p:nvPr/>
            </p:nvSpPr>
            <p:spPr>
              <a:xfrm>
                <a:off x="2729947" y="3196565"/>
                <a:ext cx="1696279" cy="78188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MySql</a:t>
                </a:r>
                <a:endParaRPr lang="zh-CN" altLang="en-US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EC89A47-3574-4380-A71A-2EE414CCE06C}"/>
                </a:ext>
              </a:extLst>
            </p:cNvPr>
            <p:cNvGrpSpPr/>
            <p:nvPr/>
          </p:nvGrpSpPr>
          <p:grpSpPr>
            <a:xfrm>
              <a:off x="4837044" y="3196564"/>
              <a:ext cx="2093841" cy="918235"/>
              <a:chOff x="4837044" y="2392014"/>
              <a:chExt cx="2093841" cy="172278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D27EBE6-6D6E-44C3-BE9D-B699EA8BB78D}"/>
                  </a:ext>
                </a:extLst>
              </p:cNvPr>
              <p:cNvSpPr/>
              <p:nvPr/>
            </p:nvSpPr>
            <p:spPr>
              <a:xfrm>
                <a:off x="4837044" y="2392014"/>
                <a:ext cx="2093841" cy="1722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容器</a:t>
                </a:r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21" name="立方体 20">
                <a:extLst>
                  <a:ext uri="{FF2B5EF4-FFF2-40B4-BE49-F238E27FC236}">
                    <a16:creationId xmlns:a16="http://schemas.microsoft.com/office/drawing/2014/main" id="{7630C007-A3BB-4BBE-BB84-295AE16DCAC8}"/>
                  </a:ext>
                </a:extLst>
              </p:cNvPr>
              <p:cNvSpPr/>
              <p:nvPr/>
            </p:nvSpPr>
            <p:spPr>
              <a:xfrm>
                <a:off x="5307494" y="3196564"/>
                <a:ext cx="1152939" cy="7818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LIMS</a:t>
                </a:r>
                <a:endParaRPr lang="zh-CN" altLang="en-US" dirty="0"/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BEDDFF1-A7D3-43A7-85C0-B79BD5443835}"/>
              </a:ext>
            </a:extLst>
          </p:cNvPr>
          <p:cNvGrpSpPr/>
          <p:nvPr/>
        </p:nvGrpSpPr>
        <p:grpSpPr>
          <a:xfrm>
            <a:off x="7087989" y="3048129"/>
            <a:ext cx="2808000" cy="610472"/>
            <a:chOff x="6905109" y="2105594"/>
            <a:chExt cx="2808000" cy="61047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0C24BE-36EF-4453-B3A5-FCA45611D018}"/>
                </a:ext>
              </a:extLst>
            </p:cNvPr>
            <p:cNvSpPr/>
            <p:nvPr/>
          </p:nvSpPr>
          <p:spPr>
            <a:xfrm>
              <a:off x="6905109" y="2105594"/>
              <a:ext cx="1361455" cy="6104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容器</a:t>
              </a:r>
              <a:r>
                <a:rPr lang="en-US" altLang="zh-CN" dirty="0"/>
                <a:t>A2</a:t>
              </a:r>
              <a:endParaRPr lang="zh-CN" altLang="en-US" dirty="0"/>
            </a:p>
          </p:txBody>
        </p:sp>
        <p:sp>
          <p:nvSpPr>
            <p:cNvPr id="30" name="流程图: 磁盘 29">
              <a:extLst>
                <a:ext uri="{FF2B5EF4-FFF2-40B4-BE49-F238E27FC236}">
                  <a16:creationId xmlns:a16="http://schemas.microsoft.com/office/drawing/2014/main" id="{5A3999D0-89CC-477B-8FD7-8E7BD3EB9C63}"/>
                </a:ext>
              </a:extLst>
            </p:cNvPr>
            <p:cNvSpPr/>
            <p:nvPr/>
          </p:nvSpPr>
          <p:spPr>
            <a:xfrm>
              <a:off x="7015727" y="2390688"/>
              <a:ext cx="1089165" cy="27706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426EAE7-DF28-4357-A61D-A022F21A4175}"/>
                </a:ext>
              </a:extLst>
            </p:cNvPr>
            <p:cNvGrpSpPr/>
            <p:nvPr/>
          </p:nvGrpSpPr>
          <p:grpSpPr>
            <a:xfrm>
              <a:off x="8368674" y="2105594"/>
              <a:ext cx="1344435" cy="610471"/>
              <a:chOff x="4837044" y="2392014"/>
              <a:chExt cx="2093841" cy="172278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1E1D8EE-4905-4561-B75B-2A20FE852CE6}"/>
                  </a:ext>
                </a:extLst>
              </p:cNvPr>
              <p:cNvSpPr/>
              <p:nvPr/>
            </p:nvSpPr>
            <p:spPr>
              <a:xfrm>
                <a:off x="4837044" y="2392014"/>
                <a:ext cx="2093841" cy="1722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容器</a:t>
                </a:r>
                <a:r>
                  <a:rPr lang="en-US" altLang="zh-CN" dirty="0"/>
                  <a:t>B2</a:t>
                </a:r>
                <a:endParaRPr lang="zh-CN" altLang="en-US" dirty="0"/>
              </a:p>
            </p:txBody>
          </p:sp>
          <p:sp>
            <p:nvSpPr>
              <p:cNvPr id="28" name="立方体 27">
                <a:extLst>
                  <a:ext uri="{FF2B5EF4-FFF2-40B4-BE49-F238E27FC236}">
                    <a16:creationId xmlns:a16="http://schemas.microsoft.com/office/drawing/2014/main" id="{230EAA32-FA90-42BB-ADF5-02E39CB4032B}"/>
                  </a:ext>
                </a:extLst>
              </p:cNvPr>
              <p:cNvSpPr/>
              <p:nvPr/>
            </p:nvSpPr>
            <p:spPr>
              <a:xfrm>
                <a:off x="5307494" y="3196564"/>
                <a:ext cx="1152939" cy="7818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LIMS</a:t>
                </a:r>
                <a:endParaRPr lang="zh-CN" altLang="en-US" dirty="0"/>
              </a:p>
            </p:txBody>
          </p:sp>
        </p:grp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9031C98-A69B-4A75-B5D3-3305F07D863F}"/>
              </a:ext>
            </a:extLst>
          </p:cNvPr>
          <p:cNvSpPr/>
          <p:nvPr/>
        </p:nvSpPr>
        <p:spPr>
          <a:xfrm>
            <a:off x="8008104" y="3768902"/>
            <a:ext cx="967771" cy="2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</a:rPr>
              <a:t>……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350E70A-8FD6-4DFF-9B30-EB310536070A}"/>
              </a:ext>
            </a:extLst>
          </p:cNvPr>
          <p:cNvSpPr/>
          <p:nvPr/>
        </p:nvSpPr>
        <p:spPr>
          <a:xfrm>
            <a:off x="1743614" y="1437404"/>
            <a:ext cx="4409074" cy="2808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应用服务器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E3A36D7-C738-428B-8458-9CB72AE83626}"/>
              </a:ext>
            </a:extLst>
          </p:cNvPr>
          <p:cNvSpPr/>
          <p:nvPr/>
        </p:nvSpPr>
        <p:spPr>
          <a:xfrm>
            <a:off x="1831185" y="2188210"/>
            <a:ext cx="2152318" cy="13065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客户自助采购系统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0497157-C4AD-4226-B8F1-22A928751276}"/>
              </a:ext>
            </a:extLst>
          </p:cNvPr>
          <p:cNvSpPr/>
          <p:nvPr/>
        </p:nvSpPr>
        <p:spPr>
          <a:xfrm>
            <a:off x="4051496" y="2188210"/>
            <a:ext cx="2018134" cy="13065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运维配置管理系统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6AF62D0-A3A3-42FC-9B9E-0493BC6B3521}"/>
              </a:ext>
            </a:extLst>
          </p:cNvPr>
          <p:cNvSpPr/>
          <p:nvPr/>
        </p:nvSpPr>
        <p:spPr>
          <a:xfrm>
            <a:off x="154013" y="1424152"/>
            <a:ext cx="1125415" cy="35127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CI/CD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6EBAC24-7E43-4F63-AE27-AA3FD03A2F9D}"/>
              </a:ext>
            </a:extLst>
          </p:cNvPr>
          <p:cNvSpPr/>
          <p:nvPr/>
        </p:nvSpPr>
        <p:spPr>
          <a:xfrm>
            <a:off x="1603717" y="1318285"/>
            <a:ext cx="9101797" cy="451722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DC9712-D1B8-4CDD-A594-240D0BFCAFDD}"/>
              </a:ext>
            </a:extLst>
          </p:cNvPr>
          <p:cNvSpPr/>
          <p:nvPr/>
        </p:nvSpPr>
        <p:spPr>
          <a:xfrm>
            <a:off x="745588" y="126609"/>
            <a:ext cx="5390828" cy="900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255387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061250FB-0B68-4BF0-BF80-A2A2B22069E0}"/>
              </a:ext>
            </a:extLst>
          </p:cNvPr>
          <p:cNvSpPr/>
          <p:nvPr/>
        </p:nvSpPr>
        <p:spPr>
          <a:xfrm>
            <a:off x="4599471" y="1654946"/>
            <a:ext cx="5966130" cy="253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微服务 </a:t>
            </a:r>
            <a:r>
              <a:rPr lang="en-US" altLang="zh-CN" sz="1200" b="1" dirty="0"/>
              <a:t>REST API</a:t>
            </a:r>
            <a:endParaRPr lang="zh-CN" altLang="en-US" sz="1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A2AE22-ABD8-488C-9C52-D4B635F60614}"/>
              </a:ext>
            </a:extLst>
          </p:cNvPr>
          <p:cNvSpPr/>
          <p:nvPr/>
        </p:nvSpPr>
        <p:spPr>
          <a:xfrm>
            <a:off x="225014" y="894066"/>
            <a:ext cx="817404" cy="5494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LIMS</a:t>
            </a:r>
          </a:p>
          <a:p>
            <a:pPr algn="ctr"/>
            <a:r>
              <a:rPr lang="zh-CN" altLang="en-US" sz="1200" dirty="0"/>
              <a:t>持续集成</a:t>
            </a:r>
            <a:r>
              <a:rPr lang="en-US" altLang="zh-CN" sz="1200" dirty="0"/>
              <a:t>/</a:t>
            </a:r>
          </a:p>
          <a:p>
            <a:pPr algn="ctr"/>
            <a:r>
              <a:rPr lang="zh-CN" altLang="en-US" sz="1200" dirty="0"/>
              <a:t>持续发布系统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1F8BDC-F531-4114-A6C8-32DF9DAE23A5}"/>
              </a:ext>
            </a:extLst>
          </p:cNvPr>
          <p:cNvSpPr/>
          <p:nvPr/>
        </p:nvSpPr>
        <p:spPr>
          <a:xfrm>
            <a:off x="1270572" y="894065"/>
            <a:ext cx="3199448" cy="4103745"/>
          </a:xfrm>
          <a:prstGeom prst="rect">
            <a:avLst/>
          </a:prstGeom>
          <a:solidFill>
            <a:srgbClr val="AFC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Docker </a:t>
            </a:r>
            <a:r>
              <a:rPr lang="zh-CN" altLang="en-US" sz="1200" b="1" dirty="0">
                <a:solidFill>
                  <a:schemeClr val="tx1"/>
                </a:solidFill>
              </a:rPr>
              <a:t>镜像生成系统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B965E9-7041-4F29-9F96-5EB9223AEFCF}"/>
              </a:ext>
            </a:extLst>
          </p:cNvPr>
          <p:cNvGrpSpPr/>
          <p:nvPr/>
        </p:nvGrpSpPr>
        <p:grpSpPr>
          <a:xfrm>
            <a:off x="1362633" y="1618726"/>
            <a:ext cx="3015325" cy="1417501"/>
            <a:chOff x="6766199" y="1568861"/>
            <a:chExt cx="3015325" cy="12800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4B8457-4CDF-4F8E-A8DC-7689DFFAE674}"/>
                </a:ext>
              </a:extLst>
            </p:cNvPr>
            <p:cNvSpPr/>
            <p:nvPr/>
          </p:nvSpPr>
          <p:spPr>
            <a:xfrm>
              <a:off x="6766199" y="1568861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容器化的</a:t>
              </a:r>
              <a:r>
                <a:rPr lang="en-US" altLang="zh-CN" sz="1200" dirty="0"/>
                <a:t>LIMS </a:t>
              </a:r>
              <a:r>
                <a:rPr lang="zh-CN" altLang="en-US" sz="1200" dirty="0"/>
                <a:t>产品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12666C-FC7E-45DF-89B4-5D3E9B389CF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423051A-A0B8-43E7-AC5E-7C1976D586A3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6AC4D53-F194-489F-8F8D-C385572B2C2D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21" name="流程图: 磁盘 20">
                  <a:extLst>
                    <a:ext uri="{FF2B5EF4-FFF2-40B4-BE49-F238E27FC236}">
                      <a16:creationId xmlns:a16="http://schemas.microsoft.com/office/drawing/2014/main" id="{6154579F-15FA-424D-BEA4-8471E180853B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AA28BC-26F8-4C32-9F55-FA5EFD986033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68F5D2E-0687-49ED-93F5-BD5EB999D06D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AE109E4F-2FC5-4D4B-AC5E-B6117BE38C7C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LIMS</a:t>
                  </a:r>
                  <a:endParaRPr lang="zh-CN" altLang="en-US" sz="1200" dirty="0"/>
                </a:p>
              </p:txBody>
            </p:sp>
          </p:grp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6050820-11D9-4C46-8CE4-4A67EC83D20C}"/>
              </a:ext>
            </a:extLst>
          </p:cNvPr>
          <p:cNvGrpSpPr/>
          <p:nvPr/>
        </p:nvGrpSpPr>
        <p:grpSpPr>
          <a:xfrm>
            <a:off x="1373555" y="3299945"/>
            <a:ext cx="3015325" cy="1417501"/>
            <a:chOff x="6791284" y="1582448"/>
            <a:chExt cx="3015325" cy="1280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773831-EE72-4A2E-8030-AE6111408149}"/>
                </a:ext>
              </a:extLst>
            </p:cNvPr>
            <p:cNvSpPr/>
            <p:nvPr/>
          </p:nvSpPr>
          <p:spPr>
            <a:xfrm>
              <a:off x="6791284" y="1582448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未来其他产品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B828000-6C96-4FD4-9C7E-EE4777139FB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11B43CC-D89A-4DB0-9AE6-7ACFC8CFB621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B8E268-CCD4-4800-8E8E-4F7E91CF7085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31" name="流程图: 磁盘 30">
                  <a:extLst>
                    <a:ext uri="{FF2B5EF4-FFF2-40B4-BE49-F238E27FC236}">
                      <a16:creationId xmlns:a16="http://schemas.microsoft.com/office/drawing/2014/main" id="{BF70788F-BB94-44AB-95F3-26E8D969F96E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6B1B4C5-767D-4C33-B365-7A5EC39445A1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9CEC488-27A4-4BBA-92F1-0C720A11C475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29" name="立方体 28">
                  <a:extLst>
                    <a:ext uri="{FF2B5EF4-FFF2-40B4-BE49-F238E27FC236}">
                      <a16:creationId xmlns:a16="http://schemas.microsoft.com/office/drawing/2014/main" id="{B4DAFC24-C8D9-4549-A5B5-8A3A8D8F15B8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EC</a:t>
                  </a:r>
                  <a:endParaRPr lang="zh-CN" altLang="en-US" sz="1200" dirty="0"/>
                </a:p>
              </p:txBody>
            </p:sp>
          </p:grp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9CA7FE08-00EB-447A-826F-7A216EC38ACD}"/>
              </a:ext>
            </a:extLst>
          </p:cNvPr>
          <p:cNvSpPr/>
          <p:nvPr/>
        </p:nvSpPr>
        <p:spPr>
          <a:xfrm>
            <a:off x="7594184" y="911961"/>
            <a:ext cx="2918131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客户自助采购界面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97D083-70A8-4B6B-8F87-2FD9BC366E1A}"/>
              </a:ext>
            </a:extLst>
          </p:cNvPr>
          <p:cNvSpPr/>
          <p:nvPr/>
        </p:nvSpPr>
        <p:spPr>
          <a:xfrm>
            <a:off x="4617034" y="908014"/>
            <a:ext cx="2867119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运维配置管理界面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4BE636C-304C-4C38-8C3B-79135D598D00}"/>
              </a:ext>
            </a:extLst>
          </p:cNvPr>
          <p:cNvGrpSpPr/>
          <p:nvPr/>
        </p:nvGrpSpPr>
        <p:grpSpPr>
          <a:xfrm>
            <a:off x="4646622" y="2011982"/>
            <a:ext cx="2793743" cy="2055378"/>
            <a:chOff x="7731157" y="1999646"/>
            <a:chExt cx="2793743" cy="205537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C8B03-BCC4-4AA3-BE44-1E0B9B493E63}"/>
                </a:ext>
              </a:extLst>
            </p:cNvPr>
            <p:cNvSpPr/>
            <p:nvPr/>
          </p:nvSpPr>
          <p:spPr>
            <a:xfrm>
              <a:off x="7731157" y="1999646"/>
              <a:ext cx="1419576" cy="20553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LIMS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自动部署系统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4FB410-C47B-4530-B715-0D8F2484433E}"/>
                </a:ext>
              </a:extLst>
            </p:cNvPr>
            <p:cNvSpPr/>
            <p:nvPr/>
          </p:nvSpPr>
          <p:spPr>
            <a:xfrm>
              <a:off x="9231873" y="1999646"/>
              <a:ext cx="1293027" cy="20518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监测系统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62C2F7-FD16-4507-B14C-BA5978A1692D}"/>
              </a:ext>
            </a:extLst>
          </p:cNvPr>
          <p:cNvGrpSpPr/>
          <p:nvPr/>
        </p:nvGrpSpPr>
        <p:grpSpPr>
          <a:xfrm>
            <a:off x="4646622" y="4232534"/>
            <a:ext cx="2834314" cy="980452"/>
            <a:chOff x="7731157" y="4220198"/>
            <a:chExt cx="2834314" cy="9804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409C223-88DC-430F-B270-EE4EEE3F4259}"/>
                </a:ext>
              </a:extLst>
            </p:cNvPr>
            <p:cNvSpPr/>
            <p:nvPr/>
          </p:nvSpPr>
          <p:spPr>
            <a:xfrm>
              <a:off x="7731157" y="4220198"/>
              <a:ext cx="1419575" cy="9804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zh-CN" altLang="en-US" sz="1200" dirty="0"/>
                <a:t>操作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Shell</a:t>
              </a:r>
              <a:r>
                <a:rPr lang="zh-CN" altLang="en-US" sz="1200" dirty="0"/>
                <a:t>脚本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1E06172-8943-4013-88F3-01FA1BA773B7}"/>
                </a:ext>
              </a:extLst>
            </p:cNvPr>
            <p:cNvSpPr/>
            <p:nvPr/>
          </p:nvSpPr>
          <p:spPr>
            <a:xfrm>
              <a:off x="9191303" y="4220285"/>
              <a:ext cx="1374168" cy="97794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en-US" altLang="zh-CN" sz="1200" dirty="0"/>
                <a:t>API</a:t>
              </a:r>
              <a:endParaRPr lang="zh-CN" altLang="en-US" sz="1200" dirty="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3DC752A-55E4-42AD-BC2E-87297A1C8EFD}"/>
              </a:ext>
            </a:extLst>
          </p:cNvPr>
          <p:cNvSpPr/>
          <p:nvPr/>
        </p:nvSpPr>
        <p:spPr>
          <a:xfrm>
            <a:off x="1270571" y="5778565"/>
            <a:ext cx="9913244" cy="609600"/>
          </a:xfrm>
          <a:prstGeom prst="rect">
            <a:avLst/>
          </a:prstGeom>
          <a:solidFill>
            <a:srgbClr val="9D9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操作系统层 </a:t>
            </a:r>
            <a:r>
              <a:rPr lang="en-US" altLang="zh-CN" sz="1200" dirty="0"/>
              <a:t>(CentOS 7)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D8A6C-36E0-48B7-AD95-5301062A437B}"/>
              </a:ext>
            </a:extLst>
          </p:cNvPr>
          <p:cNvSpPr/>
          <p:nvPr/>
        </p:nvSpPr>
        <p:spPr>
          <a:xfrm>
            <a:off x="1270573" y="5182837"/>
            <a:ext cx="9294898" cy="51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</a:t>
            </a:r>
            <a:r>
              <a:rPr lang="zh-CN" altLang="en-US" sz="1200" dirty="0"/>
              <a:t>引擎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EEE5C9-0136-4D90-B0C7-3D147D40F65B}"/>
              </a:ext>
            </a:extLst>
          </p:cNvPr>
          <p:cNvGrpSpPr/>
          <p:nvPr/>
        </p:nvGrpSpPr>
        <p:grpSpPr>
          <a:xfrm>
            <a:off x="7594184" y="2002438"/>
            <a:ext cx="2914912" cy="2111408"/>
            <a:chOff x="5379732" y="2060196"/>
            <a:chExt cx="2803161" cy="207316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DABD53-B8DB-4B42-A121-90672E0F60FB}"/>
                </a:ext>
              </a:extLst>
            </p:cNvPr>
            <p:cNvSpPr/>
            <p:nvPr/>
          </p:nvSpPr>
          <p:spPr>
            <a:xfrm>
              <a:off x="5379732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交易管理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3B8A71-3ACD-4E75-A631-FB02440B1B6E}"/>
                </a:ext>
              </a:extLst>
            </p:cNvPr>
            <p:cNvSpPr/>
            <p:nvPr/>
          </p:nvSpPr>
          <p:spPr>
            <a:xfrm>
              <a:off x="6855039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通知系统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F30D5D-4B37-4A23-9502-362FA424D6AE}"/>
                </a:ext>
              </a:extLst>
            </p:cNvPr>
            <p:cNvSpPr/>
            <p:nvPr/>
          </p:nvSpPr>
          <p:spPr>
            <a:xfrm>
              <a:off x="6855039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Mail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BEA27A-9C99-4422-9CD7-E81FB9030D24}"/>
                </a:ext>
              </a:extLst>
            </p:cNvPr>
            <p:cNvSpPr/>
            <p:nvPr/>
          </p:nvSpPr>
          <p:spPr>
            <a:xfrm>
              <a:off x="6855039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SMS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552215-151E-4B5A-8809-73633D1F5524}"/>
                </a:ext>
              </a:extLst>
            </p:cNvPr>
            <p:cNvSpPr/>
            <p:nvPr/>
          </p:nvSpPr>
          <p:spPr>
            <a:xfrm>
              <a:off x="5379732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订单管理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8ADB05-7AE2-4F0C-9B66-0589B8BEDB16}"/>
                </a:ext>
              </a:extLst>
            </p:cNvPr>
            <p:cNvSpPr/>
            <p:nvPr/>
          </p:nvSpPr>
          <p:spPr>
            <a:xfrm>
              <a:off x="5379732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容器管理</a:t>
              </a:r>
            </a:p>
          </p:txBody>
        </p:sp>
      </p:grpSp>
      <p:sp>
        <p:nvSpPr>
          <p:cNvPr id="50" name="流程图: 磁盘 49">
            <a:extLst>
              <a:ext uri="{FF2B5EF4-FFF2-40B4-BE49-F238E27FC236}">
                <a16:creationId xmlns:a16="http://schemas.microsoft.com/office/drawing/2014/main" id="{D47A1094-F81C-4A71-B15F-7172329DF553}"/>
              </a:ext>
            </a:extLst>
          </p:cNvPr>
          <p:cNvSpPr/>
          <p:nvPr/>
        </p:nvSpPr>
        <p:spPr>
          <a:xfrm>
            <a:off x="7594184" y="4397503"/>
            <a:ext cx="2914911" cy="497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Mysql</a:t>
            </a:r>
            <a:r>
              <a:rPr lang="en-US" altLang="zh-CN" sz="1200" dirty="0"/>
              <a:t> Docker </a:t>
            </a:r>
            <a:r>
              <a:rPr lang="zh-CN" altLang="en-US" sz="1200" dirty="0"/>
              <a:t>数据库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5D843A-937D-41AD-B725-0310EEE7C3C1}"/>
              </a:ext>
            </a:extLst>
          </p:cNvPr>
          <p:cNvSpPr/>
          <p:nvPr/>
        </p:nvSpPr>
        <p:spPr>
          <a:xfrm>
            <a:off x="10733649" y="894065"/>
            <a:ext cx="450166" cy="33007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权限认证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68A13B-640F-4A1B-9882-88B29523FE7E}"/>
              </a:ext>
            </a:extLst>
          </p:cNvPr>
          <p:cNvSpPr/>
          <p:nvPr/>
        </p:nvSpPr>
        <p:spPr>
          <a:xfrm>
            <a:off x="1123558" y="766961"/>
            <a:ext cx="10179442" cy="5011604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88D8DEC-4858-4072-A8FD-771A395B1BA4}"/>
              </a:ext>
            </a:extLst>
          </p:cNvPr>
          <p:cNvSpPr/>
          <p:nvPr/>
        </p:nvSpPr>
        <p:spPr>
          <a:xfrm>
            <a:off x="903658" y="2846642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3E3BED-89A5-473E-B956-A3A4272FB3C1}"/>
              </a:ext>
            </a:extLst>
          </p:cNvPr>
          <p:cNvSpPr/>
          <p:nvPr/>
        </p:nvSpPr>
        <p:spPr>
          <a:xfrm>
            <a:off x="2839376" y="137888"/>
            <a:ext cx="5974424" cy="512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LIMS</a:t>
            </a:r>
            <a:r>
              <a:rPr lang="zh-CN" altLang="en-US" dirty="0"/>
              <a:t>产品容器化云端发售系统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DC8A0147-AE6D-46C8-8F41-B695C175AE29}"/>
              </a:ext>
            </a:extLst>
          </p:cNvPr>
          <p:cNvSpPr/>
          <p:nvPr/>
        </p:nvSpPr>
        <p:spPr>
          <a:xfrm>
            <a:off x="4320148" y="2826047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1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C1A850-7858-4348-9474-49DC0B16839C}"/>
              </a:ext>
            </a:extLst>
          </p:cNvPr>
          <p:cNvSpPr/>
          <p:nvPr/>
        </p:nvSpPr>
        <p:spPr>
          <a:xfrm>
            <a:off x="2496476" y="391888"/>
            <a:ext cx="5974424" cy="512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容器化的</a:t>
            </a:r>
            <a:r>
              <a:rPr lang="en-US" altLang="zh-CN" dirty="0" err="1"/>
              <a:t>Lims</a:t>
            </a:r>
            <a:r>
              <a:rPr lang="zh-CN" altLang="en-US" dirty="0"/>
              <a:t>产品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DA456B-79AE-4D2E-B19F-C3CDAE43872C}"/>
              </a:ext>
            </a:extLst>
          </p:cNvPr>
          <p:cNvGrpSpPr/>
          <p:nvPr/>
        </p:nvGrpSpPr>
        <p:grpSpPr>
          <a:xfrm>
            <a:off x="1458475" y="1264802"/>
            <a:ext cx="4187286" cy="3815198"/>
            <a:chOff x="1128275" y="1506102"/>
            <a:chExt cx="4187286" cy="483526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03EA49-0C9E-48F6-A5D4-8129CC01C4F6}"/>
                </a:ext>
              </a:extLst>
            </p:cNvPr>
            <p:cNvSpPr/>
            <p:nvPr/>
          </p:nvSpPr>
          <p:spPr>
            <a:xfrm>
              <a:off x="1128275" y="1506102"/>
              <a:ext cx="4187286" cy="4835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LIMS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35E363-19FF-493A-8972-EAC15536C749}"/>
                </a:ext>
              </a:extLst>
            </p:cNvPr>
            <p:cNvSpPr/>
            <p:nvPr/>
          </p:nvSpPr>
          <p:spPr>
            <a:xfrm>
              <a:off x="1283016" y="1981200"/>
              <a:ext cx="622492" cy="2286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用户管理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B2758E6-9FE9-431B-B263-67700BEF1A26}"/>
                </a:ext>
              </a:extLst>
            </p:cNvPr>
            <p:cNvSpPr/>
            <p:nvPr/>
          </p:nvSpPr>
          <p:spPr>
            <a:xfrm>
              <a:off x="2910672" y="1981200"/>
              <a:ext cx="622492" cy="2286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统计分析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091DD9B-615C-49C3-B555-467F19FD7408}"/>
                </a:ext>
              </a:extLst>
            </p:cNvPr>
            <p:cNvSpPr/>
            <p:nvPr/>
          </p:nvSpPr>
          <p:spPr>
            <a:xfrm>
              <a:off x="2060249" y="1981200"/>
              <a:ext cx="622492" cy="2286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申请录入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D5586E6-5B0D-4ABF-BD53-645A625CBEDB}"/>
                </a:ext>
              </a:extLst>
            </p:cNvPr>
            <p:cNvSpPr/>
            <p:nvPr/>
          </p:nvSpPr>
          <p:spPr>
            <a:xfrm>
              <a:off x="3761095" y="1981200"/>
              <a:ext cx="622492" cy="2286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报告编制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122C76-9B2C-4581-8ED7-F642F04D781C}"/>
                </a:ext>
              </a:extLst>
            </p:cNvPr>
            <p:cNvSpPr/>
            <p:nvPr/>
          </p:nvSpPr>
          <p:spPr>
            <a:xfrm>
              <a:off x="4611519" y="1981200"/>
              <a:ext cx="622492" cy="2286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结构查询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150F6B-D963-413F-B826-00B2FDAF4982}"/>
                </a:ext>
              </a:extLst>
            </p:cNvPr>
            <p:cNvSpPr/>
            <p:nvPr/>
          </p:nvSpPr>
          <p:spPr>
            <a:xfrm>
              <a:off x="1283016" y="4400550"/>
              <a:ext cx="3860484" cy="5270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基础运行平台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2E27A1-A5FE-4A38-B2DF-69CAE71DE48E}"/>
                </a:ext>
              </a:extLst>
            </p:cNvPr>
            <p:cNvSpPr/>
            <p:nvPr/>
          </p:nvSpPr>
          <p:spPr>
            <a:xfrm>
              <a:off x="1283016" y="5524151"/>
              <a:ext cx="3860484" cy="5270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Mybatis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C921BAA2-B0B6-4791-90C0-90D8A7D3A7E2}"/>
              </a:ext>
            </a:extLst>
          </p:cNvPr>
          <p:cNvSpPr/>
          <p:nvPr/>
        </p:nvSpPr>
        <p:spPr>
          <a:xfrm>
            <a:off x="1449815" y="5459336"/>
            <a:ext cx="4187286" cy="7448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Docker </a:t>
            </a:r>
            <a:r>
              <a:rPr lang="zh-CN" altLang="en-US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3725C5-EF33-4039-98B8-DF7FAB130EAD}"/>
              </a:ext>
            </a:extLst>
          </p:cNvPr>
          <p:cNvSpPr/>
          <p:nvPr/>
        </p:nvSpPr>
        <p:spPr>
          <a:xfrm>
            <a:off x="6144088" y="1264802"/>
            <a:ext cx="999706" cy="5043660"/>
          </a:xfrm>
          <a:prstGeom prst="rect">
            <a:avLst/>
          </a:prstGeom>
          <a:solidFill>
            <a:srgbClr val="8FAAD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Jenkins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持续集成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8FC53B-B112-490C-BEE9-94853623C1EF}"/>
              </a:ext>
            </a:extLst>
          </p:cNvPr>
          <p:cNvSpPr/>
          <p:nvPr/>
        </p:nvSpPr>
        <p:spPr>
          <a:xfrm>
            <a:off x="7776749" y="1264802"/>
            <a:ext cx="817404" cy="5043660"/>
          </a:xfrm>
          <a:prstGeom prst="rect">
            <a:avLst/>
          </a:prstGeom>
          <a:solidFill>
            <a:srgbClr val="8FAAD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自动发布脚本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BF55E8-DA39-46AF-84A5-5D369F8902A1}"/>
              </a:ext>
            </a:extLst>
          </p:cNvPr>
          <p:cNvSpPr/>
          <p:nvPr/>
        </p:nvSpPr>
        <p:spPr>
          <a:xfrm>
            <a:off x="9227108" y="1264802"/>
            <a:ext cx="960730" cy="5043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 </a:t>
            </a:r>
            <a:r>
              <a:rPr lang="zh-CN" altLang="en-US" dirty="0">
                <a:solidFill>
                  <a:schemeClr val="tx1"/>
                </a:solidFill>
              </a:rPr>
              <a:t>镜像自动生成系统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1772203-543B-4AFB-B5F2-D1B1FEAEE947}"/>
              </a:ext>
            </a:extLst>
          </p:cNvPr>
          <p:cNvSpPr/>
          <p:nvPr/>
        </p:nvSpPr>
        <p:spPr>
          <a:xfrm>
            <a:off x="5589328" y="3316681"/>
            <a:ext cx="731656" cy="8797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02EFC9C-FA0F-4E96-AFBA-81B589EC6C7F}"/>
              </a:ext>
            </a:extLst>
          </p:cNvPr>
          <p:cNvSpPr/>
          <p:nvPr/>
        </p:nvSpPr>
        <p:spPr>
          <a:xfrm>
            <a:off x="7102651" y="3316681"/>
            <a:ext cx="731656" cy="8797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4B271223-14DE-49C8-946E-C8B1FC11322C}"/>
              </a:ext>
            </a:extLst>
          </p:cNvPr>
          <p:cNvSpPr/>
          <p:nvPr/>
        </p:nvSpPr>
        <p:spPr>
          <a:xfrm>
            <a:off x="8626044" y="3334708"/>
            <a:ext cx="731656" cy="8797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76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ACA62D-843A-46C6-B7C9-CF77809B16BE}"/>
              </a:ext>
            </a:extLst>
          </p:cNvPr>
          <p:cNvSpPr/>
          <p:nvPr/>
        </p:nvSpPr>
        <p:spPr>
          <a:xfrm>
            <a:off x="5774278" y="2188210"/>
            <a:ext cx="2018134" cy="13065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运维配置管理系统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F7A793-1764-4FDF-B41A-05FB9AAB03CC}"/>
              </a:ext>
            </a:extLst>
          </p:cNvPr>
          <p:cNvSpPr/>
          <p:nvPr/>
        </p:nvSpPr>
        <p:spPr>
          <a:xfrm>
            <a:off x="1372553" y="2188210"/>
            <a:ext cx="1741708" cy="13065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操作 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C7E69887-A2F7-4358-ACEE-8DB91749658C}"/>
              </a:ext>
            </a:extLst>
          </p:cNvPr>
          <p:cNvSpPr/>
          <p:nvPr/>
        </p:nvSpPr>
        <p:spPr>
          <a:xfrm>
            <a:off x="8362122" y="2188210"/>
            <a:ext cx="1245704" cy="130656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LIMS</a:t>
            </a:r>
          </a:p>
          <a:p>
            <a:pPr algn="ctr"/>
            <a:r>
              <a:rPr lang="en-US" altLang="zh-CN" dirty="0"/>
              <a:t>MDM</a:t>
            </a:r>
          </a:p>
          <a:p>
            <a:pPr algn="ctr"/>
            <a:r>
              <a:rPr lang="zh-CN" altLang="en-US" dirty="0"/>
              <a:t>配置文件</a:t>
            </a: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1045CA5C-6191-4D04-B373-F67B103149EE}"/>
              </a:ext>
            </a:extLst>
          </p:cNvPr>
          <p:cNvSpPr/>
          <p:nvPr/>
        </p:nvSpPr>
        <p:spPr>
          <a:xfrm>
            <a:off x="3821417" y="2189811"/>
            <a:ext cx="1245704" cy="130656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占用端口</a:t>
            </a:r>
            <a:endParaRPr lang="en-US" altLang="zh-CN" dirty="0"/>
          </a:p>
          <a:p>
            <a:pPr algn="ctr"/>
            <a:r>
              <a:rPr lang="en-US" altLang="zh-CN" dirty="0" err="1"/>
              <a:t>Ip</a:t>
            </a:r>
            <a:r>
              <a:rPr lang="zh-CN" altLang="en-US" dirty="0"/>
              <a:t>地址等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1C4CB5-9196-471E-96AF-B1F3571D9201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3114261" y="2841491"/>
            <a:ext cx="707156" cy="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086D10-23B9-4108-9711-0F21C5563543}"/>
              </a:ext>
            </a:extLst>
          </p:cNvPr>
          <p:cNvCxnSpPr>
            <a:stCxn id="9" idx="0"/>
            <a:endCxn id="4" idx="1"/>
          </p:cNvCxnSpPr>
          <p:nvPr/>
        </p:nvCxnSpPr>
        <p:spPr>
          <a:xfrm flipV="1">
            <a:off x="5067121" y="2841491"/>
            <a:ext cx="707157" cy="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3C1193-EEE8-4043-B460-4FFAF6DF6AFC}"/>
              </a:ext>
            </a:extLst>
          </p:cNvPr>
          <p:cNvCxnSpPr>
            <a:stCxn id="4" idx="3"/>
            <a:endCxn id="7" idx="2"/>
          </p:cNvCxnSpPr>
          <p:nvPr/>
        </p:nvCxnSpPr>
        <p:spPr>
          <a:xfrm>
            <a:off x="7792412" y="2841491"/>
            <a:ext cx="569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CA119E7-1C51-4A84-AA60-1DC7DE40E6FD}"/>
              </a:ext>
            </a:extLst>
          </p:cNvPr>
          <p:cNvSpPr/>
          <p:nvPr/>
        </p:nvSpPr>
        <p:spPr>
          <a:xfrm>
            <a:off x="4960970" y="2372139"/>
            <a:ext cx="8709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0647DC-E4BE-4FEC-9284-5ABA80D81EA1}"/>
              </a:ext>
            </a:extLst>
          </p:cNvPr>
          <p:cNvSpPr/>
          <p:nvPr/>
        </p:nvSpPr>
        <p:spPr>
          <a:xfrm>
            <a:off x="7617316" y="2372139"/>
            <a:ext cx="8709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5678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C9E56A1E-2007-463A-A4FB-5BD84068A13C}"/>
              </a:ext>
            </a:extLst>
          </p:cNvPr>
          <p:cNvSpPr/>
          <p:nvPr/>
        </p:nvSpPr>
        <p:spPr>
          <a:xfrm>
            <a:off x="188197" y="3277411"/>
            <a:ext cx="323557" cy="3235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A48290-665B-48B8-91DD-79B9D8FCB74F}"/>
              </a:ext>
            </a:extLst>
          </p:cNvPr>
          <p:cNvSpPr/>
          <p:nvPr/>
        </p:nvSpPr>
        <p:spPr>
          <a:xfrm>
            <a:off x="11741831" y="3277411"/>
            <a:ext cx="323557" cy="323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369FB7-C08E-4788-BABC-6A77985A3D82}"/>
              </a:ext>
            </a:extLst>
          </p:cNvPr>
          <p:cNvSpPr/>
          <p:nvPr/>
        </p:nvSpPr>
        <p:spPr>
          <a:xfrm>
            <a:off x="2779741" y="2889047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65E899-9FDA-4507-9E31-975FA6B52979}"/>
              </a:ext>
            </a:extLst>
          </p:cNvPr>
          <p:cNvSpPr/>
          <p:nvPr/>
        </p:nvSpPr>
        <p:spPr>
          <a:xfrm>
            <a:off x="4654322" y="2889047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/jar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A3793CF-75E7-440D-A708-A5654A8D1C08}"/>
              </a:ext>
            </a:extLst>
          </p:cNvPr>
          <p:cNvSpPr/>
          <p:nvPr/>
        </p:nvSpPr>
        <p:spPr>
          <a:xfrm>
            <a:off x="2779741" y="4360242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数据库初始化脚本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07F16E0-DA62-4418-B41D-E527A0B40E03}"/>
              </a:ext>
            </a:extLst>
          </p:cNvPr>
          <p:cNvGrpSpPr/>
          <p:nvPr/>
        </p:nvGrpSpPr>
        <p:grpSpPr>
          <a:xfrm>
            <a:off x="1315973" y="3109415"/>
            <a:ext cx="659549" cy="659549"/>
            <a:chOff x="1502390" y="3628743"/>
            <a:chExt cx="659549" cy="659549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55D4204C-F75F-426A-AA1F-F80369D74D54}"/>
                </a:ext>
              </a:extLst>
            </p:cNvPr>
            <p:cNvSpPr/>
            <p:nvPr/>
          </p:nvSpPr>
          <p:spPr>
            <a:xfrm>
              <a:off x="1502390" y="3628743"/>
              <a:ext cx="659549" cy="65954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加号 9">
              <a:extLst>
                <a:ext uri="{FF2B5EF4-FFF2-40B4-BE49-F238E27FC236}">
                  <a16:creationId xmlns:a16="http://schemas.microsoft.com/office/drawing/2014/main" id="{CD366C5E-B948-4318-B3F7-E571604ED0F0}"/>
                </a:ext>
              </a:extLst>
            </p:cNvPr>
            <p:cNvSpPr/>
            <p:nvPr/>
          </p:nvSpPr>
          <p:spPr>
            <a:xfrm>
              <a:off x="1651527" y="3777880"/>
              <a:ext cx="361274" cy="361274"/>
            </a:xfrm>
            <a:prstGeom prst="mathPlu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2EE579B-E90A-431F-9EF0-144A8A428275}"/>
              </a:ext>
            </a:extLst>
          </p:cNvPr>
          <p:cNvSpPr/>
          <p:nvPr/>
        </p:nvSpPr>
        <p:spPr>
          <a:xfrm>
            <a:off x="6528903" y="2889047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574C71-3523-42D2-BBCA-A3B98202811B}"/>
              </a:ext>
            </a:extLst>
          </p:cNvPr>
          <p:cNvSpPr/>
          <p:nvPr/>
        </p:nvSpPr>
        <p:spPr>
          <a:xfrm>
            <a:off x="6528903" y="4339673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b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832EBFF-B7B2-4578-BBB3-D3AED204FFA7}"/>
              </a:ext>
            </a:extLst>
          </p:cNvPr>
          <p:cNvSpPr/>
          <p:nvPr/>
        </p:nvSpPr>
        <p:spPr>
          <a:xfrm>
            <a:off x="9867252" y="2889047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部署运行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时环境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457F09B-9FAC-4A1E-A9DF-EEDFE861DD87}"/>
              </a:ext>
            </a:extLst>
          </p:cNvPr>
          <p:cNvGrpSpPr/>
          <p:nvPr/>
        </p:nvGrpSpPr>
        <p:grpSpPr>
          <a:xfrm>
            <a:off x="6734684" y="1725676"/>
            <a:ext cx="658800" cy="658800"/>
            <a:chOff x="1771102" y="955477"/>
            <a:chExt cx="618979" cy="59859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F2A6DFF-C2BF-4328-A90B-105739DCDAE1}"/>
                </a:ext>
              </a:extLst>
            </p:cNvPr>
            <p:cNvSpPr/>
            <p:nvPr/>
          </p:nvSpPr>
          <p:spPr>
            <a:xfrm>
              <a:off x="1771102" y="955477"/>
              <a:ext cx="618979" cy="59859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流程图: 摘录 18">
              <a:extLst>
                <a:ext uri="{FF2B5EF4-FFF2-40B4-BE49-F238E27FC236}">
                  <a16:creationId xmlns:a16="http://schemas.microsoft.com/office/drawing/2014/main" id="{BF6B30BA-C60D-4661-A284-905A6B638783}"/>
                </a:ext>
              </a:extLst>
            </p:cNvPr>
            <p:cNvSpPr/>
            <p:nvPr/>
          </p:nvSpPr>
          <p:spPr>
            <a:xfrm>
              <a:off x="1853930" y="983613"/>
              <a:ext cx="453323" cy="388391"/>
            </a:xfrm>
            <a:prstGeom prst="flowChartExtra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44B0AC7-A512-4818-9DDE-ABF8DC4F80CA}"/>
              </a:ext>
            </a:extLst>
          </p:cNvPr>
          <p:cNvGrpSpPr/>
          <p:nvPr/>
        </p:nvGrpSpPr>
        <p:grpSpPr>
          <a:xfrm>
            <a:off x="8403484" y="3109415"/>
            <a:ext cx="659549" cy="659549"/>
            <a:chOff x="1502390" y="3628743"/>
            <a:chExt cx="659549" cy="659549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377A222E-703C-43AE-B8FD-BEA19ED73DB0}"/>
                </a:ext>
              </a:extLst>
            </p:cNvPr>
            <p:cNvSpPr/>
            <p:nvPr/>
          </p:nvSpPr>
          <p:spPr>
            <a:xfrm>
              <a:off x="1502390" y="3628743"/>
              <a:ext cx="659549" cy="65954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加号 23">
              <a:extLst>
                <a:ext uri="{FF2B5EF4-FFF2-40B4-BE49-F238E27FC236}">
                  <a16:creationId xmlns:a16="http://schemas.microsoft.com/office/drawing/2014/main" id="{D03C046B-BB76-4AC8-A08B-472F87BBD901}"/>
                </a:ext>
              </a:extLst>
            </p:cNvPr>
            <p:cNvSpPr/>
            <p:nvPr/>
          </p:nvSpPr>
          <p:spPr>
            <a:xfrm>
              <a:off x="1651527" y="3777880"/>
              <a:ext cx="361274" cy="361274"/>
            </a:xfrm>
            <a:prstGeom prst="mathPlu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4B76E4-2194-4FC5-8F32-E57E92308E6A}"/>
              </a:ext>
            </a:extLst>
          </p:cNvPr>
          <p:cNvCxnSpPr>
            <a:stCxn id="6" idx="6"/>
            <a:endCxn id="13" idx="1"/>
          </p:cNvCxnSpPr>
          <p:nvPr/>
        </p:nvCxnSpPr>
        <p:spPr>
          <a:xfrm>
            <a:off x="511754" y="3439190"/>
            <a:ext cx="80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BC49B27-A0B3-4F4B-94E7-04B090905A03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1975522" y="3439189"/>
            <a:ext cx="804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EFFF2D-3591-494E-885C-C0A24AB72EC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850103" y="3439189"/>
            <a:ext cx="80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8843D4E-25E4-459E-BDC6-B9A7EE793062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5724684" y="3439189"/>
            <a:ext cx="80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597D63B-1234-4A09-A41A-C059E94630AC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599265" y="3439189"/>
            <a:ext cx="804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F0F6175-F18E-4D8C-A7C2-B278EC982A27}"/>
              </a:ext>
            </a:extLst>
          </p:cNvPr>
          <p:cNvCxnSpPr>
            <a:stCxn id="23" idx="3"/>
            <a:endCxn id="17" idx="1"/>
          </p:cNvCxnSpPr>
          <p:nvPr/>
        </p:nvCxnSpPr>
        <p:spPr>
          <a:xfrm flipV="1">
            <a:off x="9063033" y="3439189"/>
            <a:ext cx="804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CE50A4-8252-4E5D-989D-194434EA8897}"/>
              </a:ext>
            </a:extLst>
          </p:cNvPr>
          <p:cNvCxnSpPr>
            <a:stCxn id="17" idx="3"/>
            <a:endCxn id="7" idx="2"/>
          </p:cNvCxnSpPr>
          <p:nvPr/>
        </p:nvCxnSpPr>
        <p:spPr>
          <a:xfrm>
            <a:off x="10937614" y="3439189"/>
            <a:ext cx="8042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E097547-B3CF-4E70-A4A8-4452CC14A491}"/>
              </a:ext>
            </a:extLst>
          </p:cNvPr>
          <p:cNvCxnSpPr>
            <a:stCxn id="13" idx="2"/>
            <a:endCxn id="9" idx="1"/>
          </p:cNvCxnSpPr>
          <p:nvPr/>
        </p:nvCxnSpPr>
        <p:spPr>
          <a:xfrm rot="16200000" flipH="1">
            <a:off x="1642034" y="3772677"/>
            <a:ext cx="1141420" cy="1133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80294C2-114E-47EE-BA82-66D7FFA8D511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3850103" y="4889815"/>
            <a:ext cx="2678800" cy="2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23D9E0B4-9220-4094-AB90-E0D2CF09685D}"/>
              </a:ext>
            </a:extLst>
          </p:cNvPr>
          <p:cNvCxnSpPr>
            <a:stCxn id="16" idx="3"/>
            <a:endCxn id="23" idx="2"/>
          </p:cNvCxnSpPr>
          <p:nvPr/>
        </p:nvCxnSpPr>
        <p:spPr>
          <a:xfrm flipV="1">
            <a:off x="7599265" y="3768964"/>
            <a:ext cx="1133994" cy="1120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B320A14-03B7-43C5-9785-6EB048A3BBB4}"/>
              </a:ext>
            </a:extLst>
          </p:cNvPr>
          <p:cNvCxnSpPr>
            <a:stCxn id="20" idx="6"/>
            <a:endCxn id="23" idx="0"/>
          </p:cNvCxnSpPr>
          <p:nvPr/>
        </p:nvCxnSpPr>
        <p:spPr>
          <a:xfrm>
            <a:off x="7393484" y="2055076"/>
            <a:ext cx="1339775" cy="1054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标注: 线形 57">
            <a:extLst>
              <a:ext uri="{FF2B5EF4-FFF2-40B4-BE49-F238E27FC236}">
                <a16:creationId xmlns:a16="http://schemas.microsoft.com/office/drawing/2014/main" id="{A956DD39-D87A-417E-859A-570DBC031B15}"/>
              </a:ext>
            </a:extLst>
          </p:cNvPr>
          <p:cNvSpPr/>
          <p:nvPr/>
        </p:nvSpPr>
        <p:spPr>
          <a:xfrm>
            <a:off x="4923693" y="1012874"/>
            <a:ext cx="1246798" cy="323557"/>
          </a:xfrm>
          <a:prstGeom prst="borderCallout1">
            <a:avLst>
              <a:gd name="adj1" fmla="val 57880"/>
              <a:gd name="adj2" fmla="val 100633"/>
              <a:gd name="adj3" fmla="val 290761"/>
              <a:gd name="adj4" fmla="val 1633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客户购买</a:t>
            </a:r>
          </a:p>
        </p:txBody>
      </p:sp>
    </p:spTree>
    <p:extLst>
      <p:ext uri="{BB962C8B-B14F-4D97-AF65-F5344CB8AC3E}">
        <p14:creationId xmlns:p14="http://schemas.microsoft.com/office/powerpoint/2010/main" val="402023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88498FE-A81A-4834-9406-7284DE35BE4B}"/>
              </a:ext>
            </a:extLst>
          </p:cNvPr>
          <p:cNvSpPr/>
          <p:nvPr/>
        </p:nvSpPr>
        <p:spPr>
          <a:xfrm>
            <a:off x="188197" y="3277411"/>
            <a:ext cx="323557" cy="3235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Dubai Medium" panose="020B0603030403030204" pitchFamily="34" charset="-78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1BE8942-9425-4D5A-8AB2-4D2633DD2D01}"/>
              </a:ext>
            </a:extLst>
          </p:cNvPr>
          <p:cNvSpPr/>
          <p:nvPr/>
        </p:nvSpPr>
        <p:spPr>
          <a:xfrm>
            <a:off x="2945193" y="3795895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rPr>
              <a:t>创建用户目录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517794C-539F-4F5D-9D69-036333BE430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11754" y="3439190"/>
            <a:ext cx="88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38EF57-56CE-4210-935C-ED9F6813D5DD}"/>
              </a:ext>
            </a:extLst>
          </p:cNvPr>
          <p:cNvGrpSpPr/>
          <p:nvPr/>
        </p:nvGrpSpPr>
        <p:grpSpPr>
          <a:xfrm>
            <a:off x="1398699" y="3109415"/>
            <a:ext cx="659549" cy="659549"/>
            <a:chOff x="1315973" y="3109415"/>
            <a:chExt cx="659549" cy="659549"/>
          </a:xfrm>
        </p:grpSpPr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D514069F-1A24-4695-998C-E0277F037438}"/>
                </a:ext>
              </a:extLst>
            </p:cNvPr>
            <p:cNvSpPr/>
            <p:nvPr/>
          </p:nvSpPr>
          <p:spPr>
            <a:xfrm>
              <a:off x="1315973" y="3109415"/>
              <a:ext cx="659549" cy="65954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endParaRPr>
            </a:p>
          </p:txBody>
        </p:sp>
        <p:sp>
          <p:nvSpPr>
            <p:cNvPr id="9" name="乘号 8">
              <a:extLst>
                <a:ext uri="{FF2B5EF4-FFF2-40B4-BE49-F238E27FC236}">
                  <a16:creationId xmlns:a16="http://schemas.microsoft.com/office/drawing/2014/main" id="{91B8B16B-F8A0-4CCD-85C8-BC61C010C840}"/>
                </a:ext>
              </a:extLst>
            </p:cNvPr>
            <p:cNvSpPr/>
            <p:nvPr/>
          </p:nvSpPr>
          <p:spPr>
            <a:xfrm>
              <a:off x="1415838" y="3191962"/>
              <a:ext cx="459818" cy="494454"/>
            </a:xfrm>
            <a:prstGeom prst="mathMultipl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endParaRPr>
            </a:p>
          </p:txBody>
        </p:sp>
      </p:grp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357BC14-9B47-47D8-9727-F57C4F08E2D4}"/>
              </a:ext>
            </a:extLst>
          </p:cNvPr>
          <p:cNvCxnSpPr>
            <a:stCxn id="5" idx="2"/>
            <a:endCxn id="3" idx="1"/>
          </p:cNvCxnSpPr>
          <p:nvPr/>
        </p:nvCxnSpPr>
        <p:spPr>
          <a:xfrm rot="16200000" flipH="1">
            <a:off x="2048297" y="3449140"/>
            <a:ext cx="577073" cy="1216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427E366-FD90-4016-843B-26651DA0A946}"/>
              </a:ext>
            </a:extLst>
          </p:cNvPr>
          <p:cNvCxnSpPr>
            <a:cxnSpLocks/>
            <a:stCxn id="5" idx="0"/>
            <a:endCxn id="28" idx="0"/>
          </p:cNvCxnSpPr>
          <p:nvPr/>
        </p:nvCxnSpPr>
        <p:spPr>
          <a:xfrm rot="16200000" flipH="1">
            <a:off x="6248340" y="-1410452"/>
            <a:ext cx="167995" cy="9207728"/>
          </a:xfrm>
          <a:prstGeom prst="bentConnector3">
            <a:avLst>
              <a:gd name="adj1" fmla="val -136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注: 弯曲线形(无边框) 19">
            <a:extLst>
              <a:ext uri="{FF2B5EF4-FFF2-40B4-BE49-F238E27FC236}">
                <a16:creationId xmlns:a16="http://schemas.microsoft.com/office/drawing/2014/main" id="{E2FE3860-A7CC-4D99-913A-93478D7327A7}"/>
              </a:ext>
            </a:extLst>
          </p:cNvPr>
          <p:cNvSpPr/>
          <p:nvPr/>
        </p:nvSpPr>
        <p:spPr>
          <a:xfrm>
            <a:off x="5352540" y="2134553"/>
            <a:ext cx="1512085" cy="477079"/>
          </a:xfrm>
          <a:prstGeom prst="callout2">
            <a:avLst>
              <a:gd name="adj1" fmla="val 88156"/>
              <a:gd name="adj2" fmla="val 88072"/>
              <a:gd name="adj3" fmla="val 88193"/>
              <a:gd name="adj4" fmla="val 1738"/>
              <a:gd name="adj5" fmla="val 157629"/>
              <a:gd name="adj6" fmla="val -142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rPr>
              <a:t>UserId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rPr>
              <a:t>为空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616F0F-E62F-4491-9C01-21F8D126EBC3}"/>
              </a:ext>
            </a:extLst>
          </p:cNvPr>
          <p:cNvSpPr/>
          <p:nvPr/>
        </p:nvSpPr>
        <p:spPr>
          <a:xfrm>
            <a:off x="4902500" y="3795894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rPr>
              <a:t>启动数据库镜像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1CD128-2C31-440A-9AE3-D86C977C750D}"/>
              </a:ext>
            </a:extLst>
          </p:cNvPr>
          <p:cNvSpPr/>
          <p:nvPr/>
        </p:nvSpPr>
        <p:spPr>
          <a:xfrm>
            <a:off x="8817114" y="3795895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rPr>
              <a:t>启动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rPr>
              <a:t>LIMS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rPr>
              <a:t>产品镜像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DE7FB49-D065-4DE0-B0D9-8B392CC18F8E}"/>
              </a:ext>
            </a:extLst>
          </p:cNvPr>
          <p:cNvSpPr/>
          <p:nvPr/>
        </p:nvSpPr>
        <p:spPr>
          <a:xfrm>
            <a:off x="6859807" y="3795895"/>
            <a:ext cx="1070362" cy="1100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Dubai Medium" panose="020B0603030403030204" pitchFamily="34" charset="-78"/>
              </a:rPr>
              <a:t>修改配置文件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B7D0056-8628-46BE-AB57-1A0DB1335173}"/>
              </a:ext>
            </a:extLst>
          </p:cNvPr>
          <p:cNvSpPr/>
          <p:nvPr/>
        </p:nvSpPr>
        <p:spPr>
          <a:xfrm>
            <a:off x="10774423" y="3277410"/>
            <a:ext cx="323557" cy="323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Dubai Medium" panose="020B0603030403030204" pitchFamily="34" charset="-78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D0BD8D-320E-4AE6-9A2F-41F50D2F3920}"/>
              </a:ext>
            </a:extLst>
          </p:cNvPr>
          <p:cNvCxnSpPr>
            <a:stCxn id="3" idx="3"/>
            <a:endCxn id="24" idx="1"/>
          </p:cNvCxnSpPr>
          <p:nvPr/>
        </p:nvCxnSpPr>
        <p:spPr>
          <a:xfrm flipV="1">
            <a:off x="4015555" y="4346036"/>
            <a:ext cx="8869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A5D1EBC-CA9A-4CF3-B1E0-ECB69ABB828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5972862" y="4346036"/>
            <a:ext cx="8869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22AD75F-21B2-48C0-9994-4C0CC7C5DA87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7930169" y="4346037"/>
            <a:ext cx="88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1DA86DD7-A4A1-4B82-8E6E-7704C7D8E111}"/>
              </a:ext>
            </a:extLst>
          </p:cNvPr>
          <p:cNvCxnSpPr>
            <a:stCxn id="25" idx="3"/>
            <a:endCxn id="28" idx="4"/>
          </p:cNvCxnSpPr>
          <p:nvPr/>
        </p:nvCxnSpPr>
        <p:spPr>
          <a:xfrm flipV="1">
            <a:off x="9887476" y="3600967"/>
            <a:ext cx="1048726" cy="745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2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464</Words>
  <Application>Microsoft Office PowerPoint</Application>
  <PresentationFormat>宽屏</PresentationFormat>
  <Paragraphs>145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Dubai Medium</vt:lpstr>
      <vt:lpstr>Office 主题​​</vt:lpstr>
      <vt:lpstr>PowerPoint 演示文稿</vt:lpstr>
      <vt:lpstr>单个LIMS应用部署图</vt:lpstr>
      <vt:lpstr>多租户情况下的部署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当用户付款，系统自动创建新的容器实例</vt:lpstr>
      <vt:lpstr>输入输出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齐俊波</dc:creator>
  <cp:lastModifiedBy>齐俊波</cp:lastModifiedBy>
  <cp:revision>52</cp:revision>
  <dcterms:created xsi:type="dcterms:W3CDTF">2017-08-01T07:13:35Z</dcterms:created>
  <dcterms:modified xsi:type="dcterms:W3CDTF">2017-10-25T08:18:56Z</dcterms:modified>
</cp:coreProperties>
</file>