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8" r:id="rId9"/>
    <p:sldId id="269" r:id="rId10"/>
    <p:sldId id="263" r:id="rId11"/>
    <p:sldId id="264" r:id="rId12"/>
    <p:sldId id="267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4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5332C-9FFA-D269-4F48-7429305C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3811141"/>
            <a:ext cx="8657450" cy="1124073"/>
          </a:xfrm>
        </p:spPr>
        <p:txBody>
          <a:bodyPr anchor="b">
            <a:normAutofit/>
          </a:bodyPr>
          <a:lstStyle/>
          <a:p>
            <a:r>
              <a:rPr lang="en-SG" dirty="0"/>
              <a:t>SG Fishing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77362-4A94-888A-1507-8B370B3A3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057274"/>
            <a:ext cx="8657450" cy="681942"/>
          </a:xfrm>
        </p:spPr>
        <p:txBody>
          <a:bodyPr anchor="t">
            <a:normAutofit lnSpcReduction="10000"/>
          </a:bodyPr>
          <a:lstStyle/>
          <a:p>
            <a:r>
              <a:rPr lang="en-SG" dirty="0"/>
              <a:t>An analysis of environmental factors affecting fish feeding behaviour to forecast future fishing conditions for a tiered pricing system of their fishing guide services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EFD663F1-8816-7C69-F981-C0E911049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52" r="-1" b="7282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9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7157-5B95-E8E4-1F75-EA5677A2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63122"/>
            <a:ext cx="9950103" cy="1507376"/>
          </a:xfrm>
        </p:spPr>
        <p:txBody>
          <a:bodyPr>
            <a:normAutofit fontScale="90000"/>
          </a:bodyPr>
          <a:lstStyle/>
          <a:p>
            <a:r>
              <a:rPr lang="en-SG" dirty="0"/>
              <a:t>How dry bulb temperature, wet bulb temperature and wind speed contribute to precipitation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126E-660C-F7D6-9A54-66F57299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270004"/>
            <a:ext cx="9950103" cy="3963652"/>
          </a:xfrm>
        </p:spPr>
        <p:txBody>
          <a:bodyPr>
            <a:normAutofit/>
          </a:bodyPr>
          <a:lstStyle/>
          <a:p>
            <a:r>
              <a:rPr lang="en-SG" b="1" dirty="0"/>
              <a:t>Dry &amp; Wet Bulb Temperature:</a:t>
            </a:r>
            <a:br>
              <a:rPr lang="en-SG" b="1" dirty="0"/>
            </a:br>
            <a:r>
              <a:rPr lang="en-US" b="0" i="0" dirty="0">
                <a:effectLst/>
              </a:rPr>
              <a:t>Dry bulb temperatures influence </a:t>
            </a:r>
            <a:r>
              <a:rPr lang="en-US" b="1" i="0" u="sng" dirty="0">
                <a:effectLst/>
              </a:rPr>
              <a:t>water evaporation</a:t>
            </a:r>
            <a:r>
              <a:rPr lang="en-US" b="0" i="0" dirty="0">
                <a:effectLst/>
              </a:rPr>
              <a:t> and </a:t>
            </a:r>
            <a:r>
              <a:rPr lang="en-US" b="1" i="0" u="sng" dirty="0">
                <a:effectLst/>
              </a:rPr>
              <a:t>air convection</a:t>
            </a:r>
            <a:r>
              <a:rPr lang="en-US" b="0" i="0" dirty="0">
                <a:effectLst/>
              </a:rPr>
              <a:t>, leading to cloud formation and potential showers. 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Wet bulb temperatures indicate </a:t>
            </a:r>
            <a:r>
              <a:rPr lang="en-US" b="1" i="0" u="sng" dirty="0">
                <a:effectLst/>
              </a:rPr>
              <a:t>atmospheric humidity</a:t>
            </a:r>
            <a:r>
              <a:rPr lang="en-US" b="0" i="0" dirty="0">
                <a:effectLst/>
              </a:rPr>
              <a:t>, and approaching dry bulb temperatures signal moisture buildup conducive to cloud formation and showers.</a:t>
            </a:r>
          </a:p>
          <a:p>
            <a:r>
              <a:rPr lang="en-SG" b="1" dirty="0"/>
              <a:t>Wind Speed:</a:t>
            </a:r>
            <a:br>
              <a:rPr lang="en-SG" dirty="0"/>
            </a:br>
            <a:r>
              <a:rPr lang="en-SG" dirty="0"/>
              <a:t>Higher wind speeds allow more </a:t>
            </a:r>
            <a:r>
              <a:rPr lang="en-SG" b="1" u="sng" dirty="0"/>
              <a:t>water evaporation </a:t>
            </a:r>
            <a:r>
              <a:rPr lang="en-SG" dirty="0"/>
              <a:t>into the atmosphere. With Singapore being an island nation, the wind may bring about more moisture evaporated from the ocean onto land, serving as a moisture source for precipitation when the water mass reaches its </a:t>
            </a:r>
            <a:r>
              <a:rPr lang="en-SG" b="1" u="sng" dirty="0"/>
              <a:t>saturation point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16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9824-5F1B-BD9C-40B8-8338EC03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7" y="1323430"/>
            <a:ext cx="3687298" cy="1600200"/>
          </a:xfrm>
        </p:spPr>
        <p:txBody>
          <a:bodyPr>
            <a:normAutofit fontScale="90000"/>
          </a:bodyPr>
          <a:lstStyle/>
          <a:p>
            <a:r>
              <a:rPr lang="en-SG" dirty="0"/>
              <a:t>Line plots of the environmental factors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69EF-DC8F-327F-4A81-37A2BD1C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3227" y="3119572"/>
            <a:ext cx="3687298" cy="267162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Clear patterns can be seen from the charts over 6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Able to forecast future data using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With the forecast of these factors in our hands, we can then predict the chances of rainfall!</a:t>
            </a:r>
          </a:p>
        </p:txBody>
      </p:sp>
      <p:pic>
        <p:nvPicPr>
          <p:cNvPr id="6" name="Picture 5" descr="A green line graph with black text&#10;&#10;Description automatically generated">
            <a:extLst>
              <a:ext uri="{FF2B5EF4-FFF2-40B4-BE49-F238E27FC236}">
                <a16:creationId xmlns:a16="http://schemas.microsoft.com/office/drawing/2014/main" id="{53C8C47E-EBE4-22C1-3684-B0280A8C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26" y="110439"/>
            <a:ext cx="7065826" cy="2108562"/>
          </a:xfrm>
          <a:prstGeom prst="rect">
            <a:avLst/>
          </a:prstGeom>
        </p:spPr>
      </p:pic>
      <p:pic>
        <p:nvPicPr>
          <p:cNvPr id="8" name="Picture 7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E406A536-3502-ECA0-895D-6E7563BEA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75" y="2405743"/>
            <a:ext cx="7065826" cy="2108562"/>
          </a:xfrm>
          <a:prstGeom prst="rect">
            <a:avLst/>
          </a:prstGeom>
        </p:spPr>
      </p:pic>
      <p:pic>
        <p:nvPicPr>
          <p:cNvPr id="10" name="Picture 9" descr="A graph of a sound wave&#10;&#10;Description automatically generated">
            <a:extLst>
              <a:ext uri="{FF2B5EF4-FFF2-40B4-BE49-F238E27FC236}">
                <a16:creationId xmlns:a16="http://schemas.microsoft.com/office/drawing/2014/main" id="{7B98748B-6973-3C55-C025-4DCDB75C4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326" y="4701047"/>
            <a:ext cx="7065826" cy="21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9824-5F1B-BD9C-40B8-8338EC03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27" y="988719"/>
            <a:ext cx="3687298" cy="1600200"/>
          </a:xfrm>
        </p:spPr>
        <p:txBody>
          <a:bodyPr>
            <a:normAutofit fontScale="90000"/>
          </a:bodyPr>
          <a:lstStyle/>
          <a:p>
            <a:r>
              <a:rPr lang="en-SG" dirty="0"/>
              <a:t>Matrix Scoring System &amp; tiered pricing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69EF-DC8F-327F-4A81-37A2BD1C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359" y="2785274"/>
            <a:ext cx="3603202" cy="370401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Each factor to be given a score of 0 or 1, 0 being non-ideal and 1 being ideal conditions for fishing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The sum of all 3 scores will reflect the result of the conditions of fishing &amp; pricing for the services:</a:t>
            </a:r>
            <a:br>
              <a:rPr lang="en-SG" dirty="0"/>
            </a:br>
            <a:br>
              <a:rPr lang="en-SG" dirty="0"/>
            </a:br>
            <a:r>
              <a:rPr lang="en-SG" dirty="0"/>
              <a:t>0-1: Non-ideal, Low-tiered pricing</a:t>
            </a:r>
            <a:br>
              <a:rPr lang="en-SG" dirty="0"/>
            </a:br>
            <a:r>
              <a:rPr lang="en-SG" dirty="0"/>
              <a:t>2: Moderate, Mid-tiered pricing</a:t>
            </a:r>
            <a:br>
              <a:rPr lang="en-SG" dirty="0"/>
            </a:br>
            <a:r>
              <a:rPr lang="en-SG" dirty="0"/>
              <a:t>3: Optimal, High-tiered pricing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85C1F8-48E9-E630-68E7-F24BE83E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8553"/>
              </p:ext>
            </p:extLst>
          </p:nvPr>
        </p:nvGraphicFramePr>
        <p:xfrm>
          <a:off x="4199920" y="3291901"/>
          <a:ext cx="7583116" cy="3226884"/>
        </p:xfrm>
        <a:graphic>
          <a:graphicData uri="http://schemas.openxmlformats.org/drawingml/2006/table">
            <a:tbl>
              <a:tblPr/>
              <a:tblGrid>
                <a:gridCol w="1400703">
                  <a:extLst>
                    <a:ext uri="{9D8B030D-6E8A-4147-A177-3AD203B41FA5}">
                      <a16:colId xmlns:a16="http://schemas.microsoft.com/office/drawing/2014/main" val="3665770012"/>
                    </a:ext>
                  </a:extLst>
                </a:gridCol>
                <a:gridCol w="1400703">
                  <a:extLst>
                    <a:ext uri="{9D8B030D-6E8A-4147-A177-3AD203B41FA5}">
                      <a16:colId xmlns:a16="http://schemas.microsoft.com/office/drawing/2014/main" val="3987853470"/>
                    </a:ext>
                  </a:extLst>
                </a:gridCol>
                <a:gridCol w="1400703">
                  <a:extLst>
                    <a:ext uri="{9D8B030D-6E8A-4147-A177-3AD203B41FA5}">
                      <a16:colId xmlns:a16="http://schemas.microsoft.com/office/drawing/2014/main" val="2831860426"/>
                    </a:ext>
                  </a:extLst>
                </a:gridCol>
                <a:gridCol w="1400703">
                  <a:extLst>
                    <a:ext uri="{9D8B030D-6E8A-4147-A177-3AD203B41FA5}">
                      <a16:colId xmlns:a16="http://schemas.microsoft.com/office/drawing/2014/main" val="3943788221"/>
                    </a:ext>
                  </a:extLst>
                </a:gridCol>
                <a:gridCol w="1980304">
                  <a:extLst>
                    <a:ext uri="{9D8B030D-6E8A-4147-A177-3AD203B41FA5}">
                      <a16:colId xmlns:a16="http://schemas.microsoft.com/office/drawing/2014/main" val="3659861349"/>
                    </a:ext>
                  </a:extLst>
                </a:gridCol>
              </a:tblGrid>
              <a:tr h="122309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500" b="1" dirty="0">
                          <a:effectLst/>
                        </a:rPr>
                        <a:t>Date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dirty="0">
                          <a:effectLst/>
                        </a:rPr>
                        <a:t>Forecasted Mean Temperature (°C)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dirty="0">
                          <a:effectLst/>
                        </a:rPr>
                        <a:t>Forecasted Mean Wind Speed (km/h)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dirty="0">
                          <a:effectLst/>
                        </a:rPr>
                        <a:t>Rain Factor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1" dirty="0">
                          <a:effectLst/>
                        </a:rPr>
                        <a:t>Results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82950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2024-05-22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30.67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7.62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Optimal, High-tier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69262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 dirty="0">
                          <a:effectLst/>
                        </a:rPr>
                        <a:t>2024-05-23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30.51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8.54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Optimal, High-tier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608633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2024-05-24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30.42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10.52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Moderate, Mid-tier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803141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2024-05-25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30.51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8.87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Moderate, Mid-tier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2843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2024-05-26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30.58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8.29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Optimal, High-tier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942241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2024-05-27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30.34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7.87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Optimal, High-tier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65349"/>
                  </a:ext>
                </a:extLst>
              </a:tr>
              <a:tr h="286256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500" b="0">
                          <a:effectLst/>
                        </a:rPr>
                        <a:t>2024-05-28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30.46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8.10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>
                          <a:effectLst/>
                        </a:rPr>
                        <a:t>0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500" dirty="0">
                          <a:effectLst/>
                        </a:rPr>
                        <a:t>Optimal, High-tier</a:t>
                      </a:r>
                    </a:p>
                  </a:txBody>
                  <a:tcPr marL="52046" marR="52046" marT="26023" marB="260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1034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DA803B-80AD-DD59-D692-313D093D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9902"/>
              </p:ext>
            </p:extLst>
          </p:nvPr>
        </p:nvGraphicFramePr>
        <p:xfrm>
          <a:off x="4199917" y="403666"/>
          <a:ext cx="7583119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564">
                  <a:extLst>
                    <a:ext uri="{9D8B030D-6E8A-4147-A177-3AD203B41FA5}">
                      <a16:colId xmlns:a16="http://schemas.microsoft.com/office/drawing/2014/main" val="3442090102"/>
                    </a:ext>
                  </a:extLst>
                </a:gridCol>
                <a:gridCol w="1443932">
                  <a:extLst>
                    <a:ext uri="{9D8B030D-6E8A-4147-A177-3AD203B41FA5}">
                      <a16:colId xmlns:a16="http://schemas.microsoft.com/office/drawing/2014/main" val="2308808636"/>
                    </a:ext>
                  </a:extLst>
                </a:gridCol>
                <a:gridCol w="776746">
                  <a:extLst>
                    <a:ext uri="{9D8B030D-6E8A-4147-A177-3AD203B41FA5}">
                      <a16:colId xmlns:a16="http://schemas.microsoft.com/office/drawing/2014/main" val="4281678710"/>
                    </a:ext>
                  </a:extLst>
                </a:gridCol>
                <a:gridCol w="863968">
                  <a:extLst>
                    <a:ext uri="{9D8B030D-6E8A-4147-A177-3AD203B41FA5}">
                      <a16:colId xmlns:a16="http://schemas.microsoft.com/office/drawing/2014/main" val="3332936082"/>
                    </a:ext>
                  </a:extLst>
                </a:gridCol>
                <a:gridCol w="1426950">
                  <a:extLst>
                    <a:ext uri="{9D8B030D-6E8A-4147-A177-3AD203B41FA5}">
                      <a16:colId xmlns:a16="http://schemas.microsoft.com/office/drawing/2014/main" val="1358981603"/>
                    </a:ext>
                  </a:extLst>
                </a:gridCol>
                <a:gridCol w="924231">
                  <a:extLst>
                    <a:ext uri="{9D8B030D-6E8A-4147-A177-3AD203B41FA5}">
                      <a16:colId xmlns:a16="http://schemas.microsoft.com/office/drawing/2014/main" val="3565484274"/>
                    </a:ext>
                  </a:extLst>
                </a:gridCol>
                <a:gridCol w="898728">
                  <a:extLst>
                    <a:ext uri="{9D8B030D-6E8A-4147-A177-3AD203B41FA5}">
                      <a16:colId xmlns:a16="http://schemas.microsoft.com/office/drawing/2014/main" val="356185115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Environmental Factors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Ideal Conditions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Non-Ideal Conditions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633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7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Mean Temperature </a:t>
                      </a:r>
                      <a:r>
                        <a:rPr lang="en-SG" sz="1400" dirty="0">
                          <a:effectLst/>
                        </a:rPr>
                        <a:t>(°C)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Mean over 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 28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Mean over 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&lt; 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271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Mean Wind Speed (km/h)</a:t>
                      </a:r>
                      <a:endParaRPr lang="en-SG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Mean over 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&lt; 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Mean over 3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</a:t>
                      </a:r>
                      <a:r>
                        <a:rPr lang="en-SG" sz="1400" dirty="0"/>
                        <a:t> 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399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effectLst/>
                        </a:rPr>
                        <a:t>Rain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Boolean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Boolean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787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58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3224-B69C-9186-2F6B-1711D8B55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85" y="727587"/>
            <a:ext cx="9950103" cy="821797"/>
          </a:xfrm>
        </p:spPr>
        <p:txBody>
          <a:bodyPr/>
          <a:lstStyle/>
          <a:p>
            <a:r>
              <a:rPr lang="en-SG" dirty="0"/>
              <a:t>Benefits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A8E1-69C0-6580-BC5F-4103CACB7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86" y="1798052"/>
            <a:ext cx="7299722" cy="3826000"/>
          </a:xfrm>
        </p:spPr>
        <p:txBody>
          <a:bodyPr>
            <a:normAutofit/>
          </a:bodyPr>
          <a:lstStyle/>
          <a:p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Breakthrough pricing system, first in the industry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SG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ayer of transparency as an additional service that would help to build trust among the customers and gain customer loyalty to the brand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SG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Manpower planning can be optimized by planning more manpower on forecasted days with optimal fishing conditions</a:t>
            </a:r>
            <a:b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SG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expectations can be better managed</a:t>
            </a: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increasing customer satisfaction and loyalty and reduce churn</a:t>
            </a:r>
          </a:p>
        </p:txBody>
      </p:sp>
      <p:pic>
        <p:nvPicPr>
          <p:cNvPr id="5" name="Graphic 4" descr="Ribbon with solid fill">
            <a:extLst>
              <a:ext uri="{FF2B5EF4-FFF2-40B4-BE49-F238E27FC236}">
                <a16:creationId xmlns:a16="http://schemas.microsoft.com/office/drawing/2014/main" id="{35172C37-FB54-0E06-0DA3-9A6EDE458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0409" y="1614811"/>
            <a:ext cx="842715" cy="842715"/>
          </a:xfrm>
          <a:prstGeom prst="rect">
            <a:avLst/>
          </a:prstGeom>
        </p:spPr>
      </p:pic>
      <p:pic>
        <p:nvPicPr>
          <p:cNvPr id="7" name="Graphic 6" descr="Shield Tick with solid fill">
            <a:extLst>
              <a:ext uri="{FF2B5EF4-FFF2-40B4-BE49-F238E27FC236}">
                <a16:creationId xmlns:a16="http://schemas.microsoft.com/office/drawing/2014/main" id="{004794F7-F42F-B088-FAC8-7AA4A00C7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2912" y="2605948"/>
            <a:ext cx="777711" cy="777711"/>
          </a:xfrm>
          <a:prstGeom prst="rect">
            <a:avLst/>
          </a:prstGeom>
        </p:spPr>
      </p:pic>
      <p:pic>
        <p:nvPicPr>
          <p:cNvPr id="9" name="Graphic 8" descr="Monthly calendar with solid fill">
            <a:extLst>
              <a:ext uri="{FF2B5EF4-FFF2-40B4-BE49-F238E27FC236}">
                <a16:creationId xmlns:a16="http://schemas.microsoft.com/office/drawing/2014/main" id="{3ABF7AD9-4F5A-D2B3-8C98-0A45C33917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7909" y="3610275"/>
            <a:ext cx="914400" cy="914400"/>
          </a:xfrm>
          <a:prstGeom prst="rect">
            <a:avLst/>
          </a:prstGeom>
        </p:spPr>
      </p:pic>
      <p:pic>
        <p:nvPicPr>
          <p:cNvPr id="11" name="Graphic 10" descr="Rollercoaster Up with solid fill">
            <a:extLst>
              <a:ext uri="{FF2B5EF4-FFF2-40B4-BE49-F238E27FC236}">
                <a16:creationId xmlns:a16="http://schemas.microsoft.com/office/drawing/2014/main" id="{B50C9656-6F60-C4B9-4215-3317536E8F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97909" y="4736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1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E5AD-2739-247B-62BC-3DFE45A7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518431"/>
          </a:xfrm>
        </p:spPr>
        <p:txBody>
          <a:bodyPr>
            <a:normAutofit fontScale="90000"/>
          </a:bodyPr>
          <a:lstStyle/>
          <a:p>
            <a:r>
              <a:rPr lang="en-SG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7000-516D-7F23-555F-C3F10D9ED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892" y="1404761"/>
            <a:ext cx="10180573" cy="4732805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i="1" dirty="0">
                <a:effectLst/>
                <a:latin typeface="Aptos" panose="020B0004020202020204" pitchFamily="34" charset="0"/>
              </a:rPr>
              <a:t>Process of predictions: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- Check for stationarity of data of Temperature, Wet Bulb Temperature, Wind Speed and Differences in Temperature and Wet Bulb Temperature using ADF and KPSS tests: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	Based on p-values of both tests, all four data are stationary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- Prediction of individual data using an ensemble of Facebook Prophet &amp; XGB Regressor: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	Each target data converted to [ds, y] format for fitting and predicting using Prophet model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	Noise introduced to add variance in predictions within confidence interval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	XGB Regressor model used for prediction of targets with features created by Prophet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r>
              <a:rPr lang="en-US" sz="1800" b="0" i="1" dirty="0">
                <a:effectLst/>
                <a:latin typeface="Aptos" panose="020B0004020202020204" pitchFamily="34" charset="0"/>
              </a:rPr>
              <a:t>	Final predicted targets are the average values of Prophet’s and XGB Regressor’s predictions</a:t>
            </a:r>
            <a:br>
              <a:rPr lang="en-US" sz="1800" b="0" i="1" dirty="0">
                <a:effectLst/>
                <a:latin typeface="Aptos" panose="020B0004020202020204" pitchFamily="34" charset="0"/>
              </a:rPr>
            </a:br>
            <a:br>
              <a:rPr lang="en-SG" sz="1800" b="0" i="1" dirty="0">
                <a:effectLst/>
                <a:latin typeface="Aptos" panose="020B0004020202020204" pitchFamily="34" charset="0"/>
              </a:rPr>
            </a:br>
            <a:r>
              <a:rPr lang="en-SG" sz="1800" b="0" i="1" dirty="0">
                <a:effectLst/>
                <a:latin typeface="Aptos" panose="020B0004020202020204" pitchFamily="34" charset="0"/>
              </a:rPr>
              <a:t>- Prediction of Rain Factor using XGB Classifier</a:t>
            </a:r>
            <a:br>
              <a:rPr lang="en-SG" sz="1800" b="0" i="1" dirty="0">
                <a:effectLst/>
                <a:latin typeface="Aptos" panose="020B0004020202020204" pitchFamily="34" charset="0"/>
              </a:rPr>
            </a:br>
            <a:r>
              <a:rPr lang="en-SG" sz="1800" b="0" i="1" dirty="0">
                <a:effectLst/>
                <a:latin typeface="Aptos" panose="020B0004020202020204" pitchFamily="34" charset="0"/>
              </a:rPr>
              <a:t>	As Rain Factor has only 2 values, XGB Classifier was used to predict the targets</a:t>
            </a:r>
            <a:br>
              <a:rPr lang="en-SG" sz="1800" b="0" i="1" dirty="0">
                <a:effectLst/>
                <a:latin typeface="Aptos" panose="020B0004020202020204" pitchFamily="34" charset="0"/>
              </a:rPr>
            </a:br>
            <a:r>
              <a:rPr lang="en-SG" sz="1800" b="0" i="1" dirty="0">
                <a:effectLst/>
                <a:latin typeface="Aptos" panose="020B0004020202020204" pitchFamily="34" charset="0"/>
              </a:rPr>
              <a:t>	Model was trained using features created by Prophet for historical data</a:t>
            </a:r>
            <a:br>
              <a:rPr lang="en-SG" sz="1800" b="0" i="1" dirty="0">
                <a:effectLst/>
                <a:latin typeface="Aptos" panose="020B0004020202020204" pitchFamily="34" charset="0"/>
              </a:rPr>
            </a:br>
            <a:r>
              <a:rPr lang="en-SG" sz="1800" b="0" i="1" dirty="0">
                <a:effectLst/>
                <a:latin typeface="Aptos" panose="020B0004020202020204" pitchFamily="34" charset="0"/>
              </a:rPr>
              <a:t>	4-fold </a:t>
            </a:r>
            <a:r>
              <a:rPr lang="en-SG" sz="1800" b="0" i="1" dirty="0" err="1">
                <a:effectLst/>
                <a:latin typeface="Aptos" panose="020B0004020202020204" pitchFamily="34" charset="0"/>
              </a:rPr>
              <a:t>GridSearch</a:t>
            </a:r>
            <a:r>
              <a:rPr lang="en-SG" sz="1800" b="0" i="1" dirty="0">
                <a:effectLst/>
                <a:latin typeface="Aptos" panose="020B0004020202020204" pitchFamily="34" charset="0"/>
              </a:rPr>
              <a:t> CV used to tune hyperparameters</a:t>
            </a:r>
            <a:br>
              <a:rPr lang="en-SG" sz="1800" b="0" i="1" dirty="0">
                <a:effectLst/>
                <a:latin typeface="Aptos" panose="020B0004020202020204" pitchFamily="34" charset="0"/>
              </a:rPr>
            </a:br>
            <a:r>
              <a:rPr lang="en-SG" sz="1800" b="0" i="1" dirty="0">
                <a:effectLst/>
                <a:latin typeface="Aptos" panose="020B0004020202020204" pitchFamily="34" charset="0"/>
              </a:rPr>
              <a:t>	</a:t>
            </a:r>
            <a:r>
              <a:rPr lang="en-SG" i="1" dirty="0">
                <a:latin typeface="Aptos" panose="020B0004020202020204" pitchFamily="34" charset="0"/>
              </a:rPr>
              <a:t>Model </a:t>
            </a:r>
            <a:r>
              <a:rPr lang="en-SG" sz="1800" b="0" i="1" dirty="0">
                <a:effectLst/>
                <a:latin typeface="Aptos" panose="020B0004020202020204" pitchFamily="34" charset="0"/>
              </a:rPr>
              <a:t>was then fed with predicted values and features created by Prophet to predict Rain Factor</a:t>
            </a:r>
            <a:endParaRPr lang="en-US" sz="1800" b="0" i="1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968C-D589-5A38-F401-3F226E9C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3" y="425466"/>
            <a:ext cx="9950103" cy="1507376"/>
          </a:xfrm>
        </p:spPr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EC6B-8E5F-247B-A608-CFC95EE57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33" y="2132348"/>
            <a:ext cx="9950103" cy="3513514"/>
          </a:xfrm>
        </p:spPr>
        <p:txBody>
          <a:bodyPr/>
          <a:lstStyle/>
          <a:p>
            <a:r>
              <a:rPr lang="en-SG" dirty="0"/>
              <a:t>Problem Statement</a:t>
            </a:r>
          </a:p>
          <a:p>
            <a:r>
              <a:rPr lang="en-SG" dirty="0"/>
              <a:t>Environmental factors affecting fish feeding behaviour</a:t>
            </a:r>
          </a:p>
          <a:p>
            <a:r>
              <a:rPr lang="en-SG" dirty="0"/>
              <a:t>Analyses of the climate and environmental factors in Singapore’s context</a:t>
            </a:r>
          </a:p>
          <a:p>
            <a:r>
              <a:rPr lang="en-SG" dirty="0"/>
              <a:t>Evaluation of Analyses</a:t>
            </a:r>
          </a:p>
          <a:p>
            <a:r>
              <a:rPr lang="en-SG" dirty="0"/>
              <a:t>Recommendations and Matrix Scoring System</a:t>
            </a:r>
          </a:p>
          <a:p>
            <a:r>
              <a:rPr lang="en-SG" dirty="0"/>
              <a:t>Benefits Summary</a:t>
            </a:r>
          </a:p>
          <a:p>
            <a:r>
              <a:rPr lang="en-SG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0994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3EB-8193-A803-EC17-1FCE487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60805"/>
            <a:ext cx="9950103" cy="638364"/>
          </a:xfrm>
        </p:spPr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C7D1-228A-4CD8-FF1C-A25AE5C6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02" y="1317156"/>
            <a:ext cx="10057363" cy="302473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explore the feasibility of a </a:t>
            </a:r>
            <a:r>
              <a:rPr lang="en-SG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tiered pricing system</a:t>
            </a: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their SG Fishing Guide’s services. Instead of having a fixed price for hiring a guide each day throughout the year, the company would like to have a tiered pricing system where customers will be charged: 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SG" sz="1800" b="1" i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prices for days when the fishing conditions are less than ideal</a:t>
            </a: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SG" sz="1800" b="1" i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prices for days with optimal fishing conditions</a:t>
            </a: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This project aims to </a:t>
            </a:r>
            <a:r>
              <a:rPr lang="en-SG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trends and patterns of environmental conditions which affect the quality of fishing and forecast the fishing conditions of future dates for the planning of their tiered pricing system.</a:t>
            </a:r>
          </a:p>
          <a:p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369279-AD20-3756-02FC-EF8D9C3DE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41752"/>
              </p:ext>
            </p:extLst>
          </p:nvPr>
        </p:nvGraphicFramePr>
        <p:xfrm>
          <a:off x="1023732" y="4223903"/>
          <a:ext cx="10144536" cy="200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687">
                  <a:extLst>
                    <a:ext uri="{9D8B030D-6E8A-4147-A177-3AD203B41FA5}">
                      <a16:colId xmlns:a16="http://schemas.microsoft.com/office/drawing/2014/main" val="673690108"/>
                    </a:ext>
                  </a:extLst>
                </a:gridCol>
                <a:gridCol w="3952568">
                  <a:extLst>
                    <a:ext uri="{9D8B030D-6E8A-4147-A177-3AD203B41FA5}">
                      <a16:colId xmlns:a16="http://schemas.microsoft.com/office/drawing/2014/main" val="3456345804"/>
                    </a:ext>
                  </a:extLst>
                </a:gridCol>
                <a:gridCol w="4114281">
                  <a:extLst>
                    <a:ext uri="{9D8B030D-6E8A-4147-A177-3AD203B41FA5}">
                      <a16:colId xmlns:a16="http://schemas.microsoft.com/office/drawing/2014/main" val="3828521014"/>
                    </a:ext>
                  </a:extLst>
                </a:gridCol>
              </a:tblGrid>
              <a:tr h="3233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Current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Implications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Ideal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08183"/>
                  </a:ext>
                </a:extLst>
              </a:tr>
              <a:tr h="753506">
                <a:tc>
                  <a:txBody>
                    <a:bodyPr/>
                    <a:lstStyle/>
                    <a:p>
                      <a:r>
                        <a:rPr lang="en-SG" sz="1400" dirty="0"/>
                        <a:t>Single pricing system throughout the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May lose out on potential earnings during high fishing seasons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SG" sz="1400" dirty="0"/>
                        <a:t>Unable to optimize manpower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Multi-tiered pricing system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Able to better plan manpower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Maximize earning potential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132327"/>
                  </a:ext>
                </a:extLst>
              </a:tr>
              <a:tr h="884292">
                <a:tc>
                  <a:txBody>
                    <a:bodyPr/>
                    <a:lstStyle/>
                    <a:p>
                      <a:r>
                        <a:rPr lang="en-SG" sz="1400" dirty="0"/>
                        <a:t>Possible fishing conditions unknown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Customer encountering bad fishing days may not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Multi-tiered pricing system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Allows customers to manage expectations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400" dirty="0"/>
                        <a:t>Transparency to create a loyal customer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3EB-8193-A803-EC17-1FCE487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53709"/>
            <a:ext cx="9950103" cy="1507376"/>
          </a:xfrm>
        </p:spPr>
        <p:txBody>
          <a:bodyPr/>
          <a:lstStyle/>
          <a:p>
            <a:r>
              <a:rPr lang="en-SG" dirty="0"/>
              <a:t>Environmental Factors affecting fish feeding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C7D1-228A-4CD8-FF1C-A25AE5C6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132041"/>
            <a:ext cx="10057363" cy="351351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Temperature: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temperatures increase the water temperature, which in turn increases 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fishes’ metabolic rates, food consumption, swim speeds and distances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 Speed:</a:t>
            </a:r>
            <a:b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Wind Speeds generate more turbulence in the water, which greatly </a:t>
            </a:r>
            <a:b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the activity and feeding by ambush predators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Rainfall:</a:t>
            </a:r>
            <a:b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One of the factors affecting water temperature, moderate to heavy rainfall </a:t>
            </a:r>
            <a:b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levels may greatly decrease the water temperature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F9920-9DBA-6DC0-4CCC-A9D07C85EE40}"/>
              </a:ext>
            </a:extLst>
          </p:cNvPr>
          <p:cNvSpPr txBox="1"/>
          <p:nvPr/>
        </p:nvSpPr>
        <p:spPr>
          <a:xfrm>
            <a:off x="1163087" y="5713393"/>
            <a:ext cx="984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Aptos" panose="020B0004020202020204" pitchFamily="34" charset="0"/>
              </a:rPr>
              <a:t>Source:</a:t>
            </a:r>
          </a:p>
          <a:p>
            <a:r>
              <a:rPr lang="en-US" sz="1400" b="0" i="1" dirty="0">
                <a:effectLst/>
                <a:latin typeface="Aptos" panose="020B0004020202020204" pitchFamily="34" charset="0"/>
              </a:rPr>
              <a:t>Stoner, Allan. (2004). Effects of environmental variables on fish feeding ecology: Implications for the performance of baited fishing gear and stock assessment. Journal of Fish Biology. 65. 1445 - 1471. 10.1111/j.0022-1112.2004.00593.x. </a:t>
            </a:r>
          </a:p>
          <a:p>
            <a:endParaRPr lang="en-SG" sz="1400" i="1" dirty="0">
              <a:latin typeface="Aptos" panose="020B0004020202020204" pitchFamily="34" charset="0"/>
            </a:endParaRPr>
          </a:p>
        </p:txBody>
      </p:sp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E6077D03-882C-AA1C-D7E8-08B83967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450" y="2217766"/>
            <a:ext cx="914400" cy="914400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73C38EB-FA08-B246-A99A-644C189E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5450" y="3381377"/>
            <a:ext cx="914400" cy="914400"/>
          </a:xfrm>
          <a:prstGeom prst="rect">
            <a:avLst/>
          </a:prstGeom>
        </p:spPr>
      </p:pic>
      <p:pic>
        <p:nvPicPr>
          <p:cNvPr id="10" name="Graphic 9" descr="Cloud With Lightning And Rain with solid fill">
            <a:extLst>
              <a:ext uri="{FF2B5EF4-FFF2-40B4-BE49-F238E27FC236}">
                <a16:creationId xmlns:a16="http://schemas.microsoft.com/office/drawing/2014/main" id="{DE051973-0A89-3BBC-F122-048B812D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5450" y="44366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1E7454B-0F3D-45AE-07C6-B202CE2B1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52" y="255896"/>
            <a:ext cx="7699263" cy="639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10B32-284D-ED81-4106-DD1C61CD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05" y="1594866"/>
            <a:ext cx="3673858" cy="1518853"/>
          </a:xfrm>
        </p:spPr>
        <p:txBody>
          <a:bodyPr>
            <a:normAutofit fontScale="90000"/>
          </a:bodyPr>
          <a:lstStyle/>
          <a:p>
            <a:r>
              <a:rPr lang="en-SG" dirty="0"/>
              <a:t>Daily Mean Temperatures by Month over 3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70BB-B9ED-0351-D9A3-FB913DB3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359" y="3455202"/>
            <a:ext cx="3029527" cy="250744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Higher Temperatures:</a:t>
            </a:r>
            <a:br>
              <a:rPr lang="en-SG" dirty="0"/>
            </a:br>
            <a:r>
              <a:rPr lang="en-SG" dirty="0"/>
              <a:t>April –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Lower Temperatures:</a:t>
            </a:r>
            <a:br>
              <a:rPr lang="en-SG" dirty="0"/>
            </a:br>
            <a:r>
              <a:rPr lang="en-SG" dirty="0"/>
              <a:t>November –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Several outliers where there are cooler days in January - March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F5A5B-D5B3-6B04-EB78-50707218CFFB}"/>
              </a:ext>
            </a:extLst>
          </p:cNvPr>
          <p:cNvSpPr/>
          <p:nvPr/>
        </p:nvSpPr>
        <p:spPr>
          <a:xfrm>
            <a:off x="6467475" y="819150"/>
            <a:ext cx="4133850" cy="3867150"/>
          </a:xfrm>
          <a:prstGeom prst="rect">
            <a:avLst/>
          </a:prstGeom>
          <a:solidFill>
            <a:srgbClr val="00B0F0">
              <a:alpha val="23000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121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05AAAC6-688E-AA6B-C15F-67EC5BC6A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07" y="259367"/>
            <a:ext cx="7699263" cy="639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10B32-284D-ED81-4106-DD1C61CD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05" y="1594866"/>
            <a:ext cx="3673858" cy="1518853"/>
          </a:xfrm>
        </p:spPr>
        <p:txBody>
          <a:bodyPr>
            <a:normAutofit fontScale="90000"/>
          </a:bodyPr>
          <a:lstStyle/>
          <a:p>
            <a:r>
              <a:rPr lang="en-SG" dirty="0"/>
              <a:t>Daily Mean Wind Speed by month </a:t>
            </a:r>
            <a:br>
              <a:rPr lang="en-SG" dirty="0"/>
            </a:br>
            <a:r>
              <a:rPr lang="en-SG" dirty="0"/>
              <a:t>over 3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70BB-B9ED-0351-D9A3-FB913DB3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359" y="3455201"/>
            <a:ext cx="3193416" cy="284727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Lower wind speeds:</a:t>
            </a:r>
            <a:br>
              <a:rPr lang="en-SG" dirty="0"/>
            </a:br>
            <a:r>
              <a:rPr lang="en-SG" dirty="0"/>
              <a:t>April – June</a:t>
            </a:r>
            <a:br>
              <a:rPr lang="en-SG" dirty="0"/>
            </a:br>
            <a:r>
              <a:rPr lang="en-SG" dirty="0"/>
              <a:t>September - December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Higher wind speeds:</a:t>
            </a:r>
            <a:br>
              <a:rPr lang="en-SG" dirty="0"/>
            </a:br>
            <a:r>
              <a:rPr lang="en-SG" dirty="0"/>
              <a:t>January – March</a:t>
            </a:r>
            <a:br>
              <a:rPr lang="en-SG" dirty="0"/>
            </a:br>
            <a:r>
              <a:rPr lang="en-SG" dirty="0"/>
              <a:t>July – August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Several outliers where there are high winds in May – July and September – November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F925FD-0B51-0AAD-A023-966293A5CC5E}"/>
              </a:ext>
            </a:extLst>
          </p:cNvPr>
          <p:cNvSpPr/>
          <p:nvPr/>
        </p:nvSpPr>
        <p:spPr>
          <a:xfrm>
            <a:off x="6479460" y="3962401"/>
            <a:ext cx="1743076" cy="1435510"/>
          </a:xfrm>
          <a:prstGeom prst="rect">
            <a:avLst/>
          </a:prstGeom>
          <a:solidFill>
            <a:srgbClr val="FFC000">
              <a:alpha val="1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4CFD11-61E7-3FE2-D4F2-B726E8CA05DF}"/>
              </a:ext>
            </a:extLst>
          </p:cNvPr>
          <p:cNvSpPr/>
          <p:nvPr/>
        </p:nvSpPr>
        <p:spPr>
          <a:xfrm>
            <a:off x="9429137" y="3962401"/>
            <a:ext cx="2320411" cy="1435510"/>
          </a:xfrm>
          <a:prstGeom prst="rect">
            <a:avLst/>
          </a:prstGeom>
          <a:solidFill>
            <a:srgbClr val="FFC000">
              <a:alpha val="1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689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0B32-284D-ED81-4106-DD1C61CD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1" y="1371981"/>
            <a:ext cx="3029527" cy="1518853"/>
          </a:xfrm>
        </p:spPr>
        <p:txBody>
          <a:bodyPr>
            <a:normAutofit fontScale="90000"/>
          </a:bodyPr>
          <a:lstStyle/>
          <a:p>
            <a:r>
              <a:rPr lang="en-SG" dirty="0"/>
              <a:t>Daily Rain Factors over</a:t>
            </a:r>
            <a:br>
              <a:rPr lang="en-SG" dirty="0"/>
            </a:br>
            <a:r>
              <a:rPr lang="en-SG" dirty="0"/>
              <a:t>3 years</a:t>
            </a:r>
          </a:p>
        </p:txBody>
      </p:sp>
      <p:pic>
        <p:nvPicPr>
          <p:cNvPr id="23" name="Picture 22" descr="A screenshot of a bar code&#10;&#10;Description automatically generated">
            <a:extLst>
              <a:ext uri="{FF2B5EF4-FFF2-40B4-BE49-F238E27FC236}">
                <a16:creationId xmlns:a16="http://schemas.microsoft.com/office/drawing/2014/main" id="{E12FFD65-B8B8-7552-BCF0-75187BAF0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28" y="57150"/>
            <a:ext cx="8740048" cy="67341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60C857-04D4-B516-365E-D8F5C89D1532}"/>
              </a:ext>
            </a:extLst>
          </p:cNvPr>
          <p:cNvSpPr/>
          <p:nvPr/>
        </p:nvSpPr>
        <p:spPr>
          <a:xfrm>
            <a:off x="4151376" y="209550"/>
            <a:ext cx="246888" cy="6302464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7874C3-517A-2BAB-4119-2A3C96090D01}"/>
              </a:ext>
            </a:extLst>
          </p:cNvPr>
          <p:cNvSpPr/>
          <p:nvPr/>
        </p:nvSpPr>
        <p:spPr>
          <a:xfrm>
            <a:off x="4922050" y="209550"/>
            <a:ext cx="309051" cy="6302464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B9FE2-24C5-30F6-073C-EC0B9CBBD2D5}"/>
              </a:ext>
            </a:extLst>
          </p:cNvPr>
          <p:cNvSpPr/>
          <p:nvPr/>
        </p:nvSpPr>
        <p:spPr>
          <a:xfrm>
            <a:off x="5354204" y="209550"/>
            <a:ext cx="409827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8DDBA-22B6-031F-82FA-603A691ACE91}"/>
              </a:ext>
            </a:extLst>
          </p:cNvPr>
          <p:cNvSpPr/>
          <p:nvPr/>
        </p:nvSpPr>
        <p:spPr>
          <a:xfrm>
            <a:off x="6416276" y="209550"/>
            <a:ext cx="496588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D0A24-3D71-F4D0-F378-99342009C0C5}"/>
              </a:ext>
            </a:extLst>
          </p:cNvPr>
          <p:cNvSpPr/>
          <p:nvPr/>
        </p:nvSpPr>
        <p:spPr>
          <a:xfrm>
            <a:off x="8750807" y="209550"/>
            <a:ext cx="341687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6D2AD-5450-F193-EA24-B3328708649E}"/>
              </a:ext>
            </a:extLst>
          </p:cNvPr>
          <p:cNvSpPr/>
          <p:nvPr/>
        </p:nvSpPr>
        <p:spPr>
          <a:xfrm>
            <a:off x="9490990" y="202454"/>
            <a:ext cx="424594" cy="6312661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054DB6-E97F-A8FC-B9E4-C306C5B8BA52}"/>
              </a:ext>
            </a:extLst>
          </p:cNvPr>
          <p:cNvSpPr/>
          <p:nvPr/>
        </p:nvSpPr>
        <p:spPr>
          <a:xfrm>
            <a:off x="10172701" y="209550"/>
            <a:ext cx="344614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1BEB81-E157-3F04-2FDF-A89A7C2130D2}"/>
              </a:ext>
            </a:extLst>
          </p:cNvPr>
          <p:cNvSpPr/>
          <p:nvPr/>
        </p:nvSpPr>
        <p:spPr>
          <a:xfrm>
            <a:off x="4599358" y="209550"/>
            <a:ext cx="214357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DA61C4-07A4-8889-ACC7-BEE5D7BF5AB5}"/>
              </a:ext>
            </a:extLst>
          </p:cNvPr>
          <p:cNvSpPr/>
          <p:nvPr/>
        </p:nvSpPr>
        <p:spPr>
          <a:xfrm>
            <a:off x="7028908" y="209549"/>
            <a:ext cx="282451" cy="6302464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6868DB-6330-6817-250D-948466CBB22C}"/>
              </a:ext>
            </a:extLst>
          </p:cNvPr>
          <p:cNvSpPr/>
          <p:nvPr/>
        </p:nvSpPr>
        <p:spPr>
          <a:xfrm>
            <a:off x="10623234" y="202543"/>
            <a:ext cx="233523" cy="6312660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6A3D4-88F3-9113-8A37-927C50CE7BC5}"/>
              </a:ext>
            </a:extLst>
          </p:cNvPr>
          <p:cNvSpPr/>
          <p:nvPr/>
        </p:nvSpPr>
        <p:spPr>
          <a:xfrm>
            <a:off x="8521037" y="203112"/>
            <a:ext cx="165764" cy="6302464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C8620-A875-1E43-5947-07F61F0292E1}"/>
              </a:ext>
            </a:extLst>
          </p:cNvPr>
          <p:cNvSpPr/>
          <p:nvPr/>
        </p:nvSpPr>
        <p:spPr>
          <a:xfrm>
            <a:off x="7609300" y="203111"/>
            <a:ext cx="282451" cy="6302464"/>
          </a:xfrm>
          <a:prstGeom prst="rect">
            <a:avLst/>
          </a:prstGeom>
          <a:solidFill>
            <a:srgbClr val="7030A0">
              <a:alpha val="2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C15B8A-08E5-89F9-206C-65C8EEBD8BF8}"/>
              </a:ext>
            </a:extLst>
          </p:cNvPr>
          <p:cNvSpPr/>
          <p:nvPr/>
        </p:nvSpPr>
        <p:spPr>
          <a:xfrm>
            <a:off x="6061854" y="203110"/>
            <a:ext cx="214358" cy="6302464"/>
          </a:xfrm>
          <a:prstGeom prst="rect">
            <a:avLst/>
          </a:prstGeom>
          <a:solidFill>
            <a:srgbClr val="92D050">
              <a:alpha val="18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470BB-B9ED-0351-D9A3-FB913DB3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0976" y="3227430"/>
            <a:ext cx="3029527" cy="258281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Total rainfall of more than 0.25 inch (6.55mm) will warrant a Rain Factor of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Generally sporadic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Able to find pockets where there are periods of light or no rain which will not affect fishing conditions</a:t>
            </a:r>
          </a:p>
        </p:txBody>
      </p:sp>
    </p:spTree>
    <p:extLst>
      <p:ext uri="{BB962C8B-B14F-4D97-AF65-F5344CB8AC3E}">
        <p14:creationId xmlns:p14="http://schemas.microsoft.com/office/powerpoint/2010/main" val="32165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3EB-8193-A803-EC17-1FCE487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53709"/>
            <a:ext cx="9950103" cy="591865"/>
          </a:xfrm>
        </p:spPr>
        <p:txBody>
          <a:bodyPr>
            <a:normAutofit fontScale="90000"/>
          </a:bodyPr>
          <a:lstStyle/>
          <a:p>
            <a:r>
              <a:rPr lang="en-SG" dirty="0"/>
              <a:t>Evaluation of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C7D1-228A-4CD8-FF1C-A25AE5C6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981667"/>
            <a:ext cx="10057363" cy="234163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SG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Individually, we can see some trends over the period of a year.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Temperature: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temperatures over the mean mainly between April – October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 Speed:</a:t>
            </a:r>
            <a:b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Wind Speeds below the mean in April – June and September – December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Rainfall:</a:t>
            </a:r>
            <a:b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Sporadic throughout the year</a:t>
            </a:r>
            <a:endParaRPr lang="en-S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4917EB-63E5-F000-5FA8-4098222507DE}"/>
              </a:ext>
            </a:extLst>
          </p:cNvPr>
          <p:cNvSpPr txBox="1">
            <a:spLocks/>
          </p:cNvSpPr>
          <p:nvPr/>
        </p:nvSpPr>
        <p:spPr>
          <a:xfrm>
            <a:off x="1077362" y="3534698"/>
            <a:ext cx="10057363" cy="234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SG" sz="14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However, collectively, to provide recommendations for the pricing system, using just visual inspection on trends may not be the best option.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Values indicating optimal fishing conditions:</a:t>
            </a:r>
            <a:br>
              <a:rPr lang="en-SG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there are trends where the values above or below the mean are more concentrated during certain periods, they still occur throughout the year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Impact:</a:t>
            </a:r>
            <a:br>
              <a:rPr lang="en-SG" sz="1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recommending a certain period for high-tiered pricing, and the rest of the year with low-tiered does not make business sense as it may reduce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26589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13EB-8193-A803-EC17-1FCE487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53709"/>
            <a:ext cx="9950103" cy="1507376"/>
          </a:xfrm>
        </p:spPr>
        <p:txBody>
          <a:bodyPr/>
          <a:lstStyle/>
          <a:p>
            <a:r>
              <a:rPr lang="en-SG" dirty="0"/>
              <a:t>Environmental Factors affecting fish feeding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C7D1-228A-4CD8-FF1C-A25AE5C6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132041"/>
            <a:ext cx="10057363" cy="351351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Temperature: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temperatures increase the water temperature, which in turn increases </a:t>
            </a:r>
            <a:b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fishes’ metabolic rates, food consumption, swim speeds and distances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Wind Speed:</a:t>
            </a:r>
            <a:br>
              <a:rPr lang="en-SG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Wind Speeds generate more turbulence in the water, which greatly </a:t>
            </a:r>
            <a:b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the activity and feeding by ambush predators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SG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Rainfall:</a:t>
            </a:r>
            <a:b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One of the factors affecting water temperature, moderate to heavy rainfall </a:t>
            </a:r>
            <a:b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levels may greatly decrease the water temperature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F9920-9DBA-6DC0-4CCC-A9D07C85EE40}"/>
              </a:ext>
            </a:extLst>
          </p:cNvPr>
          <p:cNvSpPr txBox="1"/>
          <p:nvPr/>
        </p:nvSpPr>
        <p:spPr>
          <a:xfrm>
            <a:off x="1163087" y="5713393"/>
            <a:ext cx="9847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i="1" dirty="0">
                <a:latin typeface="Aptos" panose="020B0004020202020204" pitchFamily="34" charset="0"/>
              </a:rPr>
              <a:t>Source:</a:t>
            </a:r>
          </a:p>
          <a:p>
            <a:r>
              <a:rPr lang="en-US" sz="1400" b="0" i="1" dirty="0">
                <a:effectLst/>
                <a:latin typeface="Aptos" panose="020B0004020202020204" pitchFamily="34" charset="0"/>
              </a:rPr>
              <a:t>Stoner, Allan. (2004). Effects of environmental variables on fish feeding ecology: Implications for the performance of baited fishing gear and stock assessment. Journal of Fish Biology. 65. 1445 - 1471. 10.1111/j.0022-1112.2004.00593.x. </a:t>
            </a:r>
          </a:p>
          <a:p>
            <a:endParaRPr lang="en-SG" sz="1400" i="1" dirty="0">
              <a:latin typeface="Aptos" panose="020B0004020202020204" pitchFamily="34" charset="0"/>
            </a:endParaRPr>
          </a:p>
        </p:txBody>
      </p:sp>
      <p:pic>
        <p:nvPicPr>
          <p:cNvPr id="6" name="Graphic 5" descr="Thermometer with solid fill">
            <a:extLst>
              <a:ext uri="{FF2B5EF4-FFF2-40B4-BE49-F238E27FC236}">
                <a16:creationId xmlns:a16="http://schemas.microsoft.com/office/drawing/2014/main" id="{E6077D03-882C-AA1C-D7E8-08B83967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5450" y="2217766"/>
            <a:ext cx="914400" cy="914400"/>
          </a:xfrm>
          <a:prstGeom prst="rect">
            <a:avLst/>
          </a:prstGeom>
        </p:spPr>
      </p:pic>
      <p:pic>
        <p:nvPicPr>
          <p:cNvPr id="8" name="Graphic 7" descr="Windy with solid fill">
            <a:extLst>
              <a:ext uri="{FF2B5EF4-FFF2-40B4-BE49-F238E27FC236}">
                <a16:creationId xmlns:a16="http://schemas.microsoft.com/office/drawing/2014/main" id="{473C38EB-FA08-B246-A99A-644C189EA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5450" y="3381377"/>
            <a:ext cx="914400" cy="914400"/>
          </a:xfrm>
          <a:prstGeom prst="rect">
            <a:avLst/>
          </a:prstGeom>
        </p:spPr>
      </p:pic>
      <p:pic>
        <p:nvPicPr>
          <p:cNvPr id="10" name="Graphic 9" descr="Cloud With Lightning And Rain with solid fill">
            <a:extLst>
              <a:ext uri="{FF2B5EF4-FFF2-40B4-BE49-F238E27FC236}">
                <a16:creationId xmlns:a16="http://schemas.microsoft.com/office/drawing/2014/main" id="{DE051973-0A89-3BBC-F122-048B812DC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5450" y="44366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ocks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</TotalTime>
  <Words>1392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BlocksVTI</vt:lpstr>
      <vt:lpstr>SG Fishing Guide</vt:lpstr>
      <vt:lpstr>Agenda</vt:lpstr>
      <vt:lpstr>Problem Statement</vt:lpstr>
      <vt:lpstr>Environmental Factors affecting fish feeding behaviour</vt:lpstr>
      <vt:lpstr>Daily Mean Temperatures by Month over 3 years</vt:lpstr>
      <vt:lpstr>Daily Mean Wind Speed by month  over 3 years</vt:lpstr>
      <vt:lpstr>Daily Rain Factors over 3 years</vt:lpstr>
      <vt:lpstr>Evaluation of Analyses</vt:lpstr>
      <vt:lpstr>Environmental Factors affecting fish feeding behaviour</vt:lpstr>
      <vt:lpstr>How dry bulb temperature, wet bulb temperature and wind speed contribute to precipitation</vt:lpstr>
      <vt:lpstr>Line plots of the environmental factors</vt:lpstr>
      <vt:lpstr>Matrix Scoring System &amp; tiered pricing</vt:lpstr>
      <vt:lpstr>Benefits Summary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 Fishing Guide</dc:title>
  <dc:creator>Faeliq Ramley</dc:creator>
  <cp:lastModifiedBy>Faeliq Ramley</cp:lastModifiedBy>
  <cp:revision>12</cp:revision>
  <dcterms:created xsi:type="dcterms:W3CDTF">2024-04-14T13:25:29Z</dcterms:created>
  <dcterms:modified xsi:type="dcterms:W3CDTF">2024-04-19T16:16:44Z</dcterms:modified>
</cp:coreProperties>
</file>