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3B45"/>
                </a:solidFill>
                <a:highlight>
                  <a:srgbClr val="FFFFFF"/>
                </a:highlight>
              </a:rPr>
              <a:t>Gherkin(剧本语法)是用于编写Cucumber、Specflow或类似的BDD框架规范的语言。这是一种业务人员可读懂的，特定领域的语言，它可以让你描述软件的行为，而不用详细说明如何实现这个行为。有几个约定：</a:t>
            </a:r>
            <a:endParaRPr sz="1200">
              <a:solidFill>
                <a:srgbClr val="F33B45"/>
              </a:solidFill>
              <a:highlight>
                <a:srgbClr val="FFFFFF"/>
              </a:highlight>
            </a:endParaRPr>
          </a:p>
          <a:p>
            <a:pPr indent="-304800" lvl="0" marL="762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33B45"/>
                </a:solidFill>
                <a:highlight>
                  <a:srgbClr val="FFFFFF"/>
                </a:highlight>
              </a:rPr>
              <a:t>一个gherkin源文件包含单个功能的说明。</a:t>
            </a:r>
            <a:endParaRPr sz="1200">
              <a:solidFill>
                <a:srgbClr val="F33B45"/>
              </a:solidFill>
              <a:highlight>
                <a:srgbClr val="FFFFFF"/>
              </a:highlight>
            </a:endParaRPr>
          </a:p>
          <a:p>
            <a:pPr indent="-304800" lvl="0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33B45"/>
                </a:solidFill>
                <a:highlight>
                  <a:srgbClr val="FFFFFF"/>
                </a:highlight>
              </a:rPr>
              <a:t>源文件具有扩展名* .feature。</a:t>
            </a:r>
            <a:endParaRPr sz="1200">
              <a:solidFill>
                <a:srgbClr val="F33B45"/>
              </a:solidFill>
              <a:highlight>
                <a:srgbClr val="FFFFFF"/>
              </a:highlight>
            </a:endParaRPr>
          </a:p>
          <a:p>
            <a:pPr indent="-304800" lvl="0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33B45"/>
                </a:solidFill>
                <a:highlight>
                  <a:srgbClr val="FFFFFF"/>
                </a:highlight>
              </a:rPr>
              <a:t>每个gherkin场景都有一个基本的模式，其中包括：（假如），事件（当）和结果（那么）</a:t>
            </a:r>
            <a:endParaRPr sz="1200">
              <a:solidFill>
                <a:srgbClr val="F3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650">
                <a:solidFill>
                  <a:srgbClr val="FFFFFF"/>
                </a:solidFill>
                <a:highlight>
                  <a:srgbClr val="111111"/>
                </a:highlight>
                <a:latin typeface="Montserrat"/>
                <a:ea typeface="Montserrat"/>
                <a:cs typeface="Montserrat"/>
                <a:sym typeface="Montserrat"/>
              </a:rPr>
              <a:t>Give-When-Then</a:t>
            </a:r>
            <a:endParaRPr sz="8650">
              <a:solidFill>
                <a:srgbClr val="FFFFFF"/>
              </a:solidFill>
              <a:highlight>
                <a:srgbClr val="11111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88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AutoNum type="arabicPeriod"/>
            </a:pPr>
            <a:r>
              <a:rPr lang="en" sz="3150">
                <a:solidFill>
                  <a:srgbClr val="FFFFFF"/>
                </a:solidFill>
                <a:highlight>
                  <a:srgbClr val="111111"/>
                </a:highlight>
              </a:rPr>
              <a:t>Given: Some context</a:t>
            </a:r>
            <a:endParaRPr sz="315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-371475" lvl="0" marL="88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AutoNum type="arabicPeriod"/>
            </a:pPr>
            <a:r>
              <a:rPr lang="en" sz="3150">
                <a:solidFill>
                  <a:srgbClr val="FFFFFF"/>
                </a:solidFill>
                <a:highlight>
                  <a:srgbClr val="111111"/>
                </a:highlight>
              </a:rPr>
              <a:t>When: Some trigger occurs</a:t>
            </a:r>
            <a:endParaRPr sz="315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-371475" lvl="0" marL="88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AutoNum type="arabicPeriod"/>
            </a:pPr>
            <a:r>
              <a:rPr lang="en" sz="3150">
                <a:solidFill>
                  <a:srgbClr val="FFFFFF"/>
                </a:solidFill>
                <a:highlight>
                  <a:srgbClr val="111111"/>
                </a:highlight>
              </a:rPr>
              <a:t>Then: Observe some consequences</a:t>
            </a:r>
            <a:endParaRPr sz="315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fffa2d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fffa2d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应用程序/库需要完成的简明工作单元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fffa2d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fffa2d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场景是可用于描述功能的部分的操作/功能。 这通常表示为给定的时间格式中的步骤列表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fffa2d4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fffa2d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ffa2d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fffa2d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fffa2d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5fffa2d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fffa2d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fffa2d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fffa2d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5fffa2d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fffa2d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5fffa2d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fffa2d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fffa2d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fffa2d4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5fffa2d4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5fffa2d4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5fffa2d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fffa2d4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fffa2d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fffa2d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fffa2d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fffa2d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fffa2d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fffa2d4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fffa2d4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fffa2d4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fffa2d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fffa2d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fffa2d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cucumber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Lei Qi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26" y="543178"/>
            <a:ext cx="3946500" cy="1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3" name="Google Shape;123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536" y="1456610"/>
            <a:ext cx="3162925" cy="22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350300" y="7870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</a:rPr>
              <a:t>Gherkin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558725" y="1898425"/>
            <a:ext cx="52365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Natural language with some extra structure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353"/>
            <a:ext cx="9144001" cy="424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725"/>
            <a:ext cx="9143998" cy="45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846"/>
            <a:ext cx="9144000" cy="399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2788"/>
            <a:ext cx="9143999" cy="389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660"/>
            <a:ext cx="9144002" cy="443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245"/>
            <a:ext cx="9143998" cy="426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89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BDD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Define and test your value</a:t>
            </a:r>
            <a:endParaRPr b="0" sz="2600">
              <a:solidFill>
                <a:srgbClr val="333333"/>
              </a:solidFill>
              <a:highlight>
                <a:srgbClr val="FFD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Cucumber-JVM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834500" y="455175"/>
            <a:ext cx="79050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Dependencies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info.cukes.cucumber-java8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info.cukes.cucumber-junit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org.hamcrest.hamcrest-all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junit.junit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2640025" y="2336575"/>
            <a:ext cx="7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https://cucumber.io/docs/guides/10-minute-tutorial/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BEHAVIOR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DRIVEN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DEVELOPMENT</a:t>
            </a:r>
            <a:endParaRPr sz="5750">
              <a:solidFill>
                <a:srgbClr val="333333"/>
              </a:solidFill>
              <a:highlight>
                <a:srgbClr val="FFD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It's not about testing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it's about how we build software</a:t>
            </a:r>
            <a:endParaRPr b="0" sz="4500">
              <a:solidFill>
                <a:srgbClr val="333333"/>
              </a:solidFill>
              <a:highlight>
                <a:srgbClr val="FFD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98274" y="0"/>
            <a:ext cx="8562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Providing functional documentation of User Stories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Higher level testing than Unit Tests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Covering hard to test code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Desiring closer conversations between developers, testers, and stake holders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Level Of The BDD</a:t>
            </a:r>
            <a:endParaRPr sz="2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7076687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75" y="152400"/>
            <a:ext cx="64030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52826" cy="12380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04800" y="1447800"/>
            <a:ext cx="612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cucumber =&gt; tool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gherkin =&gt; syntax</a:t>
            </a:r>
            <a:endParaRPr sz="4200">
              <a:solidFill>
                <a:srgbClr val="333333"/>
              </a:solidFill>
              <a:highlight>
                <a:srgbClr val="FFD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49" y="1138150"/>
            <a:ext cx="4844699" cy="3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