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12fee29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12fee29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12fee29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12fee29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12fee29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12fee29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b12fee29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b12fee29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12fee29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b12fee29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b12fee29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b12fee29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b12fee29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b12fee29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12fee29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12fee29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b12fee29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b12fee29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12fee29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12fee29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12fee2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12fee2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持续集成是构建代码和运行针对构建的自动化测试的自动化过程。这个过程可能从将代码推送到远程存储库或开发人员的Pull Request到合并更改到主分支。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12fee29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12fee29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12fee29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12fee29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12fee29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12fee29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12fee29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12fee29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12fee29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b12fee29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b12fee29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b12fee29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12fee29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b12fee29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b12fee29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b12fee29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12fee2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12fee2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持续交付向CI流程添加了一个自动化操作，可以通过单击按钮随时准备部署新版本。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持续部署几乎与持续交付相同。不需要人工干预是连续交付的独特之处。一旦一个新版本通过了自动化测试，它将自动部署到生产环境中。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12fee29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12fee2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Jenkins是一个自包含的开源自动化服务器，可以用来自动化与构建、测试、交付或部署软件相关的所有任务。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12fee29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12fee29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Jenkins是一个自包含的开源自动化服务器，它在软件项目、组织或公司的工具集之间扮演着中间人的角色，这些工具集用于自动化与构建、测试、交付或部署软件相关的各种任务。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作为一个非服务允许运行它在内部，在云或任何需要的地方。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12fee2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12fee2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从技术上讲，Jenkins是一个基于java的Web应用程序。只是一个.war文件，通常通过构建在Jetty servlet容器中执行: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 jar jenkins.war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这是一个独立的配置，只有一个Jenkins Master，调度程序和构建器。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12fee29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b12fee29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Jenkins支持主从模式，在这种模式下，构建由从服务器执行，而主服务器将使用其资源只处理HTTP请求和管理构建环境。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12fee29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12fee29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b12fee29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b12fee29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从技术上讲，Jenkins从属设备(也称为代理或节点)可能是能够运行agent.jar文件的任何设备。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詹金斯的奴隶会有同样多的: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工具、资源和连接作为运行的主机。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用户用于启动代理的权限(需要注意的事情)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 Qi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6"/>
            <a:ext cx="9144002" cy="51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upport scm tools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CVS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Subversion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Git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Mercurial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Perforce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Clearcase 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RTC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xcute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	Apache Ant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	Apache Maven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	Arbitrary shell scripts 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	Windows batch commands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BUILDS CAN BE STARTED BY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Triggering  commit in a version control system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Scheduling via a cron-like mechanism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Building when other builds have completed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Requesting a specific build URL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Manually from Jenkins web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enkins.war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-jar jenkins.war…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2728150"/>
            <a:ext cx="5355924" cy="16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7096"/>
            <a:ext cx="9144003" cy="446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652"/>
            <a:ext cx="9144003" cy="4420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0" y="0"/>
            <a:ext cx="89879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732"/>
            <a:ext cx="9144003" cy="399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842"/>
            <a:ext cx="9144003" cy="453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CI from CI/CD?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Continuous Integration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is the automation of building the code and running automate test against the build. This process may take from pushing code to a remote repository or a developer's Pull Request to the merging changes to the main branch.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709613"/>
            <a:ext cx="82486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0" y="0"/>
            <a:ext cx="89879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270"/>
            <a:ext cx="9144003" cy="483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2230800" y="617525"/>
            <a:ext cx="69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http://localhost:8080/jnlpJars/slave.jar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50" y="1287126"/>
            <a:ext cx="6043602" cy="35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0" y="0"/>
            <a:ext cx="89879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463"/>
            <a:ext cx="9144003" cy="43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086"/>
            <a:ext cx="9144003" cy="491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Start Examples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Jenkinsfile (Declarative Pipeline)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{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agent { docker { image 'maven:3.3.3' } }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stages {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stage('build') {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steps {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sh 'mvn --version'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1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i="1" sz="1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CD from CI/CD?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Continuous Delivery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is adding to the CI process an automation for getting ready a new release to deploy at any moment by clicking on a button.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Continuous Deployment 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is almost the same as Continuous Delivery. The no needed human intervention is the unique difference with </a:t>
            </a:r>
            <a:r>
              <a:rPr b="1" lang="en" sz="2250">
                <a:solidFill>
                  <a:srgbClr val="FFFFFF"/>
                </a:solidFill>
                <a:highlight>
                  <a:srgbClr val="222222"/>
                </a:highlight>
              </a:rPr>
              <a:t>Continuous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Delivery. Once a new release pass the automated tests this will be automatically deployed to production.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Jenkins?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50">
                <a:solidFill>
                  <a:srgbClr val="AFEEEE"/>
                </a:solidFill>
                <a:highlight>
                  <a:srgbClr val="222222"/>
                </a:highlight>
              </a:rPr>
              <a:t>Jenkins</a:t>
            </a:r>
            <a:r>
              <a:rPr i="1" lang="en" sz="2250">
                <a:solidFill>
                  <a:srgbClr val="FFFFFF"/>
                </a:solidFill>
                <a:highlight>
                  <a:srgbClr val="222222"/>
                </a:highlight>
              </a:rPr>
              <a:t> is a self-contained, open source automation server which can be used to automate all sorts of tasks related to building, testing, and delivering or deploying software.</a:t>
            </a:r>
            <a:endParaRPr i="1"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Jenkins to me?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Jenkins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is a self-contained, open source automation server which </a:t>
            </a:r>
            <a:r>
              <a:rPr lang="en" sz="2250">
                <a:solidFill>
                  <a:srgbClr val="AFEEEE"/>
                </a:solidFill>
                <a:highlight>
                  <a:srgbClr val="222222"/>
                </a:highlight>
              </a:rPr>
              <a:t>plays the middleman role between a software project, organisation or company's toolset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used to automate all sorts of tasks related to building, testing, and delivering or deploying software.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Being NOT a service allows to run it on-premise, in the cloud or wherever is needed.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Architect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Technically speaking Jenkins is a</a:t>
            </a:r>
            <a:r>
              <a:rPr b="1" lang="en" sz="2250">
                <a:solidFill>
                  <a:srgbClr val="FFFFFF"/>
                </a:solidFill>
                <a:highlight>
                  <a:srgbClr val="222222"/>
                </a:highlight>
              </a:rPr>
              <a:t> </a:t>
            </a: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Java-based Web Application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. Just a </a:t>
            </a:r>
            <a:r>
              <a:rPr b="1" lang="en" sz="2250">
                <a:solidFill>
                  <a:srgbClr val="FFFFFF"/>
                </a:solidFill>
                <a:highlight>
                  <a:srgbClr val="222222"/>
                </a:highlight>
              </a:rPr>
              <a:t>.war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file usually executed through the built in Jetty servlet container by: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50800" marR="50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E2E4"/>
                </a:solidFill>
                <a:highlight>
                  <a:srgbClr val="282B2E"/>
                </a:highlight>
                <a:latin typeface="Courier New"/>
                <a:ea typeface="Courier New"/>
                <a:cs typeface="Courier New"/>
                <a:sym typeface="Courier New"/>
              </a:rPr>
              <a:t>java -jar jenkins.war</a:t>
            </a:r>
            <a:endParaRPr sz="1400">
              <a:solidFill>
                <a:srgbClr val="E0E2E4"/>
              </a:solidFill>
              <a:highlight>
                <a:srgbClr val="282B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This is the standalone configuration, being an only Jenkins Master, the </a:t>
            </a: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scheduler and the builder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.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builds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Jenkins supports the </a:t>
            </a: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master-slave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mode, where the building is performed by the</a:t>
            </a:r>
            <a:r>
              <a:rPr lang="en" sz="2250">
                <a:solidFill>
                  <a:srgbClr val="FFD700"/>
                </a:solidFill>
                <a:highlight>
                  <a:srgbClr val="222222"/>
                </a:highlight>
              </a:rPr>
              <a:t> </a:t>
            </a: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slaves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and the master</a:t>
            </a:r>
            <a:r>
              <a:rPr lang="en" sz="2250">
                <a:solidFill>
                  <a:srgbClr val="FFD700"/>
                </a:solidFill>
                <a:highlight>
                  <a:srgbClr val="222222"/>
                </a:highlight>
              </a:rPr>
              <a:t> 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will use its resources to</a:t>
            </a:r>
            <a:r>
              <a:rPr lang="en" sz="2250">
                <a:solidFill>
                  <a:srgbClr val="FFD700"/>
                </a:solidFill>
                <a:highlight>
                  <a:srgbClr val="222222"/>
                </a:highlight>
              </a:rPr>
              <a:t> </a:t>
            </a:r>
            <a:r>
              <a:rPr lang="en" sz="2250">
                <a:solidFill>
                  <a:srgbClr val="AFEEEE"/>
                </a:solidFill>
                <a:highlight>
                  <a:srgbClr val="222222"/>
                </a:highlight>
              </a:rPr>
              <a:t>only handle HTTP requests and manage the build environment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.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825" y="2571750"/>
            <a:ext cx="6912351" cy="18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AutoNum type="arabicPeriod"/>
            </a:pPr>
            <a:r>
              <a:rPr lang="en" sz="2250">
                <a:solidFill>
                  <a:srgbClr val="AFEEEE"/>
                </a:solidFill>
                <a:highlight>
                  <a:srgbClr val="222222"/>
                </a:highlight>
              </a:rPr>
              <a:t>Reduce Jenkins Master downtime</a:t>
            </a:r>
            <a:r>
              <a:rPr lang="en" sz="2250">
                <a:solidFill>
                  <a:srgbClr val="FFD700"/>
                </a:solidFill>
                <a:highlight>
                  <a:srgbClr val="222222"/>
                </a:highlight>
              </a:rPr>
              <a:t> 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on host maintenance actions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AutoNum type="arabicPeriod"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Avoid access to Jenkins Master </a:t>
            </a:r>
            <a:r>
              <a:rPr lang="en" sz="2250">
                <a:solidFill>
                  <a:srgbClr val="AFEEEE"/>
                </a:solidFill>
                <a:highlight>
                  <a:srgbClr val="222222"/>
                </a:highlight>
              </a:rPr>
              <a:t>sensitive information</a:t>
            </a:r>
            <a:endParaRPr sz="2250">
              <a:solidFill>
                <a:srgbClr val="AFEEEE"/>
              </a:solidFill>
              <a:highlight>
                <a:srgbClr val="222222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AutoNum type="arabicPeriod"/>
            </a:pPr>
            <a:r>
              <a:rPr lang="en" sz="2250">
                <a:solidFill>
                  <a:srgbClr val="AFEEEE"/>
                </a:solidFill>
                <a:highlight>
                  <a:srgbClr val="222222"/>
                </a:highlight>
              </a:rPr>
              <a:t>Free up resources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for Jenkins master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Jenkins Slave?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Technically speaking a Jenkins slave (also called </a:t>
            </a:r>
            <a:r>
              <a:rPr b="1" lang="en" sz="2250">
                <a:solidFill>
                  <a:srgbClr val="FFFFFF"/>
                </a:solidFill>
                <a:highlight>
                  <a:srgbClr val="222222"/>
                </a:highlight>
              </a:rPr>
              <a:t>agent or node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) may be any device capable of running the </a:t>
            </a: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agent.jar</a:t>
            </a:r>
            <a:r>
              <a:rPr b="1" lang="en" sz="2250">
                <a:solidFill>
                  <a:srgbClr val="FFD700"/>
                </a:solidFill>
                <a:highlight>
                  <a:srgbClr val="222222"/>
                </a:highlight>
              </a:rPr>
              <a:t> 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file</a:t>
            </a:r>
            <a:r>
              <a:rPr b="1" lang="en" sz="2250">
                <a:solidFill>
                  <a:srgbClr val="FFFFFF"/>
                </a:solidFill>
                <a:highlight>
                  <a:srgbClr val="222222"/>
                </a:highlight>
              </a:rPr>
              <a:t>.</a:t>
            </a:r>
            <a:endParaRPr b="1"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The Jenkins slave will have </a:t>
            </a:r>
            <a:r>
              <a:rPr b="1" lang="en" sz="2250">
                <a:solidFill>
                  <a:srgbClr val="FFFFFF"/>
                </a:solidFill>
                <a:highlight>
                  <a:srgbClr val="222222"/>
                </a:highlight>
              </a:rPr>
              <a:t>as many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: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-371475" lvl="0" marL="673100" rtl="0" algn="just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●"/>
            </a:pP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Tools,</a:t>
            </a:r>
            <a:r>
              <a:rPr lang="en" sz="2250">
                <a:solidFill>
                  <a:srgbClr val="AFEEEE"/>
                </a:solidFill>
                <a:highlight>
                  <a:srgbClr val="222222"/>
                </a:highlight>
              </a:rPr>
              <a:t> </a:t>
            </a: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resources</a:t>
            </a:r>
            <a:r>
              <a:rPr b="1" lang="en" sz="2250">
                <a:solidFill>
                  <a:srgbClr val="FFD700"/>
                </a:solidFill>
                <a:highlight>
                  <a:srgbClr val="222222"/>
                </a:highlight>
              </a:rPr>
              <a:t> 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and</a:t>
            </a:r>
            <a:r>
              <a:rPr b="1" lang="en" sz="2250">
                <a:solidFill>
                  <a:srgbClr val="FFD700"/>
                </a:solidFill>
                <a:highlight>
                  <a:srgbClr val="222222"/>
                </a:highlight>
              </a:rPr>
              <a:t> </a:t>
            </a: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connectivity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as the host where is running on has.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-371475" lvl="0" marL="6731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Char char="●"/>
            </a:pPr>
            <a:r>
              <a:rPr b="1" lang="en" sz="2250">
                <a:solidFill>
                  <a:srgbClr val="AFEEEE"/>
                </a:solidFill>
                <a:highlight>
                  <a:srgbClr val="222222"/>
                </a:highlight>
              </a:rPr>
              <a:t>Permissions</a:t>
            </a:r>
            <a:r>
              <a:rPr lang="en" sz="2250">
                <a:solidFill>
                  <a:srgbClr val="FFFFFF"/>
                </a:solidFill>
                <a:highlight>
                  <a:srgbClr val="222222"/>
                </a:highlight>
              </a:rPr>
              <a:t> as the user used to launch the agent (something to be aware of)</a:t>
            </a:r>
            <a:endParaRPr sz="2250">
              <a:solidFill>
                <a:srgbClr val="FFFFFF"/>
              </a:solidFill>
              <a:highlight>
                <a:srgbClr val="2222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