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14b6464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d14b6464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d14b6464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d14b6464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d14b6464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d14b6464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d14b6464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d14b6464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d14b6464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d14b6464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d14b6464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d14b6464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d14b6464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d14b6464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d14b6464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d14b6464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http://docs.30c.org/dosbat/chapter07/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d14b6464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d14b6464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d14b6464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d14b6464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d14b6464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d14b6464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d14b6464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d14b6464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14b6464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14b6464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d14b6464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d14b6464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d14b6464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d14b6464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d14b6464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d14b6464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
            </a:r>
            <a:r>
              <a:rPr lang="en"/>
              <a:t>indows batch script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Lei Qi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83125" y="5771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赋值 调用 参数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22"/>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调用</a:t>
            </a:r>
            <a:endParaRPr/>
          </a:p>
        </p:txBody>
      </p:sp>
      <p:sp>
        <p:nvSpPr>
          <p:cNvPr id="137" name="Google Shape;137;p22"/>
          <p:cNvSpPr txBox="1"/>
          <p:nvPr/>
        </p:nvSpPr>
        <p:spPr>
          <a:xfrm>
            <a:off x="4273775" y="1388675"/>
            <a:ext cx="3467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::::::::::::跳转.bat::::::::::::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off</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:FirstLable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:SecondLable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然后显示这句</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pause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goto :EOF</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:FirstLable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首先显示这句</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pause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::goto :SecondLable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8" name="Google Shape;138;p22"/>
          <p:cNvSpPr txBox="1"/>
          <p:nvPr/>
        </p:nvSpPr>
        <p:spPr>
          <a:xfrm>
            <a:off x="604925" y="11879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call 主要体现在两个方面：一是调用该批处理以外的另一个批处理;另一方面是有着与 goto 类似的向特定标签处跳转的功能。</a:t>
            </a:r>
            <a:endParaRPr/>
          </a:p>
        </p:txBody>
      </p:sp>
      <p:sp>
        <p:nvSpPr>
          <p:cNvPr id="139" name="Google Shape;139;p22"/>
          <p:cNvSpPr txBox="1"/>
          <p:nvPr/>
        </p:nvSpPr>
        <p:spPr>
          <a:xfrm>
            <a:off x="6248400" y="1371600"/>
            <a:ext cx="3000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::::::::::::调用.bat::::::::::::</a:t>
            </a:r>
            <a:endParaRPr/>
          </a:p>
          <a:p>
            <a:pPr indent="0" lvl="0" marL="0" rtl="0" algn="l">
              <a:spcBef>
                <a:spcPts val="0"/>
              </a:spcBef>
              <a:spcAft>
                <a:spcPts val="0"/>
              </a:spcAft>
              <a:buNone/>
            </a:pPr>
            <a:r>
              <a:rPr lang="en"/>
              <a:t>@echo off</a:t>
            </a:r>
            <a:endParaRPr/>
          </a:p>
          <a:p>
            <a:pPr indent="0" lvl="0" marL="0" rtl="0" algn="l">
              <a:spcBef>
                <a:spcPts val="0"/>
              </a:spcBef>
              <a:spcAft>
                <a:spcPts val="0"/>
              </a:spcAft>
              <a:buNone/>
            </a:pPr>
            <a:r>
              <a:rPr lang="en"/>
              <a:t>echo 这里是 调用.bat</a:t>
            </a:r>
            <a:endParaRPr/>
          </a:p>
          <a:p>
            <a:pPr indent="0" lvl="0" marL="0" rtl="0" algn="l">
              <a:spcBef>
                <a:spcPts val="0"/>
              </a:spcBef>
              <a:spcAft>
                <a:spcPts val="0"/>
              </a:spcAft>
              <a:buNone/>
            </a:pPr>
            <a:r>
              <a:rPr lang="en"/>
              <a:t>pause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call 被调用.bat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echo 现在又回到了 调用.bat</a:t>
            </a:r>
            <a:endParaRPr/>
          </a:p>
          <a:p>
            <a:pPr indent="0" lvl="0" marL="0" rtl="0" algn="l">
              <a:spcBef>
                <a:spcPts val="0"/>
              </a:spcBef>
              <a:spcAft>
                <a:spcPts val="0"/>
              </a:spcAft>
              <a:buNone/>
            </a:pPr>
            <a:r>
              <a:rPr lang="en"/>
              <a:t>pause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solidFill>
                  <a:srgbClr val="FF0000"/>
                </a:solidFill>
              </a:rPr>
              <a:t>------------------------------------</a:t>
            </a:r>
            <a:endParaRPr>
              <a:solidFill>
                <a:srgbClr val="FF0000"/>
              </a:solidFill>
            </a:endParaRPr>
          </a:p>
          <a:p>
            <a:pPr indent="0" lvl="0" marL="0" rtl="0" algn="l">
              <a:spcBef>
                <a:spcPts val="0"/>
              </a:spcBef>
              <a:spcAft>
                <a:spcPts val="0"/>
              </a:spcAft>
              <a:buNone/>
            </a:pPr>
            <a:r>
              <a:rPr lang="en"/>
              <a:t>:::::::::::被调用.bat:::::::::::</a:t>
            </a:r>
            <a:endParaRPr/>
          </a:p>
          <a:p>
            <a:pPr indent="0" lvl="0" marL="0" rtl="0" algn="l">
              <a:spcBef>
                <a:spcPts val="0"/>
              </a:spcBef>
              <a:spcAft>
                <a:spcPts val="0"/>
              </a:spcAft>
              <a:buNone/>
            </a:pPr>
            <a:r>
              <a:rPr lang="en"/>
              <a:t>echo 这里是 被调用.bat</a:t>
            </a:r>
            <a:endParaRPr/>
          </a:p>
          <a:p>
            <a:pPr indent="0" lvl="0" marL="0" rtl="0" algn="l">
              <a:spcBef>
                <a:spcPts val="0"/>
              </a:spcBef>
              <a:spcAft>
                <a:spcPts val="0"/>
              </a:spcAft>
              <a:buNone/>
            </a:pPr>
            <a:r>
              <a:rPr lang="en"/>
              <a:t>pause</a:t>
            </a:r>
            <a:endParaRPr/>
          </a:p>
          <a:p>
            <a:pPr indent="0" lvl="0" marL="0" rtl="0" algn="l">
              <a:spcBef>
                <a:spcPts val="0"/>
              </a:spcBef>
              <a:spcAft>
                <a:spcPts val="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83125" y="5771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赋值 调用 参数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5" name="Google Shape;145;p23"/>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启动</a:t>
            </a:r>
            <a:endParaRPr/>
          </a:p>
        </p:txBody>
      </p:sp>
      <p:sp>
        <p:nvSpPr>
          <p:cNvPr id="146" name="Google Shape;146;p23"/>
          <p:cNvSpPr txBox="1"/>
          <p:nvPr/>
        </p:nvSpPr>
        <p:spPr>
          <a:xfrm>
            <a:off x="4273775" y="1388675"/>
            <a:ext cx="346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start "开玩了" E:\game\starcraft\starcraft.exe</a:t>
            </a:r>
            <a:endParaRPr>
              <a:latin typeface="Roboto"/>
              <a:ea typeface="Roboto"/>
              <a:cs typeface="Roboto"/>
              <a:sym typeface="Roboto"/>
            </a:endParaRPr>
          </a:p>
        </p:txBody>
      </p:sp>
      <p:sp>
        <p:nvSpPr>
          <p:cNvPr id="147" name="Google Shape;147;p23"/>
          <p:cNvSpPr txBox="1"/>
          <p:nvPr/>
        </p:nvSpPr>
        <p:spPr>
          <a:xfrm>
            <a:off x="604925" y="11879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 后面加上标题，再跟上想要执行程序、命令或网址即可。</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125" y="5771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赋值 调用 参数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24"/>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参数</a:t>
            </a:r>
            <a:endParaRPr/>
          </a:p>
        </p:txBody>
      </p:sp>
      <p:sp>
        <p:nvSpPr>
          <p:cNvPr id="154" name="Google Shape;154;p24"/>
          <p:cNvSpPr txBox="1"/>
          <p:nvPr/>
        </p:nvSpPr>
        <p:spPr>
          <a:xfrm>
            <a:off x="4273775" y="1388675"/>
            <a:ext cx="3467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:::::::::::被调用.bat:::::::::::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这里是 被调用.bat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您输入的第1条参数为 %1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您输入的第2条参数为 %2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pause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5" name="Google Shape;155;p24"/>
          <p:cNvSpPr txBox="1"/>
          <p:nvPr/>
        </p:nvSpPr>
        <p:spPr>
          <a:xfrm>
            <a:off x="604925" y="11879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执行某个脚本时，我们需要额外传一些参数来给脚本里的变量赋值</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83125" y="5771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赋值 调用 参数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1" name="Google Shape;161;p25"/>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函数</a:t>
            </a:r>
            <a:endParaRPr/>
          </a:p>
        </p:txBody>
      </p:sp>
      <p:sp>
        <p:nvSpPr>
          <p:cNvPr id="162" name="Google Shape;162;p25"/>
          <p:cNvSpPr txBox="1"/>
          <p:nvPr/>
        </p:nvSpPr>
        <p:spPr>
          <a:xfrm>
            <a:off x="4273775" y="1388675"/>
            <a:ext cx="3467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@echo off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echo.开始调用函数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call:myDosFunc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echo.从函数返回myDosFunc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echo.&amp;pause&amp;goto:eof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函数部分开始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:myDosFunc    - here starts my function identified by it`s label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here the myDosFunc function is executing a group of commands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it could do a lot of things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goto:eof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63" name="Google Shape;163;p25"/>
          <p:cNvSpPr txBox="1"/>
          <p:nvPr/>
        </p:nvSpPr>
        <p:spPr>
          <a:xfrm>
            <a:off x="604925" y="11879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rPr>
              <a:t>函数以一个标签开始，并以goto:eof结束</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83125" y="5771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条件</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 name="Google Shape;169;p26"/>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条件 if</a:t>
            </a:r>
            <a:endParaRPr/>
          </a:p>
        </p:txBody>
      </p:sp>
      <p:sp>
        <p:nvSpPr>
          <p:cNvPr id="170" name="Google Shape;170;p26"/>
          <p:cNvSpPr txBox="1"/>
          <p:nvPr/>
        </p:nvSpPr>
        <p:spPr>
          <a:xfrm>
            <a:off x="3330300" y="1236275"/>
            <a:ext cx="58137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::::::::::改变颜色.bat::::::::::</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@echo off</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echo 您希望字体的颜色是红色还是绿色？</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:RETRY</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set /p choice=请输入您的选择，R 或者 G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if "%choice%"=="R" goto R</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if "%choice%"=="r" goto R</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if "%choice%"=="G" goto G</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if "%choice%"=="g" goto G</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goto RETRY</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:R</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color c</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echo 您选择了红色字体</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pause</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exit</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:G</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color a</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echo 您选择了绿色字体</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pause</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exit</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171" name="Google Shape;171;p26"/>
          <p:cNvSpPr txBox="1"/>
          <p:nvPr/>
        </p:nvSpPr>
        <p:spPr>
          <a:xfrm>
            <a:off x="604925" y="11879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rPr>
              <a:t>条件判断，分支路径</a:t>
            </a:r>
            <a:endParaRPr sz="1200">
              <a:highlight>
                <a:srgbClr val="FFFFFF"/>
              </a:highlight>
            </a:endParaRPr>
          </a:p>
        </p:txBody>
      </p:sp>
      <p:sp>
        <p:nvSpPr>
          <p:cNvPr id="172" name="Google Shape;172;p26"/>
          <p:cNvSpPr txBox="1"/>
          <p:nvPr/>
        </p:nvSpPr>
        <p:spPr>
          <a:xfrm>
            <a:off x="6144000" y="1464875"/>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:::::::::else的用法.bat:::::::::</a:t>
            </a:r>
            <a:endParaRPr/>
          </a:p>
          <a:p>
            <a:pPr indent="0" lvl="0" marL="0" rtl="0" algn="l">
              <a:spcBef>
                <a:spcPts val="0"/>
              </a:spcBef>
              <a:spcAft>
                <a:spcPts val="0"/>
              </a:spcAft>
              <a:buNone/>
            </a:pPr>
            <a:r>
              <a:rPr lang="en"/>
              <a:t>@echo off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"%TIME:~0,2%" lss "12" (</a:t>
            </a:r>
            <a:endParaRPr/>
          </a:p>
          <a:p>
            <a:pPr indent="0" lvl="0" marL="0" rtl="0" algn="l">
              <a:spcBef>
                <a:spcPts val="0"/>
              </a:spcBef>
              <a:spcAft>
                <a:spcPts val="0"/>
              </a:spcAft>
              <a:buNone/>
            </a:pPr>
            <a:r>
              <a:rPr lang="en"/>
              <a:t>echo 现在是上午</a:t>
            </a:r>
            <a:endParaRPr/>
          </a:p>
          <a:p>
            <a:pPr indent="0" lvl="0" marL="0" rtl="0" algn="l">
              <a:spcBef>
                <a:spcPts val="0"/>
              </a:spcBef>
              <a:spcAft>
                <a:spcPts val="0"/>
              </a:spcAft>
              <a:buNone/>
            </a:pPr>
            <a:r>
              <a:rPr lang="en"/>
              <a:t>) else (</a:t>
            </a:r>
            <a:endParaRPr/>
          </a:p>
          <a:p>
            <a:pPr indent="0" lvl="0" marL="0" rtl="0" algn="l">
              <a:spcBef>
                <a:spcPts val="0"/>
              </a:spcBef>
              <a:spcAft>
                <a:spcPts val="0"/>
              </a:spcAft>
              <a:buNone/>
            </a:pPr>
            <a:r>
              <a:rPr lang="en"/>
              <a:t>echo 现在是下午</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pause</a:t>
            </a:r>
            <a:endParaRPr/>
          </a:p>
          <a:p>
            <a:pPr indent="0" lvl="0" marL="0" rtl="0" algn="l">
              <a:spcBef>
                <a:spcPts val="0"/>
              </a:spcBef>
              <a:spcAft>
                <a:spcPts val="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循环</a:t>
            </a:r>
            <a:endParaRPr/>
          </a:p>
        </p:txBody>
      </p:sp>
      <p:sp>
        <p:nvSpPr>
          <p:cNvPr id="178" name="Google Shape;178;p27"/>
          <p:cNvSpPr txBox="1"/>
          <p:nvPr/>
        </p:nvSpPr>
        <p:spPr>
          <a:xfrm>
            <a:off x="0" y="13716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遍历文件或者文本更现代的方法是使用for命令。</a:t>
            </a:r>
            <a:endParaRPr/>
          </a:p>
        </p:txBody>
      </p:sp>
      <p:sp>
        <p:nvSpPr>
          <p:cNvPr id="179" name="Google Shape;179;p27"/>
          <p:cNvSpPr txBox="1"/>
          <p:nvPr/>
        </p:nvSpPr>
        <p:spPr>
          <a:xfrm>
            <a:off x="3048000" y="1371600"/>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:::::::批量修改文件名.bat:::::::</a:t>
            </a:r>
            <a:endParaRPr/>
          </a:p>
          <a:p>
            <a:pPr indent="0" lvl="0" marL="0" rtl="0" algn="l">
              <a:spcBef>
                <a:spcPts val="0"/>
              </a:spcBef>
              <a:spcAft>
                <a:spcPts val="0"/>
              </a:spcAft>
              <a:buNone/>
            </a:pPr>
            <a:r>
              <a:rPr lang="en"/>
              <a:t>@echo off</a:t>
            </a:r>
            <a:endParaRPr/>
          </a:p>
          <a:p>
            <a:pPr indent="0" lvl="0" marL="0" rtl="0" algn="l">
              <a:spcBef>
                <a:spcPts val="0"/>
              </a:spcBef>
              <a:spcAft>
                <a:spcPts val="0"/>
              </a:spcAft>
              <a:buNone/>
            </a:pPr>
            <a:r>
              <a:rPr lang="en"/>
              <a:t>setlocal EnableDelayedExpansion</a:t>
            </a:r>
            <a:endParaRPr/>
          </a:p>
          <a:p>
            <a:pPr indent="0" lvl="0" marL="0" rtl="0" algn="l">
              <a:spcBef>
                <a:spcPts val="0"/>
              </a:spcBef>
              <a:spcAft>
                <a:spcPts val="0"/>
              </a:spcAft>
              <a:buNone/>
            </a:pPr>
            <a:r>
              <a:rPr lang="en"/>
              <a:t>set /a num=1</a:t>
            </a:r>
            <a:endParaRPr/>
          </a:p>
          <a:p>
            <a:pPr indent="0" lvl="0" marL="0" rtl="0" algn="l">
              <a:spcBef>
                <a:spcPts val="0"/>
              </a:spcBef>
              <a:spcAft>
                <a:spcPts val="0"/>
              </a:spcAft>
              <a:buNone/>
            </a:pPr>
            <a:r>
              <a:rPr lang="en"/>
              <a:t>for %%i in (D:\test\*.txt) do (</a:t>
            </a:r>
            <a:endParaRPr/>
          </a:p>
          <a:p>
            <a:pPr indent="0" lvl="0" marL="0" rtl="0" algn="l">
              <a:spcBef>
                <a:spcPts val="0"/>
              </a:spcBef>
              <a:spcAft>
                <a:spcPts val="0"/>
              </a:spcAft>
              <a:buNone/>
            </a:pPr>
            <a:r>
              <a:rPr lang="en"/>
              <a:t>ren "%%i" !num!.txt</a:t>
            </a:r>
            <a:endParaRPr/>
          </a:p>
          <a:p>
            <a:pPr indent="0" lvl="0" marL="0" rtl="0" algn="l">
              <a:spcBef>
                <a:spcPts val="0"/>
              </a:spcBef>
              <a:spcAft>
                <a:spcPts val="0"/>
              </a:spcAft>
              <a:buNone/>
            </a:pPr>
            <a:r>
              <a:rPr lang="en"/>
              <a:t>set /a num+=1</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p:txBody>
      </p:sp>
      <p:sp>
        <p:nvSpPr>
          <p:cNvPr id="180" name="Google Shape;180;p27"/>
          <p:cNvSpPr txBox="1"/>
          <p:nvPr/>
        </p:nvSpPr>
        <p:spPr>
          <a:xfrm>
            <a:off x="0" y="22098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%I IN (%USERPROFILE%\*) DO @ECHO %I</a:t>
            </a:r>
            <a:endParaRPr/>
          </a:p>
          <a:p>
            <a:pPr indent="0" lvl="0" marL="0" rtl="0" algn="l">
              <a:spcBef>
                <a:spcPts val="0"/>
              </a:spcBef>
              <a:spcAft>
                <a:spcPts val="0"/>
              </a:spcAft>
              <a:buNone/>
            </a:pPr>
            <a:r>
              <a:t/>
            </a:r>
            <a:endParaRPr/>
          </a:p>
        </p:txBody>
      </p:sp>
      <p:sp>
        <p:nvSpPr>
          <p:cNvPr id="181" name="Google Shape;181;p27"/>
          <p:cNvSpPr txBox="1"/>
          <p:nvPr/>
        </p:nvSpPr>
        <p:spPr>
          <a:xfrm>
            <a:off x="0" y="281940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/D %I IN (%USERPROFILE%\*) DO @ECHO %I</a:t>
            </a:r>
            <a:endParaRPr/>
          </a:p>
          <a:p>
            <a:pPr indent="0" lvl="0" marL="0" rtl="0" algn="l">
              <a:spcBef>
                <a:spcPts val="0"/>
              </a:spcBef>
              <a:spcAft>
                <a:spcPts val="0"/>
              </a:spcAft>
              <a:buNone/>
            </a:pPr>
            <a:r>
              <a:t/>
            </a:r>
            <a:endParaRPr/>
          </a:p>
        </p:txBody>
      </p:sp>
      <p:sp>
        <p:nvSpPr>
          <p:cNvPr id="182" name="Google Shape;182;p27"/>
          <p:cNvSpPr txBox="1"/>
          <p:nvPr/>
        </p:nvSpPr>
        <p:spPr>
          <a:xfrm>
            <a:off x="5988425" y="1403150"/>
            <a:ext cx="3000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::::::::::圆圈方阵.bat::::::::::</a:t>
            </a:r>
            <a:endParaRPr sz="1100"/>
          </a:p>
          <a:p>
            <a:pPr indent="0" lvl="0" marL="0" rtl="0" algn="l">
              <a:spcBef>
                <a:spcPts val="0"/>
              </a:spcBef>
              <a:spcAft>
                <a:spcPts val="0"/>
              </a:spcAft>
              <a:buNone/>
            </a:pPr>
            <a:r>
              <a:rPr lang="en" sz="1100"/>
              <a:t>@echo off</a:t>
            </a:r>
            <a:endParaRPr sz="1100"/>
          </a:p>
          <a:p>
            <a:pPr indent="0" lvl="0" marL="0" rtl="0" algn="l">
              <a:spcBef>
                <a:spcPts val="0"/>
              </a:spcBef>
              <a:spcAft>
                <a:spcPts val="0"/>
              </a:spcAft>
              <a:buNone/>
            </a:pPr>
            <a:r>
              <a:rPr lang="en" sz="1100"/>
              <a:t>setlocal EnableDelayedExpansion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set var=○</a:t>
            </a:r>
            <a:endParaRPr sz="1100"/>
          </a:p>
          <a:p>
            <a:pPr indent="0" lvl="0" marL="0" rtl="0" algn="l">
              <a:spcBef>
                <a:spcPts val="0"/>
              </a:spcBef>
              <a:spcAft>
                <a:spcPts val="0"/>
              </a:spcAft>
              <a:buNone/>
            </a:pPr>
            <a:r>
              <a:rPr lang="en" sz="1100"/>
              <a:t>for /l %%i in (1,1,7) do set var=%var%!var!</a:t>
            </a:r>
            <a:endParaRPr sz="1100"/>
          </a:p>
          <a:p>
            <a:pPr indent="0" lvl="0" marL="0" rtl="0" algn="l">
              <a:spcBef>
                <a:spcPts val="0"/>
              </a:spcBef>
              <a:spcAft>
                <a:spcPts val="0"/>
              </a:spcAft>
              <a:buNone/>
            </a:pPr>
            <a:r>
              <a:rPr lang="en" sz="1100"/>
              <a:t>:: 此时变量 var 已经变成一行连续的8个圆圈了</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for /l %%i in (1,1,8) do (</a:t>
            </a:r>
            <a:endParaRPr sz="1100"/>
          </a:p>
          <a:p>
            <a:pPr indent="0" lvl="0" marL="0" rtl="0" algn="l">
              <a:spcBef>
                <a:spcPts val="0"/>
              </a:spcBef>
              <a:spcAft>
                <a:spcPts val="0"/>
              </a:spcAft>
              <a:buNone/>
            </a:pPr>
            <a:r>
              <a:rPr lang="en" sz="1100"/>
              <a:t>echo 这是第 %%i 份&gt;输出结果%%i.txt</a:t>
            </a:r>
            <a:endParaRPr sz="1100"/>
          </a:p>
          <a:p>
            <a:pPr indent="0" lvl="0" marL="0" rtl="0" algn="l">
              <a:spcBef>
                <a:spcPts val="0"/>
              </a:spcBef>
              <a:spcAft>
                <a:spcPts val="0"/>
              </a:spcAft>
              <a:buNone/>
            </a:pPr>
            <a:r>
              <a:rPr lang="en" sz="1100"/>
              <a:t>for /l %%j in (1,1,8) do echo %var%&gt;&gt;输出结果%%i.txt</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echo 8 X 8 的 ○ 矩阵已经画好，并保存到8份文本文件里了</a:t>
            </a:r>
            <a:endParaRPr sz="1100"/>
          </a:p>
          <a:p>
            <a:pPr indent="0" lvl="0" marL="0" rtl="0" algn="l">
              <a:spcBef>
                <a:spcPts val="0"/>
              </a:spcBef>
              <a:spcAft>
                <a:spcPts val="0"/>
              </a:spcAft>
              <a:buNone/>
            </a:pPr>
            <a:r>
              <a:rPr lang="en" sz="1100"/>
              <a:t>pause</a:t>
            </a:r>
            <a:endParaRPr sz="1100"/>
          </a:p>
          <a:p>
            <a:pPr indent="0" lvl="0" marL="0" rtl="0" algn="l">
              <a:spcBef>
                <a:spcPts val="0"/>
              </a:spcBef>
              <a:spcAft>
                <a:spcPts val="0"/>
              </a:spcAft>
              <a:buNone/>
            </a:pPr>
            <a:r>
              <a:rPr lang="en" sz="1100"/>
              <a: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组合命令</a:t>
            </a:r>
            <a:endParaRPr/>
          </a:p>
        </p:txBody>
      </p:sp>
      <p:sp>
        <p:nvSpPr>
          <p:cNvPr id="188" name="Google Shape;188;p28"/>
          <p:cNvSpPr txBox="1"/>
          <p:nvPr/>
        </p:nvSpPr>
        <p:spPr>
          <a:xfrm>
            <a:off x="0" y="13716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组合命令 &amp; 、&amp;&amp; 和 || 是一类用于两个或多个命令语句之间起衔接作用的符号。</a:t>
            </a:r>
            <a:endParaRPr/>
          </a:p>
        </p:txBody>
      </p:sp>
      <p:sp>
        <p:nvSpPr>
          <p:cNvPr id="189" name="Google Shape;189;p28"/>
          <p:cNvSpPr txBox="1"/>
          <p:nvPr/>
        </p:nvSpPr>
        <p:spPr>
          <a:xfrm>
            <a:off x="0" y="24384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&amp;&amp; </a:t>
            </a:r>
            <a:r>
              <a:rPr lang="en"/>
              <a:t>如果多命令中的某一条命令执行出错时，后面的所有命令将不会再被执行；</a:t>
            </a:r>
            <a:endParaRPr/>
          </a:p>
          <a:p>
            <a:pPr indent="0" lvl="0" marL="0" rtl="0" algn="l">
              <a:spcBef>
                <a:spcPts val="0"/>
              </a:spcBef>
              <a:spcAft>
                <a:spcPts val="0"/>
              </a:spcAft>
              <a:buNone/>
            </a:pPr>
            <a:r>
              <a:rPr lang="en"/>
              <a:t>|| </a:t>
            </a:r>
            <a:r>
              <a:rPr lang="en"/>
              <a:t>当遇到执行正确的命令后将不再执行后面的命令</a:t>
            </a:r>
            <a:endParaRPr/>
          </a:p>
        </p:txBody>
      </p:sp>
      <p:sp>
        <p:nvSpPr>
          <p:cNvPr id="190" name="Google Shape;190;p28"/>
          <p:cNvSpPr txBox="1"/>
          <p:nvPr/>
        </p:nvSpPr>
        <p:spPr>
          <a:xfrm>
            <a:off x="3200400" y="14478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dir Z: &amp;　dir C: || echo Howdy</a:t>
            </a:r>
            <a:endParaRPr/>
          </a:p>
          <a:p>
            <a:pPr indent="0" lvl="0" marL="0" rtl="0" algn="l">
              <a:spcBef>
                <a:spcPts val="0"/>
              </a:spcBef>
              <a:spcAft>
                <a:spcPts val="0"/>
              </a:spcAft>
              <a:buNone/>
            </a:pPr>
            <a:r>
              <a:rPr lang="en"/>
              <a:t>dir C: &amp;　dir Z: || echo Howdy</a:t>
            </a:r>
            <a:endParaRPr/>
          </a:p>
          <a:p>
            <a:pPr indent="0" lvl="0" marL="0" rtl="0" algn="l">
              <a:spcBef>
                <a:spcPts val="0"/>
              </a:spcBef>
              <a:spcAft>
                <a:spcPts val="0"/>
              </a:spcAft>
              <a:buNone/>
            </a:pPr>
            <a:r>
              <a:rPr lang="en"/>
              <a:t>dir Z: &amp;&amp; dir C: || echo Howdy</a:t>
            </a:r>
            <a:endParaRPr/>
          </a:p>
          <a:p>
            <a:pPr indent="0" lvl="0" marL="0" rtl="0" algn="l">
              <a:spcBef>
                <a:spcPts val="0"/>
              </a:spcBef>
              <a:spcAft>
                <a:spcPts val="0"/>
              </a:spcAft>
              <a:buNone/>
            </a:pPr>
            <a:r>
              <a:rPr lang="en"/>
              <a:t>dir C: &amp;&amp; dir Z: || echo Howdy</a:t>
            </a:r>
            <a:endParaRPr/>
          </a:p>
          <a:p>
            <a:pPr indent="0" lvl="0" marL="0" rtl="0" algn="l">
              <a:spcBef>
                <a:spcPts val="0"/>
              </a:spcBef>
              <a:spcAft>
                <a:spcPts val="0"/>
              </a:spcAft>
              <a:buNone/>
            </a:pPr>
            <a:r>
              <a:rPr lang="en"/>
              <a:t>dir C: &amp;&amp; dir C: || echo Howdy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管道</a:t>
            </a:r>
            <a:r>
              <a:rPr lang="en"/>
              <a:t>命令</a:t>
            </a:r>
            <a:endParaRPr/>
          </a:p>
        </p:txBody>
      </p:sp>
      <p:sp>
        <p:nvSpPr>
          <p:cNvPr id="196" name="Google Shape;196;p29"/>
          <p:cNvSpPr txBox="1"/>
          <p:nvPr/>
        </p:nvSpPr>
        <p:spPr>
          <a:xfrm>
            <a:off x="0" y="1371600"/>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其主要功能就是将一条命令或某个程序输出结果的重定向到特定文件中。&gt; 与 &gt;&gt; 的区别在于，&gt; 会清除调原有文件中的内容后写入指定文件，而 &gt;&gt; 只会追加内容到指定文件中，而不会改动其中的内容。下面将会是一个很有用的例子。</a:t>
            </a:r>
            <a:endParaRPr/>
          </a:p>
          <a:p>
            <a:pPr indent="0" lvl="0" marL="0" rtl="0" algn="l">
              <a:spcBef>
                <a:spcPts val="0"/>
              </a:spcBef>
              <a:spcAft>
                <a:spcPts val="0"/>
              </a:spcAft>
              <a:buNone/>
            </a:pPr>
            <a:r>
              <a:rPr lang="en"/>
              <a:t>|它可以将它左边命令的输出结果放到它右边的命令里作为输入参数。</a:t>
            </a:r>
            <a:endParaRPr/>
          </a:p>
        </p:txBody>
      </p:sp>
      <p:sp>
        <p:nvSpPr>
          <p:cNvPr id="197" name="Google Shape;197;p29"/>
          <p:cNvSpPr txBox="1"/>
          <p:nvPr/>
        </p:nvSpPr>
        <p:spPr>
          <a:xfrm>
            <a:off x="3200400" y="14478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netstat /a /n | find "7626" &amp;&amp; echo 已被冰河感染 || echo 未被冰河感染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什么是批处理？</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批处理文件包含了大量的基本DOS命令，是一种可执行文件。该文件运行时能按照其规则将其中的命令逐一执行。使用批处理文件进行的批量的命令处理的过程，称之为批处理。</a:t>
            </a:r>
            <a:endParaRPr/>
          </a:p>
          <a:p>
            <a:pPr indent="0" lvl="0" marL="0" rtl="0" algn="l">
              <a:spcBef>
                <a:spcPts val="1200"/>
              </a:spcBef>
              <a:spcAft>
                <a:spcPts val="0"/>
              </a:spcAft>
              <a:buNone/>
            </a:pPr>
            <a:r>
              <a:rPr lang="en"/>
              <a:t>批处理文件(Batch File，简称BAT文件)是一种在DOS下最常用的可执行文件。它具有灵活的操纵性，可适应各种复杂的计算机操作。所谓的批处理，就是按规定的顺序自动执行若干个指定的DOS命令或程序。</a:t>
            </a:r>
            <a:endParaRPr/>
          </a:p>
          <a:p>
            <a:pPr indent="0" lvl="0" marL="0" rtl="0" algn="l">
              <a:spcBef>
                <a:spcPts val="1200"/>
              </a:spcBef>
              <a:spcAft>
                <a:spcPts val="1200"/>
              </a:spcAft>
              <a:buNone/>
            </a:pPr>
            <a:r>
              <a:rPr lang="en"/>
              <a:t>批处理文件的后缀名为.bat(Batch的缩写)。</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了解与使用基本DOS命令</a:t>
            </a:r>
            <a:endParaRPr/>
          </a:p>
        </p:txBody>
      </p:sp>
      <p:sp>
        <p:nvSpPr>
          <p:cNvPr id="77" name="Google Shape;77;p15"/>
          <p:cNvSpPr txBox="1"/>
          <p:nvPr>
            <p:ph idx="1" type="body"/>
          </p:nvPr>
        </p:nvSpPr>
        <p:spPr>
          <a:xfrm>
            <a:off x="6609025" y="196125"/>
            <a:ext cx="3180300" cy="272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1322"/>
              <a:t>以下是新增加的命令</a:t>
            </a:r>
            <a:endParaRPr sz="1322"/>
          </a:p>
          <a:p>
            <a:pPr indent="0" lvl="0" marL="0" rtl="0" algn="l">
              <a:lnSpc>
                <a:spcPct val="95000"/>
              </a:lnSpc>
              <a:spcBef>
                <a:spcPts val="1200"/>
              </a:spcBef>
              <a:spcAft>
                <a:spcPts val="0"/>
              </a:spcAft>
              <a:buSzPts val="358"/>
              <a:buNone/>
            </a:pPr>
            <a:r>
              <a:rPr lang="en" sz="1322"/>
              <a:t>help　　　显示帮助提示</a:t>
            </a:r>
            <a:endParaRPr sz="1322"/>
          </a:p>
          <a:p>
            <a:pPr indent="0" lvl="0" marL="0" rtl="0" algn="l">
              <a:lnSpc>
                <a:spcPct val="95000"/>
              </a:lnSpc>
              <a:spcBef>
                <a:spcPts val="1200"/>
              </a:spcBef>
              <a:spcAft>
                <a:spcPts val="0"/>
              </a:spcAft>
              <a:buSzPts val="358"/>
              <a:buNone/>
            </a:pPr>
            <a:r>
              <a:rPr lang="en" sz="1322"/>
              <a:t>cls 　　　清屏</a:t>
            </a:r>
            <a:endParaRPr sz="1322"/>
          </a:p>
          <a:p>
            <a:pPr indent="0" lvl="0" marL="0" rtl="0" algn="l">
              <a:lnSpc>
                <a:spcPct val="95000"/>
              </a:lnSpc>
              <a:spcBef>
                <a:spcPts val="1200"/>
              </a:spcBef>
              <a:spcAft>
                <a:spcPts val="0"/>
              </a:spcAft>
              <a:buSzPts val="358"/>
              <a:buNone/>
            </a:pPr>
            <a:r>
              <a:rPr lang="en" sz="1322"/>
              <a:t>move　　　移动文件，改目录名</a:t>
            </a:r>
            <a:endParaRPr sz="1322"/>
          </a:p>
          <a:p>
            <a:pPr indent="0" lvl="0" marL="0" rtl="0" algn="l">
              <a:lnSpc>
                <a:spcPct val="95000"/>
              </a:lnSpc>
              <a:spcBef>
                <a:spcPts val="1200"/>
              </a:spcBef>
              <a:spcAft>
                <a:spcPts val="0"/>
              </a:spcAft>
              <a:buSzPts val="358"/>
              <a:buNone/>
            </a:pPr>
            <a:r>
              <a:rPr lang="en" sz="1322"/>
              <a:t>more　　　分屏显示</a:t>
            </a:r>
            <a:endParaRPr sz="1322"/>
          </a:p>
          <a:p>
            <a:pPr indent="0" lvl="0" marL="0" rtl="0" algn="l">
              <a:lnSpc>
                <a:spcPct val="95000"/>
              </a:lnSpc>
              <a:spcBef>
                <a:spcPts val="1200"/>
              </a:spcBef>
              <a:spcAft>
                <a:spcPts val="0"/>
              </a:spcAft>
              <a:buSzPts val="358"/>
              <a:buNone/>
            </a:pPr>
            <a:r>
              <a:rPr lang="en" sz="1322"/>
              <a:t>xcopy 　　拷贝目录和文件</a:t>
            </a:r>
            <a:endParaRPr sz="1322"/>
          </a:p>
          <a:p>
            <a:pPr indent="0" lvl="0" marL="0" rtl="0" algn="l">
              <a:lnSpc>
                <a:spcPct val="95000"/>
              </a:lnSpc>
              <a:spcBef>
                <a:spcPts val="1200"/>
              </a:spcBef>
              <a:spcAft>
                <a:spcPts val="1200"/>
              </a:spcAft>
              <a:buSzPts val="358"/>
              <a:buNone/>
            </a:pPr>
            <a:r>
              <a:t/>
            </a:r>
            <a:endParaRPr sz="1322"/>
          </a:p>
        </p:txBody>
      </p:sp>
      <p:sp>
        <p:nvSpPr>
          <p:cNvPr id="78" name="Google Shape;78;p15"/>
          <p:cNvSpPr txBox="1"/>
          <p:nvPr>
            <p:ph idx="1" type="body"/>
          </p:nvPr>
        </p:nvSpPr>
        <p:spPr>
          <a:xfrm>
            <a:off x="4551625" y="272325"/>
            <a:ext cx="3180300" cy="272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1322"/>
              <a:t>dir 　　　列文件名</a:t>
            </a:r>
            <a:endParaRPr sz="1322"/>
          </a:p>
          <a:p>
            <a:pPr indent="0" lvl="0" marL="0" rtl="0" algn="l">
              <a:lnSpc>
                <a:spcPct val="95000"/>
              </a:lnSpc>
              <a:spcBef>
                <a:spcPts val="1200"/>
              </a:spcBef>
              <a:spcAft>
                <a:spcPts val="0"/>
              </a:spcAft>
              <a:buSzPts val="358"/>
              <a:buNone/>
            </a:pPr>
            <a:r>
              <a:rPr lang="en" sz="1322"/>
              <a:t>cd　　　　改变当前目录</a:t>
            </a:r>
            <a:endParaRPr sz="1322"/>
          </a:p>
          <a:p>
            <a:pPr indent="0" lvl="0" marL="0" rtl="0" algn="l">
              <a:lnSpc>
                <a:spcPct val="95000"/>
              </a:lnSpc>
              <a:spcBef>
                <a:spcPts val="1200"/>
              </a:spcBef>
              <a:spcAft>
                <a:spcPts val="0"/>
              </a:spcAft>
              <a:buSzPts val="358"/>
              <a:buNone/>
            </a:pPr>
            <a:r>
              <a:rPr lang="en" sz="1322"/>
              <a:t>ren 　　　改变文件名</a:t>
            </a:r>
            <a:endParaRPr sz="1322"/>
          </a:p>
          <a:p>
            <a:pPr indent="0" lvl="0" marL="0" rtl="0" algn="l">
              <a:lnSpc>
                <a:spcPct val="95000"/>
              </a:lnSpc>
              <a:spcBef>
                <a:spcPts val="1200"/>
              </a:spcBef>
              <a:spcAft>
                <a:spcPts val="0"/>
              </a:spcAft>
              <a:buSzPts val="358"/>
              <a:buNone/>
            </a:pPr>
            <a:r>
              <a:rPr lang="en" sz="1322"/>
              <a:t>copy　　　拷贝文件</a:t>
            </a:r>
            <a:endParaRPr sz="1322"/>
          </a:p>
          <a:p>
            <a:pPr indent="0" lvl="0" marL="0" rtl="0" algn="l">
              <a:lnSpc>
                <a:spcPct val="95000"/>
              </a:lnSpc>
              <a:spcBef>
                <a:spcPts val="1200"/>
              </a:spcBef>
              <a:spcAft>
                <a:spcPts val="0"/>
              </a:spcAft>
              <a:buSzPts val="358"/>
              <a:buNone/>
            </a:pPr>
            <a:r>
              <a:rPr lang="en" sz="1322"/>
              <a:t>del 　　　删除文件</a:t>
            </a:r>
            <a:endParaRPr sz="1322"/>
          </a:p>
          <a:p>
            <a:pPr indent="0" lvl="0" marL="0" rtl="0" algn="l">
              <a:lnSpc>
                <a:spcPct val="95000"/>
              </a:lnSpc>
              <a:spcBef>
                <a:spcPts val="1200"/>
              </a:spcBef>
              <a:spcAft>
                <a:spcPts val="0"/>
              </a:spcAft>
              <a:buSzPts val="358"/>
              <a:buNone/>
            </a:pPr>
            <a:r>
              <a:rPr lang="en" sz="1322"/>
              <a:t>md　　　　建立子目录</a:t>
            </a:r>
            <a:endParaRPr sz="1322"/>
          </a:p>
          <a:p>
            <a:pPr indent="0" lvl="0" marL="0" rtl="0" algn="l">
              <a:lnSpc>
                <a:spcPct val="95000"/>
              </a:lnSpc>
              <a:spcBef>
                <a:spcPts val="1200"/>
              </a:spcBef>
              <a:spcAft>
                <a:spcPts val="0"/>
              </a:spcAft>
              <a:buSzPts val="358"/>
              <a:buNone/>
            </a:pPr>
            <a:r>
              <a:rPr lang="en" sz="1322"/>
              <a:t>rd　　　　删除目录</a:t>
            </a:r>
            <a:endParaRPr sz="1322"/>
          </a:p>
          <a:p>
            <a:pPr indent="0" lvl="0" marL="0" rtl="0" algn="l">
              <a:lnSpc>
                <a:spcPct val="95000"/>
              </a:lnSpc>
              <a:spcBef>
                <a:spcPts val="1200"/>
              </a:spcBef>
              <a:spcAft>
                <a:spcPts val="0"/>
              </a:spcAft>
              <a:buSzPts val="358"/>
              <a:buNone/>
            </a:pPr>
            <a:r>
              <a:rPr lang="en" sz="1322"/>
              <a:t>deltree　 删除目录树</a:t>
            </a:r>
            <a:endParaRPr sz="1322"/>
          </a:p>
          <a:p>
            <a:pPr indent="0" lvl="0" marL="0" rtl="0" algn="l">
              <a:lnSpc>
                <a:spcPct val="95000"/>
              </a:lnSpc>
              <a:spcBef>
                <a:spcPts val="1200"/>
              </a:spcBef>
              <a:spcAft>
                <a:spcPts val="0"/>
              </a:spcAft>
              <a:buSzPts val="358"/>
              <a:buNone/>
            </a:pPr>
            <a:r>
              <a:rPr lang="en" sz="1322"/>
              <a:t>format　　格式化磁盘</a:t>
            </a:r>
            <a:endParaRPr sz="1322"/>
          </a:p>
          <a:p>
            <a:pPr indent="0" lvl="0" marL="0" rtl="0" algn="l">
              <a:lnSpc>
                <a:spcPct val="95000"/>
              </a:lnSpc>
              <a:spcBef>
                <a:spcPts val="1200"/>
              </a:spcBef>
              <a:spcAft>
                <a:spcPts val="0"/>
              </a:spcAft>
              <a:buSzPts val="358"/>
              <a:buNone/>
            </a:pPr>
            <a:r>
              <a:rPr lang="en" sz="1322"/>
              <a:t>edit　　　文本编辑</a:t>
            </a:r>
            <a:endParaRPr sz="1322"/>
          </a:p>
          <a:p>
            <a:pPr indent="0" lvl="0" marL="0" rtl="0" algn="l">
              <a:lnSpc>
                <a:spcPct val="95000"/>
              </a:lnSpc>
              <a:spcBef>
                <a:spcPts val="1200"/>
              </a:spcBef>
              <a:spcAft>
                <a:spcPts val="0"/>
              </a:spcAft>
              <a:buSzPts val="358"/>
              <a:buNone/>
            </a:pPr>
            <a:r>
              <a:rPr lang="en" sz="1322"/>
              <a:t>type　　　显示文件内容</a:t>
            </a:r>
            <a:endParaRPr sz="1322"/>
          </a:p>
          <a:p>
            <a:pPr indent="0" lvl="0" marL="0" rtl="0" algn="l">
              <a:lnSpc>
                <a:spcPct val="95000"/>
              </a:lnSpc>
              <a:spcBef>
                <a:spcPts val="1200"/>
              </a:spcBef>
              <a:spcAft>
                <a:spcPts val="0"/>
              </a:spcAft>
              <a:buSzPts val="358"/>
              <a:buNone/>
            </a:pPr>
            <a:r>
              <a:rPr lang="en" sz="1322"/>
              <a:t>mem 　　　查看内存状况</a:t>
            </a:r>
            <a:endParaRPr sz="1322"/>
          </a:p>
          <a:p>
            <a:pPr indent="0" lvl="0" marL="0" rtl="0" algn="l">
              <a:lnSpc>
                <a:spcPct val="95000"/>
              </a:lnSpc>
              <a:spcBef>
                <a:spcPts val="1200"/>
              </a:spcBef>
              <a:spcAft>
                <a:spcPts val="1200"/>
              </a:spcAft>
              <a:buSzPts val="358"/>
              <a:buNone/>
            </a:pPr>
            <a:r>
              <a:t/>
            </a:r>
            <a:endParaRPr sz="13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第一个批处理</a:t>
            </a:r>
            <a:endParaRPr/>
          </a:p>
        </p:txBody>
      </p:sp>
      <p:sp>
        <p:nvSpPr>
          <p:cNvPr id="84" name="Google Shape;84;p16"/>
          <p:cNvSpPr txBox="1"/>
          <p:nvPr/>
        </p:nvSpPr>
        <p:spPr>
          <a:xfrm>
            <a:off x="526450" y="1693750"/>
            <a:ext cx="7232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md "d:\test" "d:\test my folder"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Hello world&gt;"d:\test\a.txt"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copy "d:\test\a.txt" "d:\test my folder"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copy "d:\test\a.txt" "d:\test my folder\b.txt"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copy "d:\test\a.txt" "d:\test my folder\c.bmp"</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ren "d:\test my folder\c.bmp" d.bin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显示</a:t>
            </a:r>
            <a:endParaRPr/>
          </a:p>
        </p:txBody>
      </p:sp>
      <p:sp>
        <p:nvSpPr>
          <p:cNvPr id="90" name="Google Shape;90;p17"/>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echo @ 和 pause</a:t>
            </a:r>
            <a:endParaRPr/>
          </a:p>
        </p:txBody>
      </p:sp>
      <p:sp>
        <p:nvSpPr>
          <p:cNvPr id="91" name="Google Shape;91;p17"/>
          <p:cNvSpPr txBox="1"/>
          <p:nvPr/>
        </p:nvSpPr>
        <p:spPr>
          <a:xfrm>
            <a:off x="175260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echo /?</a:t>
            </a:r>
            <a:endParaRPr/>
          </a:p>
        </p:txBody>
      </p:sp>
      <p:sp>
        <p:nvSpPr>
          <p:cNvPr id="92" name="Google Shape;92;p17"/>
          <p:cNvSpPr txBox="1"/>
          <p:nvPr/>
        </p:nvSpPr>
        <p:spPr>
          <a:xfrm>
            <a:off x="65050" y="1723325"/>
            <a:ext cx="6591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::::::::测试显示状态.bat::::::::</a:t>
            </a:r>
            <a:endParaRPr/>
          </a:p>
          <a:p>
            <a:pPr indent="0" lvl="0" marL="0" rtl="0" algn="l">
              <a:spcBef>
                <a:spcPts val="0"/>
              </a:spcBef>
              <a:spcAft>
                <a:spcPts val="0"/>
              </a:spcAft>
              <a:buNone/>
            </a:pPr>
            <a:r>
              <a:rPr lang="en"/>
              <a:t>echo</a:t>
            </a:r>
            <a:endParaRPr/>
          </a:p>
          <a:p>
            <a:pPr indent="0" lvl="0" marL="0" rtl="0" algn="l">
              <a:spcBef>
                <a:spcPts val="0"/>
              </a:spcBef>
              <a:spcAft>
                <a:spcPts val="0"/>
              </a:spcAft>
              <a:buNone/>
            </a:pPr>
            <a:r>
              <a:rPr lang="en"/>
              <a:t>pause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echo 例句一 此时回显为打开状态，因此前一句显示了命令行</a:t>
            </a:r>
            <a:endParaRPr/>
          </a:p>
          <a:p>
            <a:pPr indent="0" lvl="0" marL="0" rtl="0" algn="l">
              <a:spcBef>
                <a:spcPts val="0"/>
              </a:spcBef>
              <a:spcAft>
                <a:spcPts val="0"/>
              </a:spcAft>
              <a:buNone/>
            </a:pPr>
            <a:r>
              <a:rPr lang="en"/>
              <a:t>@echo 例句二 此时回显虽然为打开状态，但命令前使用了@，因此未显示命令行本身</a:t>
            </a:r>
            <a:endParaRPr/>
          </a:p>
          <a:p>
            <a:pPr indent="0" lvl="0" marL="0" rtl="0" algn="l">
              <a:spcBef>
                <a:spcPts val="0"/>
              </a:spcBef>
              <a:spcAft>
                <a:spcPts val="0"/>
              </a:spcAft>
              <a:buNone/>
            </a:pPr>
            <a:r>
              <a:rPr lang="en"/>
              <a:t>pause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echo off</a:t>
            </a:r>
            <a:endParaRPr/>
          </a:p>
          <a:p>
            <a:pPr indent="0" lvl="0" marL="0" rtl="0" algn="l">
              <a:spcBef>
                <a:spcPts val="0"/>
              </a:spcBef>
              <a:spcAft>
                <a:spcPts val="0"/>
              </a:spcAft>
              <a:buNone/>
            </a:pPr>
            <a:r>
              <a:rPr lang="en"/>
              <a:t>echo</a:t>
            </a:r>
            <a:endParaRPr/>
          </a:p>
          <a:p>
            <a:pPr indent="0" lvl="0" marL="0" rtl="0" algn="l">
              <a:spcBef>
                <a:spcPts val="0"/>
              </a:spcBef>
              <a:spcAft>
                <a:spcPts val="0"/>
              </a:spcAft>
              <a:buNone/>
            </a:pPr>
            <a:r>
              <a:rPr lang="en"/>
              <a:t>echo 例句三 此时回显为关闭状态，因此未显示命令行本身</a:t>
            </a:r>
            <a:endParaRPr/>
          </a:p>
          <a:p>
            <a:pPr indent="0" lvl="0" marL="0" rtl="0" algn="l">
              <a:spcBef>
                <a:spcPts val="0"/>
              </a:spcBef>
              <a:spcAft>
                <a:spcPts val="0"/>
              </a:spcAft>
              <a:buNone/>
            </a:pPr>
            <a:r>
              <a:rPr lang="en"/>
              <a:t>@echo 例句四 此时回显为关闭状态且使用了@，因此未显示命令行本身</a:t>
            </a:r>
            <a:endParaRPr/>
          </a:p>
          <a:p>
            <a:pPr indent="0" lvl="0" marL="0" rtl="0" algn="l">
              <a:spcBef>
                <a:spcPts val="0"/>
              </a:spcBef>
              <a:spcAft>
                <a:spcPts val="0"/>
              </a:spcAft>
              <a:buNone/>
            </a:pPr>
            <a:r>
              <a:rPr lang="en"/>
              <a:t>pause</a:t>
            </a:r>
            <a:endParaRPr/>
          </a:p>
          <a:p>
            <a:pPr indent="0" lvl="0" marL="0" rtl="0" algn="l">
              <a:spcBef>
                <a:spcPts val="0"/>
              </a:spcBef>
              <a:spcAft>
                <a:spcPts val="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显示</a:t>
            </a:r>
            <a:endParaRPr/>
          </a:p>
        </p:txBody>
      </p:sp>
      <p:sp>
        <p:nvSpPr>
          <p:cNvPr id="98" name="Google Shape;98;p18"/>
          <p:cNvSpPr txBox="1"/>
          <p:nvPr/>
        </p:nvSpPr>
        <p:spPr>
          <a:xfrm>
            <a:off x="125900" y="1396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&gt; 和 &gt;&gt;</a:t>
            </a:r>
            <a:endParaRPr/>
          </a:p>
        </p:txBody>
      </p:sp>
      <p:sp>
        <p:nvSpPr>
          <p:cNvPr id="99" name="Google Shape;99;p18"/>
          <p:cNvSpPr txBox="1"/>
          <p:nvPr/>
        </p:nvSpPr>
        <p:spPr>
          <a:xfrm>
            <a:off x="152400" y="17526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&gt; 表示将输出结果打印到某处。</a:t>
            </a:r>
            <a:endParaRPr/>
          </a:p>
          <a:p>
            <a:pPr indent="0" lvl="0" marL="0" rtl="0" algn="l">
              <a:spcBef>
                <a:spcPts val="0"/>
              </a:spcBef>
              <a:spcAft>
                <a:spcPts val="0"/>
              </a:spcAft>
              <a:buNone/>
            </a:pPr>
            <a:r>
              <a:rPr lang="en"/>
              <a:t>&gt;&gt;</a:t>
            </a:r>
            <a:r>
              <a:rPr lang="en"/>
              <a:t>表示追加文本</a:t>
            </a:r>
            <a:endParaRPr/>
          </a:p>
        </p:txBody>
      </p:sp>
      <p:sp>
        <p:nvSpPr>
          <p:cNvPr id="100" name="Google Shape;100;p18"/>
          <p:cNvSpPr txBox="1"/>
          <p:nvPr/>
        </p:nvSpPr>
        <p:spPr>
          <a:xfrm>
            <a:off x="76200" y="2362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title 和 rem</a:t>
            </a:r>
            <a:endParaRPr/>
          </a:p>
        </p:txBody>
      </p:sp>
      <p:sp>
        <p:nvSpPr>
          <p:cNvPr id="101" name="Google Shape;101;p18"/>
          <p:cNvSpPr txBox="1"/>
          <p:nvPr/>
        </p:nvSpPr>
        <p:spPr>
          <a:xfrm>
            <a:off x="76200" y="25908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title 后面跟字符串可以改变当前命令提示符的标题名称</a:t>
            </a:r>
            <a:endParaRPr/>
          </a:p>
        </p:txBody>
      </p:sp>
      <p:sp>
        <p:nvSpPr>
          <p:cNvPr id="102" name="Google Shape;102;p18"/>
          <p:cNvSpPr txBox="1"/>
          <p:nvPr/>
        </p:nvSpPr>
        <p:spPr>
          <a:xfrm>
            <a:off x="76200" y="30480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rem 后面跟上一段文字，在批处理中可以作为注释用。</a:t>
            </a:r>
            <a:endParaRPr/>
          </a:p>
        </p:txBody>
      </p:sp>
      <p:sp>
        <p:nvSpPr>
          <p:cNvPr id="103" name="Google Shape;103;p18"/>
          <p:cNvSpPr txBox="1"/>
          <p:nvPr/>
        </p:nvSpPr>
        <p:spPr>
          <a:xfrm>
            <a:off x="3607150" y="1214250"/>
            <a:ext cx="4463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:::::::测试标题和注释.bat:::::::</a:t>
            </a:r>
            <a:endParaRPr/>
          </a:p>
          <a:p>
            <a:pPr indent="0" lvl="0" marL="0" rtl="0" algn="l">
              <a:spcBef>
                <a:spcPts val="0"/>
              </a:spcBef>
              <a:spcAft>
                <a:spcPts val="0"/>
              </a:spcAft>
              <a:buNone/>
            </a:pPr>
            <a:r>
              <a:rPr lang="en"/>
              <a:t>@echo off</a:t>
            </a:r>
            <a:endParaRPr/>
          </a:p>
          <a:p>
            <a:pPr indent="0" lvl="0" marL="0" rtl="0" algn="l">
              <a:spcBef>
                <a:spcPts val="0"/>
              </a:spcBef>
              <a:spcAft>
                <a:spcPts val="0"/>
              </a:spcAft>
              <a:buNone/>
            </a:pPr>
            <a:r>
              <a:rPr lang="en"/>
              <a:t>rem 上条命令表示以后所有的命令行不再显示自身，@表示连echo off这一句都不显示，当前这一行只是注释而已，不参与程序的运行。</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echo 欢迎！</a:t>
            </a:r>
            <a:endParaRPr/>
          </a:p>
          <a:p>
            <a:pPr indent="0" lvl="0" marL="0" rtl="0" algn="l">
              <a:spcBef>
                <a:spcPts val="0"/>
              </a:spcBef>
              <a:spcAft>
                <a:spcPts val="0"/>
              </a:spcAft>
              <a:buNone/>
            </a:pPr>
            <a:r>
              <a:rPr lang="en"/>
              <a:t>pause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title 现在标题已经换成这句了</a:t>
            </a:r>
            <a:endParaRPr/>
          </a:p>
          <a:p>
            <a:pPr indent="0" lvl="0" marL="0" rtl="0" algn="l">
              <a:spcBef>
                <a:spcPts val="0"/>
              </a:spcBef>
              <a:spcAft>
                <a:spcPts val="0"/>
              </a:spcAft>
              <a:buNone/>
            </a:pPr>
            <a:r>
              <a:rPr lang="en"/>
              <a:t>echo 标题已更改</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echo 现在使用了暂停，按任意键后该批处理结束~</a:t>
            </a:r>
            <a:endParaRPr/>
          </a:p>
          <a:p>
            <a:pPr indent="0" lvl="0" marL="0" rtl="0" algn="l">
              <a:spcBef>
                <a:spcPts val="0"/>
              </a:spcBef>
              <a:spcAft>
                <a:spcPts val="0"/>
              </a:spcAft>
              <a:buNone/>
            </a:pPr>
            <a:r>
              <a:rPr lang="en"/>
              <a:t>pause&gt;nul</a:t>
            </a:r>
            <a:endParaRPr/>
          </a:p>
          <a:p>
            <a:pPr indent="0" lvl="0" marL="0" rtl="0" algn="l">
              <a:spcBef>
                <a:spcPts val="0"/>
              </a:spcBef>
              <a:spcAft>
                <a:spcPts val="0"/>
              </a:spcAft>
              <a:buNone/>
            </a:pPr>
            <a:r>
              <a:rPr lang="en"/>
              <a:t>rem 不显示pause的输出提示，而是使用我们自己定义的暂停提示。</a:t>
            </a:r>
            <a:endParaRPr/>
          </a:p>
          <a:p>
            <a:pPr indent="0" lvl="0" marL="0" rtl="0" algn="l">
              <a:spcBef>
                <a:spcPts val="0"/>
              </a:spcBef>
              <a:spcAft>
                <a:spcPts val="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83125" y="5771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赋值 调用 参数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19"/>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给变量赋予一个文字字符串的值</a:t>
            </a:r>
            <a:endParaRPr/>
          </a:p>
        </p:txBody>
      </p:sp>
      <p:sp>
        <p:nvSpPr>
          <p:cNvPr id="110" name="Google Shape;110;p19"/>
          <p:cNvSpPr txBox="1"/>
          <p:nvPr/>
        </p:nvSpPr>
        <p:spPr>
          <a:xfrm>
            <a:off x="0" y="18288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给变量赋予一个数值型的值</a:t>
            </a:r>
            <a:endParaRPr/>
          </a:p>
          <a:p>
            <a:pPr indent="0" lvl="0" marL="0" rtl="0" algn="l">
              <a:spcBef>
                <a:spcPts val="0"/>
              </a:spcBef>
              <a:spcAft>
                <a:spcPts val="0"/>
              </a:spcAft>
              <a:buNone/>
            </a:pPr>
            <a:r>
              <a:t/>
            </a:r>
            <a:endParaRPr/>
          </a:p>
        </p:txBody>
      </p:sp>
      <p:sp>
        <p:nvSpPr>
          <p:cNvPr id="111" name="Google Shape;111;p19"/>
          <p:cNvSpPr txBox="1"/>
          <p:nvPr/>
        </p:nvSpPr>
        <p:spPr>
          <a:xfrm>
            <a:off x="2918300" y="1388675"/>
            <a:ext cx="25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Set var = test</a:t>
            </a:r>
            <a:endParaRPr>
              <a:latin typeface="Roboto"/>
              <a:ea typeface="Roboto"/>
              <a:cs typeface="Roboto"/>
              <a:sym typeface="Roboto"/>
            </a:endParaRPr>
          </a:p>
        </p:txBody>
      </p:sp>
      <p:sp>
        <p:nvSpPr>
          <p:cNvPr id="112" name="Google Shape;112;p19"/>
          <p:cNvSpPr txBox="1"/>
          <p:nvPr/>
        </p:nvSpPr>
        <p:spPr>
          <a:xfrm>
            <a:off x="2842100" y="1769675"/>
            <a:ext cx="38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SET /A four=2+2  ECHO %four%</a:t>
            </a:r>
            <a:endParaRPr>
              <a:latin typeface="Roboto"/>
              <a:ea typeface="Roboto"/>
              <a:cs typeface="Roboto"/>
              <a:sym typeface="Roboto"/>
            </a:endParaRPr>
          </a:p>
        </p:txBody>
      </p:sp>
      <p:sp>
        <p:nvSpPr>
          <p:cNvPr id="113" name="Google Shape;113;p19"/>
          <p:cNvSpPr txBox="1"/>
          <p:nvPr/>
        </p:nvSpPr>
        <p:spPr>
          <a:xfrm>
            <a:off x="0" y="2209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从外部获得输入的赋值方式</a:t>
            </a:r>
            <a:endParaRPr/>
          </a:p>
        </p:txBody>
      </p:sp>
      <p:sp>
        <p:nvSpPr>
          <p:cNvPr id="114" name="Google Shape;114;p19"/>
          <p:cNvSpPr txBox="1"/>
          <p:nvPr/>
        </p:nvSpPr>
        <p:spPr>
          <a:xfrm>
            <a:off x="2743200" y="22098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set /p var=请输入一些文字：</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83125" y="5771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赋值 调用 参数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20"/>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跳转</a:t>
            </a:r>
            <a:endParaRPr/>
          </a:p>
        </p:txBody>
      </p:sp>
      <p:sp>
        <p:nvSpPr>
          <p:cNvPr id="121" name="Google Shape;121;p20"/>
          <p:cNvSpPr txBox="1"/>
          <p:nvPr/>
        </p:nvSpPr>
        <p:spPr>
          <a:xfrm>
            <a:off x="5264375" y="1388675"/>
            <a:ext cx="3467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::::::::::::跳转.bat::::::::::::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off</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goto :FirstLable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:SecondLable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然后显示这句</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pause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goto :EOF</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:FirstLable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首先显示这句</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pause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goto :SecondLable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2" name="Google Shape;122;p20"/>
          <p:cNvSpPr txBox="1"/>
          <p:nvPr/>
        </p:nvSpPr>
        <p:spPr>
          <a:xfrm>
            <a:off x="604925" y="11879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goto 跟上标签就能直接让程序从该标签处开始继续执行随后的命令，不论标签的位置是在该 goto 命令的前面还是后面。</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83125" y="5771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赋值 调用 参数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21"/>
          <p:cNvSpPr txBox="1"/>
          <p:nvPr/>
        </p:nvSpPr>
        <p:spPr>
          <a:xfrm>
            <a:off x="0" y="1371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调用</a:t>
            </a:r>
            <a:endParaRPr/>
          </a:p>
        </p:txBody>
      </p:sp>
      <p:sp>
        <p:nvSpPr>
          <p:cNvPr id="129" name="Google Shape;129;p21"/>
          <p:cNvSpPr txBox="1"/>
          <p:nvPr/>
        </p:nvSpPr>
        <p:spPr>
          <a:xfrm>
            <a:off x="5264375" y="1388675"/>
            <a:ext cx="3467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::::::::::::跳转.bat::::::::::::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off</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call :FirstLable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:SecondLable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然后显示这句</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pause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goto :EOF</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:FirstLable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echo 首先显示这句</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pause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::goto :SecondLable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0" name="Google Shape;130;p21"/>
          <p:cNvSpPr txBox="1"/>
          <p:nvPr/>
        </p:nvSpPr>
        <p:spPr>
          <a:xfrm>
            <a:off x="604925" y="11879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call 主要体现在两个方面：一是调用该批处理以外的另一个批处理;另一方面是有着与 goto 类似的向特定标签处跳转的功能。</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