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handoutMasterIdLst>
    <p:handoutMasterId r:id="rId14"/>
  </p:handoutMasterIdLst>
  <p:sldIdLst>
    <p:sldId id="275" r:id="rId4"/>
    <p:sldId id="277" r:id="rId5"/>
    <p:sldId id="331" r:id="rId6"/>
    <p:sldId id="337" r:id="rId8"/>
    <p:sldId id="332" r:id="rId9"/>
    <p:sldId id="338" r:id="rId10"/>
    <p:sldId id="322" r:id="rId11"/>
    <p:sldId id="333" r:id="rId12"/>
    <p:sldId id="309" r:id="rId13"/>
  </p:sldIdLst>
  <p:sldSz cx="12192000" cy="6858000"/>
  <p:notesSz cx="6858000" cy="9144000"/>
  <p:custDataLst>
    <p:tags r:id="rId18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微软雅黑" panose="020B050302020402020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微软雅黑" panose="020B050302020402020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微软雅黑" panose="020B050302020402020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微软雅黑" panose="020B050302020402020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微软雅黑" panose="020B050302020402020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微软雅黑" panose="020B050302020402020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微软雅黑" panose="020B050302020402020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微软雅黑" panose="020B050302020402020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微软雅黑" panose="020B050302020402020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159"/>
        <p:guide pos="29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gs" Target="tags/tag4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cs typeface="微软雅黑" panose="020B0503020204020204" charset="-122"/>
              </a:rPr>
            </a:fld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cs typeface="微软雅黑" panose="020B0503020204020204" charset="-122"/>
              </a:rPr>
            </a:fld>
            <a:endParaRPr lang="zh-CN" altLang="en-US">
              <a:cs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2860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fontAlgn="auto"/>
            <a:fld id="{D997B5FA-0921-464F-AAE1-844C04324D75}" type="datetimeFigureOut">
              <a:rPr lang="zh-CN" altLang="en-US" strike="noStrike" noProof="1" smtClean="0"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fontAlgn="auto"/>
            <a:fld id="{565CE74E-AB26-4998-AD42-012C4C1AD076}" type="slidenum">
              <a:rPr lang="zh-CN" altLang="en-US" strike="noStrike" noProof="1" smtClean="0">
                <a:ea typeface="+mn-ea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charset="-122"/>
          <a:ea typeface="+mj-ea"/>
          <a:cs typeface="微软雅黑" panose="020B0503020204020204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charset="-122"/>
          <a:ea typeface="+mn-ea"/>
          <a:cs typeface="微软雅黑" panose="020B0503020204020204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+mn-ea"/>
          <a:cs typeface="微软雅黑" panose="020B0503020204020204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+mn-ea"/>
          <a:cs typeface="微软雅黑" panose="020B0503020204020204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+mn-ea"/>
          <a:cs typeface="微软雅黑" panose="020B0503020204020204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+mn-ea"/>
          <a:cs typeface="微软雅黑" panose="020B050302020402020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2860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fontAlgn="auto"/>
            <a:fld id="{D997B5FA-0921-464F-AAE1-844C04324D75}" type="datetimeFigureOut">
              <a:rPr lang="zh-CN" altLang="en-US" strike="noStrike" noProof="1" smtClean="0"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fontAlgn="auto"/>
            <a:fld id="{565CE74E-AB26-4998-AD42-012C4C1AD076}" type="slidenum">
              <a:rPr lang="zh-CN" altLang="en-US" strike="noStrike" noProof="1" smtClean="0">
                <a:ea typeface="+mn-ea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charset="-122"/>
          <a:ea typeface="+mj-ea"/>
          <a:cs typeface="微软雅黑" panose="020B0503020204020204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charset="-122"/>
          <a:ea typeface="+mn-ea"/>
          <a:cs typeface="微软雅黑" panose="020B0503020204020204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+mn-ea"/>
          <a:cs typeface="微软雅黑" panose="020B0503020204020204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+mn-ea"/>
          <a:cs typeface="微软雅黑" panose="020B0503020204020204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+mn-ea"/>
          <a:cs typeface="微软雅黑" panose="020B0503020204020204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+mn-ea"/>
          <a:cs typeface="微软雅黑" panose="020B050302020402020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2" name="等腰三角形 31"/>
          <p:cNvSpPr/>
          <p:nvPr/>
        </p:nvSpPr>
        <p:spPr>
          <a:xfrm rot="5400000">
            <a:off x="-1910556" y="2505869"/>
            <a:ext cx="5807075" cy="2008188"/>
          </a:xfrm>
          <a:prstGeom prst="triangle">
            <a:avLst>
              <a:gd name="adj" fmla="val 24177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29" name="等腰三角形 28"/>
          <p:cNvSpPr/>
          <p:nvPr/>
        </p:nvSpPr>
        <p:spPr>
          <a:xfrm rot="5400000">
            <a:off x="-880269" y="3444081"/>
            <a:ext cx="4194175" cy="2459038"/>
          </a:xfrm>
          <a:prstGeom prst="triangle">
            <a:avLst>
              <a:gd name="adj" fmla="val 3769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16" name="等腰三角形 15"/>
          <p:cNvSpPr/>
          <p:nvPr/>
        </p:nvSpPr>
        <p:spPr>
          <a:xfrm rot="5400000">
            <a:off x="-656431" y="3382169"/>
            <a:ext cx="4125913" cy="2838450"/>
          </a:xfrm>
          <a:prstGeom prst="triangle">
            <a:avLst>
              <a:gd name="adj" fmla="val 99704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graphicFrame>
        <p:nvGraphicFramePr>
          <p:cNvPr id="2053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等腰三角形 30"/>
          <p:cNvSpPr/>
          <p:nvPr/>
        </p:nvSpPr>
        <p:spPr>
          <a:xfrm rot="5400000">
            <a:off x="32544" y="-59531"/>
            <a:ext cx="1762125" cy="1849438"/>
          </a:xfrm>
          <a:prstGeom prst="triangle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37" name="流程图: 摘录 36"/>
          <p:cNvSpPr/>
          <p:nvPr/>
        </p:nvSpPr>
        <p:spPr>
          <a:xfrm>
            <a:off x="10579100" y="5527675"/>
            <a:ext cx="1612900" cy="1244600"/>
          </a:xfrm>
          <a:prstGeom prst="flowChartExtra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>
            <a:off x="8667750" y="5368925"/>
            <a:ext cx="2549525" cy="1403350"/>
          </a:xfrm>
          <a:prstGeom prst="triangle">
            <a:avLst>
              <a:gd name="adj" fmla="val 3769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pic>
        <p:nvPicPr>
          <p:cNvPr id="2057" name="图片 2" descr="Q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9350" y="1557338"/>
            <a:ext cx="8502650" cy="24876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8" name="文本框 5"/>
          <p:cNvSpPr txBox="1"/>
          <p:nvPr/>
        </p:nvSpPr>
        <p:spPr>
          <a:xfrm>
            <a:off x="5909945" y="1929130"/>
            <a:ext cx="4754880" cy="101473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rPr>
              <a:t>年度工作总结</a:t>
            </a:r>
            <a:endParaRPr lang="zh-CN" altLang="en-US" sz="6000" b="1">
              <a:solidFill>
                <a:schemeClr val="bg1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667750" y="3136900"/>
            <a:ext cx="33058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祁麟</a:t>
            </a:r>
            <a:r>
              <a:rPr kumimoji="1"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.2022</a:t>
            </a:r>
            <a:r>
              <a:rPr kumimoji="1"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年终</a:t>
            </a:r>
            <a:endParaRPr kumimoji="1"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2" descr="Q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650" y="2500313"/>
            <a:ext cx="1408113" cy="11826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文本框 1"/>
          <p:cNvSpPr txBox="1"/>
          <p:nvPr/>
        </p:nvSpPr>
        <p:spPr>
          <a:xfrm>
            <a:off x="3422650" y="2738438"/>
            <a:ext cx="1644650" cy="7064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4000" b="1">
                <a:latin typeface="微软雅黑" panose="020B0503020204020204" charset="-122"/>
                <a:cs typeface="微软雅黑" panose="020B0503020204020204" charset="-122"/>
              </a:rPr>
              <a:t>目录</a:t>
            </a:r>
            <a:endParaRPr lang="zh-CN" altLang="en-US" sz="4000" b="1">
              <a:latin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308600" y="1204913"/>
            <a:ext cx="55563" cy="4448175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8" name="文本框 6"/>
          <p:cNvSpPr txBox="1"/>
          <p:nvPr/>
        </p:nvSpPr>
        <p:spPr>
          <a:xfrm>
            <a:off x="6308725" y="1770698"/>
            <a:ext cx="19608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工作回顾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079" name="文本框 7"/>
          <p:cNvSpPr txBox="1"/>
          <p:nvPr/>
        </p:nvSpPr>
        <p:spPr>
          <a:xfrm>
            <a:off x="6308725" y="3156268"/>
            <a:ext cx="19608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工作总结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080" name="文本框 8"/>
          <p:cNvSpPr txBox="1"/>
          <p:nvPr/>
        </p:nvSpPr>
        <p:spPr>
          <a:xfrm>
            <a:off x="6308725" y="4489133"/>
            <a:ext cx="236982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2023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工作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1E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等腰三角形 2"/>
          <p:cNvSpPr/>
          <p:nvPr/>
        </p:nvSpPr>
        <p:spPr>
          <a:xfrm>
            <a:off x="-1587" y="4872038"/>
            <a:ext cx="1614488" cy="1981200"/>
          </a:xfrm>
          <a:prstGeom prst="triangle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16" name="等腰三角形 15"/>
          <p:cNvSpPr/>
          <p:nvPr/>
        </p:nvSpPr>
        <p:spPr>
          <a:xfrm rot="10800000">
            <a:off x="11096625" y="-34925"/>
            <a:ext cx="1089025" cy="1739900"/>
          </a:xfrm>
          <a:prstGeom prst="triangle">
            <a:avLst>
              <a:gd name="adj" fmla="val 0"/>
            </a:avLst>
          </a:prstGeom>
          <a:solidFill>
            <a:schemeClr val="tx2">
              <a:lumMod val="7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5400000">
            <a:off x="-1766887" y="1730375"/>
            <a:ext cx="5513388" cy="1982788"/>
          </a:xfrm>
          <a:prstGeom prst="triangle">
            <a:avLst>
              <a:gd name="adj" fmla="val 29253"/>
            </a:avLst>
          </a:prstGeom>
          <a:solidFill>
            <a:schemeClr val="tx2">
              <a:lumMod val="60000"/>
              <a:lumOff val="4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 rot="16200000">
            <a:off x="8449469" y="3105944"/>
            <a:ext cx="5624513" cy="1847850"/>
          </a:xfrm>
          <a:prstGeom prst="triangle">
            <a:avLst>
              <a:gd name="adj" fmla="val 59314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487930" y="1260475"/>
            <a:ext cx="3235325" cy="2167890"/>
            <a:chOff x="3918" y="1985"/>
            <a:chExt cx="5095" cy="3414"/>
          </a:xfrm>
        </p:grpSpPr>
        <p:sp>
          <p:nvSpPr>
            <p:cNvPr id="6147" name="文本框 3"/>
            <p:cNvSpPr txBox="1"/>
            <p:nvPr/>
          </p:nvSpPr>
          <p:spPr>
            <a:xfrm>
              <a:off x="3918" y="1985"/>
              <a:ext cx="3946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l"/>
              <a:r>
                <a:rPr lang="en-US" altLang="zh-CN" sz="2400" b="1">
                  <a:latin typeface="微软雅黑" panose="020B0503020204020204" charset="-122"/>
                  <a:cs typeface="微软雅黑" panose="020B0503020204020204" charset="-122"/>
                </a:rPr>
                <a:t>I.</a:t>
              </a:r>
              <a:r>
                <a:rPr lang="zh-CN" altLang="en-US" sz="2400" b="1">
                  <a:latin typeface="微软雅黑" panose="020B0503020204020204" charset="-122"/>
                  <a:cs typeface="微软雅黑" panose="020B0503020204020204" charset="-122"/>
                </a:rPr>
                <a:t>商业化内容数值</a:t>
              </a:r>
              <a:endParaRPr lang="zh-CN" altLang="en-US" sz="2400" b="1"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6157" name="文本框 13"/>
            <p:cNvSpPr txBox="1"/>
            <p:nvPr/>
          </p:nvSpPr>
          <p:spPr>
            <a:xfrm>
              <a:off x="3918" y="2711"/>
              <a:ext cx="5095" cy="26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青龙坦克</a:t>
              </a:r>
              <a:endParaRPr kumimoji="1" lang="en-US" altLang="zh-CN" sz="14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哪吒驾驶员</a:t>
              </a:r>
              <a:endParaRPr kumimoji="1" lang="en-US" altLang="zh-CN" sz="14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双子驾驶员</a:t>
              </a:r>
              <a:endPara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麒麟坦克</a:t>
              </a:r>
              <a:endPara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灵魂收割者、灵魂窃取者神器</a:t>
              </a:r>
              <a:endParaRPr kumimoji="1" lang="en-US" altLang="zh-CN" sz="14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894830" y="3351530"/>
            <a:ext cx="3442970" cy="1520825"/>
            <a:chOff x="10858" y="1986"/>
            <a:chExt cx="5422" cy="2395"/>
          </a:xfrm>
        </p:grpSpPr>
        <p:sp>
          <p:nvSpPr>
            <p:cNvPr id="6151" name="文本框 6"/>
            <p:cNvSpPr txBox="1"/>
            <p:nvPr/>
          </p:nvSpPr>
          <p:spPr>
            <a:xfrm>
              <a:off x="10858" y="1986"/>
              <a:ext cx="2688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l"/>
              <a:r>
                <a:rPr lang="en-US" altLang="zh-CN" sz="2400" b="1"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V</a:t>
              </a:r>
              <a:r>
                <a:rPr lang="en-US" altLang="zh-CN" sz="2400" b="1"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.</a:t>
              </a:r>
              <a:r>
                <a:rPr lang="zh-CN" altLang="en-US" sz="2400" b="1"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问题处理</a:t>
              </a:r>
              <a:endParaRPr lang="en-US" altLang="zh-CN" sz="2400" b="1"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" name="文本框 13"/>
            <p:cNvSpPr txBox="1"/>
            <p:nvPr/>
          </p:nvSpPr>
          <p:spPr>
            <a:xfrm>
              <a:off x="10858" y="2711"/>
              <a:ext cx="5422" cy="16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百分比属性前后端计算不一致</a:t>
              </a:r>
              <a:endPara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驾驶员进阶加成范围异常</a:t>
              </a:r>
              <a:endPara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伤害告警</a:t>
              </a:r>
              <a:r>
                <a:rPr kumimoji="1" lang="en-US" altLang="zh-CN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-</a:t>
              </a: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外挂查封</a:t>
              </a:r>
              <a:endPara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487930" y="3488690"/>
            <a:ext cx="3235325" cy="1520825"/>
            <a:chOff x="3918" y="5820"/>
            <a:chExt cx="5095" cy="2395"/>
          </a:xfrm>
        </p:grpSpPr>
        <p:sp>
          <p:nvSpPr>
            <p:cNvPr id="6152" name="文本框 7"/>
            <p:cNvSpPr txBox="1"/>
            <p:nvPr/>
          </p:nvSpPr>
          <p:spPr>
            <a:xfrm>
              <a:off x="3918" y="5820"/>
              <a:ext cx="2667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l"/>
              <a:r>
                <a:rPr lang="en-US" altLang="zh-CN" sz="2400" b="1">
                  <a:latin typeface="微软雅黑" panose="020B0503020204020204" charset="-122"/>
                  <a:cs typeface="微软雅黑" panose="020B0503020204020204" charset="-122"/>
                </a:rPr>
                <a:t>II.</a:t>
              </a:r>
              <a:r>
                <a:rPr lang="zh-CN" altLang="en-US" sz="2400" b="1">
                  <a:latin typeface="微软雅黑" panose="020B0503020204020204" charset="-122"/>
                  <a:cs typeface="微软雅黑" panose="020B0503020204020204" charset="-122"/>
                </a:rPr>
                <a:t>内容设计</a:t>
              </a:r>
              <a:endParaRPr lang="zh-CN" altLang="en-US" sz="2400" b="1"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" name="文本框 13"/>
            <p:cNvSpPr txBox="1"/>
            <p:nvPr/>
          </p:nvSpPr>
          <p:spPr>
            <a:xfrm>
              <a:off x="3918" y="6545"/>
              <a:ext cx="5095" cy="16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灵魂收割者、灵魂窃取者神器</a:t>
              </a:r>
              <a:endParaRPr kumimoji="1" lang="zh-CN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无尽战场碾压</a:t>
              </a:r>
              <a:endParaRPr kumimoji="1" lang="zh-CN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军团</a:t>
              </a:r>
              <a:r>
                <a:rPr kumimoji="1" lang="en-US" altLang="zh-CN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Boss</a:t>
              </a: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升段</a:t>
              </a:r>
              <a:endPara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894830" y="1260475"/>
            <a:ext cx="3568700" cy="1844040"/>
            <a:chOff x="10858" y="5820"/>
            <a:chExt cx="5620" cy="2904"/>
          </a:xfrm>
        </p:grpSpPr>
        <p:sp>
          <p:nvSpPr>
            <p:cNvPr id="6153" name="文本框 8"/>
            <p:cNvSpPr txBox="1"/>
            <p:nvPr/>
          </p:nvSpPr>
          <p:spPr>
            <a:xfrm>
              <a:off x="10858" y="5820"/>
              <a:ext cx="4289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l"/>
              <a:r>
                <a:rPr lang="en-US" altLang="zh-CN" sz="2400" b="1"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IV</a:t>
              </a:r>
              <a:r>
                <a:rPr lang="en-US" altLang="zh-CN" sz="2400" b="1">
                  <a:latin typeface="微软雅黑" panose="020B0503020204020204" charset="-122"/>
                  <a:cs typeface="微软雅黑" panose="020B0503020204020204" charset="-122"/>
                </a:rPr>
                <a:t>.</a:t>
              </a:r>
              <a:r>
                <a:rPr lang="zh-CN" altLang="en-US" sz="2400" b="1">
                  <a:latin typeface="微软雅黑" panose="020B0503020204020204" charset="-122"/>
                  <a:cs typeface="微软雅黑" panose="020B0503020204020204" charset="-122"/>
                </a:rPr>
                <a:t>内容优化与扩展</a:t>
              </a:r>
              <a:endParaRPr lang="en-US" altLang="zh-CN" sz="2400" b="1"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" name="文本框 13"/>
            <p:cNvSpPr txBox="1"/>
            <p:nvPr/>
          </p:nvSpPr>
          <p:spPr>
            <a:xfrm>
              <a:off x="10858" y="6545"/>
              <a:ext cx="5620" cy="21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世界</a:t>
              </a:r>
              <a:r>
                <a:rPr kumimoji="1" lang="en-US" altLang="zh-CN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Boss</a:t>
              </a: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属性与伤害条件优化</a:t>
              </a:r>
              <a:endPara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绝地求生扩关卡</a:t>
              </a:r>
              <a:endPara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军团技能扩展</a:t>
              </a:r>
              <a:endPara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绝地求生缩短挑战时间</a:t>
              </a:r>
              <a:endParaRPr kumimoji="1" lang="zh-CN" altLang="en-US" sz="1400" u="sng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sp>
        <p:nvSpPr>
          <p:cNvPr id="11" name="文本框 2"/>
          <p:cNvSpPr txBox="1"/>
          <p:nvPr/>
        </p:nvSpPr>
        <p:spPr>
          <a:xfrm>
            <a:off x="2487930" y="195898"/>
            <a:ext cx="2583180" cy="6299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en-US" altLang="zh-CN" sz="3500">
                <a:latin typeface="微软雅黑" panose="020B0503020204020204" charset="-122"/>
                <a:cs typeface="微软雅黑" panose="020B0503020204020204" charset="-122"/>
                <a:sym typeface="+mn-ea"/>
              </a:rPr>
              <a:t>Q1</a:t>
            </a:r>
            <a:r>
              <a:rPr lang="zh-CN" altLang="en-US" sz="3500">
                <a:latin typeface="微软雅黑" panose="020B0503020204020204" charset="-122"/>
                <a:cs typeface="微软雅黑" panose="020B0503020204020204" charset="-122"/>
                <a:sym typeface="+mn-ea"/>
              </a:rPr>
              <a:t>工作回顾</a:t>
            </a:r>
            <a:endParaRPr lang="zh-CN" altLang="en-US" sz="350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6894830" y="5187950"/>
            <a:ext cx="4149090" cy="1520825"/>
            <a:chOff x="10858" y="7794"/>
            <a:chExt cx="6534" cy="2395"/>
          </a:xfrm>
        </p:grpSpPr>
        <p:sp>
          <p:nvSpPr>
            <p:cNvPr id="9" name="文本框 6"/>
            <p:cNvSpPr txBox="1"/>
            <p:nvPr/>
          </p:nvSpPr>
          <p:spPr>
            <a:xfrm>
              <a:off x="10858" y="7794"/>
              <a:ext cx="3329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l"/>
              <a:r>
                <a:rPr lang="en-US" altLang="zh-CN" sz="2400" b="1">
                  <a:latin typeface="微软雅黑" panose="020B0503020204020204" charset="-122"/>
                  <a:cs typeface="微软雅黑" panose="020B0503020204020204" charset="-122"/>
                </a:rPr>
                <a:t>VI.</a:t>
              </a:r>
              <a:r>
                <a:rPr lang="zh-CN" altLang="en-US" sz="2400" b="1">
                  <a:latin typeface="微软雅黑" panose="020B0503020204020204" charset="-122"/>
                  <a:cs typeface="微软雅黑" panose="020B0503020204020204" charset="-122"/>
                </a:rPr>
                <a:t>新项目预研</a:t>
              </a:r>
              <a:endParaRPr lang="zh-CN" altLang="en-US" sz="2400" b="1"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7" name="文本框 13"/>
            <p:cNvSpPr txBox="1"/>
            <p:nvPr/>
          </p:nvSpPr>
          <p:spPr>
            <a:xfrm>
              <a:off x="10858" y="8519"/>
              <a:ext cx="6534" cy="16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en-US" altLang="zh-CN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SLG</a:t>
              </a: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体验</a:t>
              </a:r>
              <a:endPara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en-US" altLang="zh-CN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SLG</a:t>
              </a: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体验优缺点报告</a:t>
              </a:r>
              <a:endPara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en-US" altLang="zh-CN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SLG</a:t>
              </a: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会议讨论</a:t>
              </a:r>
              <a:endPara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487930" y="5187950"/>
            <a:ext cx="3442970" cy="1520825"/>
            <a:chOff x="10858" y="1986"/>
            <a:chExt cx="5422" cy="2395"/>
          </a:xfrm>
        </p:grpSpPr>
        <p:sp>
          <p:nvSpPr>
            <p:cNvPr id="14" name="文本框 6"/>
            <p:cNvSpPr txBox="1"/>
            <p:nvPr>
              <p:custDataLst>
                <p:tags r:id="rId1"/>
              </p:custDataLst>
            </p:nvPr>
          </p:nvSpPr>
          <p:spPr>
            <a:xfrm>
              <a:off x="10858" y="1986"/>
              <a:ext cx="3788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l"/>
              <a:r>
                <a:rPr lang="en-US" altLang="zh-CN" sz="2400" b="1"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III.</a:t>
              </a:r>
              <a:r>
                <a:rPr lang="zh-CN" altLang="en-US" sz="2400" b="1"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战斗与</a:t>
              </a:r>
              <a:r>
                <a:rPr lang="zh-CN" altLang="zh-CN" sz="2400" b="1"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平衡性</a:t>
              </a:r>
              <a:endParaRPr lang="zh-CN" altLang="zh-CN" sz="2400" b="1">
                <a:latin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sp>
          <p:nvSpPr>
            <p:cNvPr id="15" name="文本框 13"/>
            <p:cNvSpPr txBox="1"/>
            <p:nvPr>
              <p:custDataLst>
                <p:tags r:id="rId2"/>
              </p:custDataLst>
            </p:nvPr>
          </p:nvSpPr>
          <p:spPr>
            <a:xfrm>
              <a:off x="10858" y="2711"/>
              <a:ext cx="5422" cy="16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en-US" altLang="zh-CN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PVP</a:t>
              </a: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坦克数值平衡</a:t>
              </a:r>
              <a:endPara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神器</a:t>
              </a:r>
              <a:r>
                <a:rPr kumimoji="1" lang="en-US" altLang="zh-CN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CD</a:t>
              </a: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版本数值平衡</a:t>
              </a:r>
              <a:endPara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坦克项目战斗规范</a:t>
              </a:r>
              <a:endPara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1E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等腰三角形 2"/>
          <p:cNvSpPr/>
          <p:nvPr/>
        </p:nvSpPr>
        <p:spPr>
          <a:xfrm>
            <a:off x="-1587" y="4872038"/>
            <a:ext cx="1614488" cy="1981200"/>
          </a:xfrm>
          <a:prstGeom prst="triangle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16" name="等腰三角形 15"/>
          <p:cNvSpPr/>
          <p:nvPr/>
        </p:nvSpPr>
        <p:spPr>
          <a:xfrm rot="10800000">
            <a:off x="11096625" y="-34925"/>
            <a:ext cx="1089025" cy="1739900"/>
          </a:xfrm>
          <a:prstGeom prst="triangle">
            <a:avLst>
              <a:gd name="adj" fmla="val 0"/>
            </a:avLst>
          </a:prstGeom>
          <a:solidFill>
            <a:schemeClr val="tx2">
              <a:lumMod val="7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5400000">
            <a:off x="-1766887" y="1730375"/>
            <a:ext cx="5513388" cy="1982788"/>
          </a:xfrm>
          <a:prstGeom prst="triangle">
            <a:avLst>
              <a:gd name="adj" fmla="val 29253"/>
            </a:avLst>
          </a:prstGeom>
          <a:solidFill>
            <a:schemeClr val="tx2">
              <a:lumMod val="60000"/>
              <a:lumOff val="4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 rot="16200000">
            <a:off x="8449469" y="3105944"/>
            <a:ext cx="5624513" cy="1847850"/>
          </a:xfrm>
          <a:prstGeom prst="triangle">
            <a:avLst>
              <a:gd name="adj" fmla="val 59314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487930" y="1260475"/>
            <a:ext cx="3235325" cy="2167890"/>
            <a:chOff x="3918" y="1985"/>
            <a:chExt cx="5095" cy="3414"/>
          </a:xfrm>
        </p:grpSpPr>
        <p:sp>
          <p:nvSpPr>
            <p:cNvPr id="6147" name="文本框 3"/>
            <p:cNvSpPr txBox="1"/>
            <p:nvPr/>
          </p:nvSpPr>
          <p:spPr>
            <a:xfrm>
              <a:off x="3918" y="1985"/>
              <a:ext cx="3946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l"/>
              <a:r>
                <a:rPr lang="en-US" altLang="zh-CN" sz="2400" b="1">
                  <a:latin typeface="微软雅黑" panose="020B0503020204020204" charset="-122"/>
                  <a:cs typeface="微软雅黑" panose="020B0503020204020204" charset="-122"/>
                </a:rPr>
                <a:t>I.</a:t>
              </a:r>
              <a:r>
                <a:rPr lang="zh-CN" altLang="en-US" sz="2400" b="1">
                  <a:latin typeface="微软雅黑" panose="020B0503020204020204" charset="-122"/>
                  <a:cs typeface="微软雅黑" panose="020B0503020204020204" charset="-122"/>
                </a:rPr>
                <a:t>商业化内容数值</a:t>
              </a:r>
              <a:endParaRPr lang="zh-CN" altLang="en-US" sz="2400" b="1"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6157" name="文本框 13"/>
            <p:cNvSpPr txBox="1"/>
            <p:nvPr/>
          </p:nvSpPr>
          <p:spPr>
            <a:xfrm>
              <a:off x="3918" y="2711"/>
              <a:ext cx="5095" cy="26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落花坦克</a:t>
              </a:r>
              <a:endParaRPr kumimoji="1" lang="zh-CN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逍遥驾驶员</a:t>
              </a:r>
              <a:endParaRPr kumimoji="1" lang="zh-CN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战机坦克</a:t>
              </a:r>
              <a:endParaRPr kumimoji="1" lang="zh-CN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舒克坦克、贝塔坦克</a:t>
              </a:r>
              <a:endParaRPr kumimoji="1" lang="zh-CN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舒克驾驶员、贝塔驾驶员</a:t>
              </a:r>
              <a:endParaRPr kumimoji="1" lang="en-US" altLang="zh-CN" sz="14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894830" y="3171825"/>
            <a:ext cx="3442970" cy="1844040"/>
            <a:chOff x="10858" y="1986"/>
            <a:chExt cx="5422" cy="2904"/>
          </a:xfrm>
        </p:grpSpPr>
        <p:sp>
          <p:nvSpPr>
            <p:cNvPr id="6151" name="文本框 6"/>
            <p:cNvSpPr txBox="1"/>
            <p:nvPr/>
          </p:nvSpPr>
          <p:spPr>
            <a:xfrm>
              <a:off x="10858" y="1986"/>
              <a:ext cx="2849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l"/>
              <a:r>
                <a:rPr lang="en-US" altLang="zh-CN" sz="2400" b="1"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IV</a:t>
              </a:r>
              <a:r>
                <a:rPr lang="en-US" altLang="zh-CN" sz="2400" b="1"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.</a:t>
              </a:r>
              <a:r>
                <a:rPr lang="zh-CN" altLang="en-US" sz="2400" b="1"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问题处理</a:t>
              </a:r>
              <a:endParaRPr lang="en-US" altLang="zh-CN" sz="2400" b="1"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" name="文本框 13"/>
            <p:cNvSpPr txBox="1"/>
            <p:nvPr/>
          </p:nvSpPr>
          <p:spPr>
            <a:xfrm>
              <a:off x="10858" y="2711"/>
              <a:ext cx="5422" cy="21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日常：</a:t>
              </a:r>
              <a:r>
                <a:rPr kumimoji="1" lang="en-US" altLang="zh-CN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GS/</a:t>
              </a: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测试反馈的玩家问题答疑</a:t>
              </a:r>
              <a:endPara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周常：周热更痛点问题处理</a:t>
              </a:r>
              <a:endPara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月常：版本表格合并</a:t>
              </a:r>
              <a:endParaRPr kumimoji="1" lang="zh-CN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支线：无限纹章回能问题跟进与调整</a:t>
              </a:r>
              <a:endPara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487930" y="3863340"/>
            <a:ext cx="3235325" cy="1844040"/>
            <a:chOff x="3918" y="5820"/>
            <a:chExt cx="5095" cy="2904"/>
          </a:xfrm>
        </p:grpSpPr>
        <p:sp>
          <p:nvSpPr>
            <p:cNvPr id="6152" name="文本框 7"/>
            <p:cNvSpPr txBox="1"/>
            <p:nvPr/>
          </p:nvSpPr>
          <p:spPr>
            <a:xfrm>
              <a:off x="3918" y="5820"/>
              <a:ext cx="5067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l"/>
              <a:r>
                <a:rPr lang="en-US" altLang="zh-CN" sz="2400" b="1">
                  <a:latin typeface="微软雅黑" panose="020B0503020204020204" charset="-122"/>
                  <a:cs typeface="微软雅黑" panose="020B0503020204020204" charset="-122"/>
                </a:rPr>
                <a:t>II.</a:t>
              </a:r>
              <a:r>
                <a:rPr lang="zh-CN" altLang="en-US" sz="2400" b="1">
                  <a:latin typeface="微软雅黑" panose="020B0503020204020204" charset="-122"/>
                  <a:cs typeface="微软雅黑" panose="020B0503020204020204" charset="-122"/>
                </a:rPr>
                <a:t>内容设计与数值规划</a:t>
              </a:r>
              <a:endParaRPr lang="zh-CN" altLang="en-US" sz="2400" b="1"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" name="文本框 13"/>
            <p:cNvSpPr txBox="1"/>
            <p:nvPr/>
          </p:nvSpPr>
          <p:spPr>
            <a:xfrm>
              <a:off x="3918" y="6545"/>
              <a:ext cx="5095" cy="21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部件精炼数值</a:t>
              </a:r>
              <a:endParaRPr kumimoji="1" lang="zh-CN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en-US" altLang="zh-CN" sz="1400" dirty="0">
                  <a:solidFill>
                    <a:srgbClr val="4E4843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PVP</a:t>
              </a: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天赋数值、平衡性调整</a:t>
              </a:r>
              <a:endPara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多人组队玩法设计</a:t>
              </a:r>
              <a:r>
                <a:rPr kumimoji="1" lang="en-US" altLang="zh-CN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(</a:t>
              </a: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未实装</a:t>
              </a:r>
              <a:r>
                <a:rPr kumimoji="1" lang="en-US" altLang="zh-CN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)</a:t>
              </a:r>
              <a:endParaRPr kumimoji="1" lang="zh-CN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怪物强化</a:t>
              </a:r>
              <a:r>
                <a:rPr kumimoji="1" lang="en-US" altLang="zh-CN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(</a:t>
              </a: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词缀</a:t>
              </a:r>
              <a:r>
                <a:rPr kumimoji="1" lang="en-US" altLang="zh-CN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)</a:t>
              </a:r>
              <a:r>
                <a:rPr kumimoji="1" lang="zh-CN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设计与跟进</a:t>
              </a:r>
              <a:endPara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894830" y="1260475"/>
            <a:ext cx="3568700" cy="1520825"/>
            <a:chOff x="10858" y="5820"/>
            <a:chExt cx="5620" cy="2395"/>
          </a:xfrm>
        </p:grpSpPr>
        <p:sp>
          <p:nvSpPr>
            <p:cNvPr id="6153" name="文本框 8"/>
            <p:cNvSpPr txBox="1"/>
            <p:nvPr/>
          </p:nvSpPr>
          <p:spPr>
            <a:xfrm>
              <a:off x="10858" y="5820"/>
              <a:ext cx="4268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l"/>
              <a:r>
                <a:rPr lang="en-US" altLang="zh-CN" sz="2400" b="1"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III</a:t>
              </a:r>
              <a:r>
                <a:rPr lang="en-US" altLang="zh-CN" sz="2400" b="1">
                  <a:latin typeface="微软雅黑" panose="020B0503020204020204" charset="-122"/>
                  <a:cs typeface="微软雅黑" panose="020B0503020204020204" charset="-122"/>
                </a:rPr>
                <a:t>.</a:t>
              </a:r>
              <a:r>
                <a:rPr lang="zh-CN" altLang="en-US" sz="2400" b="1">
                  <a:latin typeface="微软雅黑" panose="020B0503020204020204" charset="-122"/>
                  <a:cs typeface="微软雅黑" panose="020B0503020204020204" charset="-122"/>
                </a:rPr>
                <a:t>内容优化与扩展</a:t>
              </a:r>
              <a:endParaRPr lang="en-US" altLang="zh-CN" sz="2400" b="1"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" name="文本框 13"/>
            <p:cNvSpPr txBox="1"/>
            <p:nvPr/>
          </p:nvSpPr>
          <p:spPr>
            <a:xfrm>
              <a:off x="10858" y="6545"/>
              <a:ext cx="5620" cy="16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sz="1400" dirty="0">
                  <a:solidFill>
                    <a:srgbClr val="4E4843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驾驶员养成与技能扩展到</a:t>
              </a:r>
              <a:r>
                <a:rPr kumimoji="1" lang="en-US" altLang="zh-CN" sz="1400" dirty="0">
                  <a:solidFill>
                    <a:srgbClr val="4E4843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10</a:t>
              </a: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阶</a:t>
              </a:r>
              <a:endPara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en-US" altLang="zh-CN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PVP2.0</a:t>
              </a: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调整，</a:t>
              </a:r>
              <a:r>
                <a:rPr kumimoji="1" lang="en-US" altLang="zh-CN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PVE</a:t>
              </a: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坦克</a:t>
              </a:r>
              <a:r>
                <a:rPr kumimoji="1" lang="en-US" altLang="zh-CN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2.0</a:t>
              </a: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调整</a:t>
              </a:r>
              <a:endPara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神器出战价值优化</a:t>
              </a:r>
              <a:r>
                <a:rPr kumimoji="1" lang="en-US" altLang="zh-CN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(</a:t>
              </a: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现三位一体神器</a:t>
              </a:r>
              <a:r>
                <a:rPr kumimoji="1" lang="en-US" altLang="zh-CN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)</a:t>
              </a:r>
              <a:endParaRPr kumimoji="1" lang="zh-CN" altLang="en-US" sz="1400" u="sng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sp>
        <p:nvSpPr>
          <p:cNvPr id="11" name="文本框 2"/>
          <p:cNvSpPr txBox="1"/>
          <p:nvPr/>
        </p:nvSpPr>
        <p:spPr>
          <a:xfrm>
            <a:off x="2487930" y="195898"/>
            <a:ext cx="2583180" cy="6299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en-US" altLang="zh-CN" sz="3500">
                <a:latin typeface="微软雅黑" panose="020B0503020204020204" charset="-122"/>
                <a:cs typeface="微软雅黑" panose="020B0503020204020204" charset="-122"/>
                <a:sym typeface="+mn-ea"/>
              </a:rPr>
              <a:t>Q2</a:t>
            </a:r>
            <a:r>
              <a:rPr lang="zh-CN" altLang="en-US" sz="3500">
                <a:latin typeface="微软雅黑" panose="020B0503020204020204" charset="-122"/>
                <a:cs typeface="微软雅黑" panose="020B0503020204020204" charset="-122"/>
                <a:sym typeface="+mn-ea"/>
              </a:rPr>
              <a:t>工作回顾</a:t>
            </a:r>
            <a:endParaRPr lang="zh-CN" altLang="en-US" sz="350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6894830" y="5478780"/>
            <a:ext cx="4149090" cy="874395"/>
            <a:chOff x="10858" y="7794"/>
            <a:chExt cx="6534" cy="1377"/>
          </a:xfrm>
        </p:grpSpPr>
        <p:sp>
          <p:nvSpPr>
            <p:cNvPr id="9" name="文本框 6"/>
            <p:cNvSpPr txBox="1"/>
            <p:nvPr/>
          </p:nvSpPr>
          <p:spPr>
            <a:xfrm>
              <a:off x="10858" y="7794"/>
              <a:ext cx="3115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l"/>
              <a:r>
                <a:rPr lang="en-US" altLang="zh-CN" sz="2400" b="1">
                  <a:latin typeface="微软雅黑" panose="020B0503020204020204" charset="-122"/>
                  <a:cs typeface="微软雅黑" panose="020B0503020204020204" charset="-122"/>
                </a:rPr>
                <a:t>V.</a:t>
              </a:r>
              <a:r>
                <a:rPr lang="zh-CN" altLang="en-US" sz="2400" b="1">
                  <a:latin typeface="微软雅黑" panose="020B0503020204020204" charset="-122"/>
                  <a:cs typeface="微软雅黑" panose="020B0503020204020204" charset="-122"/>
                </a:rPr>
                <a:t>新项目预研</a:t>
              </a:r>
              <a:endParaRPr lang="zh-CN" altLang="en-US" sz="2400" b="1"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7" name="文本框 13"/>
            <p:cNvSpPr txBox="1"/>
            <p:nvPr/>
          </p:nvSpPr>
          <p:spPr>
            <a:xfrm>
              <a:off x="10858" y="8519"/>
              <a:ext cx="6534" cy="6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战斗相关的体验、玩法、系统等深度参与讨论</a:t>
              </a:r>
              <a:endPara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1E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等腰三角形 2"/>
          <p:cNvSpPr/>
          <p:nvPr/>
        </p:nvSpPr>
        <p:spPr>
          <a:xfrm>
            <a:off x="-1587" y="4872038"/>
            <a:ext cx="1614488" cy="1981200"/>
          </a:xfrm>
          <a:prstGeom prst="triangle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16" name="等腰三角形 15"/>
          <p:cNvSpPr/>
          <p:nvPr/>
        </p:nvSpPr>
        <p:spPr>
          <a:xfrm rot="10800000">
            <a:off x="11096625" y="-34925"/>
            <a:ext cx="1089025" cy="1739900"/>
          </a:xfrm>
          <a:prstGeom prst="triangle">
            <a:avLst>
              <a:gd name="adj" fmla="val 0"/>
            </a:avLst>
          </a:prstGeom>
          <a:solidFill>
            <a:schemeClr val="tx2">
              <a:lumMod val="7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5400000">
            <a:off x="-1766887" y="1730375"/>
            <a:ext cx="5513388" cy="1982788"/>
          </a:xfrm>
          <a:prstGeom prst="triangle">
            <a:avLst>
              <a:gd name="adj" fmla="val 29253"/>
            </a:avLst>
          </a:prstGeom>
          <a:solidFill>
            <a:schemeClr val="tx2">
              <a:lumMod val="60000"/>
              <a:lumOff val="4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 rot="16200000">
            <a:off x="8449469" y="3105944"/>
            <a:ext cx="5624513" cy="1847850"/>
          </a:xfrm>
          <a:prstGeom prst="triangle">
            <a:avLst>
              <a:gd name="adj" fmla="val 59314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487930" y="1260475"/>
            <a:ext cx="3435350" cy="1521460"/>
            <a:chOff x="3918" y="1985"/>
            <a:chExt cx="5410" cy="2396"/>
          </a:xfrm>
        </p:grpSpPr>
        <p:sp>
          <p:nvSpPr>
            <p:cNvPr id="6147" name="文本框 3"/>
            <p:cNvSpPr txBox="1"/>
            <p:nvPr/>
          </p:nvSpPr>
          <p:spPr>
            <a:xfrm>
              <a:off x="3918" y="1985"/>
              <a:ext cx="3946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l"/>
              <a:r>
                <a:rPr lang="en-US" altLang="zh-CN" sz="2400" b="1">
                  <a:latin typeface="微软雅黑" panose="020B0503020204020204" charset="-122"/>
                  <a:cs typeface="微软雅黑" panose="020B0503020204020204" charset="-122"/>
                </a:rPr>
                <a:t>I.</a:t>
              </a:r>
              <a:r>
                <a:rPr lang="zh-CN" altLang="en-US" sz="2400" b="1">
                  <a:latin typeface="微软雅黑" panose="020B0503020204020204" charset="-122"/>
                  <a:cs typeface="微软雅黑" panose="020B0503020204020204" charset="-122"/>
                </a:rPr>
                <a:t>商业化内容数值</a:t>
              </a:r>
              <a:endParaRPr lang="zh-CN" altLang="en-US" sz="2400" b="1"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6157" name="文本框 13"/>
            <p:cNvSpPr txBox="1"/>
            <p:nvPr/>
          </p:nvSpPr>
          <p:spPr>
            <a:xfrm>
              <a:off x="3918" y="2711"/>
              <a:ext cx="5410" cy="16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赛克西驾驶员</a:t>
              </a:r>
              <a:endPara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三位一体、湮灭电容、超能模组神器</a:t>
              </a:r>
              <a:endPara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裂空之影坦克</a:t>
              </a:r>
              <a:endPara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849745" y="4558030"/>
            <a:ext cx="3442970" cy="1520825"/>
            <a:chOff x="10858" y="1986"/>
            <a:chExt cx="5422" cy="2395"/>
          </a:xfrm>
        </p:grpSpPr>
        <p:sp>
          <p:nvSpPr>
            <p:cNvPr id="6151" name="文本框 6"/>
            <p:cNvSpPr txBox="1"/>
            <p:nvPr/>
          </p:nvSpPr>
          <p:spPr>
            <a:xfrm>
              <a:off x="10858" y="1986"/>
              <a:ext cx="2849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l"/>
              <a:r>
                <a:rPr lang="en-US" altLang="zh-CN" sz="2400" b="1"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V</a:t>
              </a:r>
              <a:r>
                <a:rPr lang="en-US" altLang="zh-CN" sz="2400" b="1"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I</a:t>
              </a:r>
              <a:r>
                <a:rPr lang="en-US" altLang="zh-CN" sz="2400" b="1"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.</a:t>
              </a:r>
              <a:r>
                <a:rPr lang="zh-CN" altLang="en-US" sz="2400" b="1"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问题处理</a:t>
              </a:r>
              <a:endParaRPr lang="en-US" altLang="zh-CN" sz="2400" b="1"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" name="文本框 13"/>
            <p:cNvSpPr txBox="1"/>
            <p:nvPr/>
          </p:nvSpPr>
          <p:spPr>
            <a:xfrm>
              <a:off x="10858" y="2711"/>
              <a:ext cx="5422" cy="16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日常：</a:t>
              </a:r>
              <a:r>
                <a:rPr kumimoji="1" lang="en-US" altLang="zh-CN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GS/</a:t>
              </a: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测试反馈的玩家问题答疑</a:t>
              </a:r>
              <a:endPara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周常：周热更痛点问题处理</a:t>
              </a:r>
              <a:endPara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月常：版本表格合并</a:t>
              </a:r>
              <a:endPara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487930" y="3013075"/>
            <a:ext cx="3235325" cy="2167255"/>
            <a:chOff x="3918" y="5820"/>
            <a:chExt cx="5095" cy="3413"/>
          </a:xfrm>
        </p:grpSpPr>
        <p:sp>
          <p:nvSpPr>
            <p:cNvPr id="6152" name="文本框 7"/>
            <p:cNvSpPr txBox="1"/>
            <p:nvPr/>
          </p:nvSpPr>
          <p:spPr>
            <a:xfrm>
              <a:off x="3918" y="5820"/>
              <a:ext cx="2667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l"/>
              <a:r>
                <a:rPr lang="en-US" altLang="zh-CN" sz="2400" b="1">
                  <a:latin typeface="微软雅黑" panose="020B0503020204020204" charset="-122"/>
                  <a:cs typeface="微软雅黑" panose="020B0503020204020204" charset="-122"/>
                </a:rPr>
                <a:t>II.</a:t>
              </a:r>
              <a:r>
                <a:rPr lang="zh-CN" altLang="en-US" sz="2400" b="1">
                  <a:latin typeface="微软雅黑" panose="020B0503020204020204" charset="-122"/>
                  <a:cs typeface="微软雅黑" panose="020B0503020204020204" charset="-122"/>
                </a:rPr>
                <a:t>内容设计</a:t>
              </a:r>
              <a:endParaRPr lang="zh-CN" altLang="en-US" sz="2400" b="1"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" name="文本框 13"/>
            <p:cNvSpPr txBox="1"/>
            <p:nvPr/>
          </p:nvSpPr>
          <p:spPr>
            <a:xfrm>
              <a:off x="3918" y="6545"/>
              <a:ext cx="5095" cy="26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怪物词缀</a:t>
              </a:r>
              <a:r>
                <a:rPr kumimoji="1" lang="en-US" altLang="zh-CN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1.0</a:t>
              </a: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推进与实装</a:t>
              </a:r>
              <a:endPara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怪物词缀</a:t>
              </a:r>
              <a:r>
                <a:rPr kumimoji="1" lang="en-US" altLang="zh-CN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2.0</a:t>
              </a: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设计与推进</a:t>
              </a:r>
              <a:endPara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关羽坦克设计与跟进</a:t>
              </a:r>
              <a:endPara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四类克制不朽神器设计</a:t>
              </a:r>
              <a:endPara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对战限定不朽神器设计</a:t>
              </a:r>
              <a:endPara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487930" y="5419090"/>
            <a:ext cx="3568700" cy="1197610"/>
            <a:chOff x="10858" y="5820"/>
            <a:chExt cx="5620" cy="1886"/>
          </a:xfrm>
        </p:grpSpPr>
        <p:sp>
          <p:nvSpPr>
            <p:cNvPr id="6153" name="文本框 8"/>
            <p:cNvSpPr txBox="1"/>
            <p:nvPr/>
          </p:nvSpPr>
          <p:spPr>
            <a:xfrm>
              <a:off x="10858" y="5820"/>
              <a:ext cx="4268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l"/>
              <a:r>
                <a:rPr lang="en-US" altLang="zh-CN" sz="2400" b="1"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III</a:t>
              </a:r>
              <a:r>
                <a:rPr lang="en-US" altLang="zh-CN" sz="2400" b="1">
                  <a:latin typeface="微软雅黑" panose="020B0503020204020204" charset="-122"/>
                  <a:cs typeface="微软雅黑" panose="020B0503020204020204" charset="-122"/>
                </a:rPr>
                <a:t>.</a:t>
              </a:r>
              <a:r>
                <a:rPr lang="zh-CN" altLang="en-US" sz="2400" b="1">
                  <a:latin typeface="微软雅黑" panose="020B0503020204020204" charset="-122"/>
                  <a:cs typeface="微软雅黑" panose="020B0503020204020204" charset="-122"/>
                </a:rPr>
                <a:t>内容优化与扩展</a:t>
              </a:r>
              <a:endParaRPr lang="en-US" altLang="zh-CN" sz="2400" b="1"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" name="文本框 13"/>
            <p:cNvSpPr txBox="1"/>
            <p:nvPr/>
          </p:nvSpPr>
          <p:spPr>
            <a:xfrm>
              <a:off x="10858" y="6545"/>
              <a:ext cx="5620" cy="116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前</a:t>
              </a:r>
              <a:r>
                <a:rPr kumimoji="1" lang="en-US" altLang="zh-CN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14</a:t>
              </a: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天深度</a:t>
              </a:r>
              <a:r>
                <a:rPr kumimoji="1" lang="zh-CN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体验、会议讨论前期节奏</a:t>
              </a:r>
              <a:endParaRPr kumimoji="1" lang="zh-CN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坦克等级上限</a:t>
              </a:r>
              <a:r>
                <a:rPr kumimoji="1" lang="en-US" altLang="zh-CN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800→999</a:t>
              </a: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级</a:t>
              </a:r>
              <a:endParaRPr kumimoji="1" lang="zh-CN" sz="1400" u="sng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sp>
        <p:nvSpPr>
          <p:cNvPr id="11" name="文本框 2"/>
          <p:cNvSpPr txBox="1"/>
          <p:nvPr/>
        </p:nvSpPr>
        <p:spPr>
          <a:xfrm>
            <a:off x="2487930" y="195898"/>
            <a:ext cx="2583180" cy="6299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en-US" altLang="zh-CN" sz="3500">
                <a:latin typeface="微软雅黑" panose="020B0503020204020204" charset="-122"/>
                <a:cs typeface="微软雅黑" panose="020B0503020204020204" charset="-122"/>
                <a:sym typeface="+mn-ea"/>
              </a:rPr>
              <a:t>Q3</a:t>
            </a:r>
            <a:r>
              <a:rPr lang="zh-CN" altLang="en-US" sz="3500">
                <a:latin typeface="微软雅黑" panose="020B0503020204020204" charset="-122"/>
                <a:cs typeface="微软雅黑" panose="020B0503020204020204" charset="-122"/>
                <a:sym typeface="+mn-ea"/>
              </a:rPr>
              <a:t>工作回顾</a:t>
            </a:r>
            <a:endParaRPr lang="zh-CN" altLang="en-US" sz="350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6849745" y="1260475"/>
            <a:ext cx="4149090" cy="874395"/>
            <a:chOff x="10858" y="7794"/>
            <a:chExt cx="6534" cy="1377"/>
          </a:xfrm>
        </p:grpSpPr>
        <p:sp>
          <p:nvSpPr>
            <p:cNvPr id="9" name="文本框 6"/>
            <p:cNvSpPr txBox="1"/>
            <p:nvPr/>
          </p:nvSpPr>
          <p:spPr>
            <a:xfrm>
              <a:off x="10858" y="7794"/>
              <a:ext cx="2225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l"/>
              <a:r>
                <a:rPr lang="en-US" altLang="zh-CN" sz="2400" b="1"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IV</a:t>
              </a:r>
              <a:r>
                <a:rPr lang="en-US" altLang="zh-CN" sz="2400" b="1">
                  <a:latin typeface="微软雅黑" panose="020B0503020204020204" charset="-122"/>
                  <a:cs typeface="微软雅黑" panose="020B0503020204020204" charset="-122"/>
                </a:rPr>
                <a:t>.</a:t>
              </a:r>
              <a:r>
                <a:rPr lang="zh-CN" altLang="en-US" sz="2400" b="1">
                  <a:latin typeface="微软雅黑" panose="020B0503020204020204" charset="-122"/>
                  <a:cs typeface="微软雅黑" panose="020B0503020204020204" charset="-122"/>
                </a:rPr>
                <a:t>弹幕</a:t>
              </a:r>
              <a:r>
                <a:rPr lang="en-US" altLang="zh-CN" sz="2400" b="1">
                  <a:latin typeface="微软雅黑" panose="020B0503020204020204" charset="-122"/>
                  <a:cs typeface="微软雅黑" panose="020B0503020204020204" charset="-122"/>
                </a:rPr>
                <a:t>X</a:t>
              </a:r>
              <a:endParaRPr lang="en-US" altLang="zh-CN" sz="2400" b="1"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7" name="文本框 13"/>
            <p:cNvSpPr txBox="1"/>
            <p:nvPr/>
          </p:nvSpPr>
          <p:spPr>
            <a:xfrm>
              <a:off x="10858" y="8519"/>
              <a:ext cx="6534" cy="6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角色、阵容、元素机制等深度参与讨论</a:t>
              </a:r>
              <a:endPara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849745" y="3013075"/>
            <a:ext cx="4149090" cy="874395"/>
            <a:chOff x="10858" y="7794"/>
            <a:chExt cx="6534" cy="1377"/>
          </a:xfrm>
        </p:grpSpPr>
        <p:sp>
          <p:nvSpPr>
            <p:cNvPr id="10" name="文本框 6"/>
            <p:cNvSpPr txBox="1"/>
            <p:nvPr/>
          </p:nvSpPr>
          <p:spPr>
            <a:xfrm>
              <a:off x="10858" y="7794"/>
              <a:ext cx="2155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l"/>
              <a:r>
                <a:rPr lang="en-US" altLang="zh-CN" sz="2400" b="1">
                  <a:latin typeface="微软雅黑" panose="020B0503020204020204" charset="-122"/>
                  <a:cs typeface="微软雅黑" panose="020B0503020204020204" charset="-122"/>
                </a:rPr>
                <a:t>V.</a:t>
              </a:r>
              <a:r>
                <a:rPr lang="zh-CN" altLang="en-US" sz="2400" b="1">
                  <a:latin typeface="微软雅黑" panose="020B0503020204020204" charset="-122"/>
                  <a:cs typeface="微软雅黑" panose="020B0503020204020204" charset="-122"/>
                </a:rPr>
                <a:t>普朗特</a:t>
              </a:r>
              <a:endParaRPr lang="zh-CN" altLang="en-US" sz="2400" b="1"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2" name="文本框 13"/>
            <p:cNvSpPr txBox="1"/>
            <p:nvPr/>
          </p:nvSpPr>
          <p:spPr>
            <a:xfrm>
              <a:off x="10858" y="8519"/>
              <a:ext cx="6534" cy="6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局内角色、怪物成长数值规划支持与体验反馈</a:t>
              </a:r>
              <a:endPara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1E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等腰三角形 2"/>
          <p:cNvSpPr/>
          <p:nvPr/>
        </p:nvSpPr>
        <p:spPr>
          <a:xfrm>
            <a:off x="-1587" y="4872038"/>
            <a:ext cx="1614488" cy="1981200"/>
          </a:xfrm>
          <a:prstGeom prst="triangle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16" name="等腰三角形 15"/>
          <p:cNvSpPr/>
          <p:nvPr/>
        </p:nvSpPr>
        <p:spPr>
          <a:xfrm rot="10800000">
            <a:off x="11096625" y="-34925"/>
            <a:ext cx="1089025" cy="1739900"/>
          </a:xfrm>
          <a:prstGeom prst="triangle">
            <a:avLst>
              <a:gd name="adj" fmla="val 0"/>
            </a:avLst>
          </a:prstGeom>
          <a:solidFill>
            <a:schemeClr val="tx2">
              <a:lumMod val="7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5400000">
            <a:off x="-1766887" y="1730375"/>
            <a:ext cx="5513388" cy="1982788"/>
          </a:xfrm>
          <a:prstGeom prst="triangle">
            <a:avLst>
              <a:gd name="adj" fmla="val 29253"/>
            </a:avLst>
          </a:prstGeom>
          <a:solidFill>
            <a:schemeClr val="tx2">
              <a:lumMod val="60000"/>
              <a:lumOff val="4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 rot="16200000">
            <a:off x="8449469" y="3105944"/>
            <a:ext cx="5624513" cy="1847850"/>
          </a:xfrm>
          <a:prstGeom prst="triangle">
            <a:avLst>
              <a:gd name="adj" fmla="val 59314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487930" y="1260475"/>
            <a:ext cx="3435350" cy="1521460"/>
            <a:chOff x="3918" y="1985"/>
            <a:chExt cx="5410" cy="2396"/>
          </a:xfrm>
        </p:grpSpPr>
        <p:sp>
          <p:nvSpPr>
            <p:cNvPr id="6147" name="文本框 3"/>
            <p:cNvSpPr txBox="1"/>
            <p:nvPr/>
          </p:nvSpPr>
          <p:spPr>
            <a:xfrm>
              <a:off x="3918" y="1985"/>
              <a:ext cx="3946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l"/>
              <a:r>
                <a:rPr lang="en-US" altLang="zh-CN" sz="2400" b="1">
                  <a:latin typeface="微软雅黑" panose="020B0503020204020204" charset="-122"/>
                  <a:cs typeface="微软雅黑" panose="020B0503020204020204" charset="-122"/>
                </a:rPr>
                <a:t>I.</a:t>
              </a:r>
              <a:r>
                <a:rPr lang="zh-CN" altLang="en-US" sz="2400" b="1">
                  <a:latin typeface="微软雅黑" panose="020B0503020204020204" charset="-122"/>
                  <a:cs typeface="微软雅黑" panose="020B0503020204020204" charset="-122"/>
                </a:rPr>
                <a:t>商业化内容数值</a:t>
              </a:r>
              <a:endParaRPr lang="zh-CN" altLang="en-US" sz="2400" b="1"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6157" name="文本框 13"/>
            <p:cNvSpPr txBox="1"/>
            <p:nvPr/>
          </p:nvSpPr>
          <p:spPr>
            <a:xfrm>
              <a:off x="3918" y="2711"/>
              <a:ext cx="5410" cy="16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小乔驾驶员</a:t>
              </a:r>
              <a:endPara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关羽坦克</a:t>
              </a:r>
              <a:endPara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四类克制神器</a:t>
              </a:r>
              <a:endPara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849745" y="4558030"/>
            <a:ext cx="3442970" cy="1520825"/>
            <a:chOff x="10858" y="1986"/>
            <a:chExt cx="5422" cy="2395"/>
          </a:xfrm>
        </p:grpSpPr>
        <p:sp>
          <p:nvSpPr>
            <p:cNvPr id="6151" name="文本框 6"/>
            <p:cNvSpPr txBox="1"/>
            <p:nvPr/>
          </p:nvSpPr>
          <p:spPr>
            <a:xfrm>
              <a:off x="10858" y="1986"/>
              <a:ext cx="2849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l"/>
              <a:r>
                <a:rPr lang="en-US" altLang="zh-CN" sz="2400" b="1"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V</a:t>
              </a:r>
              <a:r>
                <a:rPr lang="en-US" altLang="zh-CN" sz="2400" b="1"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I</a:t>
              </a:r>
              <a:r>
                <a:rPr lang="en-US" altLang="zh-CN" sz="2400" b="1"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.</a:t>
              </a:r>
              <a:r>
                <a:rPr lang="zh-CN" altLang="en-US" sz="2400" b="1"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问题处理</a:t>
              </a:r>
              <a:endParaRPr lang="en-US" altLang="zh-CN" sz="2400" b="1"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" name="文本框 13"/>
            <p:cNvSpPr txBox="1"/>
            <p:nvPr/>
          </p:nvSpPr>
          <p:spPr>
            <a:xfrm>
              <a:off x="10858" y="2711"/>
              <a:ext cx="5422" cy="16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日常：</a:t>
              </a:r>
              <a:r>
                <a:rPr kumimoji="1" lang="en-US" altLang="zh-CN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GS/</a:t>
              </a: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测试反馈的玩家问题答疑</a:t>
              </a:r>
              <a:endPara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周常：周热更痛点问题处理</a:t>
              </a:r>
              <a:endPara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月常：版本表格合并</a:t>
              </a:r>
              <a:endPara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487930" y="3269615"/>
            <a:ext cx="3235325" cy="1520825"/>
            <a:chOff x="3918" y="5820"/>
            <a:chExt cx="5095" cy="2395"/>
          </a:xfrm>
        </p:grpSpPr>
        <p:sp>
          <p:nvSpPr>
            <p:cNvPr id="6152" name="文本框 7"/>
            <p:cNvSpPr txBox="1"/>
            <p:nvPr/>
          </p:nvSpPr>
          <p:spPr>
            <a:xfrm>
              <a:off x="3918" y="5820"/>
              <a:ext cx="4107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l"/>
              <a:r>
                <a:rPr lang="en-US" altLang="zh-CN" sz="2400" b="1">
                  <a:latin typeface="微软雅黑" panose="020B0503020204020204" charset="-122"/>
                  <a:cs typeface="微软雅黑" panose="020B0503020204020204" charset="-122"/>
                </a:rPr>
                <a:t>II.</a:t>
              </a:r>
              <a:r>
                <a:rPr lang="zh-CN" altLang="en-US" sz="2400" b="1">
                  <a:latin typeface="微软雅黑" panose="020B0503020204020204" charset="-122"/>
                  <a:cs typeface="微软雅黑" panose="020B0503020204020204" charset="-122"/>
                </a:rPr>
                <a:t>内容设计与规划</a:t>
              </a:r>
              <a:endParaRPr lang="zh-CN" altLang="en-US" sz="2400" b="1"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" name="文本框 13"/>
            <p:cNvSpPr txBox="1"/>
            <p:nvPr/>
          </p:nvSpPr>
          <p:spPr>
            <a:xfrm>
              <a:off x="3918" y="6545"/>
              <a:ext cx="5095" cy="16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赵云坦克设计</a:t>
              </a:r>
              <a:endParaRPr kumimoji="1" lang="zh-CN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战宠战斗数值</a:t>
              </a:r>
              <a:endPara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战宠副本难度</a:t>
              </a:r>
              <a:endParaRPr kumimoji="1" lang="zh-CN" sz="14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487930" y="5102860"/>
            <a:ext cx="3568700" cy="1520825"/>
            <a:chOff x="10858" y="5820"/>
            <a:chExt cx="5620" cy="2395"/>
          </a:xfrm>
        </p:grpSpPr>
        <p:sp>
          <p:nvSpPr>
            <p:cNvPr id="6153" name="文本框 8"/>
            <p:cNvSpPr txBox="1"/>
            <p:nvPr/>
          </p:nvSpPr>
          <p:spPr>
            <a:xfrm>
              <a:off x="10858" y="5820"/>
              <a:ext cx="4268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l"/>
              <a:r>
                <a:rPr lang="en-US" altLang="zh-CN" sz="2400" b="1"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III</a:t>
              </a:r>
              <a:r>
                <a:rPr lang="en-US" altLang="zh-CN" sz="2400" b="1">
                  <a:latin typeface="微软雅黑" panose="020B0503020204020204" charset="-122"/>
                  <a:cs typeface="微软雅黑" panose="020B0503020204020204" charset="-122"/>
                </a:rPr>
                <a:t>.</a:t>
              </a:r>
              <a:r>
                <a:rPr lang="zh-CN" altLang="en-US" sz="2400" b="1">
                  <a:latin typeface="微软雅黑" panose="020B0503020204020204" charset="-122"/>
                  <a:cs typeface="微软雅黑" panose="020B0503020204020204" charset="-122"/>
                </a:rPr>
                <a:t>内容优化与调整</a:t>
              </a:r>
              <a:endParaRPr lang="en-US" altLang="zh-CN" sz="2400" b="1"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" name="文本框 13"/>
            <p:cNvSpPr txBox="1"/>
            <p:nvPr/>
          </p:nvSpPr>
          <p:spPr>
            <a:xfrm>
              <a:off x="10858" y="6545"/>
              <a:ext cx="5620" cy="16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en-US" altLang="zh-CN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PVP</a:t>
              </a: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玩法技能平衡性调整</a:t>
              </a:r>
              <a:endPara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军团战天赋平衡性调整</a:t>
              </a:r>
              <a:endParaRPr kumimoji="1" lang="zh-CN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endParaRPr kumimoji="1" lang="zh-CN" sz="1400" u="sng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sp>
        <p:nvSpPr>
          <p:cNvPr id="11" name="文本框 2"/>
          <p:cNvSpPr txBox="1"/>
          <p:nvPr/>
        </p:nvSpPr>
        <p:spPr>
          <a:xfrm>
            <a:off x="2487930" y="195898"/>
            <a:ext cx="2583180" cy="6299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en-US" altLang="zh-CN" sz="3500">
                <a:latin typeface="微软雅黑" panose="020B0503020204020204" charset="-122"/>
                <a:cs typeface="微软雅黑" panose="020B0503020204020204" charset="-122"/>
                <a:sym typeface="+mn-ea"/>
              </a:rPr>
              <a:t>Q4</a:t>
            </a:r>
            <a:r>
              <a:rPr lang="zh-CN" altLang="en-US" sz="3500">
                <a:latin typeface="微软雅黑" panose="020B0503020204020204" charset="-122"/>
                <a:cs typeface="微软雅黑" panose="020B0503020204020204" charset="-122"/>
                <a:sym typeface="+mn-ea"/>
              </a:rPr>
              <a:t>工作回顾</a:t>
            </a:r>
            <a:endParaRPr lang="zh-CN" altLang="en-US" sz="350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6849745" y="1260475"/>
            <a:ext cx="4149090" cy="1197610"/>
            <a:chOff x="10858" y="7794"/>
            <a:chExt cx="6534" cy="1886"/>
          </a:xfrm>
        </p:grpSpPr>
        <p:sp>
          <p:nvSpPr>
            <p:cNvPr id="9" name="文本框 6"/>
            <p:cNvSpPr txBox="1"/>
            <p:nvPr/>
          </p:nvSpPr>
          <p:spPr>
            <a:xfrm>
              <a:off x="10858" y="7794"/>
              <a:ext cx="2225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l"/>
              <a:r>
                <a:rPr lang="en-US" altLang="zh-CN" sz="2400" b="1"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IV</a:t>
              </a:r>
              <a:r>
                <a:rPr lang="en-US" altLang="zh-CN" sz="2400" b="1">
                  <a:latin typeface="微软雅黑" panose="020B0503020204020204" charset="-122"/>
                  <a:cs typeface="微软雅黑" panose="020B0503020204020204" charset="-122"/>
                </a:rPr>
                <a:t>.</a:t>
              </a:r>
              <a:r>
                <a:rPr lang="zh-CN" altLang="en-US" sz="2400" b="1">
                  <a:latin typeface="微软雅黑" panose="020B0503020204020204" charset="-122"/>
                  <a:cs typeface="微软雅黑" panose="020B0503020204020204" charset="-122"/>
                </a:rPr>
                <a:t>弹幕</a:t>
              </a:r>
              <a:r>
                <a:rPr lang="en-US" altLang="zh-CN" sz="2400" b="1">
                  <a:latin typeface="微软雅黑" panose="020B0503020204020204" charset="-122"/>
                  <a:cs typeface="微软雅黑" panose="020B0503020204020204" charset="-122"/>
                </a:rPr>
                <a:t>X</a:t>
              </a:r>
              <a:endParaRPr lang="en-US" altLang="zh-CN" sz="2400" b="1"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7" name="文本框 13"/>
            <p:cNvSpPr txBox="1"/>
            <p:nvPr/>
          </p:nvSpPr>
          <p:spPr>
            <a:xfrm>
              <a:off x="10858" y="8519"/>
              <a:ext cx="6534" cy="116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en-US" altLang="zh-CN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PVP</a:t>
              </a: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战斗策略讨论</a:t>
              </a:r>
              <a:endParaRPr kumimoji="1" lang="en-US" altLang="zh-CN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小队转单人操作方式讨论</a:t>
              </a:r>
              <a:endPara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849745" y="3013075"/>
            <a:ext cx="4149090" cy="1197610"/>
            <a:chOff x="10858" y="7794"/>
            <a:chExt cx="6534" cy="1886"/>
          </a:xfrm>
        </p:grpSpPr>
        <p:sp>
          <p:nvSpPr>
            <p:cNvPr id="10" name="文本框 6"/>
            <p:cNvSpPr txBox="1"/>
            <p:nvPr/>
          </p:nvSpPr>
          <p:spPr>
            <a:xfrm>
              <a:off x="10858" y="7794"/>
              <a:ext cx="2155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l"/>
              <a:r>
                <a:rPr lang="en-US" altLang="zh-CN" sz="2400" b="1">
                  <a:latin typeface="微软雅黑" panose="020B0503020204020204" charset="-122"/>
                  <a:cs typeface="微软雅黑" panose="020B0503020204020204" charset="-122"/>
                </a:rPr>
                <a:t>V.</a:t>
              </a:r>
              <a:r>
                <a:rPr lang="zh-CN" altLang="en-US" sz="2400" b="1">
                  <a:latin typeface="微软雅黑" panose="020B0503020204020204" charset="-122"/>
                  <a:cs typeface="微软雅黑" panose="020B0503020204020204" charset="-122"/>
                </a:rPr>
                <a:t>普朗特</a:t>
              </a:r>
              <a:endParaRPr lang="zh-CN" altLang="en-US" sz="2400" b="1"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2" name="文本框 13"/>
            <p:cNvSpPr txBox="1"/>
            <p:nvPr/>
          </p:nvSpPr>
          <p:spPr>
            <a:xfrm>
              <a:off x="10858" y="8519"/>
              <a:ext cx="6534" cy="116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怪物招式配置、关卡配置</a:t>
              </a:r>
              <a:endPara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提供战斗优化建议</a:t>
              </a:r>
              <a:endPara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1E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等腰三角形 2"/>
          <p:cNvSpPr/>
          <p:nvPr/>
        </p:nvSpPr>
        <p:spPr>
          <a:xfrm>
            <a:off x="7938" y="4862513"/>
            <a:ext cx="1614488" cy="1979613"/>
          </a:xfrm>
          <a:prstGeom prst="triangle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5400000">
            <a:off x="-1755775" y="1730375"/>
            <a:ext cx="5511800" cy="1984375"/>
          </a:xfrm>
          <a:prstGeom prst="triangle">
            <a:avLst>
              <a:gd name="adj" fmla="val 29253"/>
            </a:avLst>
          </a:prstGeom>
          <a:solidFill>
            <a:schemeClr val="tx2">
              <a:lumMod val="60000"/>
              <a:lumOff val="4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16" name="等腰三角形 15"/>
          <p:cNvSpPr/>
          <p:nvPr/>
        </p:nvSpPr>
        <p:spPr>
          <a:xfrm rot="10800000">
            <a:off x="11096625" y="-34925"/>
            <a:ext cx="1089025" cy="1739900"/>
          </a:xfrm>
          <a:prstGeom prst="triangle">
            <a:avLst>
              <a:gd name="adj" fmla="val 0"/>
            </a:avLst>
          </a:prstGeom>
          <a:solidFill>
            <a:schemeClr val="tx2">
              <a:lumMod val="7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 rot="16200000">
            <a:off x="8449469" y="3121184"/>
            <a:ext cx="5624513" cy="1847850"/>
          </a:xfrm>
          <a:prstGeom prst="triangle">
            <a:avLst>
              <a:gd name="adj" fmla="val 59314"/>
            </a:avLst>
          </a:prstGeom>
          <a:solidFill>
            <a:schemeClr val="tx2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5137" name="文本框 19"/>
          <p:cNvSpPr txBox="1"/>
          <p:nvPr/>
        </p:nvSpPr>
        <p:spPr>
          <a:xfrm>
            <a:off x="1838325" y="826135"/>
            <a:ext cx="8705215" cy="50158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2000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商业化数值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，进行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个坦克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(6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SS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S+)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个驾驶员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(5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SSS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SS)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个不朽神器的数值规划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>
                <a:latin typeface="微软雅黑" panose="020B0503020204020204" charset="-122"/>
                <a:cs typeface="微软雅黑" panose="020B0503020204020204" charset="-122"/>
                <a:sym typeface="+mn-ea"/>
              </a:rPr>
              <a:t>     </a:t>
            </a:r>
            <a:r>
              <a:rPr lang="en-US" altLang="zh-CN" sz="2000" b="1">
                <a:latin typeface="微软雅黑" panose="020B0503020204020204" charset="-122"/>
                <a:cs typeface="微软雅黑" panose="020B0503020204020204" charset="-122"/>
                <a:sym typeface="+mn-ea"/>
              </a:rPr>
              <a:t>·</a:t>
            </a:r>
            <a:r>
              <a:rPr lang="zh-CN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内容设计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，进行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SS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坦克和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个不朽神器和怪物词缀的设计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>
                <a:latin typeface="微软雅黑" panose="020B0503020204020204" charset="-122"/>
                <a:cs typeface="微软雅黑" panose="020B0503020204020204" charset="-122"/>
                <a:sym typeface="+mn-ea"/>
              </a:rPr>
              <a:t>     </a:t>
            </a:r>
            <a:r>
              <a:rPr lang="en-US" altLang="zh-CN" sz="2000" b="1">
                <a:latin typeface="微软雅黑" panose="020B0503020204020204" charset="-122"/>
                <a:cs typeface="微软雅黑" panose="020B0503020204020204" charset="-122"/>
                <a:sym typeface="+mn-ea"/>
              </a:rPr>
              <a:t>·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平衡性调整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，进行坦克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PVP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PVE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平衡性调整，进行神器改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CD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版本的平衡性调整，进行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PVP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技能与军团战技能的平衡性调整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>
                <a:latin typeface="微软雅黑" panose="020B0503020204020204" charset="-122"/>
                <a:cs typeface="微软雅黑" panose="020B0503020204020204" charset="-122"/>
                <a:sym typeface="+mn-ea"/>
              </a:rPr>
              <a:t>     </a:t>
            </a:r>
            <a:r>
              <a:rPr lang="en-US" altLang="zh-CN" sz="2000" b="1">
                <a:latin typeface="微软雅黑" panose="020B0503020204020204" charset="-122"/>
                <a:cs typeface="微软雅黑" panose="020B0503020204020204" charset="-122"/>
                <a:sym typeface="+mn-ea"/>
              </a:rPr>
              <a:t>·</a:t>
            </a:r>
            <a:r>
              <a:rPr lang="zh-CN" altLang="en-US" sz="2000" b="1">
                <a:latin typeface="微软雅黑" panose="020B0503020204020204" charset="-122"/>
                <a:cs typeface="微软雅黑" panose="020B0503020204020204" charset="-122"/>
                <a:sym typeface="+mn-ea"/>
              </a:rPr>
              <a:t>新系统</a:t>
            </a:r>
            <a:r>
              <a:rPr lang="zh-CN" sz="2000" b="1">
                <a:latin typeface="微软雅黑" panose="020B0503020204020204" charset="-122"/>
                <a:cs typeface="微软雅黑" panose="020B0503020204020204" charset="-122"/>
                <a:sym typeface="+mn-ea"/>
              </a:rPr>
              <a:t>数值规划</a:t>
            </a:r>
            <a:r>
              <a:rPr lang="zh-CN" sz="2000">
                <a:latin typeface="微软雅黑" panose="020B0503020204020204" charset="-122"/>
                <a:cs typeface="微软雅黑" panose="020B0503020204020204" charset="-122"/>
                <a:sym typeface="+mn-ea"/>
              </a:rPr>
              <a:t>，部件精炼、</a:t>
            </a:r>
            <a:r>
              <a:rPr lang="en-US" altLang="zh-CN" sz="2000">
                <a:latin typeface="微软雅黑" panose="020B0503020204020204" charset="-122"/>
                <a:cs typeface="微软雅黑" panose="020B0503020204020204" charset="-122"/>
                <a:sym typeface="+mn-ea"/>
              </a:rPr>
              <a:t>PVP</a:t>
            </a:r>
            <a:r>
              <a:rPr lang="zh-CN" altLang="en-US" sz="2000">
                <a:latin typeface="微软雅黑" panose="020B0503020204020204" charset="-122"/>
                <a:cs typeface="微软雅黑" panose="020B0503020204020204" charset="-122"/>
                <a:sym typeface="+mn-ea"/>
              </a:rPr>
              <a:t>天赋、战宠战斗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>
                <a:latin typeface="微软雅黑" panose="020B0503020204020204" charset="-122"/>
                <a:cs typeface="微软雅黑" panose="020B0503020204020204" charset="-122"/>
                <a:sym typeface="+mn-ea"/>
              </a:rPr>
              <a:t>     </a:t>
            </a:r>
            <a:r>
              <a:rPr lang="en-US" altLang="zh-CN" sz="2000" b="1">
                <a:latin typeface="微软雅黑" panose="020B0503020204020204" charset="-122"/>
                <a:cs typeface="微软雅黑" panose="020B0503020204020204" charset="-122"/>
                <a:sym typeface="+mn-ea"/>
              </a:rPr>
              <a:t>·</a:t>
            </a:r>
            <a:r>
              <a:rPr lang="zh-CN" altLang="en-US" sz="2000" b="1">
                <a:latin typeface="微软雅黑" panose="020B0503020204020204" charset="-122"/>
                <a:cs typeface="微软雅黑" panose="020B0503020204020204" charset="-122"/>
                <a:sym typeface="+mn-ea"/>
              </a:rPr>
              <a:t>日常性的进行</a:t>
            </a:r>
            <a:r>
              <a:rPr lang="zh-CN" sz="2000" b="1">
                <a:latin typeface="微软雅黑" panose="020B0503020204020204" charset="-122"/>
                <a:cs typeface="微软雅黑" panose="020B0503020204020204" charset="-122"/>
                <a:sym typeface="+mn-ea"/>
              </a:rPr>
              <a:t>内容优化扩展与各类问题处理</a:t>
            </a:r>
            <a:endParaRPr 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>
                <a:latin typeface="微软雅黑" panose="020B0503020204020204" charset="-122"/>
                <a:cs typeface="微软雅黑" panose="020B0503020204020204" charset="-122"/>
                <a:sym typeface="+mn-ea"/>
              </a:rPr>
              <a:t>     </a:t>
            </a:r>
            <a:r>
              <a:rPr lang="en-US" altLang="zh-CN" sz="2000" b="1">
                <a:latin typeface="微软雅黑" panose="020B0503020204020204" charset="-122"/>
                <a:cs typeface="微软雅黑" panose="020B0503020204020204" charset="-122"/>
                <a:sym typeface="+mn-ea"/>
              </a:rPr>
              <a:t>·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参与弹幕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的战斗设计讨论，支持普朗特的战斗体验与内容设计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2"/>
          <p:cNvSpPr txBox="1"/>
          <p:nvPr>
            <p:custDataLst>
              <p:tags r:id="rId1"/>
            </p:custDataLst>
          </p:nvPr>
        </p:nvSpPr>
        <p:spPr>
          <a:xfrm>
            <a:off x="2264410" y="195898"/>
            <a:ext cx="1960880" cy="6299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zh-CN" sz="3500">
                <a:latin typeface="微软雅黑" panose="020B0503020204020204" charset="-122"/>
                <a:cs typeface="微软雅黑" panose="020B0503020204020204" charset="-122"/>
                <a:sym typeface="+mn-ea"/>
              </a:rPr>
              <a:t>工作总结</a:t>
            </a:r>
            <a:endParaRPr lang="zh-CN" sz="350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1E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等腰三角形 2"/>
          <p:cNvSpPr/>
          <p:nvPr/>
        </p:nvSpPr>
        <p:spPr>
          <a:xfrm>
            <a:off x="-1587" y="4872038"/>
            <a:ext cx="1614488" cy="1981200"/>
          </a:xfrm>
          <a:prstGeom prst="triangle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16" name="等腰三角形 15"/>
          <p:cNvSpPr/>
          <p:nvPr/>
        </p:nvSpPr>
        <p:spPr>
          <a:xfrm rot="10800000">
            <a:off x="11096625" y="-34925"/>
            <a:ext cx="1089025" cy="1739900"/>
          </a:xfrm>
          <a:prstGeom prst="triangle">
            <a:avLst>
              <a:gd name="adj" fmla="val 0"/>
            </a:avLst>
          </a:prstGeom>
          <a:solidFill>
            <a:schemeClr val="tx2">
              <a:lumMod val="7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5400000">
            <a:off x="-1766887" y="1730375"/>
            <a:ext cx="5513388" cy="1982788"/>
          </a:xfrm>
          <a:prstGeom prst="triangle">
            <a:avLst>
              <a:gd name="adj" fmla="val 29253"/>
            </a:avLst>
          </a:prstGeom>
          <a:solidFill>
            <a:schemeClr val="tx2">
              <a:lumMod val="60000"/>
              <a:lumOff val="4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 rot="16200000">
            <a:off x="8449469" y="3105944"/>
            <a:ext cx="5624513" cy="1847850"/>
          </a:xfrm>
          <a:prstGeom prst="triangle">
            <a:avLst>
              <a:gd name="adj" fmla="val 59314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186940" y="1040765"/>
            <a:ext cx="7051040" cy="2167890"/>
            <a:chOff x="3918" y="1985"/>
            <a:chExt cx="11104" cy="3414"/>
          </a:xfrm>
        </p:grpSpPr>
        <p:sp>
          <p:nvSpPr>
            <p:cNvPr id="6147" name="文本框 3"/>
            <p:cNvSpPr txBox="1"/>
            <p:nvPr/>
          </p:nvSpPr>
          <p:spPr>
            <a:xfrm>
              <a:off x="3918" y="1985"/>
              <a:ext cx="2506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l"/>
              <a:r>
                <a:rPr lang="en-US" altLang="zh-CN" sz="2400" b="1"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I</a:t>
              </a:r>
              <a:r>
                <a:rPr lang="en-US" altLang="zh-CN" sz="2400" b="1">
                  <a:latin typeface="微软雅黑" panose="020B0503020204020204" charset="-122"/>
                  <a:cs typeface="微软雅黑" panose="020B0503020204020204" charset="-122"/>
                </a:rPr>
                <a:t>.</a:t>
              </a:r>
              <a:r>
                <a:rPr lang="zh-CN" altLang="en-US" sz="2400" b="1">
                  <a:latin typeface="微软雅黑" panose="020B0503020204020204" charset="-122"/>
                  <a:cs typeface="微软雅黑" panose="020B0503020204020204" charset="-122"/>
                </a:rPr>
                <a:t>坦克无敌</a:t>
              </a:r>
              <a:endParaRPr lang="zh-CN" altLang="en-US" sz="2400" b="1"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6157" name="文本框 13"/>
            <p:cNvSpPr txBox="1"/>
            <p:nvPr/>
          </p:nvSpPr>
          <p:spPr>
            <a:xfrm>
              <a:off x="3918" y="2711"/>
              <a:ext cx="11104" cy="26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推动已设计内容</a:t>
              </a:r>
              <a:r>
                <a:rPr kumimoji="1" lang="en-US" altLang="zh-CN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(</a:t>
              </a: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怪物词缀</a:t>
              </a:r>
              <a:r>
                <a:rPr kumimoji="1" lang="en-US" altLang="zh-CN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2.0</a:t>
              </a: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、赵云坦克</a:t>
              </a:r>
              <a:r>
                <a:rPr kumimoji="1" lang="en-US" altLang="zh-CN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)</a:t>
              </a: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落地实装</a:t>
              </a:r>
              <a:endParaRPr lang="zh-CN" altLang="en-US" sz="140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CN" altLang="en-US" sz="1400">
                  <a:solidFill>
                    <a:schemeClr val="accent4">
                      <a:lumMod val="50000"/>
                    </a:schemeClr>
                  </a:solidFill>
                  <a:latin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在新坦克、新驾驶员、新神器设计与讨论层面，给出合理性意见，提高设计水准、减少实现中的坑</a:t>
              </a:r>
              <a:endParaRPr lang="zh-CN" altLang="en-US" sz="140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CN" altLang="en-US" sz="1400">
                  <a:solidFill>
                    <a:schemeClr val="accent4">
                      <a:lumMod val="50000"/>
                    </a:schemeClr>
                  </a:solidFill>
                  <a:latin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在新坦克、新驾驶员、新神器制作完成前给到数值支持，制作完成后参与体验给出优化建议</a:t>
              </a:r>
              <a:endPara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186940" y="3594100"/>
            <a:ext cx="6906260" cy="2490470"/>
            <a:chOff x="10858" y="1986"/>
            <a:chExt cx="10876" cy="3922"/>
          </a:xfrm>
        </p:grpSpPr>
        <p:sp>
          <p:nvSpPr>
            <p:cNvPr id="6151" name="文本框 6"/>
            <p:cNvSpPr txBox="1"/>
            <p:nvPr/>
          </p:nvSpPr>
          <p:spPr>
            <a:xfrm>
              <a:off x="10858" y="1986"/>
              <a:ext cx="2043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l"/>
              <a:r>
                <a:rPr lang="en-US" altLang="zh-CN" sz="2400" b="1"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II.</a:t>
              </a:r>
              <a:r>
                <a:rPr lang="zh-CN" altLang="en-US" sz="2400" b="1"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弹幕</a:t>
              </a:r>
              <a:r>
                <a:rPr lang="en-US" altLang="zh-CN" sz="2400" b="1"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X</a:t>
              </a:r>
              <a:endParaRPr lang="en-US" altLang="zh-CN" sz="2400" b="1">
                <a:latin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sp>
          <p:nvSpPr>
            <p:cNvPr id="4" name="文本框 13"/>
            <p:cNvSpPr txBox="1"/>
            <p:nvPr/>
          </p:nvSpPr>
          <p:spPr>
            <a:xfrm>
              <a:off x="10858" y="2711"/>
              <a:ext cx="10876" cy="31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多</a:t>
              </a: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玩</a:t>
              </a: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有参考性的游戏</a:t>
              </a:r>
              <a:endPara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确定属性计算公式，规划战斗对抗时长，规划玩家怪物攻血比</a:t>
              </a:r>
              <a:endParaRPr kumimoji="1" lang="zh-CN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规划各养成系统属性占比与养成体验</a:t>
              </a:r>
              <a:endParaRPr kumimoji="1" lang="zh-CN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规划战力计算方式</a:t>
              </a:r>
              <a:endParaRPr kumimoji="1" lang="zh-CN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规划属性在伤害公式中的生效位置</a:t>
              </a:r>
              <a:endParaRPr kumimoji="1" lang="zh-CN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规划属性池与技能池</a:t>
              </a:r>
              <a:endParaRPr kumimoji="1" lang="zh-CN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sp>
        <p:nvSpPr>
          <p:cNvPr id="11" name="文本框 2"/>
          <p:cNvSpPr txBox="1"/>
          <p:nvPr/>
        </p:nvSpPr>
        <p:spPr>
          <a:xfrm>
            <a:off x="2186940" y="232093"/>
            <a:ext cx="2037080" cy="6299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en-US" altLang="zh-CN" sz="3500">
                <a:latin typeface="微软雅黑" panose="020B0503020204020204" charset="-122"/>
                <a:cs typeface="微软雅黑" panose="020B0503020204020204" charset="-122"/>
                <a:sym typeface="+mn-ea"/>
              </a:rPr>
              <a:t>23</a:t>
            </a:r>
            <a:r>
              <a:rPr lang="zh-CN" altLang="en-US" sz="3500">
                <a:latin typeface="微软雅黑" panose="020B0503020204020204" charset="-122"/>
                <a:cs typeface="微软雅黑" panose="020B0503020204020204" charset="-122"/>
                <a:sym typeface="+mn-ea"/>
              </a:rPr>
              <a:t>年工作</a:t>
            </a:r>
            <a:endParaRPr lang="zh-CN" altLang="en-US" sz="350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1E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2" name="等腰三角形 31"/>
          <p:cNvSpPr/>
          <p:nvPr/>
        </p:nvSpPr>
        <p:spPr>
          <a:xfrm rot="5400000">
            <a:off x="-1910556" y="2505869"/>
            <a:ext cx="5807075" cy="2008188"/>
          </a:xfrm>
          <a:prstGeom prst="triangle">
            <a:avLst>
              <a:gd name="adj" fmla="val 24177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29" name="等腰三角形 28"/>
          <p:cNvSpPr/>
          <p:nvPr/>
        </p:nvSpPr>
        <p:spPr>
          <a:xfrm rot="5400000">
            <a:off x="-880269" y="3444081"/>
            <a:ext cx="4194175" cy="2459038"/>
          </a:xfrm>
          <a:prstGeom prst="triangle">
            <a:avLst>
              <a:gd name="adj" fmla="val 3769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16" name="等腰三角形 15"/>
          <p:cNvSpPr/>
          <p:nvPr/>
        </p:nvSpPr>
        <p:spPr>
          <a:xfrm rot="5400000">
            <a:off x="-656431" y="3382169"/>
            <a:ext cx="4125913" cy="2838450"/>
          </a:xfrm>
          <a:prstGeom prst="triangle">
            <a:avLst>
              <a:gd name="adj" fmla="val 99704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graphicFrame>
        <p:nvGraphicFramePr>
          <p:cNvPr id="18437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等腰三角形 30"/>
          <p:cNvSpPr/>
          <p:nvPr/>
        </p:nvSpPr>
        <p:spPr>
          <a:xfrm rot="5400000">
            <a:off x="32544" y="-59531"/>
            <a:ext cx="1762125" cy="1849438"/>
          </a:xfrm>
          <a:prstGeom prst="triangle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37" name="流程图: 摘录 36"/>
          <p:cNvSpPr/>
          <p:nvPr/>
        </p:nvSpPr>
        <p:spPr>
          <a:xfrm>
            <a:off x="10579100" y="5527675"/>
            <a:ext cx="1612900" cy="1244600"/>
          </a:xfrm>
          <a:prstGeom prst="flowChartExtra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>
            <a:off x="8667750" y="5368925"/>
            <a:ext cx="2549525" cy="1403350"/>
          </a:xfrm>
          <a:prstGeom prst="triangle">
            <a:avLst>
              <a:gd name="adj" fmla="val 3769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18442" name="文本框 1"/>
          <p:cNvSpPr txBox="1"/>
          <p:nvPr/>
        </p:nvSpPr>
        <p:spPr>
          <a:xfrm>
            <a:off x="4614863" y="2430463"/>
            <a:ext cx="3535680" cy="110680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6600" b="1">
                <a:latin typeface="微软雅黑" panose="020B0503020204020204" charset="-122"/>
                <a:cs typeface="微软雅黑" panose="020B0503020204020204" charset="-122"/>
              </a:rPr>
              <a:t>总结完毕</a:t>
            </a:r>
            <a:endParaRPr lang="zh-CN" altLang="en-US" sz="6600" b="1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wipe/>
  </p:transition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PP_MARK_KEY" val="5bc3b06f-cc8b-4e65-9403-7dee22ab253e"/>
  <p:tag name="COMMONDATA" val="eyJoZGlkIjoiMDE5NTBmMjc5ZTFmYmMyZjJkMDBmNmJhNmQyYzJiZTYifQ=="/>
</p:tagLst>
</file>

<file path=ppt/theme/theme1.xml><?xml version="1.0" encoding="utf-8"?>
<a:theme xmlns:a="http://schemas.openxmlformats.org/drawingml/2006/main" name="Office 主题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微软雅黑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微软雅黑"/>
        <a:font script="Hebr" typeface="微软雅黑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微软雅黑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微软雅黑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微软雅黑"/>
        <a:font script="Hebr" typeface="微软雅黑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微软雅黑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微软雅黑"/>
        <a:font script="Hebr" typeface="微软雅黑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微软雅黑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微软雅黑"/>
        <a:font script="Hebr" typeface="微软雅黑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微软雅黑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ivic">
    <a:dk1>
      <a:sysClr val="windowText" lastClr="000000"/>
    </a:dk1>
    <a:lt1>
      <a:sysClr val="window" lastClr="FFFFFF"/>
    </a:lt1>
    <a:dk2>
      <a:srgbClr val="646B86"/>
    </a:dk2>
    <a:lt2>
      <a:srgbClr val="C5D1D7"/>
    </a:lt2>
    <a:accent1>
      <a:srgbClr val="D16349"/>
    </a:accent1>
    <a:accent2>
      <a:srgbClr val="CCB400"/>
    </a:accent2>
    <a:accent3>
      <a:srgbClr val="8CADAE"/>
    </a:accent3>
    <a:accent4>
      <a:srgbClr val="8C7B70"/>
    </a:accent4>
    <a:accent5>
      <a:srgbClr val="8FB08C"/>
    </a:accent5>
    <a:accent6>
      <a:srgbClr val="D19049"/>
    </a:accent6>
    <a:hlink>
      <a:srgbClr val="00A3D6"/>
    </a:hlink>
    <a:folHlink>
      <a:srgbClr val="694F07"/>
    </a:folHlink>
  </a:clrScheme>
</a:themeOverride>
</file>

<file path=ppt/theme/themeOverride2.xml><?xml version="1.0" encoding="utf-8"?>
<a:themeOverride xmlns:a="http://schemas.openxmlformats.org/drawingml/2006/main">
  <a:clrScheme name="Civic">
    <a:dk1>
      <a:sysClr val="windowText" lastClr="000000"/>
    </a:dk1>
    <a:lt1>
      <a:sysClr val="window" lastClr="FFFFFF"/>
    </a:lt1>
    <a:dk2>
      <a:srgbClr val="646B86"/>
    </a:dk2>
    <a:lt2>
      <a:srgbClr val="C5D1D7"/>
    </a:lt2>
    <a:accent1>
      <a:srgbClr val="D16349"/>
    </a:accent1>
    <a:accent2>
      <a:srgbClr val="CCB400"/>
    </a:accent2>
    <a:accent3>
      <a:srgbClr val="8CADAE"/>
    </a:accent3>
    <a:accent4>
      <a:srgbClr val="8C7B70"/>
    </a:accent4>
    <a:accent5>
      <a:srgbClr val="8FB08C"/>
    </a:accent5>
    <a:accent6>
      <a:srgbClr val="D19049"/>
    </a:accent6>
    <a:hlink>
      <a:srgbClr val="00A3D6"/>
    </a:hlink>
    <a:folHlink>
      <a:srgbClr val="694F07"/>
    </a:folHlink>
  </a:clrScheme>
</a:themeOverride>
</file>

<file path=ppt/theme/themeOverride3.xml><?xml version="1.0" encoding="utf-8"?>
<a:themeOverride xmlns:a="http://schemas.openxmlformats.org/drawingml/2006/main">
  <a:clrScheme name="Civic">
    <a:dk1>
      <a:sysClr val="windowText" lastClr="000000"/>
    </a:dk1>
    <a:lt1>
      <a:sysClr val="window" lastClr="FFFFFF"/>
    </a:lt1>
    <a:dk2>
      <a:srgbClr val="646B86"/>
    </a:dk2>
    <a:lt2>
      <a:srgbClr val="C5D1D7"/>
    </a:lt2>
    <a:accent1>
      <a:srgbClr val="D16349"/>
    </a:accent1>
    <a:accent2>
      <a:srgbClr val="CCB400"/>
    </a:accent2>
    <a:accent3>
      <a:srgbClr val="8CADAE"/>
    </a:accent3>
    <a:accent4>
      <a:srgbClr val="8C7B70"/>
    </a:accent4>
    <a:accent5>
      <a:srgbClr val="8FB08C"/>
    </a:accent5>
    <a:accent6>
      <a:srgbClr val="D19049"/>
    </a:accent6>
    <a:hlink>
      <a:srgbClr val="00A3D6"/>
    </a:hlink>
    <a:folHlink>
      <a:srgbClr val="694F07"/>
    </a:folHlink>
  </a:clrScheme>
</a:themeOverride>
</file>

<file path=ppt/theme/themeOverride4.xml><?xml version="1.0" encoding="utf-8"?>
<a:themeOverride xmlns:a="http://schemas.openxmlformats.org/drawingml/2006/main">
  <a:clrScheme name="Civic">
    <a:dk1>
      <a:sysClr val="windowText" lastClr="000000"/>
    </a:dk1>
    <a:lt1>
      <a:sysClr val="window" lastClr="FFFFFF"/>
    </a:lt1>
    <a:dk2>
      <a:srgbClr val="646B86"/>
    </a:dk2>
    <a:lt2>
      <a:srgbClr val="C5D1D7"/>
    </a:lt2>
    <a:accent1>
      <a:srgbClr val="D16349"/>
    </a:accent1>
    <a:accent2>
      <a:srgbClr val="CCB400"/>
    </a:accent2>
    <a:accent3>
      <a:srgbClr val="8CADAE"/>
    </a:accent3>
    <a:accent4>
      <a:srgbClr val="8C7B70"/>
    </a:accent4>
    <a:accent5>
      <a:srgbClr val="8FB08C"/>
    </a:accent5>
    <a:accent6>
      <a:srgbClr val="D19049"/>
    </a:accent6>
    <a:hlink>
      <a:srgbClr val="00A3D6"/>
    </a:hlink>
    <a:folHlink>
      <a:srgbClr val="694F07"/>
    </a:folHlink>
  </a:clrScheme>
</a:themeOverride>
</file>

<file path=ppt/theme/themeOverride5.xml><?xml version="1.0" encoding="utf-8"?>
<a:themeOverride xmlns:a="http://schemas.openxmlformats.org/drawingml/2006/main">
  <a:clrScheme name="Civic">
    <a:dk1>
      <a:sysClr val="windowText" lastClr="000000"/>
    </a:dk1>
    <a:lt1>
      <a:sysClr val="window" lastClr="FFFFFF"/>
    </a:lt1>
    <a:dk2>
      <a:srgbClr val="646B86"/>
    </a:dk2>
    <a:lt2>
      <a:srgbClr val="C5D1D7"/>
    </a:lt2>
    <a:accent1>
      <a:srgbClr val="D16349"/>
    </a:accent1>
    <a:accent2>
      <a:srgbClr val="CCB400"/>
    </a:accent2>
    <a:accent3>
      <a:srgbClr val="8CADAE"/>
    </a:accent3>
    <a:accent4>
      <a:srgbClr val="8C7B70"/>
    </a:accent4>
    <a:accent5>
      <a:srgbClr val="8FB08C"/>
    </a:accent5>
    <a:accent6>
      <a:srgbClr val="D19049"/>
    </a:accent6>
    <a:hlink>
      <a:srgbClr val="00A3D6"/>
    </a:hlink>
    <a:folHlink>
      <a:srgbClr val="694F0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1418</Words>
  <Application>WPS 演示</Application>
  <PresentationFormat>宽屏</PresentationFormat>
  <Paragraphs>186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1_Office 主题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沙丁鱼</cp:lastModifiedBy>
  <cp:revision>237</cp:revision>
  <dcterms:created xsi:type="dcterms:W3CDTF">2019-11-13T05:19:00Z</dcterms:created>
  <dcterms:modified xsi:type="dcterms:W3CDTF">2022-12-27T03:38:09Z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15A4A37C00304285B5D65EF58C4BE828</vt:lpwstr>
  </property>
</Properties>
</file>