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handoutMasterIdLst>
    <p:handoutMasterId r:id="rId13"/>
  </p:handoutMasterIdLst>
  <p:sldIdLst>
    <p:sldId id="275" r:id="rId4"/>
    <p:sldId id="277" r:id="rId5"/>
    <p:sldId id="305" r:id="rId6"/>
    <p:sldId id="279" r:id="rId7"/>
    <p:sldId id="325" r:id="rId8"/>
    <p:sldId id="322" r:id="rId9"/>
    <p:sldId id="301" r:id="rId10"/>
    <p:sldId id="309" r:id="rId11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微软雅黑" panose="020B050302020402020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6"/>
        <p:guide pos="29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微软雅黑" panose="020B0503020204020204" charset="-122"/>
              </a:rPr>
            </a:fld>
            <a:endParaRPr lang="zh-CN" altLang="en-US"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D997B5FA-0921-464F-AAE1-844C04324D75}" type="datetimeFigureOut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fld id="{565CE74E-AB26-4998-AD42-012C4C1AD076}" type="slidenum">
              <a:rPr lang="zh-CN" altLang="en-US" strike="noStrike" noProof="1" smtClean="0">
                <a:ea typeface="+mn-ea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2053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pic>
        <p:nvPicPr>
          <p:cNvPr id="2057" name="图片 2" descr="Q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350" y="1557338"/>
            <a:ext cx="8502650" cy="24876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8" name="文本框 5"/>
          <p:cNvSpPr txBox="1"/>
          <p:nvPr/>
        </p:nvSpPr>
        <p:spPr>
          <a:xfrm>
            <a:off x="5909945" y="1929130"/>
            <a:ext cx="475488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000" b="1">
                <a:solidFill>
                  <a:schemeClr val="bg1"/>
                </a:solidFill>
                <a:latin typeface="微软雅黑" panose="020B0503020204020204" charset="-122"/>
                <a:cs typeface="微软雅黑" panose="020B0503020204020204" charset="-122"/>
              </a:rPr>
              <a:t>年度工作总结</a:t>
            </a:r>
            <a:endParaRPr lang="zh-CN" altLang="en-US" sz="6000" b="1">
              <a:solidFill>
                <a:schemeClr val="bg1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67750" y="3136900"/>
            <a:ext cx="3305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祁麟</a:t>
            </a:r>
            <a:r>
              <a:rPr kumimoji="1"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.2021</a:t>
            </a:r>
            <a:r>
              <a:rPr kumimoji="1"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年终</a:t>
            </a:r>
            <a:endParaRPr kumimoji="1"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Click="0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074" name="图片 2" descr="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500313"/>
            <a:ext cx="1408113" cy="1182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文本框 1"/>
          <p:cNvSpPr txBox="1"/>
          <p:nvPr/>
        </p:nvSpPr>
        <p:spPr>
          <a:xfrm>
            <a:off x="3422650" y="2738438"/>
            <a:ext cx="1644650" cy="7064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4000" b="1">
                <a:latin typeface="微软雅黑" panose="020B0503020204020204" charset="-122"/>
                <a:cs typeface="微软雅黑" panose="020B0503020204020204" charset="-122"/>
              </a:rPr>
              <a:t>目录</a:t>
            </a:r>
            <a:endParaRPr lang="zh-CN" altLang="en-US" sz="40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308600" y="1204913"/>
            <a:ext cx="55563" cy="4448175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文本框 5"/>
          <p:cNvSpPr txBox="1"/>
          <p:nvPr/>
        </p:nvSpPr>
        <p:spPr>
          <a:xfrm>
            <a:off x="6308725" y="1509713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职能概述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8" name="文本框 6"/>
          <p:cNvSpPr txBox="1"/>
          <p:nvPr/>
        </p:nvSpPr>
        <p:spPr>
          <a:xfrm>
            <a:off x="6308725" y="2638743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工作回顾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9" name="文本框 7"/>
          <p:cNvSpPr txBox="1"/>
          <p:nvPr/>
        </p:nvSpPr>
        <p:spPr>
          <a:xfrm>
            <a:off x="6308725" y="3767773"/>
            <a:ext cx="196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工作总结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80" name="文本框 8"/>
          <p:cNvSpPr txBox="1"/>
          <p:nvPr/>
        </p:nvSpPr>
        <p:spPr>
          <a:xfrm>
            <a:off x="6308725" y="4896803"/>
            <a:ext cx="23698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2022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</a:t>
            </a:r>
            <a:endParaRPr lang="zh-CN" altLang="en-US"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Click="0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4030" y="1728470"/>
            <a:ext cx="5511800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137" name="文本框 19"/>
          <p:cNvSpPr txBox="1"/>
          <p:nvPr/>
        </p:nvSpPr>
        <p:spPr>
          <a:xfrm>
            <a:off x="1922780" y="957580"/>
            <a:ext cx="8858885" cy="56311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昵称：祁麟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职业：策划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等级：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28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公会：坦克无敌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战斗技能：数值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、战斗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Lv.8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、系统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、玩法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辅助技能：沟通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Lv.7(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表达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Lv.6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、理解</a:t>
            </a: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Lv.8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、跟进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、体验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Lv.8(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广度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Lv.9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Lv.7)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、思考与总结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Lv.6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个人信息：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当前主要的数值工作，在前期经济数值、战斗数值和进度规划的准备下，已可独立顺畅的开展工作并为团队其他同事提供支持；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在新坦克和新驾驶员的数值支持的工作中，延伸到运用战斗方面积累协助进行</a:t>
            </a:r>
            <a:r>
              <a:rPr lang="zh-CN" altLang="en-US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体验优化的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提出与跟进；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未来期望在当前项目和新项目中，做好数值工作的同时也更多的从综合性角度为项目提供更好的支持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098" name="文本框 2"/>
          <p:cNvSpPr txBox="1"/>
          <p:nvPr/>
        </p:nvSpPr>
        <p:spPr>
          <a:xfrm>
            <a:off x="1952625" y="20351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</a:rPr>
              <a:t>职能概述</a:t>
            </a:r>
            <a:endParaRPr lang="zh-CN" altLang="en-US" sz="3500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5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Click="0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2663825" y="1260475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基础数值规划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1" name="文本框 6"/>
          <p:cNvSpPr txBox="1"/>
          <p:nvPr/>
        </p:nvSpPr>
        <p:spPr>
          <a:xfrm>
            <a:off x="7264400" y="1260475"/>
            <a:ext cx="14020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难度规划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2" name="文本框 7"/>
          <p:cNvSpPr txBox="1"/>
          <p:nvPr/>
        </p:nvSpPr>
        <p:spPr>
          <a:xfrm>
            <a:off x="2728913" y="3695700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新老战力公式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3" name="文本框 8"/>
          <p:cNvSpPr txBox="1"/>
          <p:nvPr/>
        </p:nvSpPr>
        <p:spPr>
          <a:xfrm>
            <a:off x="7264400" y="36957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事务性工作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1850" y="1336675"/>
            <a:ext cx="385763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6388" y="1338263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56388" y="3773488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7" name="文本框 13"/>
          <p:cNvSpPr txBox="1"/>
          <p:nvPr/>
        </p:nvSpPr>
        <p:spPr>
          <a:xfrm>
            <a:off x="2487613" y="1721485"/>
            <a:ext cx="32353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战斗数值汇总搭建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经济数值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汇总搭建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按天数汇总玩家资源、计算属性、推算与规划进度</a:t>
            </a: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01850" y="3773488"/>
            <a:ext cx="385763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6894513" y="1721485"/>
            <a:ext cx="323532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各玩法难度定位与配置了解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各玩法怪物属性验算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竞技场、线上试炼进行难度调整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开服前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天深度体验难度并列出待修改内容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2487613" y="4248785"/>
            <a:ext cx="32353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线上战力验算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新攻击战力公式应用至先行服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设计用于线上服的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新攻击新生命战力公式</a:t>
            </a: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6894830" y="4248785"/>
            <a:ext cx="356870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新试炼的新部件数值配置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坦克、驾驶员、芯片收藏家规划与配置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坦克升级进阶、驾驶员升级晋升、军团技能扩展等级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月度签到奖励调整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288036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(Q3)</a:t>
            </a:r>
            <a:endParaRPr lang="en-US" altLang="zh-CN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8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Click="0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-1587" y="4872038"/>
            <a:ext cx="1614488" cy="1981200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2663825" y="1260475"/>
            <a:ext cx="323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玩法难度的规划与调整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66887" y="1730375"/>
            <a:ext cx="5513388" cy="1982788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16739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1" name="文本框 6"/>
          <p:cNvSpPr txBox="1"/>
          <p:nvPr/>
        </p:nvSpPr>
        <p:spPr>
          <a:xfrm>
            <a:off x="7264400" y="1260475"/>
            <a:ext cx="2316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老坦克强度优化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2" name="文本框 7"/>
          <p:cNvSpPr txBox="1"/>
          <p:nvPr/>
        </p:nvSpPr>
        <p:spPr>
          <a:xfrm>
            <a:off x="2728913" y="36957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支持性工作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53" name="文本框 8"/>
          <p:cNvSpPr txBox="1"/>
          <p:nvPr/>
        </p:nvSpPr>
        <p:spPr>
          <a:xfrm>
            <a:off x="7264400" y="3695700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>
                <a:latin typeface="微软雅黑" panose="020B0503020204020204" charset="-122"/>
                <a:cs typeface="微软雅黑" panose="020B0503020204020204" charset="-122"/>
              </a:rPr>
              <a:t>事务性工作</a:t>
            </a:r>
            <a:endParaRPr lang="zh-CN" altLang="en-US" sz="24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1850" y="1336675"/>
            <a:ext cx="385763" cy="38417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656388" y="1338263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56388" y="3773488"/>
            <a:ext cx="384175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157" name="文本框 13"/>
          <p:cNvSpPr txBox="1"/>
          <p:nvPr/>
        </p:nvSpPr>
        <p:spPr>
          <a:xfrm>
            <a:off x="2487930" y="1721485"/>
            <a:ext cx="351091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试炼玩法、挑战赛玩法怪物难度调整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重新计算玩家生存、秒伤数值，以让怪物强度更加符合预期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扩展试炼、竞技场、</a:t>
            </a: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Boss</a:t>
            </a: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特训、悬赏令的难度</a:t>
            </a:r>
            <a:endParaRPr lang="zh-CN" altLang="en-US" sz="1400">
              <a:solidFill>
                <a:srgbClr val="80808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101850" y="3773488"/>
            <a:ext cx="385763" cy="38258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4" name="文本框 13"/>
          <p:cNvSpPr txBox="1"/>
          <p:nvPr/>
        </p:nvSpPr>
        <p:spPr>
          <a:xfrm>
            <a:off x="6894830" y="1721485"/>
            <a:ext cx="3957955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修正多个坦克技能未正确生效问题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半数坦克进行基础装填和基础伤害上的提升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操作体验差的坦克调整或重新配置普攻机制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绝大部分坦克进行部分进阶技能概率和伤害上的加强</a:t>
            </a:r>
            <a:endParaRPr kumimoji="1" 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文本框 13"/>
          <p:cNvSpPr txBox="1"/>
          <p:nvPr/>
        </p:nvSpPr>
        <p:spPr>
          <a:xfrm>
            <a:off x="2487930" y="4176395"/>
            <a:ext cx="402590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世界Boss难度规划与配置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驾驶员卡修数值支持，机制优化跟进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坦克白虎机制验收、体验优化发起与跟进、数值支持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新不朽神器极寒之冕、狂暴使徒和数个传说魔盒神器数值规划与配置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坦克觉醒规划与配置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伤害告警机制了解与告警参数调整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" name="文本框 13"/>
          <p:cNvSpPr txBox="1"/>
          <p:nvPr/>
        </p:nvSpPr>
        <p:spPr>
          <a:xfrm>
            <a:off x="6894830" y="4176395"/>
            <a:ext cx="3568700" cy="1706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开服任务调整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分支表格的合并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试炼掉落优化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扩装备等级、坦克等级、驾驶员等级</a:t>
            </a:r>
            <a:endParaRPr kumimoji="1" lang="zh-CN" altLang="en-US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sz="1400" dirty="0">
                <a:solidFill>
                  <a:srgbClr val="4E4843"/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......</a:t>
            </a:r>
            <a:endParaRPr kumimoji="1" lang="en-US" altLang="zh-CN" sz="1400" dirty="0">
              <a:solidFill>
                <a:srgbClr val="4E4843"/>
              </a:solidFill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288036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工作回顾</a:t>
            </a:r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(Q4)</a:t>
            </a:r>
            <a:endParaRPr lang="en-US" altLang="zh-CN" sz="3500" b="1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8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Click="0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5775" y="1730375"/>
            <a:ext cx="5511800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137" name="文本框 19"/>
          <p:cNvSpPr txBox="1"/>
          <p:nvPr/>
        </p:nvSpPr>
        <p:spPr>
          <a:xfrm>
            <a:off x="1838325" y="833755"/>
            <a:ext cx="8705215" cy="6092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加入团队近半年，由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Q3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的融入团队了解项目转变为依托对项目框架的了解，对自己的工作开展和其他同事的工作开展提供支持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三大基础规划完成后，在自身事务性工作能顺畅进行的情况下，扩展职能①掌握玩法难度的调整；②新坦克新驾驶员战斗机制的协助验收与优化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进行老坦克的强度优化，有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Bug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的提出修正，机制不好用的调整机制，数值强度低的提高数值，对坦克的整体评价和口碑有一定正向价值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基础数值规划优化，将进度规划中的闯关换为新试炼，玩家生存秒伤数据细致计算，根据各种扩展更新数据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各项会议参与，在新坦克、军团战、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PvP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天赋、新项目预研会上参与讨论与建议提出</a:t>
            </a:r>
            <a:endParaRPr 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charset="-122"/>
                <a:cs typeface="微软雅黑" panose="020B0503020204020204" charset="-122"/>
                <a:sym typeface="+mn-ea"/>
              </a:rPr>
              <a:t>     </a:t>
            </a:r>
            <a:r>
              <a:rPr lang="en-US" altLang="zh-CN" sz="2000" b="1">
                <a:latin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后续会立足数值，做好支持性工作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特别是新坦克新驾驶员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和事务性工作，积极发现当前项目问题，在各种玩法、设计会议和新项目预研过程中，更多更综合的为项目提供正向支持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2"/>
          <p:cNvSpPr txBox="1"/>
          <p:nvPr/>
        </p:nvSpPr>
        <p:spPr>
          <a:xfrm>
            <a:off x="1952625" y="203518"/>
            <a:ext cx="19608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工作总结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" name="图片 4" descr="111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360" y="285115"/>
            <a:ext cx="469265" cy="4673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5"/>
          <p:cNvSpPr txBox="1"/>
          <p:nvPr/>
        </p:nvSpPr>
        <p:spPr>
          <a:xfrm>
            <a:off x="1472565" y="295910"/>
            <a:ext cx="552450" cy="4298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Click="0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等腰三角形 2"/>
          <p:cNvSpPr/>
          <p:nvPr/>
        </p:nvSpPr>
        <p:spPr>
          <a:xfrm>
            <a:off x="7938" y="4862513"/>
            <a:ext cx="1614488" cy="1979613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5" name="等腰三角形 4"/>
          <p:cNvSpPr/>
          <p:nvPr/>
        </p:nvSpPr>
        <p:spPr>
          <a:xfrm rot="5400000">
            <a:off x="-1756569" y="1729581"/>
            <a:ext cx="5513388" cy="1984375"/>
          </a:xfrm>
          <a:prstGeom prst="triangle">
            <a:avLst>
              <a:gd name="adj" fmla="val 29253"/>
            </a:avLst>
          </a:prstGeom>
          <a:solidFill>
            <a:schemeClr val="tx2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10800000">
            <a:off x="11096625" y="-34925"/>
            <a:ext cx="1089025" cy="1739900"/>
          </a:xfrm>
          <a:prstGeom prst="triangle">
            <a:avLst>
              <a:gd name="adj" fmla="val 0"/>
            </a:avLst>
          </a:prstGeom>
          <a:solidFill>
            <a:schemeClr val="tx2">
              <a:lumMod val="7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6" name="等腰三角形 5"/>
          <p:cNvSpPr/>
          <p:nvPr/>
        </p:nvSpPr>
        <p:spPr>
          <a:xfrm rot="16200000">
            <a:off x="8449469" y="3105944"/>
            <a:ext cx="5624513" cy="1847850"/>
          </a:xfrm>
          <a:prstGeom prst="triangle">
            <a:avLst>
              <a:gd name="adj" fmla="val 59314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074863" y="6118225"/>
            <a:ext cx="8262938" cy="7778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标注 8"/>
          <p:cNvSpPr/>
          <p:nvPr/>
        </p:nvSpPr>
        <p:spPr>
          <a:xfrm>
            <a:off x="2917825" y="130175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395" name="文本框 11"/>
          <p:cNvSpPr txBox="1"/>
          <p:nvPr/>
        </p:nvSpPr>
        <p:spPr>
          <a:xfrm>
            <a:off x="2075180" y="5389245"/>
            <a:ext cx="826198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2021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主要是熟悉项目与根据任务分派处理工作，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在对项目已熟悉了解的情况下，做好数值工作同时发散职能承担更多工作职责，为项目组其他同事提供更多支持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2022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年，期望有更多新挑战，新坦克、新驾驶员、新玩法、新养成、新项目。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96" name="文本框 12"/>
          <p:cNvSpPr txBox="1"/>
          <p:nvPr/>
        </p:nvSpPr>
        <p:spPr>
          <a:xfrm>
            <a:off x="2912110" y="1428750"/>
            <a:ext cx="27063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新坦克新驾驶员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97" name="文本框 14"/>
          <p:cNvSpPr txBox="1"/>
          <p:nvPr/>
        </p:nvSpPr>
        <p:spPr>
          <a:xfrm>
            <a:off x="2974340" y="1840230"/>
            <a:ext cx="260350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从设计讨论、协助验收、优化调整跟进、数值支持等方面参与新坦克新驾驶员制作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文本框 2"/>
          <p:cNvSpPr txBox="1"/>
          <p:nvPr/>
        </p:nvSpPr>
        <p:spPr>
          <a:xfrm>
            <a:off x="1952625" y="203518"/>
            <a:ext cx="2557780" cy="62992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en-US" altLang="zh-CN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2022</a:t>
            </a:r>
            <a:r>
              <a:rPr lang="zh-CN" altLang="en-US" sz="3500">
                <a:latin typeface="微软雅黑" panose="020B0503020204020204" charset="-122"/>
                <a:cs typeface="微软雅黑" panose="020B0503020204020204" charset="-122"/>
                <a:sym typeface="+mn-ea"/>
              </a:rPr>
              <a:t>年工作</a:t>
            </a:r>
            <a:endParaRPr lang="zh-CN" altLang="en-US" sz="3500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72565" y="285115"/>
            <a:ext cx="552450" cy="467360"/>
            <a:chOff x="2319" y="449"/>
            <a:chExt cx="870" cy="736"/>
          </a:xfrm>
        </p:grpSpPr>
        <p:pic>
          <p:nvPicPr>
            <p:cNvPr id="18" name="图片 4" descr="111Q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36" y="449"/>
              <a:ext cx="739" cy="73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" name="文本框 5"/>
            <p:cNvSpPr txBox="1"/>
            <p:nvPr/>
          </p:nvSpPr>
          <p:spPr>
            <a:xfrm>
              <a:off x="2319" y="466"/>
              <a:ext cx="870" cy="6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四</a:t>
              </a:r>
              <a:r>
                <a:rPr lang="en-US" altLang="zh-CN" sz="22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.</a:t>
              </a:r>
              <a:endParaRPr lang="en-US" altLang="zh-CN" sz="22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4" name="矩形标注 3"/>
          <p:cNvSpPr/>
          <p:nvPr/>
        </p:nvSpPr>
        <p:spPr>
          <a:xfrm>
            <a:off x="6280150" y="130175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8" name="文本框 12"/>
          <p:cNvSpPr txBox="1"/>
          <p:nvPr/>
        </p:nvSpPr>
        <p:spPr>
          <a:xfrm>
            <a:off x="6280785" y="1434465"/>
            <a:ext cx="26987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新旧养成线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4"/>
          <p:cNvSpPr txBox="1"/>
          <p:nvPr/>
        </p:nvSpPr>
        <p:spPr>
          <a:xfrm>
            <a:off x="6327140" y="1817370"/>
            <a:ext cx="259270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优化现有养成线的投放和数值；参与新养成线的设计，规划投放与属性数值</a:t>
            </a:r>
            <a:endParaRPr lang="en-US" altLang="zh-CN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6273165" y="329438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5" name="文本框 12"/>
          <p:cNvSpPr txBox="1"/>
          <p:nvPr/>
        </p:nvSpPr>
        <p:spPr>
          <a:xfrm>
            <a:off x="6269990" y="3442335"/>
            <a:ext cx="26968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常态性工作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文本框 14"/>
          <p:cNvSpPr txBox="1"/>
          <p:nvPr/>
        </p:nvSpPr>
        <p:spPr>
          <a:xfrm>
            <a:off x="6334125" y="3799205"/>
            <a:ext cx="26993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基础数值规划优化与扩展；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表格数据调整、合并、扩展等日常事务性工作进行；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为项目组其他成员提供数值支持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3" name="矩形标注 22"/>
          <p:cNvSpPr/>
          <p:nvPr/>
        </p:nvSpPr>
        <p:spPr>
          <a:xfrm>
            <a:off x="2917825" y="3305810"/>
            <a:ext cx="2700000" cy="1444625"/>
          </a:xfrm>
          <a:prstGeom prst="wedgeRectCallou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4" name="文本框 12"/>
          <p:cNvSpPr txBox="1"/>
          <p:nvPr/>
        </p:nvSpPr>
        <p:spPr>
          <a:xfrm>
            <a:off x="2917190" y="3438525"/>
            <a:ext cx="270637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latin typeface="微软雅黑" panose="020B0503020204020204" charset="-122"/>
                <a:cs typeface="微软雅黑" panose="020B0503020204020204" charset="-122"/>
              </a:rPr>
              <a:t>新项目</a:t>
            </a:r>
            <a:endParaRPr lang="zh-CN" altLang="en-US" b="1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14"/>
          <p:cNvSpPr txBox="1"/>
          <p:nvPr/>
        </p:nvSpPr>
        <p:spPr>
          <a:xfrm>
            <a:off x="2986405" y="3806825"/>
            <a:ext cx="2601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cs typeface="微软雅黑" panose="020B0503020204020204" charset="-122"/>
                <a:sym typeface="+mn-ea"/>
              </a:rPr>
              <a:t>战斗玩法乐趣、养成策略乐趣参与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项目预研和</a:t>
            </a:r>
            <a:r>
              <a:rPr lang="en-US" altLang="zh-CN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</a:t>
            </a:r>
            <a:r>
              <a:rPr lang="zh-CN" altLang="en-US" sz="1400">
                <a:solidFill>
                  <a:schemeClr val="accent4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</a:t>
            </a:r>
            <a:endParaRPr lang="zh-CN" altLang="en-US" sz="1400">
              <a:solidFill>
                <a:schemeClr val="accent4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advClick="0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1E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" name="等腰三角形 31"/>
          <p:cNvSpPr/>
          <p:nvPr/>
        </p:nvSpPr>
        <p:spPr>
          <a:xfrm rot="5400000">
            <a:off x="-1910556" y="2505869"/>
            <a:ext cx="5807075" cy="2008188"/>
          </a:xfrm>
          <a:prstGeom prst="triangle">
            <a:avLst>
              <a:gd name="adj" fmla="val 24177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 rot="5400000">
            <a:off x="-880269" y="3444081"/>
            <a:ext cx="4194175" cy="2459038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-656431" y="3382169"/>
            <a:ext cx="4125913" cy="2838450"/>
          </a:xfrm>
          <a:prstGeom prst="triangle">
            <a:avLst>
              <a:gd name="adj" fmla="val 99704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graphicFrame>
        <p:nvGraphicFramePr>
          <p:cNvPr id="1843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等腰三角形 30"/>
          <p:cNvSpPr/>
          <p:nvPr/>
        </p:nvSpPr>
        <p:spPr>
          <a:xfrm rot="5400000">
            <a:off x="32544" y="-59531"/>
            <a:ext cx="1762125" cy="1849438"/>
          </a:xfrm>
          <a:prstGeom prst="triangle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7" name="流程图: 摘录 36"/>
          <p:cNvSpPr/>
          <p:nvPr/>
        </p:nvSpPr>
        <p:spPr>
          <a:xfrm>
            <a:off x="10579100" y="5527675"/>
            <a:ext cx="1612900" cy="1244600"/>
          </a:xfrm>
          <a:prstGeom prst="flowChartExtra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8667750" y="5368925"/>
            <a:ext cx="2549525" cy="1403350"/>
          </a:xfrm>
          <a:prstGeom prst="triangle">
            <a:avLst>
              <a:gd name="adj" fmla="val 3769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zh-CN" altLang="en-US" strike="noStrike" noProof="1">
              <a:cs typeface="微软雅黑" panose="020B0503020204020204" charset="-122"/>
            </a:endParaRPr>
          </a:p>
        </p:txBody>
      </p:sp>
      <p:sp>
        <p:nvSpPr>
          <p:cNvPr id="18442" name="文本框 1"/>
          <p:cNvSpPr txBox="1"/>
          <p:nvPr/>
        </p:nvSpPr>
        <p:spPr>
          <a:xfrm>
            <a:off x="4614863" y="2430463"/>
            <a:ext cx="3535680" cy="110680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6600" b="1">
                <a:latin typeface="微软雅黑" panose="020B0503020204020204" charset="-122"/>
                <a:cs typeface="微软雅黑" panose="020B0503020204020204" charset="-122"/>
              </a:rPr>
              <a:t>总结完毕</a:t>
            </a:r>
            <a:endParaRPr lang="zh-CN" altLang="en-US" sz="6600" b="1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Click="0" advTm="0">
    <p:wipe/>
  </p:transition>
</p:sld>
</file>

<file path=ppt/theme/theme1.xml><?xml version="1.0" encoding="utf-8"?>
<a:theme xmlns:a="http://schemas.openxmlformats.org/drawingml/2006/main" name="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微软雅黑"/>
        <a:font script="Hebr" typeface="微软雅黑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微软雅黑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1587</Words>
  <Application>WPS 演示</Application>
  <PresentationFormat>宽屏</PresentationFormat>
  <Paragraphs>129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1_Office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沙丁鱼</cp:lastModifiedBy>
  <cp:revision>181</cp:revision>
  <dcterms:created xsi:type="dcterms:W3CDTF">2019-11-13T05:19:00Z</dcterms:created>
  <dcterms:modified xsi:type="dcterms:W3CDTF">2022-04-12T08:01:49Z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15A4A37C00304285B5D65EF58C4BE828</vt:lpwstr>
  </property>
</Properties>
</file>