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73" r:id="rId2"/>
  </p:sldMasterIdLst>
  <p:notesMasterIdLst>
    <p:notesMasterId r:id="rId85"/>
  </p:notesMasterIdLst>
  <p:sldIdLst>
    <p:sldId id="256" r:id="rId3"/>
    <p:sldId id="332" r:id="rId4"/>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7" r:id="rId22"/>
    <p:sldId id="368" r:id="rId23"/>
    <p:sldId id="361" r:id="rId24"/>
    <p:sldId id="369" r:id="rId25"/>
    <p:sldId id="362" r:id="rId26"/>
    <p:sldId id="363" r:id="rId27"/>
    <p:sldId id="364" r:id="rId28"/>
    <p:sldId id="365" r:id="rId29"/>
    <p:sldId id="366"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9" r:id="rId49"/>
    <p:sldId id="390" r:id="rId50"/>
    <p:sldId id="405" r:id="rId51"/>
    <p:sldId id="391" r:id="rId52"/>
    <p:sldId id="392" r:id="rId53"/>
    <p:sldId id="393" r:id="rId54"/>
    <p:sldId id="394" r:id="rId55"/>
    <p:sldId id="406" r:id="rId56"/>
    <p:sldId id="395" r:id="rId57"/>
    <p:sldId id="396" r:id="rId58"/>
    <p:sldId id="397" r:id="rId59"/>
    <p:sldId id="398" r:id="rId60"/>
    <p:sldId id="399" r:id="rId61"/>
    <p:sldId id="400" r:id="rId62"/>
    <p:sldId id="401" r:id="rId63"/>
    <p:sldId id="402" r:id="rId64"/>
    <p:sldId id="403" r:id="rId65"/>
    <p:sldId id="404" r:id="rId66"/>
    <p:sldId id="407" r:id="rId67"/>
    <p:sldId id="408" r:id="rId68"/>
    <p:sldId id="409" r:id="rId69"/>
    <p:sldId id="410" r:id="rId70"/>
    <p:sldId id="411" r:id="rId71"/>
    <p:sldId id="412" r:id="rId72"/>
    <p:sldId id="413" r:id="rId73"/>
    <p:sldId id="414" r:id="rId74"/>
    <p:sldId id="415" r:id="rId75"/>
    <p:sldId id="416" r:id="rId76"/>
    <p:sldId id="417" r:id="rId77"/>
    <p:sldId id="418" r:id="rId78"/>
    <p:sldId id="419" r:id="rId79"/>
    <p:sldId id="420" r:id="rId80"/>
    <p:sldId id="421" r:id="rId81"/>
    <p:sldId id="422" r:id="rId82"/>
    <p:sldId id="423" r:id="rId83"/>
    <p:sldId id="424" r:id="rId8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9933"/>
    <a:srgbClr val="FFFF00"/>
    <a:srgbClr val="0070C0"/>
    <a:srgbClr val="00B050"/>
    <a:srgbClr val="1E2E53"/>
    <a:srgbClr val="00B0F0"/>
    <a:srgbClr val="CCFF99"/>
    <a:srgbClr val="00AFE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5" autoAdjust="0"/>
    <p:restoredTop sz="91648" autoAdjust="0"/>
  </p:normalViewPr>
  <p:slideViewPr>
    <p:cSldViewPr>
      <p:cViewPr varScale="1">
        <p:scale>
          <a:sx n="97" d="100"/>
          <a:sy n="97" d="100"/>
        </p:scale>
        <p:origin x="1077" y="45"/>
      </p:cViewPr>
      <p:guideLst>
        <p:guide orient="horz" pos="2160"/>
        <p:guide pos="2880"/>
      </p:guideLst>
    </p:cSldViewPr>
  </p:slideViewPr>
  <p:outlineViewPr>
    <p:cViewPr>
      <p:scale>
        <a:sx n="33" d="100"/>
        <a:sy n="33" d="100"/>
      </p:scale>
      <p:origin x="0" y="283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0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4EE5B26-F238-4464-8F16-34676E60FD16}" type="slidenum">
              <a:rPr lang="en-US" altLang="zh-CN"/>
              <a:pPr>
                <a:defRPr/>
              </a:pPr>
              <a:t>‹#›</a:t>
            </a:fld>
            <a:endParaRPr lang="en-US" altLang="zh-CN"/>
          </a:p>
        </p:txBody>
      </p:sp>
    </p:spTree>
    <p:extLst>
      <p:ext uri="{BB962C8B-B14F-4D97-AF65-F5344CB8AC3E}">
        <p14:creationId xmlns:p14="http://schemas.microsoft.com/office/powerpoint/2010/main" val="5650689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546687D4-F679-4B8D-BFAD-DEBACE6F1FA2}" type="slidenum">
              <a:rPr lang="en-US" altLang="zh-CN"/>
              <a:pPr/>
              <a:t>1</a:t>
            </a:fld>
            <a:endParaRPr lang="en-US" altLang="zh-CN"/>
          </a:p>
        </p:txBody>
      </p:sp>
      <p:sp>
        <p:nvSpPr>
          <p:cNvPr id="17411" name="Rectangle 4"/>
          <p:cNvSpPr>
            <a:spLocks noGrp="1" noRot="1" noChangeAspect="1" noChangeArrowheads="1" noTextEdit="1"/>
          </p:cNvSpPr>
          <p:nvPr>
            <p:ph type="sldImg"/>
          </p:nvPr>
        </p:nvSpPr>
        <p:spPr>
          <a:ln/>
        </p:spPr>
      </p:sp>
      <p:sp>
        <p:nvSpPr>
          <p:cNvPr id="17412" name="Rectangle 6"/>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668618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4EE5B26-F238-4464-8F16-34676E60FD16}" type="slidenum">
              <a:rPr lang="en-US" altLang="zh-CN" smtClean="0"/>
              <a:pPr>
                <a:defRPr/>
              </a:pPr>
              <a:t>22</a:t>
            </a:fld>
            <a:endParaRPr lang="en-US" altLang="zh-CN"/>
          </a:p>
        </p:txBody>
      </p:sp>
    </p:spTree>
    <p:extLst>
      <p:ext uri="{BB962C8B-B14F-4D97-AF65-F5344CB8AC3E}">
        <p14:creationId xmlns:p14="http://schemas.microsoft.com/office/powerpoint/2010/main" val="332823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5" name="AutoShape 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6" name="AutoShape 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7" name="AutoShape 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8" name="AutoShape 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grpSp>
        <p:nvGrpSpPr>
          <p:cNvPr id="9" name="Group 7"/>
          <p:cNvGrpSpPr>
            <a:grpSpLocks/>
          </p:cNvGrpSpPr>
          <p:nvPr/>
        </p:nvGrpSpPr>
        <p:grpSpPr bwMode="auto">
          <a:xfrm>
            <a:off x="6934200" y="5181600"/>
            <a:ext cx="2033588" cy="1219200"/>
            <a:chOff x="4368" y="3264"/>
            <a:chExt cx="1281" cy="768"/>
          </a:xfrm>
        </p:grpSpPr>
        <p:sp>
          <p:nvSpPr>
            <p:cNvPr id="10" name="AutoShape 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1" name="AutoShape 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2" name="AutoShape 1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3" name="AutoShape 1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4" name="AutoShape 1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5" name="AutoShape 1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grpSp>
      <p:sp>
        <p:nvSpPr>
          <p:cNvPr id="16" name="AutoShape 1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grpSp>
        <p:nvGrpSpPr>
          <p:cNvPr id="17" name="Group 20"/>
          <p:cNvGrpSpPr>
            <a:grpSpLocks/>
          </p:cNvGrpSpPr>
          <p:nvPr/>
        </p:nvGrpSpPr>
        <p:grpSpPr bwMode="auto">
          <a:xfrm>
            <a:off x="457200" y="2057400"/>
            <a:ext cx="8305800" cy="381000"/>
            <a:chOff x="288" y="1296"/>
            <a:chExt cx="5232" cy="240"/>
          </a:xfrm>
        </p:grpSpPr>
        <p:sp>
          <p:nvSpPr>
            <p:cNvPr id="18" name="Rectangle 21"/>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a:lstStyle/>
            <a:p>
              <a:pPr>
                <a:defRPr/>
              </a:pPr>
              <a:endParaRPr lang="zh-CN" altLang="zh-CN"/>
            </a:p>
          </p:txBody>
        </p:sp>
        <p:sp>
          <p:nvSpPr>
            <p:cNvPr id="19" name="Rectangle 22"/>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a:lstStyle/>
            <a:p>
              <a:pPr>
                <a:defRPr/>
              </a:pPr>
              <a:endParaRPr lang="zh-CN" altLang="zh-CN"/>
            </a:p>
          </p:txBody>
        </p:sp>
      </p:grpSp>
      <p:sp>
        <p:nvSpPr>
          <p:cNvPr id="4111" name="Rectangle 15"/>
          <p:cNvSpPr>
            <a:spLocks noGrp="1" noChangeArrowheads="1"/>
          </p:cNvSpPr>
          <p:nvPr>
            <p:ph type="subTitle" sz="quarter" idx="1"/>
          </p:nvPr>
        </p:nvSpPr>
        <p:spPr>
          <a:xfrm>
            <a:off x="1371600" y="2667000"/>
            <a:ext cx="6400800" cy="3276600"/>
          </a:xfrm>
        </p:spPr>
        <p:txBody>
          <a:bodyPr anchor="ctr"/>
          <a:lstStyle>
            <a:lvl1pPr marL="0" indent="0" algn="ctr">
              <a:buFont typeface="Wingdings" pitchFamily="2" charset="2"/>
              <a:buNone/>
              <a:defRPr/>
            </a:lvl1pPr>
          </a:lstStyle>
          <a:p>
            <a:r>
              <a:rPr lang="zh-CN" altLang="en-US" dirty="0"/>
              <a:t>单击此处编辑母版副标题样式</a:t>
            </a:r>
          </a:p>
        </p:txBody>
      </p:sp>
      <p:sp>
        <p:nvSpPr>
          <p:cNvPr id="4115" name="Rectangle 19"/>
          <p:cNvSpPr>
            <a:spLocks noGrp="1" noChangeArrowheads="1"/>
          </p:cNvSpPr>
          <p:nvPr>
            <p:ph type="ctrTitle" sz="quarter"/>
          </p:nvPr>
        </p:nvSpPr>
        <p:spPr>
          <a:xfrm>
            <a:off x="685800" y="914400"/>
            <a:ext cx="7772400" cy="1143000"/>
          </a:xfrm>
        </p:spPr>
        <p:txBody>
          <a:bodyPr/>
          <a:lstStyle>
            <a:lvl1pPr algn="ctr">
              <a:defRPr/>
            </a:lvl1pPr>
          </a:lstStyle>
          <a:p>
            <a:r>
              <a:rPr lang="zh-CN" altLang="en-US" dirty="0"/>
              <a:t>单击此处编辑母版标题样式</a:t>
            </a:r>
          </a:p>
        </p:txBody>
      </p:sp>
      <p:sp>
        <p:nvSpPr>
          <p:cNvPr id="20" name="Rectangle 16"/>
          <p:cNvSpPr>
            <a:spLocks noGrp="1" noChangeArrowheads="1"/>
          </p:cNvSpPr>
          <p:nvPr>
            <p:ph type="dt" sz="quarter" idx="10"/>
          </p:nvPr>
        </p:nvSpPr>
        <p:spPr>
          <a:xfrm>
            <a:off x="76200" y="6323013"/>
            <a:ext cx="1905000" cy="457200"/>
          </a:xfrm>
        </p:spPr>
        <p:txBody>
          <a:bodyPr/>
          <a:lstStyle>
            <a:lvl1pPr>
              <a:defRPr smtClean="0"/>
            </a:lvl1pPr>
          </a:lstStyle>
          <a:p>
            <a:pPr>
              <a:defRPr/>
            </a:pPr>
            <a:endParaRPr lang="en-US" altLang="zh-CN"/>
          </a:p>
        </p:txBody>
      </p:sp>
      <p:sp>
        <p:nvSpPr>
          <p:cNvPr id="21" name="Rectangle 17"/>
          <p:cNvSpPr>
            <a:spLocks noGrp="1" noChangeArrowheads="1"/>
          </p:cNvSpPr>
          <p:nvPr>
            <p:ph type="ftr" sz="quarter" idx="11"/>
          </p:nvPr>
        </p:nvSpPr>
        <p:spPr>
          <a:xfrm>
            <a:off x="3124200" y="6324600"/>
            <a:ext cx="2895600" cy="457200"/>
          </a:xfrm>
        </p:spPr>
        <p:txBody>
          <a:bodyPr/>
          <a:lstStyle>
            <a:lvl1pPr>
              <a:defRPr smtClean="0"/>
            </a:lvl1pPr>
          </a:lstStyle>
          <a:p>
            <a:pPr>
              <a:defRPr/>
            </a:pPr>
            <a:endParaRPr lang="en-US" altLang="zh-CN"/>
          </a:p>
        </p:txBody>
      </p:sp>
      <p:sp>
        <p:nvSpPr>
          <p:cNvPr id="22" name="Rectangle 18"/>
          <p:cNvSpPr>
            <a:spLocks noGrp="1" noChangeArrowheads="1"/>
          </p:cNvSpPr>
          <p:nvPr>
            <p:ph type="sldNum" sz="quarter" idx="12"/>
          </p:nvPr>
        </p:nvSpPr>
        <p:spPr>
          <a:xfrm>
            <a:off x="7162800" y="6324600"/>
            <a:ext cx="1905000" cy="457200"/>
          </a:xfrm>
        </p:spPr>
        <p:txBody>
          <a:bodyPr/>
          <a:lstStyle>
            <a:lvl1pPr>
              <a:defRPr smtClean="0"/>
            </a:lvl1pPr>
          </a:lstStyle>
          <a:p>
            <a:pPr>
              <a:defRPr/>
            </a:pPr>
            <a:fld id="{E84BA280-92E6-4539-97CA-2C47740FFF6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241EF645-8400-40F4-9977-63A02DEF4AEA}"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95400" y="228600"/>
            <a:ext cx="52768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4EB8648D-43DC-4E10-ADC1-3D1467EE9EEF}"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rot="1320000">
            <a:off x="396877"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17290" tIns="8645" rIns="17290" bIns="8645" anchor="ctr"/>
          <a:lstStyle/>
          <a:p>
            <a:pPr>
              <a:spcBef>
                <a:spcPct val="50000"/>
              </a:spcBef>
              <a:defRPr/>
            </a:pPr>
            <a:endParaRPr lang="zh-CN" altLang="zh-CN" sz="608"/>
          </a:p>
        </p:txBody>
      </p:sp>
      <p:sp>
        <p:nvSpPr>
          <p:cNvPr id="5" name="AutoShape 3"/>
          <p:cNvSpPr>
            <a:spLocks noChangeArrowheads="1"/>
          </p:cNvSpPr>
          <p:nvPr/>
        </p:nvSpPr>
        <p:spPr bwMode="auto">
          <a:xfrm rot="20940000">
            <a:off x="1828803"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17290" tIns="8645" rIns="17290" bIns="8645" anchor="ctr"/>
          <a:lstStyle/>
          <a:p>
            <a:pPr>
              <a:spcBef>
                <a:spcPct val="50000"/>
              </a:spcBef>
              <a:defRPr/>
            </a:pPr>
            <a:endParaRPr lang="zh-CN" altLang="zh-CN" sz="608"/>
          </a:p>
        </p:txBody>
      </p:sp>
      <p:sp>
        <p:nvSpPr>
          <p:cNvPr id="6" name="AutoShape 4"/>
          <p:cNvSpPr>
            <a:spLocks noChangeArrowheads="1"/>
          </p:cNvSpPr>
          <p:nvPr/>
        </p:nvSpPr>
        <p:spPr bwMode="auto">
          <a:xfrm>
            <a:off x="2609852"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17290" tIns="8645" rIns="17290" bIns="8645" anchor="ctr"/>
          <a:lstStyle/>
          <a:p>
            <a:pPr>
              <a:spcBef>
                <a:spcPct val="50000"/>
              </a:spcBef>
              <a:defRPr/>
            </a:pPr>
            <a:endParaRPr lang="zh-CN" altLang="zh-CN" sz="608"/>
          </a:p>
        </p:txBody>
      </p:sp>
      <p:sp>
        <p:nvSpPr>
          <p:cNvPr id="7" name="AutoShape 5"/>
          <p:cNvSpPr>
            <a:spLocks noChangeArrowheads="1"/>
          </p:cNvSpPr>
          <p:nvPr/>
        </p:nvSpPr>
        <p:spPr bwMode="auto">
          <a:xfrm rot="20940000">
            <a:off x="1752603"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17290" tIns="8645" rIns="17290" bIns="8645" anchor="ctr"/>
          <a:lstStyle/>
          <a:p>
            <a:pPr>
              <a:spcBef>
                <a:spcPct val="50000"/>
              </a:spcBef>
              <a:defRPr/>
            </a:pPr>
            <a:endParaRPr lang="zh-CN" altLang="zh-CN" sz="608"/>
          </a:p>
        </p:txBody>
      </p:sp>
      <p:sp>
        <p:nvSpPr>
          <p:cNvPr id="8" name="AutoShape 6"/>
          <p:cNvSpPr>
            <a:spLocks noChangeArrowheads="1"/>
          </p:cNvSpPr>
          <p:nvPr/>
        </p:nvSpPr>
        <p:spPr bwMode="auto">
          <a:xfrm>
            <a:off x="2533653"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17290" tIns="8645" rIns="17290" bIns="8645" anchor="ctr"/>
          <a:lstStyle/>
          <a:p>
            <a:pPr>
              <a:spcBef>
                <a:spcPct val="50000"/>
              </a:spcBef>
              <a:defRPr/>
            </a:pPr>
            <a:endParaRPr lang="zh-CN" altLang="zh-CN" sz="608"/>
          </a:p>
        </p:txBody>
      </p:sp>
      <p:grpSp>
        <p:nvGrpSpPr>
          <p:cNvPr id="9" name="Group 7"/>
          <p:cNvGrpSpPr>
            <a:grpSpLocks/>
          </p:cNvGrpSpPr>
          <p:nvPr/>
        </p:nvGrpSpPr>
        <p:grpSpPr bwMode="auto">
          <a:xfrm>
            <a:off x="6934201" y="5181600"/>
            <a:ext cx="2033588" cy="1219200"/>
            <a:chOff x="4368" y="3264"/>
            <a:chExt cx="1281" cy="768"/>
          </a:xfrm>
        </p:grpSpPr>
        <p:sp>
          <p:nvSpPr>
            <p:cNvPr id="10" name="AutoShape 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11" name="AutoShape 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12" name="AutoShape 1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13" name="AutoShape 1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14" name="AutoShape 1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15" name="AutoShape 1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grpSp>
      <p:sp>
        <p:nvSpPr>
          <p:cNvPr id="16" name="AutoShape 14"/>
          <p:cNvSpPr>
            <a:spLocks noChangeArrowheads="1"/>
          </p:cNvSpPr>
          <p:nvPr/>
        </p:nvSpPr>
        <p:spPr bwMode="auto">
          <a:xfrm rot="1320000">
            <a:off x="168277"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17290" tIns="8645" rIns="17290" bIns="8645" anchor="ctr"/>
          <a:lstStyle/>
          <a:p>
            <a:pPr>
              <a:spcBef>
                <a:spcPct val="50000"/>
              </a:spcBef>
              <a:defRPr/>
            </a:pPr>
            <a:endParaRPr lang="zh-CN" altLang="zh-CN" sz="608"/>
          </a:p>
        </p:txBody>
      </p:sp>
      <p:grpSp>
        <p:nvGrpSpPr>
          <p:cNvPr id="17" name="Group 20"/>
          <p:cNvGrpSpPr>
            <a:grpSpLocks/>
          </p:cNvGrpSpPr>
          <p:nvPr/>
        </p:nvGrpSpPr>
        <p:grpSpPr bwMode="auto">
          <a:xfrm>
            <a:off x="457202" y="2057401"/>
            <a:ext cx="8305800" cy="381000"/>
            <a:chOff x="288" y="1296"/>
            <a:chExt cx="5232" cy="240"/>
          </a:xfrm>
        </p:grpSpPr>
        <p:sp>
          <p:nvSpPr>
            <p:cNvPr id="18" name="Rectangle 21"/>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a:lstStyle/>
            <a:p>
              <a:pPr>
                <a:defRPr/>
              </a:pPr>
              <a:endParaRPr lang="zh-CN" altLang="zh-CN" sz="608"/>
            </a:p>
          </p:txBody>
        </p:sp>
        <p:sp>
          <p:nvSpPr>
            <p:cNvPr id="19" name="Rectangle 22"/>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a:lstStyle/>
            <a:p>
              <a:pPr>
                <a:defRPr/>
              </a:pPr>
              <a:endParaRPr lang="zh-CN" altLang="zh-CN" sz="608"/>
            </a:p>
          </p:txBody>
        </p:sp>
      </p:grpSp>
      <p:sp>
        <p:nvSpPr>
          <p:cNvPr id="4111" name="Rectangle 15"/>
          <p:cNvSpPr>
            <a:spLocks noGrp="1" noChangeArrowheads="1"/>
          </p:cNvSpPr>
          <p:nvPr>
            <p:ph type="subTitle" sz="quarter" idx="1"/>
          </p:nvPr>
        </p:nvSpPr>
        <p:spPr>
          <a:xfrm>
            <a:off x="1371603" y="2667001"/>
            <a:ext cx="6400800" cy="3276600"/>
          </a:xfrm>
        </p:spPr>
        <p:txBody>
          <a:bodyPr anchor="ctr"/>
          <a:lstStyle>
            <a:lvl1pPr marL="0" indent="0" algn="ctr">
              <a:buFont typeface="Wingdings" pitchFamily="2" charset="2"/>
              <a:buNone/>
              <a:defRPr/>
            </a:lvl1pPr>
          </a:lstStyle>
          <a:p>
            <a:r>
              <a:rPr lang="zh-CN" altLang="en-US" dirty="0"/>
              <a:t>单击此处编辑母版副标题样式</a:t>
            </a:r>
          </a:p>
        </p:txBody>
      </p:sp>
      <p:sp>
        <p:nvSpPr>
          <p:cNvPr id="4115" name="Rectangle 19"/>
          <p:cNvSpPr>
            <a:spLocks noGrp="1" noChangeArrowheads="1"/>
          </p:cNvSpPr>
          <p:nvPr>
            <p:ph type="ctrTitle" sz="quarter"/>
          </p:nvPr>
        </p:nvSpPr>
        <p:spPr>
          <a:xfrm>
            <a:off x="685803" y="914400"/>
            <a:ext cx="7772400" cy="1143000"/>
          </a:xfrm>
        </p:spPr>
        <p:txBody>
          <a:bodyPr/>
          <a:lstStyle>
            <a:lvl1pPr algn="ctr">
              <a:defRPr/>
            </a:lvl1pPr>
          </a:lstStyle>
          <a:p>
            <a:r>
              <a:rPr lang="zh-CN" altLang="en-US" dirty="0"/>
              <a:t>单击此处编辑母版标题样式</a:t>
            </a:r>
          </a:p>
        </p:txBody>
      </p:sp>
      <p:sp>
        <p:nvSpPr>
          <p:cNvPr id="20" name="Rectangle 16"/>
          <p:cNvSpPr>
            <a:spLocks noGrp="1" noChangeArrowheads="1"/>
          </p:cNvSpPr>
          <p:nvPr>
            <p:ph type="dt" sz="quarter" idx="10"/>
          </p:nvPr>
        </p:nvSpPr>
        <p:spPr>
          <a:xfrm>
            <a:off x="76200" y="6323013"/>
            <a:ext cx="1905000" cy="457200"/>
          </a:xfrm>
        </p:spPr>
        <p:txBody>
          <a:bodyPr/>
          <a:lstStyle>
            <a:lvl1pPr>
              <a:defRPr smtClean="0"/>
            </a:lvl1pPr>
          </a:lstStyle>
          <a:p>
            <a:pPr>
              <a:defRPr/>
            </a:pPr>
            <a:endParaRPr lang="en-US" altLang="zh-CN"/>
          </a:p>
        </p:txBody>
      </p:sp>
      <p:sp>
        <p:nvSpPr>
          <p:cNvPr id="21" name="Rectangle 17"/>
          <p:cNvSpPr>
            <a:spLocks noGrp="1" noChangeArrowheads="1"/>
          </p:cNvSpPr>
          <p:nvPr>
            <p:ph type="ftr" sz="quarter" idx="11"/>
          </p:nvPr>
        </p:nvSpPr>
        <p:spPr>
          <a:xfrm>
            <a:off x="3124203" y="6324600"/>
            <a:ext cx="2895600" cy="457200"/>
          </a:xfrm>
        </p:spPr>
        <p:txBody>
          <a:bodyPr/>
          <a:lstStyle>
            <a:lvl1pPr>
              <a:defRPr smtClean="0"/>
            </a:lvl1pPr>
          </a:lstStyle>
          <a:p>
            <a:pPr>
              <a:defRPr/>
            </a:pPr>
            <a:endParaRPr lang="en-US" altLang="zh-CN"/>
          </a:p>
        </p:txBody>
      </p:sp>
      <p:sp>
        <p:nvSpPr>
          <p:cNvPr id="22" name="Rectangle 18"/>
          <p:cNvSpPr>
            <a:spLocks noGrp="1" noChangeArrowheads="1"/>
          </p:cNvSpPr>
          <p:nvPr>
            <p:ph type="sldNum" sz="quarter" idx="12"/>
          </p:nvPr>
        </p:nvSpPr>
        <p:spPr>
          <a:xfrm>
            <a:off x="7162800" y="6324600"/>
            <a:ext cx="1905000" cy="457200"/>
          </a:xfrm>
        </p:spPr>
        <p:txBody>
          <a:bodyPr/>
          <a:lstStyle>
            <a:lvl1pPr>
              <a:defRPr smtClean="0"/>
            </a:lvl1pPr>
          </a:lstStyle>
          <a:p>
            <a:pPr>
              <a:defRPr/>
            </a:pPr>
            <a:fld id="{E84BA280-92E6-4539-97CA-2C47740FFF6A}" type="slidenum">
              <a:rPr lang="en-US" altLang="zh-CN"/>
              <a:pPr>
                <a:defRPr/>
              </a:pPr>
              <a:t>‹#›</a:t>
            </a:fld>
            <a:endParaRPr lang="en-US" altLang="zh-CN"/>
          </a:p>
        </p:txBody>
      </p:sp>
    </p:spTree>
    <p:extLst>
      <p:ext uri="{BB962C8B-B14F-4D97-AF65-F5344CB8AC3E}">
        <p14:creationId xmlns:p14="http://schemas.microsoft.com/office/powerpoint/2010/main" val="2857023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F0B84EDB-D7E8-4116-A54B-F08DA2340780}" type="slidenum">
              <a:rPr lang="en-US" altLang="zh-CN"/>
              <a:pPr>
                <a:defRPr/>
              </a:pPr>
              <a:t>‹#›</a:t>
            </a:fld>
            <a:endParaRPr lang="en-US" altLang="zh-CN"/>
          </a:p>
        </p:txBody>
      </p:sp>
    </p:spTree>
    <p:extLst>
      <p:ext uri="{BB962C8B-B14F-4D97-AF65-F5344CB8AC3E}">
        <p14:creationId xmlns:p14="http://schemas.microsoft.com/office/powerpoint/2010/main" val="123398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5" y="4406900"/>
            <a:ext cx="7772400" cy="1362075"/>
          </a:xfrm>
        </p:spPr>
        <p:txBody>
          <a:bodyPr anchor="t"/>
          <a:lstStyle>
            <a:lvl1pPr algn="l">
              <a:defRPr sz="751" b="1" cap="all"/>
            </a:lvl1pPr>
          </a:lstStyle>
          <a:p>
            <a:r>
              <a:rPr lang="zh-CN" altLang="en-US"/>
              <a:t>单击此处编辑母版标题样式</a:t>
            </a:r>
          </a:p>
        </p:txBody>
      </p:sp>
      <p:sp>
        <p:nvSpPr>
          <p:cNvPr id="3" name="文本占位符 2"/>
          <p:cNvSpPr>
            <a:spLocks noGrp="1"/>
          </p:cNvSpPr>
          <p:nvPr>
            <p:ph type="body" idx="1"/>
          </p:nvPr>
        </p:nvSpPr>
        <p:spPr>
          <a:xfrm>
            <a:off x="722315" y="2906714"/>
            <a:ext cx="7772400" cy="1500187"/>
          </a:xfrm>
        </p:spPr>
        <p:txBody>
          <a:bodyPr anchor="b"/>
          <a:lstStyle>
            <a:lvl1pPr marL="0" indent="0">
              <a:buNone/>
              <a:defRPr sz="375"/>
            </a:lvl1pPr>
            <a:lvl2pPr marL="85858" indent="0">
              <a:buNone/>
              <a:defRPr sz="338"/>
            </a:lvl2pPr>
            <a:lvl3pPr marL="171716" indent="0">
              <a:buNone/>
              <a:defRPr sz="301"/>
            </a:lvl3pPr>
            <a:lvl4pPr marL="257575" indent="0">
              <a:buNone/>
              <a:defRPr sz="263"/>
            </a:lvl4pPr>
            <a:lvl5pPr marL="343433" indent="0">
              <a:buNone/>
              <a:defRPr sz="263"/>
            </a:lvl5pPr>
            <a:lvl6pPr marL="429291" indent="0">
              <a:buNone/>
              <a:defRPr sz="263"/>
            </a:lvl6pPr>
            <a:lvl7pPr marL="515149" indent="0">
              <a:buNone/>
              <a:defRPr sz="263"/>
            </a:lvl7pPr>
            <a:lvl8pPr marL="601008" indent="0">
              <a:buNone/>
              <a:defRPr sz="263"/>
            </a:lvl8pPr>
            <a:lvl9pPr marL="686866" indent="0">
              <a:buNone/>
              <a:defRPr sz="263"/>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E78BE180-5511-453E-80EE-43DEEEA7E80F}" type="slidenum">
              <a:rPr lang="en-US" altLang="zh-CN"/>
              <a:pPr>
                <a:defRPr/>
              </a:pPr>
              <a:t>‹#›</a:t>
            </a:fld>
            <a:endParaRPr lang="en-US" altLang="zh-CN"/>
          </a:p>
        </p:txBody>
      </p:sp>
    </p:spTree>
    <p:extLst>
      <p:ext uri="{BB962C8B-B14F-4D97-AF65-F5344CB8AC3E}">
        <p14:creationId xmlns:p14="http://schemas.microsoft.com/office/powerpoint/2010/main" val="1526892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95403" y="1905000"/>
            <a:ext cx="3543300" cy="4114800"/>
          </a:xfrm>
        </p:spPr>
        <p:txBody>
          <a:bodyPr/>
          <a:lstStyle>
            <a:lvl1pPr>
              <a:defRPr sz="526"/>
            </a:lvl1pPr>
            <a:lvl2pPr>
              <a:defRPr sz="451"/>
            </a:lvl2pPr>
            <a:lvl3pPr>
              <a:defRPr sz="375"/>
            </a:lvl3pPr>
            <a:lvl4pPr>
              <a:defRPr sz="338"/>
            </a:lvl4pPr>
            <a:lvl5pPr>
              <a:defRPr sz="338"/>
            </a:lvl5pPr>
            <a:lvl6pPr>
              <a:defRPr sz="338"/>
            </a:lvl6pPr>
            <a:lvl7pPr>
              <a:defRPr sz="338"/>
            </a:lvl7pPr>
            <a:lvl8pPr>
              <a:defRPr sz="338"/>
            </a:lvl8pPr>
            <a:lvl9pPr>
              <a:defRPr sz="33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3" y="1905000"/>
            <a:ext cx="3543300" cy="4114800"/>
          </a:xfrm>
        </p:spPr>
        <p:txBody>
          <a:bodyPr/>
          <a:lstStyle>
            <a:lvl1pPr>
              <a:defRPr sz="526"/>
            </a:lvl1pPr>
            <a:lvl2pPr>
              <a:defRPr sz="451"/>
            </a:lvl2pPr>
            <a:lvl3pPr>
              <a:defRPr sz="375"/>
            </a:lvl3pPr>
            <a:lvl4pPr>
              <a:defRPr sz="338"/>
            </a:lvl4pPr>
            <a:lvl5pPr>
              <a:defRPr sz="338"/>
            </a:lvl5pPr>
            <a:lvl6pPr>
              <a:defRPr sz="338"/>
            </a:lvl6pPr>
            <a:lvl7pPr>
              <a:defRPr sz="338"/>
            </a:lvl7pPr>
            <a:lvl8pPr>
              <a:defRPr sz="338"/>
            </a:lvl8pPr>
            <a:lvl9pPr>
              <a:defRPr sz="33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61A364C-33AC-4D9F-AFE7-B8430DD9E159}" type="slidenum">
              <a:rPr lang="en-US" altLang="zh-CN"/>
              <a:pPr>
                <a:defRPr/>
              </a:pPr>
              <a:t>‹#›</a:t>
            </a:fld>
            <a:endParaRPr lang="en-US" altLang="zh-CN"/>
          </a:p>
        </p:txBody>
      </p:sp>
    </p:spTree>
    <p:extLst>
      <p:ext uri="{BB962C8B-B14F-4D97-AF65-F5344CB8AC3E}">
        <p14:creationId xmlns:p14="http://schemas.microsoft.com/office/powerpoint/2010/main" val="270480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3" y="1535113"/>
            <a:ext cx="4040188" cy="639762"/>
          </a:xfrm>
        </p:spPr>
        <p:txBody>
          <a:bodyPr anchor="b"/>
          <a:lstStyle>
            <a:lvl1pPr marL="0" indent="0">
              <a:buNone/>
              <a:defRPr sz="451" b="1"/>
            </a:lvl1pPr>
            <a:lvl2pPr marL="85858" indent="0">
              <a:buNone/>
              <a:defRPr sz="375" b="1"/>
            </a:lvl2pPr>
            <a:lvl3pPr marL="171716" indent="0">
              <a:buNone/>
              <a:defRPr sz="338" b="1"/>
            </a:lvl3pPr>
            <a:lvl4pPr marL="257575" indent="0">
              <a:buNone/>
              <a:defRPr sz="301" b="1"/>
            </a:lvl4pPr>
            <a:lvl5pPr marL="343433" indent="0">
              <a:buNone/>
              <a:defRPr sz="301" b="1"/>
            </a:lvl5pPr>
            <a:lvl6pPr marL="429291" indent="0">
              <a:buNone/>
              <a:defRPr sz="301" b="1"/>
            </a:lvl6pPr>
            <a:lvl7pPr marL="515149" indent="0">
              <a:buNone/>
              <a:defRPr sz="301" b="1"/>
            </a:lvl7pPr>
            <a:lvl8pPr marL="601008" indent="0">
              <a:buNone/>
              <a:defRPr sz="301" b="1"/>
            </a:lvl8pPr>
            <a:lvl9pPr marL="686866" indent="0">
              <a:buNone/>
              <a:defRPr sz="301" b="1"/>
            </a:lvl9pPr>
          </a:lstStyle>
          <a:p>
            <a:pPr lvl="0"/>
            <a:r>
              <a:rPr lang="zh-CN" altLang="en-US"/>
              <a:t>单击此处编辑母版文本样式</a:t>
            </a:r>
          </a:p>
        </p:txBody>
      </p:sp>
      <p:sp>
        <p:nvSpPr>
          <p:cNvPr id="4" name="内容占位符 3"/>
          <p:cNvSpPr>
            <a:spLocks noGrp="1"/>
          </p:cNvSpPr>
          <p:nvPr>
            <p:ph sz="half" idx="2"/>
          </p:nvPr>
        </p:nvSpPr>
        <p:spPr>
          <a:xfrm>
            <a:off x="457203" y="2174875"/>
            <a:ext cx="4040188" cy="3951288"/>
          </a:xfrm>
        </p:spPr>
        <p:txBody>
          <a:bodyPr/>
          <a:lstStyle>
            <a:lvl1pPr>
              <a:defRPr sz="451"/>
            </a:lvl1pPr>
            <a:lvl2pPr>
              <a:defRPr sz="375"/>
            </a:lvl2pPr>
            <a:lvl3pPr>
              <a:defRPr sz="338"/>
            </a:lvl3pPr>
            <a:lvl4pPr>
              <a:defRPr sz="301"/>
            </a:lvl4pPr>
            <a:lvl5pPr>
              <a:defRPr sz="301"/>
            </a:lvl5pPr>
            <a:lvl6pPr>
              <a:defRPr sz="301"/>
            </a:lvl6pPr>
            <a:lvl7pPr>
              <a:defRPr sz="301"/>
            </a:lvl7pPr>
            <a:lvl8pPr>
              <a:defRPr sz="301"/>
            </a:lvl8pPr>
            <a:lvl9pPr>
              <a:defRPr sz="30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451" b="1"/>
            </a:lvl1pPr>
            <a:lvl2pPr marL="85858" indent="0">
              <a:buNone/>
              <a:defRPr sz="375" b="1"/>
            </a:lvl2pPr>
            <a:lvl3pPr marL="171716" indent="0">
              <a:buNone/>
              <a:defRPr sz="338" b="1"/>
            </a:lvl3pPr>
            <a:lvl4pPr marL="257575" indent="0">
              <a:buNone/>
              <a:defRPr sz="301" b="1"/>
            </a:lvl4pPr>
            <a:lvl5pPr marL="343433" indent="0">
              <a:buNone/>
              <a:defRPr sz="301" b="1"/>
            </a:lvl5pPr>
            <a:lvl6pPr marL="429291" indent="0">
              <a:buNone/>
              <a:defRPr sz="301" b="1"/>
            </a:lvl6pPr>
            <a:lvl7pPr marL="515149" indent="0">
              <a:buNone/>
              <a:defRPr sz="301" b="1"/>
            </a:lvl7pPr>
            <a:lvl8pPr marL="601008" indent="0">
              <a:buNone/>
              <a:defRPr sz="301" b="1"/>
            </a:lvl8pPr>
            <a:lvl9pPr marL="686866" indent="0">
              <a:buNone/>
              <a:defRPr sz="301"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451"/>
            </a:lvl1pPr>
            <a:lvl2pPr>
              <a:defRPr sz="375"/>
            </a:lvl2pPr>
            <a:lvl3pPr>
              <a:defRPr sz="338"/>
            </a:lvl3pPr>
            <a:lvl4pPr>
              <a:defRPr sz="301"/>
            </a:lvl4pPr>
            <a:lvl5pPr>
              <a:defRPr sz="301"/>
            </a:lvl5pPr>
            <a:lvl6pPr>
              <a:defRPr sz="301"/>
            </a:lvl6pPr>
            <a:lvl7pPr>
              <a:defRPr sz="301"/>
            </a:lvl7pPr>
            <a:lvl8pPr>
              <a:defRPr sz="301"/>
            </a:lvl8pPr>
            <a:lvl9pPr>
              <a:defRPr sz="30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2"/>
          <p:cNvSpPr>
            <a:spLocks noGrp="1" noChangeArrowheads="1"/>
          </p:cNvSpPr>
          <p:nvPr>
            <p:ph type="sldNum" sz="quarter" idx="12"/>
          </p:nvPr>
        </p:nvSpPr>
        <p:spPr>
          <a:ln/>
        </p:spPr>
        <p:txBody>
          <a:bodyPr/>
          <a:lstStyle>
            <a:lvl1pPr>
              <a:defRPr/>
            </a:lvl1pPr>
          </a:lstStyle>
          <a:p>
            <a:pPr>
              <a:defRPr/>
            </a:pPr>
            <a:fld id="{7BB18F2B-EB33-42E2-BF4B-352AB6609905}" type="slidenum">
              <a:rPr lang="en-US" altLang="zh-CN"/>
              <a:pPr>
                <a:defRPr/>
              </a:pPr>
              <a:t>‹#›</a:t>
            </a:fld>
            <a:endParaRPr lang="en-US" altLang="zh-CN"/>
          </a:p>
        </p:txBody>
      </p:sp>
    </p:spTree>
    <p:extLst>
      <p:ext uri="{BB962C8B-B14F-4D97-AF65-F5344CB8AC3E}">
        <p14:creationId xmlns:p14="http://schemas.microsoft.com/office/powerpoint/2010/main" val="2050220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2"/>
          <p:cNvSpPr>
            <a:spLocks noGrp="1" noChangeArrowheads="1"/>
          </p:cNvSpPr>
          <p:nvPr>
            <p:ph type="sldNum" sz="quarter" idx="12"/>
          </p:nvPr>
        </p:nvSpPr>
        <p:spPr>
          <a:ln/>
        </p:spPr>
        <p:txBody>
          <a:bodyPr/>
          <a:lstStyle>
            <a:lvl1pPr>
              <a:defRPr/>
            </a:lvl1pPr>
          </a:lstStyle>
          <a:p>
            <a:pPr>
              <a:defRPr/>
            </a:pPr>
            <a:fld id="{54C5ACA5-049E-43B6-A5B8-7FDAE6BA0738}" type="slidenum">
              <a:rPr lang="en-US" altLang="zh-CN"/>
              <a:pPr>
                <a:defRPr/>
              </a:pPr>
              <a:t>‹#›</a:t>
            </a:fld>
            <a:endParaRPr lang="en-US" altLang="zh-CN"/>
          </a:p>
        </p:txBody>
      </p:sp>
    </p:spTree>
    <p:extLst>
      <p:ext uri="{BB962C8B-B14F-4D97-AF65-F5344CB8AC3E}">
        <p14:creationId xmlns:p14="http://schemas.microsoft.com/office/powerpoint/2010/main" val="4165060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2"/>
          <p:cNvSpPr>
            <a:spLocks noGrp="1" noChangeArrowheads="1"/>
          </p:cNvSpPr>
          <p:nvPr>
            <p:ph type="sldNum" sz="quarter" idx="12"/>
          </p:nvPr>
        </p:nvSpPr>
        <p:spPr>
          <a:ln/>
        </p:spPr>
        <p:txBody>
          <a:bodyPr/>
          <a:lstStyle>
            <a:lvl1pPr>
              <a:defRPr/>
            </a:lvl1pPr>
          </a:lstStyle>
          <a:p>
            <a:pPr>
              <a:defRPr/>
            </a:pPr>
            <a:fld id="{038060CF-64A8-44E1-B8CB-764FE5205D79}" type="slidenum">
              <a:rPr lang="en-US" altLang="zh-CN"/>
              <a:pPr>
                <a:defRPr/>
              </a:pPr>
              <a:t>‹#›</a:t>
            </a:fld>
            <a:endParaRPr lang="en-US" altLang="zh-CN"/>
          </a:p>
        </p:txBody>
      </p:sp>
    </p:spTree>
    <p:extLst>
      <p:ext uri="{BB962C8B-B14F-4D97-AF65-F5344CB8AC3E}">
        <p14:creationId xmlns:p14="http://schemas.microsoft.com/office/powerpoint/2010/main" val="3008259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73050"/>
            <a:ext cx="3008313" cy="1162050"/>
          </a:xfrm>
        </p:spPr>
        <p:txBody>
          <a:bodyPr/>
          <a:lstStyle>
            <a:lvl1pPr algn="l">
              <a:defRPr sz="375" b="1"/>
            </a:lvl1pPr>
          </a:lstStyle>
          <a:p>
            <a:r>
              <a:rPr lang="zh-CN" altLang="en-US"/>
              <a:t>单击此处编辑母版标题样式</a:t>
            </a:r>
          </a:p>
        </p:txBody>
      </p:sp>
      <p:sp>
        <p:nvSpPr>
          <p:cNvPr id="3" name="内容占位符 2"/>
          <p:cNvSpPr>
            <a:spLocks noGrp="1"/>
          </p:cNvSpPr>
          <p:nvPr>
            <p:ph idx="1"/>
          </p:nvPr>
        </p:nvSpPr>
        <p:spPr>
          <a:xfrm>
            <a:off x="3575053" y="273051"/>
            <a:ext cx="5111750" cy="5853113"/>
          </a:xfrm>
        </p:spPr>
        <p:txBody>
          <a:bodyPr/>
          <a:lstStyle>
            <a:lvl1pPr>
              <a:defRPr sz="601"/>
            </a:lvl1pPr>
            <a:lvl2pPr>
              <a:defRPr sz="526"/>
            </a:lvl2pPr>
            <a:lvl3pPr>
              <a:defRPr sz="451"/>
            </a:lvl3pPr>
            <a:lvl4pPr>
              <a:defRPr sz="375"/>
            </a:lvl4pPr>
            <a:lvl5pPr>
              <a:defRPr sz="375"/>
            </a:lvl5pPr>
            <a:lvl6pPr>
              <a:defRPr sz="375"/>
            </a:lvl6pPr>
            <a:lvl7pPr>
              <a:defRPr sz="375"/>
            </a:lvl7pPr>
            <a:lvl8pPr>
              <a:defRPr sz="375"/>
            </a:lvl8pPr>
            <a:lvl9pPr>
              <a:defRPr sz="3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435102"/>
            <a:ext cx="3008313" cy="4691063"/>
          </a:xfrm>
        </p:spPr>
        <p:txBody>
          <a:bodyPr/>
          <a:lstStyle>
            <a:lvl1pPr marL="0" indent="0">
              <a:buNone/>
              <a:defRPr sz="263"/>
            </a:lvl1pPr>
            <a:lvl2pPr marL="85858" indent="0">
              <a:buNone/>
              <a:defRPr sz="225"/>
            </a:lvl2pPr>
            <a:lvl3pPr marL="171716" indent="0">
              <a:buNone/>
              <a:defRPr sz="188"/>
            </a:lvl3pPr>
            <a:lvl4pPr marL="257575" indent="0">
              <a:buNone/>
              <a:defRPr sz="169"/>
            </a:lvl4pPr>
            <a:lvl5pPr marL="343433" indent="0">
              <a:buNone/>
              <a:defRPr sz="169"/>
            </a:lvl5pPr>
            <a:lvl6pPr marL="429291" indent="0">
              <a:buNone/>
              <a:defRPr sz="169"/>
            </a:lvl6pPr>
            <a:lvl7pPr marL="515149" indent="0">
              <a:buNone/>
              <a:defRPr sz="169"/>
            </a:lvl7pPr>
            <a:lvl8pPr marL="601008" indent="0">
              <a:buNone/>
              <a:defRPr sz="169"/>
            </a:lvl8pPr>
            <a:lvl9pPr marL="686866" indent="0">
              <a:buNone/>
              <a:defRPr sz="169"/>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8072E5C-E986-4DE0-ABB8-B1198F34642A}" type="slidenum">
              <a:rPr lang="en-US" altLang="zh-CN"/>
              <a:pPr>
                <a:defRPr/>
              </a:pPr>
              <a:t>‹#›</a:t>
            </a:fld>
            <a:endParaRPr lang="en-US" altLang="zh-CN"/>
          </a:p>
        </p:txBody>
      </p:sp>
    </p:spTree>
    <p:extLst>
      <p:ext uri="{BB962C8B-B14F-4D97-AF65-F5344CB8AC3E}">
        <p14:creationId xmlns:p14="http://schemas.microsoft.com/office/powerpoint/2010/main" val="191460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F0B84EDB-D7E8-4116-A54B-F08DA2340780}"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2"/>
            <a:ext cx="5486400" cy="566738"/>
          </a:xfrm>
        </p:spPr>
        <p:txBody>
          <a:bodyPr/>
          <a:lstStyle>
            <a:lvl1pPr algn="l">
              <a:defRPr sz="375"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601"/>
            </a:lvl1pPr>
            <a:lvl2pPr marL="85858" indent="0">
              <a:buNone/>
              <a:defRPr sz="526"/>
            </a:lvl2pPr>
            <a:lvl3pPr marL="171716" indent="0">
              <a:buNone/>
              <a:defRPr sz="451"/>
            </a:lvl3pPr>
            <a:lvl4pPr marL="257575" indent="0">
              <a:buNone/>
              <a:defRPr sz="375"/>
            </a:lvl4pPr>
            <a:lvl5pPr marL="343433" indent="0">
              <a:buNone/>
              <a:defRPr sz="375"/>
            </a:lvl5pPr>
            <a:lvl6pPr marL="429291" indent="0">
              <a:buNone/>
              <a:defRPr sz="375"/>
            </a:lvl6pPr>
            <a:lvl7pPr marL="515149" indent="0">
              <a:buNone/>
              <a:defRPr sz="375"/>
            </a:lvl7pPr>
            <a:lvl8pPr marL="601008" indent="0">
              <a:buNone/>
              <a:defRPr sz="375"/>
            </a:lvl8pPr>
            <a:lvl9pPr marL="686866" indent="0">
              <a:buNone/>
              <a:defRPr sz="375"/>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263"/>
            </a:lvl1pPr>
            <a:lvl2pPr marL="85858" indent="0">
              <a:buNone/>
              <a:defRPr sz="225"/>
            </a:lvl2pPr>
            <a:lvl3pPr marL="171716" indent="0">
              <a:buNone/>
              <a:defRPr sz="188"/>
            </a:lvl3pPr>
            <a:lvl4pPr marL="257575" indent="0">
              <a:buNone/>
              <a:defRPr sz="169"/>
            </a:lvl4pPr>
            <a:lvl5pPr marL="343433" indent="0">
              <a:buNone/>
              <a:defRPr sz="169"/>
            </a:lvl5pPr>
            <a:lvl6pPr marL="429291" indent="0">
              <a:buNone/>
              <a:defRPr sz="169"/>
            </a:lvl6pPr>
            <a:lvl7pPr marL="515149" indent="0">
              <a:buNone/>
              <a:defRPr sz="169"/>
            </a:lvl7pPr>
            <a:lvl8pPr marL="601008" indent="0">
              <a:buNone/>
              <a:defRPr sz="169"/>
            </a:lvl8pPr>
            <a:lvl9pPr marL="686866" indent="0">
              <a:buNone/>
              <a:defRPr sz="169"/>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9490E70-F7B0-4DC7-91C8-C8764DE2182A}" type="slidenum">
              <a:rPr lang="en-US" altLang="zh-CN"/>
              <a:pPr>
                <a:defRPr/>
              </a:pPr>
              <a:t>‹#›</a:t>
            </a:fld>
            <a:endParaRPr lang="en-US" altLang="zh-CN"/>
          </a:p>
        </p:txBody>
      </p:sp>
    </p:spTree>
    <p:extLst>
      <p:ext uri="{BB962C8B-B14F-4D97-AF65-F5344CB8AC3E}">
        <p14:creationId xmlns:p14="http://schemas.microsoft.com/office/powerpoint/2010/main" val="3568800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241EF645-8400-40F4-9977-63A02DEF4AEA}" type="slidenum">
              <a:rPr lang="en-US" altLang="zh-CN"/>
              <a:pPr>
                <a:defRPr/>
              </a:pPr>
              <a:t>‹#›</a:t>
            </a:fld>
            <a:endParaRPr lang="en-US" altLang="zh-CN"/>
          </a:p>
        </p:txBody>
      </p:sp>
    </p:spTree>
    <p:extLst>
      <p:ext uri="{BB962C8B-B14F-4D97-AF65-F5344CB8AC3E}">
        <p14:creationId xmlns:p14="http://schemas.microsoft.com/office/powerpoint/2010/main" val="2636734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1" y="228600"/>
            <a:ext cx="18097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95403" y="228600"/>
            <a:ext cx="52768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4EB8648D-43DC-4E10-ADC1-3D1467EE9EEF}" type="slidenum">
              <a:rPr lang="en-US" altLang="zh-CN"/>
              <a:pPr>
                <a:defRPr/>
              </a:pPr>
              <a:t>‹#›</a:t>
            </a:fld>
            <a:endParaRPr lang="en-US" altLang="zh-CN"/>
          </a:p>
        </p:txBody>
      </p:sp>
    </p:spTree>
    <p:extLst>
      <p:ext uri="{BB962C8B-B14F-4D97-AF65-F5344CB8AC3E}">
        <p14:creationId xmlns:p14="http://schemas.microsoft.com/office/powerpoint/2010/main" val="50523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E78BE180-5511-453E-80EE-43DEEEA7E80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61A364C-33AC-4D9F-AFE7-B8430DD9E15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2"/>
          <p:cNvSpPr>
            <a:spLocks noGrp="1" noChangeArrowheads="1"/>
          </p:cNvSpPr>
          <p:nvPr>
            <p:ph type="sldNum" sz="quarter" idx="12"/>
          </p:nvPr>
        </p:nvSpPr>
        <p:spPr>
          <a:ln/>
        </p:spPr>
        <p:txBody>
          <a:bodyPr/>
          <a:lstStyle>
            <a:lvl1pPr>
              <a:defRPr/>
            </a:lvl1pPr>
          </a:lstStyle>
          <a:p>
            <a:pPr>
              <a:defRPr/>
            </a:pPr>
            <a:fld id="{7BB18F2B-EB33-42E2-BF4B-352AB660990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2"/>
          <p:cNvSpPr>
            <a:spLocks noGrp="1" noChangeArrowheads="1"/>
          </p:cNvSpPr>
          <p:nvPr>
            <p:ph type="sldNum" sz="quarter" idx="12"/>
          </p:nvPr>
        </p:nvSpPr>
        <p:spPr>
          <a:ln/>
        </p:spPr>
        <p:txBody>
          <a:bodyPr/>
          <a:lstStyle>
            <a:lvl1pPr>
              <a:defRPr/>
            </a:lvl1pPr>
          </a:lstStyle>
          <a:p>
            <a:pPr>
              <a:defRPr/>
            </a:pPr>
            <a:fld id="{54C5ACA5-049E-43B6-A5B8-7FDAE6BA073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2"/>
          <p:cNvSpPr>
            <a:spLocks noGrp="1" noChangeArrowheads="1"/>
          </p:cNvSpPr>
          <p:nvPr>
            <p:ph type="sldNum" sz="quarter" idx="12"/>
          </p:nvPr>
        </p:nvSpPr>
        <p:spPr>
          <a:ln/>
        </p:spPr>
        <p:txBody>
          <a:bodyPr/>
          <a:lstStyle>
            <a:lvl1pPr>
              <a:defRPr/>
            </a:lvl1pPr>
          </a:lstStyle>
          <a:p>
            <a:pPr>
              <a:defRPr/>
            </a:pPr>
            <a:fld id="{038060CF-64A8-44E1-B8CB-764FE5205D7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8072E5C-E986-4DE0-ABB8-B1198F34642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9490E70-F7B0-4DC7-91C8-C8764DE2182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6934200" y="5257800"/>
            <a:ext cx="2033588" cy="1219200"/>
            <a:chOff x="4368" y="3312"/>
            <a:chExt cx="1281" cy="768"/>
          </a:xfrm>
        </p:grpSpPr>
        <p:sp>
          <p:nvSpPr>
            <p:cNvPr id="3075" name="AutoShape 3"/>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76" name="AutoShape 4"/>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77" name="AutoShape 5"/>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78" name="AutoShape 6"/>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79" name="AutoShape 7"/>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80" name="AutoShape 8"/>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grpSp>
      <p:sp>
        <p:nvSpPr>
          <p:cNvPr id="1027" name="Rectangle 9"/>
          <p:cNvSpPr>
            <a:spLocks noGrp="1" noChangeArrowheads="1"/>
          </p:cNvSpPr>
          <p:nvPr>
            <p:ph type="body" idx="1"/>
          </p:nvPr>
        </p:nvSpPr>
        <p:spPr bwMode="auto">
          <a:xfrm>
            <a:off x="1295400" y="1905000"/>
            <a:ext cx="72390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2" name="Rectangle 10"/>
          <p:cNvSpPr>
            <a:spLocks noGrp="1" noChangeArrowheads="1"/>
          </p:cNvSpPr>
          <p:nvPr>
            <p:ph type="dt" sz="half" idx="2"/>
          </p:nvPr>
        </p:nvSpPr>
        <p:spPr bwMode="auto">
          <a:xfrm>
            <a:off x="2209800" y="6376988"/>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lvl1pPr>
          </a:lstStyle>
          <a:p>
            <a:pPr>
              <a:defRPr/>
            </a:pPr>
            <a:endParaRPr lang="en-US" altLang="zh-CN"/>
          </a:p>
        </p:txBody>
      </p:sp>
      <p:sp>
        <p:nvSpPr>
          <p:cNvPr id="3083" name="Rectangle 11"/>
          <p:cNvSpPr>
            <a:spLocks noGrp="1" noChangeArrowheads="1"/>
          </p:cNvSpPr>
          <p:nvPr>
            <p:ph type="ftr" sz="quarter" idx="3"/>
          </p:nvPr>
        </p:nvSpPr>
        <p:spPr bwMode="auto">
          <a:xfrm>
            <a:off x="4233863"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lvl1pPr>
          </a:lstStyle>
          <a:p>
            <a:pPr>
              <a:defRPr/>
            </a:pPr>
            <a:endParaRPr lang="en-US" altLang="zh-CN"/>
          </a:p>
        </p:txBody>
      </p:sp>
      <p:sp>
        <p:nvSpPr>
          <p:cNvPr id="3084" name="Rectangle 12"/>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FA01EB9C-2131-467D-AC9B-4A7C7C84D19E}" type="slidenum">
              <a:rPr lang="en-US" altLang="zh-CN"/>
              <a:pPr>
                <a:defRPr/>
              </a:pPr>
              <a:t>‹#›</a:t>
            </a:fld>
            <a:endParaRPr lang="en-US" altLang="zh-CN"/>
          </a:p>
        </p:txBody>
      </p:sp>
      <p:grpSp>
        <p:nvGrpSpPr>
          <p:cNvPr id="1031" name="Group 13"/>
          <p:cNvGrpSpPr>
            <a:grpSpLocks/>
          </p:cNvGrpSpPr>
          <p:nvPr/>
        </p:nvGrpSpPr>
        <p:grpSpPr bwMode="auto">
          <a:xfrm>
            <a:off x="914400" y="1219200"/>
            <a:ext cx="7696200" cy="381000"/>
            <a:chOff x="240" y="768"/>
            <a:chExt cx="5232" cy="240"/>
          </a:xfrm>
        </p:grpSpPr>
        <p:sp>
          <p:nvSpPr>
            <p:cNvPr id="3086" name="Rectangle 14"/>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a:lstStyle/>
            <a:p>
              <a:pPr>
                <a:defRPr/>
              </a:pPr>
              <a:endParaRPr lang="zh-CN" altLang="zh-CN"/>
            </a:p>
          </p:txBody>
        </p:sp>
        <p:sp>
          <p:nvSpPr>
            <p:cNvPr id="3087" name="Rectangle 15"/>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a:lstStyle/>
            <a:p>
              <a:pPr>
                <a:defRPr/>
              </a:pPr>
              <a:endParaRPr lang="zh-CN" altLang="zh-CN"/>
            </a:p>
          </p:txBody>
        </p:sp>
      </p:grpSp>
      <p:sp>
        <p:nvSpPr>
          <p:cNvPr id="1032" name="Rectangle 16"/>
          <p:cNvSpPr>
            <a:spLocks noGrp="1" noChangeArrowheads="1"/>
          </p:cNvSpPr>
          <p:nvPr>
            <p:ph type="title"/>
          </p:nvPr>
        </p:nvSpPr>
        <p:spPr bwMode="auto">
          <a:xfrm>
            <a:off x="1295400" y="228600"/>
            <a:ext cx="7162800"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zh-CN" altLang="en-US"/>
              <a:t>单击此处编辑母版标题样式</a:t>
            </a:r>
          </a:p>
        </p:txBody>
      </p:sp>
      <p:sp>
        <p:nvSpPr>
          <p:cNvPr id="3094" name="Text Box 22"/>
          <p:cNvSpPr txBox="1">
            <a:spLocks noChangeArrowheads="1"/>
          </p:cNvSpPr>
          <p:nvPr userDrawn="1"/>
        </p:nvSpPr>
        <p:spPr bwMode="auto">
          <a:xfrm>
            <a:off x="0" y="0"/>
            <a:ext cx="2819400" cy="3365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1600" i="1">
                <a:ea typeface="隶书" pitchFamily="49" charset="-122"/>
              </a:rPr>
              <a:t>C++</a:t>
            </a:r>
            <a:r>
              <a:rPr lang="zh-CN" altLang="en-US" sz="1600" i="1">
                <a:ea typeface="隶书" pitchFamily="49" charset="-122"/>
              </a:rPr>
              <a:t>语言程序设计</a:t>
            </a:r>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Arial" charset="0"/>
          <a:ea typeface="隶书" pitchFamily="49" charset="-122"/>
        </a:defRPr>
      </a:lvl2pPr>
      <a:lvl3pPr algn="l" rtl="0" eaLnBrk="0" fontAlgn="base" hangingPunct="0">
        <a:spcBef>
          <a:spcPct val="0"/>
        </a:spcBef>
        <a:spcAft>
          <a:spcPct val="0"/>
        </a:spcAft>
        <a:defRPr kumimoji="1" sz="4800" b="1">
          <a:solidFill>
            <a:schemeClr val="tx2"/>
          </a:solidFill>
          <a:latin typeface="Arial" charset="0"/>
          <a:ea typeface="隶书" pitchFamily="49" charset="-122"/>
        </a:defRPr>
      </a:lvl3pPr>
      <a:lvl4pPr algn="l" rtl="0" eaLnBrk="0" fontAlgn="base" hangingPunct="0">
        <a:spcBef>
          <a:spcPct val="0"/>
        </a:spcBef>
        <a:spcAft>
          <a:spcPct val="0"/>
        </a:spcAft>
        <a:defRPr kumimoji="1" sz="4800" b="1">
          <a:solidFill>
            <a:schemeClr val="tx2"/>
          </a:solidFill>
          <a:latin typeface="Arial" charset="0"/>
          <a:ea typeface="隶书" pitchFamily="49" charset="-122"/>
        </a:defRPr>
      </a:lvl4pPr>
      <a:lvl5pPr algn="l" rtl="0" eaLnBrk="0" fontAlgn="base" hangingPunct="0">
        <a:spcBef>
          <a:spcPct val="0"/>
        </a:spcBef>
        <a:spcAft>
          <a:spcPct val="0"/>
        </a:spcAft>
        <a:defRPr kumimoji="1" sz="4800" b="1">
          <a:solidFill>
            <a:schemeClr val="tx2"/>
          </a:solidFill>
          <a:latin typeface="Arial" charset="0"/>
          <a:ea typeface="隶书" pitchFamily="49" charset="-122"/>
        </a:defRPr>
      </a:lvl5pPr>
      <a:lvl6pPr marL="457200" algn="l" rtl="0" fontAlgn="base">
        <a:spcBef>
          <a:spcPct val="0"/>
        </a:spcBef>
        <a:spcAft>
          <a:spcPct val="0"/>
        </a:spcAft>
        <a:defRPr kumimoji="1" sz="4800" b="1">
          <a:solidFill>
            <a:schemeClr val="tx2"/>
          </a:solidFill>
          <a:latin typeface="Arial" charset="0"/>
          <a:ea typeface="隶书" pitchFamily="49" charset="-122"/>
        </a:defRPr>
      </a:lvl6pPr>
      <a:lvl7pPr marL="914400" algn="l" rtl="0" fontAlgn="base">
        <a:spcBef>
          <a:spcPct val="0"/>
        </a:spcBef>
        <a:spcAft>
          <a:spcPct val="0"/>
        </a:spcAft>
        <a:defRPr kumimoji="1" sz="4800" b="1">
          <a:solidFill>
            <a:schemeClr val="tx2"/>
          </a:solidFill>
          <a:latin typeface="Arial" charset="0"/>
          <a:ea typeface="隶书" pitchFamily="49" charset="-122"/>
        </a:defRPr>
      </a:lvl7pPr>
      <a:lvl8pPr marL="1371600" algn="l" rtl="0" fontAlgn="base">
        <a:spcBef>
          <a:spcPct val="0"/>
        </a:spcBef>
        <a:spcAft>
          <a:spcPct val="0"/>
        </a:spcAft>
        <a:defRPr kumimoji="1" sz="4800" b="1">
          <a:solidFill>
            <a:schemeClr val="tx2"/>
          </a:solidFill>
          <a:latin typeface="Arial" charset="0"/>
          <a:ea typeface="隶书" pitchFamily="49" charset="-122"/>
        </a:defRPr>
      </a:lvl8pPr>
      <a:lvl9pPr marL="1828800" algn="l" rtl="0" fontAlgn="base">
        <a:spcBef>
          <a:spcPct val="0"/>
        </a:spcBef>
        <a:spcAft>
          <a:spcPct val="0"/>
        </a:spcAft>
        <a:defRPr kumimoji="1" sz="4800" b="1">
          <a:solidFill>
            <a:schemeClr val="tx2"/>
          </a:solidFill>
          <a:latin typeface="Arial" charset="0"/>
          <a:ea typeface="隶书" pitchFamily="49"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a:solidFill>
            <a:srgbClr val="99FFCC"/>
          </a:solidFill>
          <a:latin typeface="+mn-lt"/>
          <a:ea typeface="+mn-ea"/>
        </a:defRPr>
      </a:lvl2pPr>
      <a:lvl3pPr marL="1085850" indent="-228600" algn="l" rtl="0" eaLnBrk="0" fontAlgn="base" hangingPunct="0">
        <a:spcBef>
          <a:spcPct val="20000"/>
        </a:spcBef>
        <a:spcAft>
          <a:spcPct val="0"/>
        </a:spcAft>
        <a:buClr>
          <a:schemeClr val="accent2"/>
        </a:buClr>
        <a:buSzPct val="75000"/>
        <a:buFont typeface="Wingdings"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6934201" y="5257800"/>
            <a:ext cx="2033588" cy="1219200"/>
            <a:chOff x="4368" y="3312"/>
            <a:chExt cx="1281" cy="768"/>
          </a:xfrm>
        </p:grpSpPr>
        <p:sp>
          <p:nvSpPr>
            <p:cNvPr id="3075" name="AutoShape 3"/>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3076" name="AutoShape 4"/>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3077" name="AutoShape 5"/>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3078" name="AutoShape 6"/>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3079" name="AutoShape 7"/>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3080" name="AutoShape 8"/>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grpSp>
      <p:sp>
        <p:nvSpPr>
          <p:cNvPr id="1027" name="Rectangle 9"/>
          <p:cNvSpPr>
            <a:spLocks noGrp="1" noChangeArrowheads="1"/>
          </p:cNvSpPr>
          <p:nvPr>
            <p:ph type="body" idx="1"/>
          </p:nvPr>
        </p:nvSpPr>
        <p:spPr bwMode="auto">
          <a:xfrm>
            <a:off x="1295402" y="1905000"/>
            <a:ext cx="72390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2" name="Rectangle 10"/>
          <p:cNvSpPr>
            <a:spLocks noGrp="1" noChangeArrowheads="1"/>
          </p:cNvSpPr>
          <p:nvPr>
            <p:ph type="dt" sz="half" idx="2"/>
          </p:nvPr>
        </p:nvSpPr>
        <p:spPr bwMode="auto">
          <a:xfrm>
            <a:off x="2209800" y="6376988"/>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263" smtClean="0"/>
            </a:lvl1pPr>
          </a:lstStyle>
          <a:p>
            <a:pPr>
              <a:defRPr/>
            </a:pPr>
            <a:endParaRPr lang="en-US" altLang="zh-CN"/>
          </a:p>
        </p:txBody>
      </p:sp>
      <p:sp>
        <p:nvSpPr>
          <p:cNvPr id="3083" name="Rectangle 11"/>
          <p:cNvSpPr>
            <a:spLocks noGrp="1" noChangeArrowheads="1"/>
          </p:cNvSpPr>
          <p:nvPr>
            <p:ph type="ftr" sz="quarter" idx="3"/>
          </p:nvPr>
        </p:nvSpPr>
        <p:spPr bwMode="auto">
          <a:xfrm>
            <a:off x="4233864"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263" smtClean="0"/>
            </a:lvl1pPr>
          </a:lstStyle>
          <a:p>
            <a:pPr>
              <a:defRPr/>
            </a:pPr>
            <a:endParaRPr lang="en-US" altLang="zh-CN"/>
          </a:p>
        </p:txBody>
      </p:sp>
      <p:sp>
        <p:nvSpPr>
          <p:cNvPr id="3084" name="Rectangle 12"/>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263" smtClean="0"/>
            </a:lvl1pPr>
          </a:lstStyle>
          <a:p>
            <a:pPr>
              <a:defRPr/>
            </a:pPr>
            <a:fld id="{FA01EB9C-2131-467D-AC9B-4A7C7C84D19E}" type="slidenum">
              <a:rPr lang="en-US" altLang="zh-CN"/>
              <a:pPr>
                <a:defRPr/>
              </a:pPr>
              <a:t>‹#›</a:t>
            </a:fld>
            <a:endParaRPr lang="en-US" altLang="zh-CN"/>
          </a:p>
        </p:txBody>
      </p:sp>
      <p:grpSp>
        <p:nvGrpSpPr>
          <p:cNvPr id="1031" name="Group 13"/>
          <p:cNvGrpSpPr>
            <a:grpSpLocks/>
          </p:cNvGrpSpPr>
          <p:nvPr/>
        </p:nvGrpSpPr>
        <p:grpSpPr bwMode="auto">
          <a:xfrm>
            <a:off x="914402" y="1219201"/>
            <a:ext cx="7696200" cy="381000"/>
            <a:chOff x="240" y="768"/>
            <a:chExt cx="5232" cy="240"/>
          </a:xfrm>
        </p:grpSpPr>
        <p:sp>
          <p:nvSpPr>
            <p:cNvPr id="3086" name="Rectangle 14"/>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a:lstStyle/>
            <a:p>
              <a:pPr>
                <a:defRPr/>
              </a:pPr>
              <a:endParaRPr lang="zh-CN" altLang="zh-CN" sz="608"/>
            </a:p>
          </p:txBody>
        </p:sp>
        <p:sp>
          <p:nvSpPr>
            <p:cNvPr id="3087" name="Rectangle 15"/>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a:lstStyle/>
            <a:p>
              <a:pPr>
                <a:defRPr/>
              </a:pPr>
              <a:endParaRPr lang="zh-CN" altLang="zh-CN" sz="608"/>
            </a:p>
          </p:txBody>
        </p:sp>
      </p:grpSp>
      <p:sp>
        <p:nvSpPr>
          <p:cNvPr id="1032" name="Rectangle 16"/>
          <p:cNvSpPr>
            <a:spLocks noGrp="1" noChangeArrowheads="1"/>
          </p:cNvSpPr>
          <p:nvPr>
            <p:ph type="title"/>
          </p:nvPr>
        </p:nvSpPr>
        <p:spPr bwMode="auto">
          <a:xfrm>
            <a:off x="1295401" y="228601"/>
            <a:ext cx="7162800"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zh-CN" altLang="en-US"/>
              <a:t>单击此处编辑母版标题样式</a:t>
            </a:r>
          </a:p>
        </p:txBody>
      </p:sp>
      <p:sp>
        <p:nvSpPr>
          <p:cNvPr id="3094" name="Text Box 22"/>
          <p:cNvSpPr txBox="1">
            <a:spLocks noChangeArrowheads="1"/>
          </p:cNvSpPr>
          <p:nvPr userDrawn="1"/>
        </p:nvSpPr>
        <p:spPr bwMode="auto">
          <a:xfrm>
            <a:off x="2" y="1"/>
            <a:ext cx="2819400" cy="138628"/>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301" i="1">
                <a:ea typeface="隶书" pitchFamily="49" charset="-122"/>
              </a:rPr>
              <a:t>C++</a:t>
            </a:r>
            <a:r>
              <a:rPr lang="zh-CN" altLang="en-US" sz="301" i="1">
                <a:ea typeface="隶书" pitchFamily="49" charset="-122"/>
              </a:rPr>
              <a:t>语言程序设计</a:t>
            </a:r>
          </a:p>
        </p:txBody>
      </p:sp>
    </p:spTree>
    <p:extLst>
      <p:ext uri="{BB962C8B-B14F-4D97-AF65-F5344CB8AC3E}">
        <p14:creationId xmlns:p14="http://schemas.microsoft.com/office/powerpoint/2010/main" val="3009716209"/>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spcBef>
          <a:spcPct val="0"/>
        </a:spcBef>
        <a:spcAft>
          <a:spcPct val="0"/>
        </a:spcAft>
        <a:defRPr kumimoji="1" sz="901" b="1">
          <a:solidFill>
            <a:schemeClr val="tx2"/>
          </a:solidFill>
          <a:latin typeface="+mj-lt"/>
          <a:ea typeface="+mj-ea"/>
          <a:cs typeface="+mj-cs"/>
        </a:defRPr>
      </a:lvl1pPr>
      <a:lvl2pPr algn="l" rtl="0" eaLnBrk="0" fontAlgn="base" hangingPunct="0">
        <a:spcBef>
          <a:spcPct val="0"/>
        </a:spcBef>
        <a:spcAft>
          <a:spcPct val="0"/>
        </a:spcAft>
        <a:defRPr kumimoji="1" sz="901" b="1">
          <a:solidFill>
            <a:schemeClr val="tx2"/>
          </a:solidFill>
          <a:latin typeface="Arial" charset="0"/>
          <a:ea typeface="隶书" pitchFamily="49" charset="-122"/>
        </a:defRPr>
      </a:lvl2pPr>
      <a:lvl3pPr algn="l" rtl="0" eaLnBrk="0" fontAlgn="base" hangingPunct="0">
        <a:spcBef>
          <a:spcPct val="0"/>
        </a:spcBef>
        <a:spcAft>
          <a:spcPct val="0"/>
        </a:spcAft>
        <a:defRPr kumimoji="1" sz="901" b="1">
          <a:solidFill>
            <a:schemeClr val="tx2"/>
          </a:solidFill>
          <a:latin typeface="Arial" charset="0"/>
          <a:ea typeface="隶书" pitchFamily="49" charset="-122"/>
        </a:defRPr>
      </a:lvl3pPr>
      <a:lvl4pPr algn="l" rtl="0" eaLnBrk="0" fontAlgn="base" hangingPunct="0">
        <a:spcBef>
          <a:spcPct val="0"/>
        </a:spcBef>
        <a:spcAft>
          <a:spcPct val="0"/>
        </a:spcAft>
        <a:defRPr kumimoji="1" sz="901" b="1">
          <a:solidFill>
            <a:schemeClr val="tx2"/>
          </a:solidFill>
          <a:latin typeface="Arial" charset="0"/>
          <a:ea typeface="隶书" pitchFamily="49" charset="-122"/>
        </a:defRPr>
      </a:lvl4pPr>
      <a:lvl5pPr algn="l" rtl="0" eaLnBrk="0" fontAlgn="base" hangingPunct="0">
        <a:spcBef>
          <a:spcPct val="0"/>
        </a:spcBef>
        <a:spcAft>
          <a:spcPct val="0"/>
        </a:spcAft>
        <a:defRPr kumimoji="1" sz="901" b="1">
          <a:solidFill>
            <a:schemeClr val="tx2"/>
          </a:solidFill>
          <a:latin typeface="Arial" charset="0"/>
          <a:ea typeface="隶书" pitchFamily="49" charset="-122"/>
        </a:defRPr>
      </a:lvl5pPr>
      <a:lvl6pPr marL="85858" algn="l" rtl="0" fontAlgn="base">
        <a:spcBef>
          <a:spcPct val="0"/>
        </a:spcBef>
        <a:spcAft>
          <a:spcPct val="0"/>
        </a:spcAft>
        <a:defRPr kumimoji="1" sz="901" b="1">
          <a:solidFill>
            <a:schemeClr val="tx2"/>
          </a:solidFill>
          <a:latin typeface="Arial" charset="0"/>
          <a:ea typeface="隶书" pitchFamily="49" charset="-122"/>
        </a:defRPr>
      </a:lvl6pPr>
      <a:lvl7pPr marL="171716" algn="l" rtl="0" fontAlgn="base">
        <a:spcBef>
          <a:spcPct val="0"/>
        </a:spcBef>
        <a:spcAft>
          <a:spcPct val="0"/>
        </a:spcAft>
        <a:defRPr kumimoji="1" sz="901" b="1">
          <a:solidFill>
            <a:schemeClr val="tx2"/>
          </a:solidFill>
          <a:latin typeface="Arial" charset="0"/>
          <a:ea typeface="隶书" pitchFamily="49" charset="-122"/>
        </a:defRPr>
      </a:lvl7pPr>
      <a:lvl8pPr marL="257575" algn="l" rtl="0" fontAlgn="base">
        <a:spcBef>
          <a:spcPct val="0"/>
        </a:spcBef>
        <a:spcAft>
          <a:spcPct val="0"/>
        </a:spcAft>
        <a:defRPr kumimoji="1" sz="901" b="1">
          <a:solidFill>
            <a:schemeClr val="tx2"/>
          </a:solidFill>
          <a:latin typeface="Arial" charset="0"/>
          <a:ea typeface="隶书" pitchFamily="49" charset="-122"/>
        </a:defRPr>
      </a:lvl8pPr>
      <a:lvl9pPr marL="343433" algn="l" rtl="0" fontAlgn="base">
        <a:spcBef>
          <a:spcPct val="0"/>
        </a:spcBef>
        <a:spcAft>
          <a:spcPct val="0"/>
        </a:spcAft>
        <a:defRPr kumimoji="1" sz="901" b="1">
          <a:solidFill>
            <a:schemeClr val="tx2"/>
          </a:solidFill>
          <a:latin typeface="Arial" charset="0"/>
          <a:ea typeface="隶书" pitchFamily="49" charset="-122"/>
        </a:defRPr>
      </a:lvl9pPr>
    </p:titleStyle>
    <p:bodyStyle>
      <a:lvl1pPr marL="64394" indent="-64394" algn="l" rtl="0" eaLnBrk="0" fontAlgn="base" hangingPunct="0">
        <a:spcBef>
          <a:spcPct val="20000"/>
        </a:spcBef>
        <a:spcAft>
          <a:spcPct val="0"/>
        </a:spcAft>
        <a:buClr>
          <a:schemeClr val="accent2"/>
        </a:buClr>
        <a:buSzPct val="80000"/>
        <a:buFont typeface="Wingdings" pitchFamily="2" charset="2"/>
        <a:buChar char="l"/>
        <a:defRPr kumimoji="1" sz="601" b="1">
          <a:solidFill>
            <a:schemeClr val="tx1"/>
          </a:solidFill>
          <a:latin typeface="+mn-lt"/>
          <a:ea typeface="+mn-ea"/>
          <a:cs typeface="+mn-cs"/>
        </a:defRPr>
      </a:lvl1pPr>
      <a:lvl2pPr marL="139519" indent="-53662" algn="l" rtl="0" eaLnBrk="0" fontAlgn="base" hangingPunct="0">
        <a:spcBef>
          <a:spcPct val="20000"/>
        </a:spcBef>
        <a:spcAft>
          <a:spcPct val="0"/>
        </a:spcAft>
        <a:buClr>
          <a:schemeClr val="accent2"/>
        </a:buClr>
        <a:buChar char="–"/>
        <a:defRPr kumimoji="1" sz="526">
          <a:solidFill>
            <a:srgbClr val="99FFCC"/>
          </a:solidFill>
          <a:latin typeface="+mn-lt"/>
          <a:ea typeface="+mn-ea"/>
        </a:defRPr>
      </a:lvl2pPr>
      <a:lvl3pPr marL="203913" indent="-42929" algn="l" rtl="0" eaLnBrk="0" fontAlgn="base" hangingPunct="0">
        <a:spcBef>
          <a:spcPct val="20000"/>
        </a:spcBef>
        <a:spcAft>
          <a:spcPct val="0"/>
        </a:spcAft>
        <a:buClr>
          <a:schemeClr val="accent2"/>
        </a:buClr>
        <a:buSzPct val="75000"/>
        <a:buFont typeface="Wingdings" pitchFamily="2" charset="2"/>
        <a:buChar char="l"/>
        <a:defRPr kumimoji="1" sz="451">
          <a:solidFill>
            <a:schemeClr val="tx1"/>
          </a:solidFill>
          <a:latin typeface="+mn-lt"/>
          <a:ea typeface="+mn-ea"/>
        </a:defRPr>
      </a:lvl3pPr>
      <a:lvl4pPr marL="268307" indent="-42929" algn="l" rtl="0" eaLnBrk="0" fontAlgn="base" hangingPunct="0">
        <a:spcBef>
          <a:spcPct val="20000"/>
        </a:spcBef>
        <a:spcAft>
          <a:spcPct val="0"/>
        </a:spcAft>
        <a:buClr>
          <a:schemeClr val="accent2"/>
        </a:buClr>
        <a:buChar char="–"/>
        <a:defRPr kumimoji="1" sz="375">
          <a:solidFill>
            <a:schemeClr val="tx1"/>
          </a:solidFill>
          <a:latin typeface="+mn-lt"/>
          <a:ea typeface="+mn-ea"/>
        </a:defRPr>
      </a:lvl4pPr>
      <a:lvl5pPr marL="332701" indent="-42929" algn="l" rtl="0" eaLnBrk="0" fontAlgn="base" hangingPunct="0">
        <a:spcBef>
          <a:spcPct val="20000"/>
        </a:spcBef>
        <a:spcAft>
          <a:spcPct val="0"/>
        </a:spcAft>
        <a:buClr>
          <a:schemeClr val="accent2"/>
        </a:buClr>
        <a:buSzPct val="70000"/>
        <a:buFont typeface="Wingdings" pitchFamily="2" charset="2"/>
        <a:buChar char="l"/>
        <a:defRPr kumimoji="1" sz="375">
          <a:solidFill>
            <a:schemeClr val="tx1"/>
          </a:solidFill>
          <a:latin typeface="+mn-lt"/>
          <a:ea typeface="+mn-ea"/>
        </a:defRPr>
      </a:lvl5pPr>
      <a:lvl6pPr marL="418559" indent="-42929" algn="l" rtl="0" fontAlgn="base">
        <a:spcBef>
          <a:spcPct val="20000"/>
        </a:spcBef>
        <a:spcAft>
          <a:spcPct val="0"/>
        </a:spcAft>
        <a:buClr>
          <a:schemeClr val="accent2"/>
        </a:buClr>
        <a:buSzPct val="70000"/>
        <a:buFont typeface="Wingdings" pitchFamily="2" charset="2"/>
        <a:buChar char="l"/>
        <a:defRPr kumimoji="1" sz="375">
          <a:solidFill>
            <a:schemeClr val="tx1"/>
          </a:solidFill>
          <a:latin typeface="+mn-lt"/>
          <a:ea typeface="+mn-ea"/>
        </a:defRPr>
      </a:lvl6pPr>
      <a:lvl7pPr marL="504417" indent="-42929" algn="l" rtl="0" fontAlgn="base">
        <a:spcBef>
          <a:spcPct val="20000"/>
        </a:spcBef>
        <a:spcAft>
          <a:spcPct val="0"/>
        </a:spcAft>
        <a:buClr>
          <a:schemeClr val="accent2"/>
        </a:buClr>
        <a:buSzPct val="70000"/>
        <a:buFont typeface="Wingdings" pitchFamily="2" charset="2"/>
        <a:buChar char="l"/>
        <a:defRPr kumimoji="1" sz="375">
          <a:solidFill>
            <a:schemeClr val="tx1"/>
          </a:solidFill>
          <a:latin typeface="+mn-lt"/>
          <a:ea typeface="+mn-ea"/>
        </a:defRPr>
      </a:lvl7pPr>
      <a:lvl8pPr marL="590275" indent="-42929" algn="l" rtl="0" fontAlgn="base">
        <a:spcBef>
          <a:spcPct val="20000"/>
        </a:spcBef>
        <a:spcAft>
          <a:spcPct val="0"/>
        </a:spcAft>
        <a:buClr>
          <a:schemeClr val="accent2"/>
        </a:buClr>
        <a:buSzPct val="70000"/>
        <a:buFont typeface="Wingdings" pitchFamily="2" charset="2"/>
        <a:buChar char="l"/>
        <a:defRPr kumimoji="1" sz="375">
          <a:solidFill>
            <a:schemeClr val="tx1"/>
          </a:solidFill>
          <a:latin typeface="+mn-lt"/>
          <a:ea typeface="+mn-ea"/>
        </a:defRPr>
      </a:lvl8pPr>
      <a:lvl9pPr marL="676134" indent="-42929" algn="l" rtl="0" fontAlgn="base">
        <a:spcBef>
          <a:spcPct val="20000"/>
        </a:spcBef>
        <a:spcAft>
          <a:spcPct val="0"/>
        </a:spcAft>
        <a:buClr>
          <a:schemeClr val="accent2"/>
        </a:buClr>
        <a:buSzPct val="70000"/>
        <a:buFont typeface="Wingdings" pitchFamily="2" charset="2"/>
        <a:buChar char="l"/>
        <a:defRPr kumimoji="1" sz="375">
          <a:solidFill>
            <a:schemeClr val="tx1"/>
          </a:solidFill>
          <a:latin typeface="+mn-lt"/>
          <a:ea typeface="+mn-ea"/>
        </a:defRPr>
      </a:lvl9pPr>
    </p:bodyStyle>
    <p:otherStyle>
      <a:defPPr>
        <a:defRPr lang="zh-CN"/>
      </a:defPPr>
      <a:lvl1pPr marL="0" algn="l" defTabSz="171716" rtl="0" eaLnBrk="1" latinLnBrk="0" hangingPunct="1">
        <a:defRPr sz="338" kern="1200">
          <a:solidFill>
            <a:schemeClr val="tx1"/>
          </a:solidFill>
          <a:latin typeface="+mn-lt"/>
          <a:ea typeface="+mn-ea"/>
          <a:cs typeface="+mn-cs"/>
        </a:defRPr>
      </a:lvl1pPr>
      <a:lvl2pPr marL="85858" algn="l" defTabSz="171716" rtl="0" eaLnBrk="1" latinLnBrk="0" hangingPunct="1">
        <a:defRPr sz="338" kern="1200">
          <a:solidFill>
            <a:schemeClr val="tx1"/>
          </a:solidFill>
          <a:latin typeface="+mn-lt"/>
          <a:ea typeface="+mn-ea"/>
          <a:cs typeface="+mn-cs"/>
        </a:defRPr>
      </a:lvl2pPr>
      <a:lvl3pPr marL="171716" algn="l" defTabSz="171716" rtl="0" eaLnBrk="1" latinLnBrk="0" hangingPunct="1">
        <a:defRPr sz="338" kern="1200">
          <a:solidFill>
            <a:schemeClr val="tx1"/>
          </a:solidFill>
          <a:latin typeface="+mn-lt"/>
          <a:ea typeface="+mn-ea"/>
          <a:cs typeface="+mn-cs"/>
        </a:defRPr>
      </a:lvl3pPr>
      <a:lvl4pPr marL="257575" algn="l" defTabSz="171716" rtl="0" eaLnBrk="1" latinLnBrk="0" hangingPunct="1">
        <a:defRPr sz="338" kern="1200">
          <a:solidFill>
            <a:schemeClr val="tx1"/>
          </a:solidFill>
          <a:latin typeface="+mn-lt"/>
          <a:ea typeface="+mn-ea"/>
          <a:cs typeface="+mn-cs"/>
        </a:defRPr>
      </a:lvl4pPr>
      <a:lvl5pPr marL="343433" algn="l" defTabSz="171716" rtl="0" eaLnBrk="1" latinLnBrk="0" hangingPunct="1">
        <a:defRPr sz="338" kern="1200">
          <a:solidFill>
            <a:schemeClr val="tx1"/>
          </a:solidFill>
          <a:latin typeface="+mn-lt"/>
          <a:ea typeface="+mn-ea"/>
          <a:cs typeface="+mn-cs"/>
        </a:defRPr>
      </a:lvl5pPr>
      <a:lvl6pPr marL="429291" algn="l" defTabSz="171716" rtl="0" eaLnBrk="1" latinLnBrk="0" hangingPunct="1">
        <a:defRPr sz="338" kern="1200">
          <a:solidFill>
            <a:schemeClr val="tx1"/>
          </a:solidFill>
          <a:latin typeface="+mn-lt"/>
          <a:ea typeface="+mn-ea"/>
          <a:cs typeface="+mn-cs"/>
        </a:defRPr>
      </a:lvl6pPr>
      <a:lvl7pPr marL="515149" algn="l" defTabSz="171716" rtl="0" eaLnBrk="1" latinLnBrk="0" hangingPunct="1">
        <a:defRPr sz="338" kern="1200">
          <a:solidFill>
            <a:schemeClr val="tx1"/>
          </a:solidFill>
          <a:latin typeface="+mn-lt"/>
          <a:ea typeface="+mn-ea"/>
          <a:cs typeface="+mn-cs"/>
        </a:defRPr>
      </a:lvl7pPr>
      <a:lvl8pPr marL="601008" algn="l" defTabSz="171716" rtl="0" eaLnBrk="1" latinLnBrk="0" hangingPunct="1">
        <a:defRPr sz="338" kern="1200">
          <a:solidFill>
            <a:schemeClr val="tx1"/>
          </a:solidFill>
          <a:latin typeface="+mn-lt"/>
          <a:ea typeface="+mn-ea"/>
          <a:cs typeface="+mn-cs"/>
        </a:defRPr>
      </a:lvl8pPr>
      <a:lvl9pPr marL="686866" algn="l" defTabSz="171716" rtl="0" eaLnBrk="1" latinLnBrk="0" hangingPunct="1">
        <a:defRPr sz="3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a:xfrm>
            <a:off x="304800" y="2590800"/>
            <a:ext cx="8534400" cy="1066800"/>
          </a:xfrm>
          <a:noFill/>
        </p:spPr>
        <p:txBody>
          <a:bodyPr/>
          <a:lstStyle/>
          <a:p>
            <a:pPr eaLnBrk="1" hangingPunct="1"/>
            <a:r>
              <a:rPr lang="zh-CN" altLang="en-US" dirty="0">
                <a:latin typeface="隶书" pitchFamily="49" charset="-122"/>
              </a:rPr>
              <a:t>补充内容</a:t>
            </a:r>
          </a:p>
        </p:txBody>
      </p:sp>
      <p:sp>
        <p:nvSpPr>
          <p:cNvPr id="3075" name="Rectangle 8"/>
          <p:cNvSpPr>
            <a:spLocks noChangeArrowheads="1"/>
          </p:cNvSpPr>
          <p:nvPr/>
        </p:nvSpPr>
        <p:spPr bwMode="auto">
          <a:xfrm>
            <a:off x="838200" y="1219200"/>
            <a:ext cx="7772400" cy="1066800"/>
          </a:xfrm>
          <a:prstGeom prst="rect">
            <a:avLst/>
          </a:prstGeom>
          <a:noFill/>
          <a:ln w="9525">
            <a:noFill/>
            <a:miter lim="800000"/>
            <a:headEnd/>
            <a:tailEnd/>
          </a:ln>
        </p:spPr>
        <p:txBody>
          <a:bodyPr anchor="ctr"/>
          <a:lstStyle/>
          <a:p>
            <a:r>
              <a:rPr lang="en-US" altLang="zh-CN" sz="4000">
                <a:latin typeface="楷体_GB2312" pitchFamily="49" charset="-122"/>
                <a:ea typeface="楷体_GB2312" pitchFamily="49" charset="-122"/>
              </a:rPr>
              <a:t>C/C</a:t>
            </a:r>
            <a:r>
              <a:rPr lang="en-US" altLang="zh-CN" sz="4000" dirty="0">
                <a:latin typeface="楷体_GB2312" pitchFamily="49" charset="-122"/>
                <a:ea typeface="楷体_GB2312" pitchFamily="49" charset="-122"/>
              </a:rPr>
              <a:t>++</a:t>
            </a:r>
            <a:r>
              <a:rPr lang="zh-CN" altLang="zh-CN" sz="4000" dirty="0">
                <a:latin typeface="楷体_GB2312" pitchFamily="49" charset="-122"/>
                <a:ea typeface="楷体_GB2312" pitchFamily="49" charset="-122"/>
              </a:rPr>
              <a:t>程序设计</a:t>
            </a:r>
            <a:endParaRPr lang="zh-CN" altLang="en-US" sz="4000" dirty="0">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539552" y="404664"/>
            <a:ext cx="5184576" cy="378565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void swap(int *ap, int *bp)</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t = *ap;</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*ap = *bp;</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*bp = 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int x = 7;</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y = 117;</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swap(&amp;x, &amp;y);</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5ACB6A4B-EE91-46C4-89F1-7168B58FF1D7}"/>
              </a:ext>
            </a:extLst>
          </p:cNvPr>
          <p:cNvSpPr/>
          <p:nvPr/>
        </p:nvSpPr>
        <p:spPr bwMode="auto">
          <a:xfrm>
            <a:off x="5148064" y="198884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7</a:t>
            </a:r>
          </a:p>
        </p:txBody>
      </p:sp>
      <p:sp>
        <p:nvSpPr>
          <p:cNvPr id="17" name="矩形 16">
            <a:extLst>
              <a:ext uri="{FF2B5EF4-FFF2-40B4-BE49-F238E27FC236}">
                <a16:creationId xmlns:a16="http://schemas.microsoft.com/office/drawing/2014/main" id="{18735FBF-DBFE-4C1E-846E-326FD52D662F}"/>
              </a:ext>
            </a:extLst>
          </p:cNvPr>
          <p:cNvSpPr/>
          <p:nvPr/>
        </p:nvSpPr>
        <p:spPr bwMode="auto">
          <a:xfrm>
            <a:off x="6588224" y="198884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117</a:t>
            </a:r>
          </a:p>
        </p:txBody>
      </p:sp>
      <p:sp>
        <p:nvSpPr>
          <p:cNvPr id="21" name="矩形 20">
            <a:extLst>
              <a:ext uri="{FF2B5EF4-FFF2-40B4-BE49-F238E27FC236}">
                <a16:creationId xmlns:a16="http://schemas.microsoft.com/office/drawing/2014/main" id="{C8F7A676-96A6-4CA5-A83E-E2CC8253DF4F}"/>
              </a:ext>
            </a:extLst>
          </p:cNvPr>
          <p:cNvSpPr/>
          <p:nvPr/>
        </p:nvSpPr>
        <p:spPr bwMode="auto">
          <a:xfrm>
            <a:off x="5796136" y="450912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7</a:t>
            </a:r>
          </a:p>
        </p:txBody>
      </p:sp>
      <p:sp>
        <p:nvSpPr>
          <p:cNvPr id="27" name="矩形 26">
            <a:extLst>
              <a:ext uri="{FF2B5EF4-FFF2-40B4-BE49-F238E27FC236}">
                <a16:creationId xmlns:a16="http://schemas.microsoft.com/office/drawing/2014/main" id="{67F72E20-C2D1-45A2-A562-03DAB2DCFEC2}"/>
              </a:ext>
            </a:extLst>
          </p:cNvPr>
          <p:cNvSpPr/>
          <p:nvPr/>
        </p:nvSpPr>
        <p:spPr bwMode="auto">
          <a:xfrm>
            <a:off x="5148064" y="3140968"/>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28" name="直接箭头连接符 27">
            <a:extLst>
              <a:ext uri="{FF2B5EF4-FFF2-40B4-BE49-F238E27FC236}">
                <a16:creationId xmlns:a16="http://schemas.microsoft.com/office/drawing/2014/main" id="{528E1D9B-870B-47A0-AEA3-7452615BD716}"/>
              </a:ext>
            </a:extLst>
          </p:cNvPr>
          <p:cNvCxnSpPr>
            <a:cxnSpLocks/>
            <a:endCxn id="14" idx="2"/>
          </p:cNvCxnSpPr>
          <p:nvPr/>
        </p:nvCxnSpPr>
        <p:spPr bwMode="auto">
          <a:xfrm flipV="1">
            <a:off x="5724128" y="2348880"/>
            <a:ext cx="0" cy="93610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13" name="矩形 12">
            <a:extLst>
              <a:ext uri="{FF2B5EF4-FFF2-40B4-BE49-F238E27FC236}">
                <a16:creationId xmlns:a16="http://schemas.microsoft.com/office/drawing/2014/main" id="{10EF1CA3-EB1F-4090-9DAD-E2AC5D3A8736}"/>
              </a:ext>
            </a:extLst>
          </p:cNvPr>
          <p:cNvSpPr/>
          <p:nvPr/>
        </p:nvSpPr>
        <p:spPr bwMode="auto">
          <a:xfrm>
            <a:off x="6588224" y="3140968"/>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2" name="文本框 1">
            <a:extLst>
              <a:ext uri="{FF2B5EF4-FFF2-40B4-BE49-F238E27FC236}">
                <a16:creationId xmlns:a16="http://schemas.microsoft.com/office/drawing/2014/main" id="{BA14982B-57D7-4B1A-BA33-4679C5649E9C}"/>
              </a:ext>
            </a:extLst>
          </p:cNvPr>
          <p:cNvSpPr txBox="1"/>
          <p:nvPr/>
        </p:nvSpPr>
        <p:spPr>
          <a:xfrm>
            <a:off x="5580112" y="1484784"/>
            <a:ext cx="504056" cy="461665"/>
          </a:xfrm>
          <a:prstGeom prst="rect">
            <a:avLst/>
          </a:prstGeom>
          <a:noFill/>
        </p:spPr>
        <p:txBody>
          <a:bodyPr wrap="square" rtlCol="0">
            <a:spAutoFit/>
          </a:bodyPr>
          <a:lstStyle/>
          <a:p>
            <a:r>
              <a:rPr lang="en-US" altLang="zh-CN" dirty="0"/>
              <a:t>x</a:t>
            </a:r>
            <a:endParaRPr lang="zh-CN" altLang="en-US" dirty="0"/>
          </a:p>
        </p:txBody>
      </p:sp>
      <p:sp>
        <p:nvSpPr>
          <p:cNvPr id="15" name="文本框 14">
            <a:extLst>
              <a:ext uri="{FF2B5EF4-FFF2-40B4-BE49-F238E27FC236}">
                <a16:creationId xmlns:a16="http://schemas.microsoft.com/office/drawing/2014/main" id="{1763BA9F-B066-4481-99B9-CE9735F06D96}"/>
              </a:ext>
            </a:extLst>
          </p:cNvPr>
          <p:cNvSpPr txBox="1"/>
          <p:nvPr/>
        </p:nvSpPr>
        <p:spPr>
          <a:xfrm>
            <a:off x="6948264" y="1484784"/>
            <a:ext cx="504056" cy="461665"/>
          </a:xfrm>
          <a:prstGeom prst="rect">
            <a:avLst/>
          </a:prstGeom>
          <a:noFill/>
        </p:spPr>
        <p:txBody>
          <a:bodyPr wrap="square" rtlCol="0">
            <a:spAutoFit/>
          </a:bodyPr>
          <a:lstStyle/>
          <a:p>
            <a:r>
              <a:rPr lang="en-US" altLang="zh-CN" dirty="0"/>
              <a:t>y</a:t>
            </a:r>
            <a:endParaRPr lang="zh-CN" altLang="en-US" dirty="0"/>
          </a:p>
        </p:txBody>
      </p:sp>
      <p:sp>
        <p:nvSpPr>
          <p:cNvPr id="16" name="文本框 15">
            <a:extLst>
              <a:ext uri="{FF2B5EF4-FFF2-40B4-BE49-F238E27FC236}">
                <a16:creationId xmlns:a16="http://schemas.microsoft.com/office/drawing/2014/main" id="{A9B798F2-9A3D-4C2D-8AAE-7AF89C6DC5A2}"/>
              </a:ext>
            </a:extLst>
          </p:cNvPr>
          <p:cNvSpPr txBox="1"/>
          <p:nvPr/>
        </p:nvSpPr>
        <p:spPr>
          <a:xfrm>
            <a:off x="5436096" y="3573016"/>
            <a:ext cx="504056" cy="461665"/>
          </a:xfrm>
          <a:prstGeom prst="rect">
            <a:avLst/>
          </a:prstGeom>
          <a:noFill/>
        </p:spPr>
        <p:txBody>
          <a:bodyPr wrap="square" rtlCol="0">
            <a:spAutoFit/>
          </a:bodyPr>
          <a:lstStyle/>
          <a:p>
            <a:r>
              <a:rPr lang="en-US" altLang="zh-CN" dirty="0"/>
              <a:t>ap</a:t>
            </a:r>
            <a:endParaRPr lang="zh-CN" altLang="en-US" dirty="0"/>
          </a:p>
        </p:txBody>
      </p:sp>
      <p:sp>
        <p:nvSpPr>
          <p:cNvPr id="18" name="文本框 17">
            <a:extLst>
              <a:ext uri="{FF2B5EF4-FFF2-40B4-BE49-F238E27FC236}">
                <a16:creationId xmlns:a16="http://schemas.microsoft.com/office/drawing/2014/main" id="{C7D1AB0A-0847-4CFE-B6E3-45CBD10FE0DA}"/>
              </a:ext>
            </a:extLst>
          </p:cNvPr>
          <p:cNvSpPr txBox="1"/>
          <p:nvPr/>
        </p:nvSpPr>
        <p:spPr>
          <a:xfrm>
            <a:off x="6948264" y="3645024"/>
            <a:ext cx="504056" cy="461665"/>
          </a:xfrm>
          <a:prstGeom prst="rect">
            <a:avLst/>
          </a:prstGeom>
          <a:noFill/>
        </p:spPr>
        <p:txBody>
          <a:bodyPr wrap="square" rtlCol="0">
            <a:spAutoFit/>
          </a:bodyPr>
          <a:lstStyle/>
          <a:p>
            <a:r>
              <a:rPr lang="en-US" altLang="zh-CN" dirty="0"/>
              <a:t>bp</a:t>
            </a:r>
            <a:endParaRPr lang="zh-CN" altLang="en-US" dirty="0"/>
          </a:p>
        </p:txBody>
      </p:sp>
      <p:cxnSp>
        <p:nvCxnSpPr>
          <p:cNvPr id="23" name="直接箭头连接符 22">
            <a:extLst>
              <a:ext uri="{FF2B5EF4-FFF2-40B4-BE49-F238E27FC236}">
                <a16:creationId xmlns:a16="http://schemas.microsoft.com/office/drawing/2014/main" id="{B1BA6243-EC6E-42EF-8967-2D34DF95A3FA}"/>
              </a:ext>
            </a:extLst>
          </p:cNvPr>
          <p:cNvCxnSpPr>
            <a:cxnSpLocks/>
          </p:cNvCxnSpPr>
          <p:nvPr/>
        </p:nvCxnSpPr>
        <p:spPr bwMode="auto">
          <a:xfrm flipV="1">
            <a:off x="7164288" y="2348880"/>
            <a:ext cx="0" cy="93610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4" name="文本框 23">
            <a:extLst>
              <a:ext uri="{FF2B5EF4-FFF2-40B4-BE49-F238E27FC236}">
                <a16:creationId xmlns:a16="http://schemas.microsoft.com/office/drawing/2014/main" id="{641695EF-6AA7-448D-B093-33952EBB5B04}"/>
              </a:ext>
            </a:extLst>
          </p:cNvPr>
          <p:cNvSpPr txBox="1"/>
          <p:nvPr/>
        </p:nvSpPr>
        <p:spPr>
          <a:xfrm>
            <a:off x="5436096" y="4437112"/>
            <a:ext cx="504056" cy="461665"/>
          </a:xfrm>
          <a:prstGeom prst="rect">
            <a:avLst/>
          </a:prstGeom>
          <a:noFill/>
        </p:spPr>
        <p:txBody>
          <a:bodyPr wrap="square" rtlCol="0">
            <a:spAutoFit/>
          </a:bodyPr>
          <a:lstStyle/>
          <a:p>
            <a:r>
              <a:rPr lang="en-US" altLang="zh-CN" dirty="0"/>
              <a:t>t</a:t>
            </a:r>
            <a:endParaRPr lang="zh-CN" altLang="en-US" dirty="0"/>
          </a:p>
        </p:txBody>
      </p:sp>
    </p:spTree>
    <p:extLst>
      <p:ext uri="{BB962C8B-B14F-4D97-AF65-F5344CB8AC3E}">
        <p14:creationId xmlns:p14="http://schemas.microsoft.com/office/powerpoint/2010/main" val="112562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6192688" cy="563231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swap(void *vp1, void *vp2, int size)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char *buffer = malloc(size);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r>
              <a:rPr lang="en-US" dirty="0" err="1">
                <a:solidFill>
                  <a:srgbClr val="FFFFFF"/>
                </a:solidFill>
              </a:rPr>
              <a:t>memcpy</a:t>
            </a:r>
            <a:r>
              <a:rPr lang="en-US" dirty="0">
                <a:solidFill>
                  <a:srgbClr val="FFFFFF"/>
                </a:solidFill>
              </a:rPr>
              <a:t>(buffer, vp1, size);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r>
              <a:rPr lang="en-US" dirty="0" err="1">
                <a:solidFill>
                  <a:srgbClr val="FFFFFF"/>
                </a:solidFill>
              </a:rPr>
              <a:t>memcpy</a:t>
            </a:r>
            <a:r>
              <a:rPr lang="en-US" dirty="0">
                <a:solidFill>
                  <a:srgbClr val="FFFFFF"/>
                </a:solidFill>
              </a:rPr>
              <a:t>(vp1, vp2, size);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r>
              <a:rPr lang="en-US" dirty="0" err="1">
                <a:solidFill>
                  <a:srgbClr val="FFFFFF"/>
                </a:solidFill>
              </a:rPr>
              <a:t>memcpy</a:t>
            </a:r>
            <a:r>
              <a:rPr lang="en-US" dirty="0">
                <a:solidFill>
                  <a:srgbClr val="FFFFFF"/>
                </a:solidFill>
              </a:rPr>
              <a:t>(vp2, buffer, size);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free(buffer);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int x = 17, y=37;</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swap(&amp;x, &amp;y,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double pi = 3.14, e = 2.72;</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swap(&amp;pi, &amp;e, </a:t>
            </a:r>
            <a:r>
              <a:rPr lang="en-US" dirty="0" err="1">
                <a:solidFill>
                  <a:srgbClr val="FFFFFF"/>
                </a:solidFill>
              </a:rPr>
              <a:t>sizeof</a:t>
            </a:r>
            <a:r>
              <a:rPr lang="en-US" dirty="0">
                <a:solidFill>
                  <a:srgbClr val="FFFFFF"/>
                </a:solidFill>
              </a:rPr>
              <a:t>(double));</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5" name="矩形 14">
            <a:extLst>
              <a:ext uri="{FF2B5EF4-FFF2-40B4-BE49-F238E27FC236}">
                <a16:creationId xmlns:a16="http://schemas.microsoft.com/office/drawing/2014/main" id="{D8A3E522-75F9-47C4-BBAE-4CC4AF0BBA8B}"/>
              </a:ext>
            </a:extLst>
          </p:cNvPr>
          <p:cNvSpPr/>
          <p:nvPr/>
        </p:nvSpPr>
        <p:spPr bwMode="auto">
          <a:xfrm>
            <a:off x="5868144" y="98072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6" name="矩形 15">
            <a:extLst>
              <a:ext uri="{FF2B5EF4-FFF2-40B4-BE49-F238E27FC236}">
                <a16:creationId xmlns:a16="http://schemas.microsoft.com/office/drawing/2014/main" id="{5B022DDA-F0A0-427C-BB5F-5AD7C5BAA150}"/>
              </a:ext>
            </a:extLst>
          </p:cNvPr>
          <p:cNvSpPr/>
          <p:nvPr/>
        </p:nvSpPr>
        <p:spPr bwMode="auto">
          <a:xfrm>
            <a:off x="7308304" y="98072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矩形 17">
            <a:extLst>
              <a:ext uri="{FF2B5EF4-FFF2-40B4-BE49-F238E27FC236}">
                <a16:creationId xmlns:a16="http://schemas.microsoft.com/office/drawing/2014/main" id="{2B6864D5-D353-4AF4-AB58-D3745AF950F3}"/>
              </a:ext>
            </a:extLst>
          </p:cNvPr>
          <p:cNvSpPr/>
          <p:nvPr/>
        </p:nvSpPr>
        <p:spPr bwMode="auto">
          <a:xfrm>
            <a:off x="6516216" y="342900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9" name="矩形 18">
            <a:extLst>
              <a:ext uri="{FF2B5EF4-FFF2-40B4-BE49-F238E27FC236}">
                <a16:creationId xmlns:a16="http://schemas.microsoft.com/office/drawing/2014/main" id="{5E62DAD1-1E9C-46C8-90DE-6B8E807CB768}"/>
              </a:ext>
            </a:extLst>
          </p:cNvPr>
          <p:cNvSpPr/>
          <p:nvPr/>
        </p:nvSpPr>
        <p:spPr bwMode="auto">
          <a:xfrm>
            <a:off x="5292080" y="213285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20" name="直接箭头连接符 19">
            <a:extLst>
              <a:ext uri="{FF2B5EF4-FFF2-40B4-BE49-F238E27FC236}">
                <a16:creationId xmlns:a16="http://schemas.microsoft.com/office/drawing/2014/main" id="{09509BC9-0432-499F-B165-D3C9791A3D43}"/>
              </a:ext>
            </a:extLst>
          </p:cNvPr>
          <p:cNvCxnSpPr>
            <a:cxnSpLocks/>
          </p:cNvCxnSpPr>
          <p:nvPr/>
        </p:nvCxnSpPr>
        <p:spPr bwMode="auto">
          <a:xfrm flipV="1">
            <a:off x="5868144" y="1340768"/>
            <a:ext cx="0" cy="93610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3" name="矩形 22">
            <a:extLst>
              <a:ext uri="{FF2B5EF4-FFF2-40B4-BE49-F238E27FC236}">
                <a16:creationId xmlns:a16="http://schemas.microsoft.com/office/drawing/2014/main" id="{5FFB9103-AB8E-4954-9A62-50F41B35C922}"/>
              </a:ext>
            </a:extLst>
          </p:cNvPr>
          <p:cNvSpPr/>
          <p:nvPr/>
        </p:nvSpPr>
        <p:spPr bwMode="auto">
          <a:xfrm>
            <a:off x="6732240" y="213285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31" name="文本框 30">
            <a:extLst>
              <a:ext uri="{FF2B5EF4-FFF2-40B4-BE49-F238E27FC236}">
                <a16:creationId xmlns:a16="http://schemas.microsoft.com/office/drawing/2014/main" id="{84ABCE7F-B084-4227-BA7A-CB1EE910D23D}"/>
              </a:ext>
            </a:extLst>
          </p:cNvPr>
          <p:cNvSpPr txBox="1"/>
          <p:nvPr/>
        </p:nvSpPr>
        <p:spPr>
          <a:xfrm>
            <a:off x="5580112" y="2420888"/>
            <a:ext cx="648072" cy="461665"/>
          </a:xfrm>
          <a:prstGeom prst="rect">
            <a:avLst/>
          </a:prstGeom>
          <a:noFill/>
        </p:spPr>
        <p:txBody>
          <a:bodyPr wrap="square" rtlCol="0">
            <a:spAutoFit/>
          </a:bodyPr>
          <a:lstStyle/>
          <a:p>
            <a:r>
              <a:rPr lang="en-US" altLang="zh-CN" dirty="0"/>
              <a:t>vp1</a:t>
            </a:r>
            <a:endParaRPr lang="zh-CN" altLang="en-US" dirty="0"/>
          </a:p>
        </p:txBody>
      </p:sp>
      <p:sp>
        <p:nvSpPr>
          <p:cNvPr id="32" name="文本框 31">
            <a:extLst>
              <a:ext uri="{FF2B5EF4-FFF2-40B4-BE49-F238E27FC236}">
                <a16:creationId xmlns:a16="http://schemas.microsoft.com/office/drawing/2014/main" id="{D2C590BA-54CE-4DD3-8D82-950AC07F2512}"/>
              </a:ext>
            </a:extLst>
          </p:cNvPr>
          <p:cNvSpPr txBox="1"/>
          <p:nvPr/>
        </p:nvSpPr>
        <p:spPr>
          <a:xfrm>
            <a:off x="7092280" y="2420888"/>
            <a:ext cx="720080" cy="461665"/>
          </a:xfrm>
          <a:prstGeom prst="rect">
            <a:avLst/>
          </a:prstGeom>
          <a:noFill/>
        </p:spPr>
        <p:txBody>
          <a:bodyPr wrap="square" rtlCol="0">
            <a:spAutoFit/>
          </a:bodyPr>
          <a:lstStyle/>
          <a:p>
            <a:r>
              <a:rPr lang="en-US" altLang="zh-CN" dirty="0"/>
              <a:t>vp2</a:t>
            </a:r>
            <a:endParaRPr lang="zh-CN" altLang="en-US" dirty="0"/>
          </a:p>
        </p:txBody>
      </p:sp>
      <p:cxnSp>
        <p:nvCxnSpPr>
          <p:cNvPr id="33" name="直接箭头连接符 32">
            <a:extLst>
              <a:ext uri="{FF2B5EF4-FFF2-40B4-BE49-F238E27FC236}">
                <a16:creationId xmlns:a16="http://schemas.microsoft.com/office/drawing/2014/main" id="{A6FDC035-6FAE-402D-AF56-BAA4414935FD}"/>
              </a:ext>
            </a:extLst>
          </p:cNvPr>
          <p:cNvCxnSpPr>
            <a:cxnSpLocks/>
          </p:cNvCxnSpPr>
          <p:nvPr/>
        </p:nvCxnSpPr>
        <p:spPr bwMode="auto">
          <a:xfrm flipV="1">
            <a:off x="7308304" y="1340768"/>
            <a:ext cx="0" cy="93610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4" name="文本框 33">
            <a:extLst>
              <a:ext uri="{FF2B5EF4-FFF2-40B4-BE49-F238E27FC236}">
                <a16:creationId xmlns:a16="http://schemas.microsoft.com/office/drawing/2014/main" id="{0FA7B7BA-9031-4DCE-9668-226DA7F7EC50}"/>
              </a:ext>
            </a:extLst>
          </p:cNvPr>
          <p:cNvSpPr txBox="1"/>
          <p:nvPr/>
        </p:nvSpPr>
        <p:spPr>
          <a:xfrm>
            <a:off x="6084168" y="4941168"/>
            <a:ext cx="936104" cy="461665"/>
          </a:xfrm>
          <a:prstGeom prst="rect">
            <a:avLst/>
          </a:prstGeom>
          <a:noFill/>
        </p:spPr>
        <p:txBody>
          <a:bodyPr wrap="square" rtlCol="0">
            <a:spAutoFit/>
          </a:bodyPr>
          <a:lstStyle/>
          <a:p>
            <a:r>
              <a:rPr lang="en-US" altLang="zh-CN" dirty="0"/>
              <a:t>buffer</a:t>
            </a:r>
            <a:endParaRPr lang="zh-CN" altLang="en-US" dirty="0"/>
          </a:p>
        </p:txBody>
      </p:sp>
      <p:sp>
        <p:nvSpPr>
          <p:cNvPr id="9" name="笑脸 8">
            <a:extLst>
              <a:ext uri="{FF2B5EF4-FFF2-40B4-BE49-F238E27FC236}">
                <a16:creationId xmlns:a16="http://schemas.microsoft.com/office/drawing/2014/main" id="{193A8BC0-45D8-4FEE-B376-DC7752DD20FC}"/>
              </a:ext>
            </a:extLst>
          </p:cNvPr>
          <p:cNvSpPr/>
          <p:nvPr/>
        </p:nvSpPr>
        <p:spPr bwMode="auto">
          <a:xfrm>
            <a:off x="6156176" y="980728"/>
            <a:ext cx="648072" cy="360040"/>
          </a:xfrm>
          <a:prstGeom prst="smileyFace">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笑脸 34">
            <a:extLst>
              <a:ext uri="{FF2B5EF4-FFF2-40B4-BE49-F238E27FC236}">
                <a16:creationId xmlns:a16="http://schemas.microsoft.com/office/drawing/2014/main" id="{EDF87E29-3EE1-4A86-A304-51B47DB71F7B}"/>
              </a:ext>
            </a:extLst>
          </p:cNvPr>
          <p:cNvSpPr/>
          <p:nvPr/>
        </p:nvSpPr>
        <p:spPr bwMode="auto">
          <a:xfrm>
            <a:off x="7596336" y="980728"/>
            <a:ext cx="648072" cy="360040"/>
          </a:xfrm>
          <a:custGeom>
            <a:avLst/>
            <a:gdLst>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186471 w 648072"/>
              <a:gd name="connsiteY0" fmla="*/ 126181 h 360040"/>
              <a:gd name="connsiteX1" fmla="*/ 220225 w 648072"/>
              <a:gd name="connsiteY1" fmla="*/ 107429 h 360040"/>
              <a:gd name="connsiteX2" fmla="*/ 253979 w 648072"/>
              <a:gd name="connsiteY2" fmla="*/ 126181 h 360040"/>
              <a:gd name="connsiteX3" fmla="*/ 220225 w 648072"/>
              <a:gd name="connsiteY3" fmla="*/ 144933 h 360040"/>
              <a:gd name="connsiteX4" fmla="*/ 186471 w 648072"/>
              <a:gd name="connsiteY4" fmla="*/ 126181 h 360040"/>
              <a:gd name="connsiteX5" fmla="*/ 394094 w 648072"/>
              <a:gd name="connsiteY5" fmla="*/ 126181 h 360040"/>
              <a:gd name="connsiteX6" fmla="*/ 427848 w 648072"/>
              <a:gd name="connsiteY6" fmla="*/ 107429 h 360040"/>
              <a:gd name="connsiteX7" fmla="*/ 461602 w 648072"/>
              <a:gd name="connsiteY7" fmla="*/ 126181 h 360040"/>
              <a:gd name="connsiteX8" fmla="*/ 427848 w 648072"/>
              <a:gd name="connsiteY8" fmla="*/ 144933 h 360040"/>
              <a:gd name="connsiteX9" fmla="*/ 394094 w 648072"/>
              <a:gd name="connsiteY9" fmla="*/ 126181 h 360040"/>
              <a:gd name="connsiteX0" fmla="*/ 148406 w 648072"/>
              <a:gd name="connsiteY0" fmla="*/ 258528 h 360040"/>
              <a:gd name="connsiteX1" fmla="*/ 499255 w 648072"/>
              <a:gd name="connsiteY1" fmla="*/ 258528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186471 w 648072"/>
              <a:gd name="connsiteY0" fmla="*/ 126181 h 360040"/>
              <a:gd name="connsiteX1" fmla="*/ 220225 w 648072"/>
              <a:gd name="connsiteY1" fmla="*/ 107429 h 360040"/>
              <a:gd name="connsiteX2" fmla="*/ 253979 w 648072"/>
              <a:gd name="connsiteY2" fmla="*/ 126181 h 360040"/>
              <a:gd name="connsiteX3" fmla="*/ 220225 w 648072"/>
              <a:gd name="connsiteY3" fmla="*/ 144933 h 360040"/>
              <a:gd name="connsiteX4" fmla="*/ 186471 w 648072"/>
              <a:gd name="connsiteY4" fmla="*/ 126181 h 360040"/>
              <a:gd name="connsiteX5" fmla="*/ 394094 w 648072"/>
              <a:gd name="connsiteY5" fmla="*/ 126181 h 360040"/>
              <a:gd name="connsiteX6" fmla="*/ 427848 w 648072"/>
              <a:gd name="connsiteY6" fmla="*/ 107429 h 360040"/>
              <a:gd name="connsiteX7" fmla="*/ 461602 w 648072"/>
              <a:gd name="connsiteY7" fmla="*/ 126181 h 360040"/>
              <a:gd name="connsiteX8" fmla="*/ 427848 w 648072"/>
              <a:gd name="connsiteY8" fmla="*/ 144933 h 360040"/>
              <a:gd name="connsiteX9" fmla="*/ 394094 w 648072"/>
              <a:gd name="connsiteY9" fmla="*/ 126181 h 360040"/>
              <a:gd name="connsiteX0" fmla="*/ 148406 w 648072"/>
              <a:gd name="connsiteY0" fmla="*/ 258528 h 360040"/>
              <a:gd name="connsiteX1" fmla="*/ 371515 w 648072"/>
              <a:gd name="connsiteY1" fmla="*/ 217150 h 360040"/>
              <a:gd name="connsiteX2" fmla="*/ 499255 w 648072"/>
              <a:gd name="connsiteY2" fmla="*/ 258528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186471 w 648072"/>
              <a:gd name="connsiteY0" fmla="*/ 126181 h 360040"/>
              <a:gd name="connsiteX1" fmla="*/ 220225 w 648072"/>
              <a:gd name="connsiteY1" fmla="*/ 107429 h 360040"/>
              <a:gd name="connsiteX2" fmla="*/ 253979 w 648072"/>
              <a:gd name="connsiteY2" fmla="*/ 126181 h 360040"/>
              <a:gd name="connsiteX3" fmla="*/ 220225 w 648072"/>
              <a:gd name="connsiteY3" fmla="*/ 144933 h 360040"/>
              <a:gd name="connsiteX4" fmla="*/ 186471 w 648072"/>
              <a:gd name="connsiteY4" fmla="*/ 126181 h 360040"/>
              <a:gd name="connsiteX5" fmla="*/ 394094 w 648072"/>
              <a:gd name="connsiteY5" fmla="*/ 126181 h 360040"/>
              <a:gd name="connsiteX6" fmla="*/ 427848 w 648072"/>
              <a:gd name="connsiteY6" fmla="*/ 107429 h 360040"/>
              <a:gd name="connsiteX7" fmla="*/ 461602 w 648072"/>
              <a:gd name="connsiteY7" fmla="*/ 126181 h 360040"/>
              <a:gd name="connsiteX8" fmla="*/ 427848 w 648072"/>
              <a:gd name="connsiteY8" fmla="*/ 144933 h 360040"/>
              <a:gd name="connsiteX9" fmla="*/ 394094 w 648072"/>
              <a:gd name="connsiteY9" fmla="*/ 126181 h 360040"/>
              <a:gd name="connsiteX0" fmla="*/ 148406 w 648072"/>
              <a:gd name="connsiteY0" fmla="*/ 258528 h 360040"/>
              <a:gd name="connsiteX1" fmla="*/ 361990 w 648072"/>
              <a:gd name="connsiteY1" fmla="*/ 209530 h 360040"/>
              <a:gd name="connsiteX2" fmla="*/ 499255 w 648072"/>
              <a:gd name="connsiteY2" fmla="*/ 258528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186471 w 648072"/>
              <a:gd name="connsiteY0" fmla="*/ 126181 h 360040"/>
              <a:gd name="connsiteX1" fmla="*/ 220225 w 648072"/>
              <a:gd name="connsiteY1" fmla="*/ 107429 h 360040"/>
              <a:gd name="connsiteX2" fmla="*/ 253979 w 648072"/>
              <a:gd name="connsiteY2" fmla="*/ 126181 h 360040"/>
              <a:gd name="connsiteX3" fmla="*/ 220225 w 648072"/>
              <a:gd name="connsiteY3" fmla="*/ 144933 h 360040"/>
              <a:gd name="connsiteX4" fmla="*/ 186471 w 648072"/>
              <a:gd name="connsiteY4" fmla="*/ 126181 h 360040"/>
              <a:gd name="connsiteX5" fmla="*/ 394094 w 648072"/>
              <a:gd name="connsiteY5" fmla="*/ 126181 h 360040"/>
              <a:gd name="connsiteX6" fmla="*/ 427848 w 648072"/>
              <a:gd name="connsiteY6" fmla="*/ 107429 h 360040"/>
              <a:gd name="connsiteX7" fmla="*/ 461602 w 648072"/>
              <a:gd name="connsiteY7" fmla="*/ 126181 h 360040"/>
              <a:gd name="connsiteX8" fmla="*/ 427848 w 648072"/>
              <a:gd name="connsiteY8" fmla="*/ 144933 h 360040"/>
              <a:gd name="connsiteX9" fmla="*/ 394094 w 648072"/>
              <a:gd name="connsiteY9" fmla="*/ 126181 h 360040"/>
              <a:gd name="connsiteX0" fmla="*/ 148406 w 648072"/>
              <a:gd name="connsiteY0" fmla="*/ 258528 h 360040"/>
              <a:gd name="connsiteX1" fmla="*/ 361990 w 648072"/>
              <a:gd name="connsiteY1" fmla="*/ 209530 h 360040"/>
              <a:gd name="connsiteX2" fmla="*/ 499255 w 648072"/>
              <a:gd name="connsiteY2" fmla="*/ 258528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186471 w 648072"/>
              <a:gd name="connsiteY0" fmla="*/ 126181 h 360040"/>
              <a:gd name="connsiteX1" fmla="*/ 220225 w 648072"/>
              <a:gd name="connsiteY1" fmla="*/ 107429 h 360040"/>
              <a:gd name="connsiteX2" fmla="*/ 253979 w 648072"/>
              <a:gd name="connsiteY2" fmla="*/ 126181 h 360040"/>
              <a:gd name="connsiteX3" fmla="*/ 220225 w 648072"/>
              <a:gd name="connsiteY3" fmla="*/ 144933 h 360040"/>
              <a:gd name="connsiteX4" fmla="*/ 186471 w 648072"/>
              <a:gd name="connsiteY4" fmla="*/ 126181 h 360040"/>
              <a:gd name="connsiteX5" fmla="*/ 394094 w 648072"/>
              <a:gd name="connsiteY5" fmla="*/ 126181 h 360040"/>
              <a:gd name="connsiteX6" fmla="*/ 427848 w 648072"/>
              <a:gd name="connsiteY6" fmla="*/ 107429 h 360040"/>
              <a:gd name="connsiteX7" fmla="*/ 461602 w 648072"/>
              <a:gd name="connsiteY7" fmla="*/ 126181 h 360040"/>
              <a:gd name="connsiteX8" fmla="*/ 427848 w 648072"/>
              <a:gd name="connsiteY8" fmla="*/ 144933 h 360040"/>
              <a:gd name="connsiteX9" fmla="*/ 394094 w 648072"/>
              <a:gd name="connsiteY9" fmla="*/ 126181 h 360040"/>
              <a:gd name="connsiteX0" fmla="*/ 148406 w 648072"/>
              <a:gd name="connsiteY0" fmla="*/ 258528 h 360040"/>
              <a:gd name="connsiteX1" fmla="*/ 361990 w 648072"/>
              <a:gd name="connsiteY1" fmla="*/ 209530 h 360040"/>
              <a:gd name="connsiteX2" fmla="*/ 499255 w 648072"/>
              <a:gd name="connsiteY2" fmla="*/ 258528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186471 w 648072"/>
              <a:gd name="connsiteY0" fmla="*/ 126181 h 360040"/>
              <a:gd name="connsiteX1" fmla="*/ 220225 w 648072"/>
              <a:gd name="connsiteY1" fmla="*/ 107429 h 360040"/>
              <a:gd name="connsiteX2" fmla="*/ 253979 w 648072"/>
              <a:gd name="connsiteY2" fmla="*/ 126181 h 360040"/>
              <a:gd name="connsiteX3" fmla="*/ 220225 w 648072"/>
              <a:gd name="connsiteY3" fmla="*/ 144933 h 360040"/>
              <a:gd name="connsiteX4" fmla="*/ 186471 w 648072"/>
              <a:gd name="connsiteY4" fmla="*/ 126181 h 360040"/>
              <a:gd name="connsiteX5" fmla="*/ 394094 w 648072"/>
              <a:gd name="connsiteY5" fmla="*/ 126181 h 360040"/>
              <a:gd name="connsiteX6" fmla="*/ 427848 w 648072"/>
              <a:gd name="connsiteY6" fmla="*/ 107429 h 360040"/>
              <a:gd name="connsiteX7" fmla="*/ 461602 w 648072"/>
              <a:gd name="connsiteY7" fmla="*/ 126181 h 360040"/>
              <a:gd name="connsiteX8" fmla="*/ 427848 w 648072"/>
              <a:gd name="connsiteY8" fmla="*/ 144933 h 360040"/>
              <a:gd name="connsiteX9" fmla="*/ 394094 w 648072"/>
              <a:gd name="connsiteY9" fmla="*/ 126181 h 360040"/>
              <a:gd name="connsiteX0" fmla="*/ 148406 w 648072"/>
              <a:gd name="connsiteY0" fmla="*/ 258528 h 360040"/>
              <a:gd name="connsiteX1" fmla="*/ 361990 w 648072"/>
              <a:gd name="connsiteY1" fmla="*/ 209530 h 360040"/>
              <a:gd name="connsiteX2" fmla="*/ 499255 w 648072"/>
              <a:gd name="connsiteY2" fmla="*/ 258528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360040" stroke="0" extrusionOk="0">
                <a:moveTo>
                  <a:pt x="0" y="180020"/>
                </a:moveTo>
                <a:cubicBezTo>
                  <a:pt x="0" y="80598"/>
                  <a:pt x="145076" y="0"/>
                  <a:pt x="324036" y="0"/>
                </a:cubicBezTo>
                <a:cubicBezTo>
                  <a:pt x="502996" y="0"/>
                  <a:pt x="648072" y="80598"/>
                  <a:pt x="648072" y="180020"/>
                </a:cubicBezTo>
                <a:cubicBezTo>
                  <a:pt x="648072" y="279442"/>
                  <a:pt x="502996" y="360040"/>
                  <a:pt x="324036" y="360040"/>
                </a:cubicBezTo>
                <a:cubicBezTo>
                  <a:pt x="145076" y="360040"/>
                  <a:pt x="0" y="279442"/>
                  <a:pt x="0" y="180020"/>
                </a:cubicBezTo>
                <a:close/>
              </a:path>
              <a:path w="648072" h="360040" fill="darkenLess" extrusionOk="0">
                <a:moveTo>
                  <a:pt x="186471" y="126181"/>
                </a:moveTo>
                <a:cubicBezTo>
                  <a:pt x="186471" y="115825"/>
                  <a:pt x="201583" y="107429"/>
                  <a:pt x="220225" y="107429"/>
                </a:cubicBezTo>
                <a:cubicBezTo>
                  <a:pt x="238867" y="107429"/>
                  <a:pt x="253979" y="115825"/>
                  <a:pt x="253979" y="126181"/>
                </a:cubicBezTo>
                <a:cubicBezTo>
                  <a:pt x="253979" y="136537"/>
                  <a:pt x="238867" y="144933"/>
                  <a:pt x="220225" y="144933"/>
                </a:cubicBezTo>
                <a:cubicBezTo>
                  <a:pt x="201583" y="144933"/>
                  <a:pt x="186471" y="136537"/>
                  <a:pt x="186471" y="126181"/>
                </a:cubicBezTo>
                <a:moveTo>
                  <a:pt x="394094" y="126181"/>
                </a:moveTo>
                <a:cubicBezTo>
                  <a:pt x="394094" y="115825"/>
                  <a:pt x="409206" y="107429"/>
                  <a:pt x="427848" y="107429"/>
                </a:cubicBezTo>
                <a:cubicBezTo>
                  <a:pt x="446490" y="107429"/>
                  <a:pt x="461602" y="115825"/>
                  <a:pt x="461602" y="126181"/>
                </a:cubicBezTo>
                <a:cubicBezTo>
                  <a:pt x="461602" y="136537"/>
                  <a:pt x="446490" y="144933"/>
                  <a:pt x="427848" y="144933"/>
                </a:cubicBezTo>
                <a:cubicBezTo>
                  <a:pt x="409206" y="144933"/>
                  <a:pt x="394094" y="136537"/>
                  <a:pt x="394094" y="126181"/>
                </a:cubicBezTo>
              </a:path>
              <a:path w="648072" h="360040" fill="none" extrusionOk="0">
                <a:moveTo>
                  <a:pt x="148406" y="258528"/>
                </a:moveTo>
                <a:cubicBezTo>
                  <a:pt x="177971" y="264332"/>
                  <a:pt x="260264" y="202276"/>
                  <a:pt x="361990" y="209530"/>
                </a:cubicBezTo>
                <a:cubicBezTo>
                  <a:pt x="442658" y="209857"/>
                  <a:pt x="382442" y="303202"/>
                  <a:pt x="499255" y="258528"/>
                </a:cubicBezTo>
              </a:path>
              <a:path w="648072" h="360040" fill="none">
                <a:moveTo>
                  <a:pt x="0" y="180020"/>
                </a:moveTo>
                <a:cubicBezTo>
                  <a:pt x="0" y="80598"/>
                  <a:pt x="145076" y="0"/>
                  <a:pt x="324036" y="0"/>
                </a:cubicBezTo>
                <a:cubicBezTo>
                  <a:pt x="502996" y="0"/>
                  <a:pt x="648072" y="80598"/>
                  <a:pt x="648072" y="180020"/>
                </a:cubicBezTo>
                <a:cubicBezTo>
                  <a:pt x="648072" y="279442"/>
                  <a:pt x="502996" y="360040"/>
                  <a:pt x="324036" y="360040"/>
                </a:cubicBezTo>
                <a:cubicBezTo>
                  <a:pt x="145076" y="360040"/>
                  <a:pt x="0" y="279442"/>
                  <a:pt x="0" y="180020"/>
                </a:cubicBezTo>
                <a:close/>
              </a:path>
            </a:pathLst>
          </a:cu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6" name="矩形 35">
            <a:extLst>
              <a:ext uri="{FF2B5EF4-FFF2-40B4-BE49-F238E27FC236}">
                <a16:creationId xmlns:a16="http://schemas.microsoft.com/office/drawing/2014/main" id="{04B30FC5-CB93-46D3-BBDB-A7A7686FDBFB}"/>
              </a:ext>
            </a:extLst>
          </p:cNvPr>
          <p:cNvSpPr/>
          <p:nvPr/>
        </p:nvSpPr>
        <p:spPr bwMode="auto">
          <a:xfrm>
            <a:off x="5940152" y="4581128"/>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37" name="直接箭头连接符 36">
            <a:extLst>
              <a:ext uri="{FF2B5EF4-FFF2-40B4-BE49-F238E27FC236}">
                <a16:creationId xmlns:a16="http://schemas.microsoft.com/office/drawing/2014/main" id="{13754207-F564-42BC-BA20-DA5B75CAB62D}"/>
              </a:ext>
            </a:extLst>
          </p:cNvPr>
          <p:cNvCxnSpPr>
            <a:cxnSpLocks/>
          </p:cNvCxnSpPr>
          <p:nvPr/>
        </p:nvCxnSpPr>
        <p:spPr bwMode="auto">
          <a:xfrm flipV="1">
            <a:off x="6516216" y="3789040"/>
            <a:ext cx="0" cy="93610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8" name="笑脸 37">
            <a:extLst>
              <a:ext uri="{FF2B5EF4-FFF2-40B4-BE49-F238E27FC236}">
                <a16:creationId xmlns:a16="http://schemas.microsoft.com/office/drawing/2014/main" id="{065BE2CC-CE0B-4851-BBD2-383AA7EA3694}"/>
              </a:ext>
            </a:extLst>
          </p:cNvPr>
          <p:cNvSpPr/>
          <p:nvPr/>
        </p:nvSpPr>
        <p:spPr bwMode="auto">
          <a:xfrm>
            <a:off x="6804248" y="3429000"/>
            <a:ext cx="648072" cy="360040"/>
          </a:xfrm>
          <a:prstGeom prst="smileyFace">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16467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6192688"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*h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(“Fred”);</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char *w = </a:t>
            </a:r>
            <a:r>
              <a:rPr lang="en-US" dirty="0" err="1">
                <a:solidFill>
                  <a:srgbClr val="FFFFFF"/>
                </a:solidFill>
              </a:rPr>
              <a:t>strdup</a:t>
            </a:r>
            <a:r>
              <a:rPr lang="en-US" dirty="0">
                <a:solidFill>
                  <a:srgbClr val="FFFFFF"/>
                </a:solidFill>
              </a:rPr>
              <a:t>(“Wilma”);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swap(&amp;h, &amp;w,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a:t>
            </a:r>
          </a:p>
        </p:txBody>
      </p:sp>
      <p:sp>
        <p:nvSpPr>
          <p:cNvPr id="19" name="矩形 18">
            <a:extLst>
              <a:ext uri="{FF2B5EF4-FFF2-40B4-BE49-F238E27FC236}">
                <a16:creationId xmlns:a16="http://schemas.microsoft.com/office/drawing/2014/main" id="{5E62DAD1-1E9C-46C8-90DE-6B8E807CB768}"/>
              </a:ext>
            </a:extLst>
          </p:cNvPr>
          <p:cNvSpPr/>
          <p:nvPr/>
        </p:nvSpPr>
        <p:spPr bwMode="auto">
          <a:xfrm>
            <a:off x="3635896" y="2924944"/>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20" name="直接箭头连接符 19">
            <a:extLst>
              <a:ext uri="{FF2B5EF4-FFF2-40B4-BE49-F238E27FC236}">
                <a16:creationId xmlns:a16="http://schemas.microsoft.com/office/drawing/2014/main" id="{09509BC9-0432-499F-B165-D3C9791A3D43}"/>
              </a:ext>
            </a:extLst>
          </p:cNvPr>
          <p:cNvCxnSpPr>
            <a:cxnSpLocks/>
            <a:endCxn id="22" idx="1"/>
          </p:cNvCxnSpPr>
          <p:nvPr/>
        </p:nvCxnSpPr>
        <p:spPr bwMode="auto">
          <a:xfrm>
            <a:off x="4211960" y="3104964"/>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3" name="矩形 22">
            <a:extLst>
              <a:ext uri="{FF2B5EF4-FFF2-40B4-BE49-F238E27FC236}">
                <a16:creationId xmlns:a16="http://schemas.microsoft.com/office/drawing/2014/main" id="{5FFB9103-AB8E-4954-9A62-50F41B35C922}"/>
              </a:ext>
            </a:extLst>
          </p:cNvPr>
          <p:cNvSpPr/>
          <p:nvPr/>
        </p:nvSpPr>
        <p:spPr bwMode="auto">
          <a:xfrm>
            <a:off x="3635896"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31" name="文本框 30">
            <a:extLst>
              <a:ext uri="{FF2B5EF4-FFF2-40B4-BE49-F238E27FC236}">
                <a16:creationId xmlns:a16="http://schemas.microsoft.com/office/drawing/2014/main" id="{84ABCE7F-B084-4227-BA7A-CB1EE910D23D}"/>
              </a:ext>
            </a:extLst>
          </p:cNvPr>
          <p:cNvSpPr txBox="1"/>
          <p:nvPr/>
        </p:nvSpPr>
        <p:spPr>
          <a:xfrm>
            <a:off x="2195736" y="242088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vp1</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文本框 31">
            <a:extLst>
              <a:ext uri="{FF2B5EF4-FFF2-40B4-BE49-F238E27FC236}">
                <a16:creationId xmlns:a16="http://schemas.microsoft.com/office/drawing/2014/main" id="{D2C590BA-54CE-4DD3-8D82-950AC07F2512}"/>
              </a:ext>
            </a:extLst>
          </p:cNvPr>
          <p:cNvSpPr txBox="1"/>
          <p:nvPr/>
        </p:nvSpPr>
        <p:spPr>
          <a:xfrm>
            <a:off x="2267744" y="3861048"/>
            <a:ext cx="72008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vp2</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5A15B0DE-F508-4868-AD7B-7A140A441ADB}"/>
              </a:ext>
            </a:extLst>
          </p:cNvPr>
          <p:cNvSpPr/>
          <p:nvPr/>
        </p:nvSpPr>
        <p:spPr bwMode="auto">
          <a:xfrm>
            <a:off x="5364088"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F</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4" name="矩形 23">
            <a:extLst>
              <a:ext uri="{FF2B5EF4-FFF2-40B4-BE49-F238E27FC236}">
                <a16:creationId xmlns:a16="http://schemas.microsoft.com/office/drawing/2014/main" id="{4AAB5581-E80B-4ADA-A487-1338829D012C}"/>
              </a:ext>
            </a:extLst>
          </p:cNvPr>
          <p:cNvSpPr/>
          <p:nvPr/>
        </p:nvSpPr>
        <p:spPr bwMode="auto">
          <a:xfrm>
            <a:off x="5652120"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r</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5" name="矩形 24">
            <a:extLst>
              <a:ext uri="{FF2B5EF4-FFF2-40B4-BE49-F238E27FC236}">
                <a16:creationId xmlns:a16="http://schemas.microsoft.com/office/drawing/2014/main" id="{38946A98-A090-44AD-A075-DCA8DCDF0F2E}"/>
              </a:ext>
            </a:extLst>
          </p:cNvPr>
          <p:cNvSpPr/>
          <p:nvPr/>
        </p:nvSpPr>
        <p:spPr bwMode="auto">
          <a:xfrm>
            <a:off x="5940152"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e</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37E930A6-BBE6-4B7A-8F08-C4527B616E24}"/>
              </a:ext>
            </a:extLst>
          </p:cNvPr>
          <p:cNvSpPr/>
          <p:nvPr/>
        </p:nvSpPr>
        <p:spPr bwMode="auto">
          <a:xfrm>
            <a:off x="6228184"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d</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876D81DD-8651-407F-8180-4F196A14E5AC}"/>
              </a:ext>
            </a:extLst>
          </p:cNvPr>
          <p:cNvSpPr/>
          <p:nvPr/>
        </p:nvSpPr>
        <p:spPr bwMode="auto">
          <a:xfrm>
            <a:off x="6516216"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8" name="文本框 27">
            <a:extLst>
              <a:ext uri="{FF2B5EF4-FFF2-40B4-BE49-F238E27FC236}">
                <a16:creationId xmlns:a16="http://schemas.microsoft.com/office/drawing/2014/main" id="{4C0E6CE3-E169-42A3-9F04-15630756788C}"/>
              </a:ext>
            </a:extLst>
          </p:cNvPr>
          <p:cNvSpPr txBox="1"/>
          <p:nvPr/>
        </p:nvSpPr>
        <p:spPr>
          <a:xfrm>
            <a:off x="6490944" y="2954128"/>
            <a:ext cx="364202" cy="369332"/>
          </a:xfrm>
          <a:prstGeom prst="rect">
            <a:avLst/>
          </a:prstGeom>
          <a:noFill/>
        </p:spPr>
        <p:txBody>
          <a:bodyPr wrap="none" rtlCol="0">
            <a:spAutoFit/>
          </a:bodyPr>
          <a:lstStyle/>
          <a:p>
            <a:r>
              <a:rPr lang="en-US" altLang="zh-CN" sz="1800" dirty="0"/>
              <a:t>\0</a:t>
            </a:r>
            <a:endParaRPr lang="zh-CN" altLang="en-US" sz="1800" dirty="0"/>
          </a:p>
        </p:txBody>
      </p:sp>
      <p:grpSp>
        <p:nvGrpSpPr>
          <p:cNvPr id="2" name="组合 1">
            <a:extLst>
              <a:ext uri="{FF2B5EF4-FFF2-40B4-BE49-F238E27FC236}">
                <a16:creationId xmlns:a16="http://schemas.microsoft.com/office/drawing/2014/main" id="{FDFFA375-ECF4-425C-A4C0-59F15B6B7EA1}"/>
              </a:ext>
            </a:extLst>
          </p:cNvPr>
          <p:cNvGrpSpPr/>
          <p:nvPr/>
        </p:nvGrpSpPr>
        <p:grpSpPr>
          <a:xfrm>
            <a:off x="5364088" y="3573016"/>
            <a:ext cx="1779090" cy="398516"/>
            <a:chOff x="3275856" y="3645024"/>
            <a:chExt cx="1779090" cy="398516"/>
          </a:xfrm>
        </p:grpSpPr>
        <p:sp>
          <p:nvSpPr>
            <p:cNvPr id="29" name="矩形 28">
              <a:extLst>
                <a:ext uri="{FF2B5EF4-FFF2-40B4-BE49-F238E27FC236}">
                  <a16:creationId xmlns:a16="http://schemas.microsoft.com/office/drawing/2014/main" id="{B0A2CEE9-2542-45FC-B5C1-F220F95226E6}"/>
                </a:ext>
              </a:extLst>
            </p:cNvPr>
            <p:cNvSpPr/>
            <p:nvPr/>
          </p:nvSpPr>
          <p:spPr bwMode="auto">
            <a:xfrm>
              <a:off x="3563888"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err="1">
                  <a:solidFill>
                    <a:srgbClr val="FFFFFF"/>
                  </a:solidFill>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1AA36979-AC8D-470C-AE55-627BC2FD40EF}"/>
                </a:ext>
              </a:extLst>
            </p:cNvPr>
            <p:cNvSpPr/>
            <p:nvPr/>
          </p:nvSpPr>
          <p:spPr bwMode="auto">
            <a:xfrm>
              <a:off x="3851920"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l</a:t>
              </a:r>
            </a:p>
          </p:txBody>
        </p:sp>
        <p:sp>
          <p:nvSpPr>
            <p:cNvPr id="39" name="矩形 38">
              <a:extLst>
                <a:ext uri="{FF2B5EF4-FFF2-40B4-BE49-F238E27FC236}">
                  <a16:creationId xmlns:a16="http://schemas.microsoft.com/office/drawing/2014/main" id="{16CDBF71-A7EA-4C38-89E0-602851C6C2EA}"/>
                </a:ext>
              </a:extLst>
            </p:cNvPr>
            <p:cNvSpPr/>
            <p:nvPr/>
          </p:nvSpPr>
          <p:spPr bwMode="auto">
            <a:xfrm>
              <a:off x="4139952"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m</a:t>
              </a:r>
            </a:p>
          </p:txBody>
        </p:sp>
        <p:sp>
          <p:nvSpPr>
            <p:cNvPr id="40" name="矩形 39">
              <a:extLst>
                <a:ext uri="{FF2B5EF4-FFF2-40B4-BE49-F238E27FC236}">
                  <a16:creationId xmlns:a16="http://schemas.microsoft.com/office/drawing/2014/main" id="{627BD710-D478-416A-BF2E-96A7F6C3D2EF}"/>
                </a:ext>
              </a:extLst>
            </p:cNvPr>
            <p:cNvSpPr/>
            <p:nvPr/>
          </p:nvSpPr>
          <p:spPr bwMode="auto">
            <a:xfrm>
              <a:off x="4427984"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1" name="矩形 40">
              <a:extLst>
                <a:ext uri="{FF2B5EF4-FFF2-40B4-BE49-F238E27FC236}">
                  <a16:creationId xmlns:a16="http://schemas.microsoft.com/office/drawing/2014/main" id="{CBAA7532-A719-4CC8-81E6-603558FA1AEB}"/>
                </a:ext>
              </a:extLst>
            </p:cNvPr>
            <p:cNvSpPr/>
            <p:nvPr/>
          </p:nvSpPr>
          <p:spPr bwMode="auto">
            <a:xfrm>
              <a:off x="471601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2" name="文本框 41">
              <a:extLst>
                <a:ext uri="{FF2B5EF4-FFF2-40B4-BE49-F238E27FC236}">
                  <a16:creationId xmlns:a16="http://schemas.microsoft.com/office/drawing/2014/main" id="{483645BF-1ADE-4A09-BDE7-C7BEECEFAE26}"/>
                </a:ext>
              </a:extLst>
            </p:cNvPr>
            <p:cNvSpPr txBox="1"/>
            <p:nvPr/>
          </p:nvSpPr>
          <p:spPr>
            <a:xfrm>
              <a:off x="4690744" y="3674208"/>
              <a:ext cx="364202" cy="369332"/>
            </a:xfrm>
            <a:prstGeom prst="rect">
              <a:avLst/>
            </a:prstGeom>
            <a:noFill/>
          </p:spPr>
          <p:txBody>
            <a:bodyPr wrap="none" rtlCol="0">
              <a:spAutoFit/>
            </a:bodyPr>
            <a:lstStyle/>
            <a:p>
              <a:r>
                <a:rPr lang="en-US" altLang="zh-CN" sz="1800" dirty="0"/>
                <a:t>\0</a:t>
              </a:r>
              <a:endParaRPr lang="zh-CN" altLang="en-US" sz="1800" dirty="0"/>
            </a:p>
          </p:txBody>
        </p:sp>
        <p:sp>
          <p:nvSpPr>
            <p:cNvPr id="43" name="矩形 42">
              <a:extLst>
                <a:ext uri="{FF2B5EF4-FFF2-40B4-BE49-F238E27FC236}">
                  <a16:creationId xmlns:a16="http://schemas.microsoft.com/office/drawing/2014/main" id="{01A4D212-A7DF-4132-BD62-9D5418781918}"/>
                </a:ext>
              </a:extLst>
            </p:cNvPr>
            <p:cNvSpPr/>
            <p:nvPr/>
          </p:nvSpPr>
          <p:spPr bwMode="auto">
            <a:xfrm>
              <a:off x="327585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W</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cxnSp>
        <p:nvCxnSpPr>
          <p:cNvPr id="44" name="直接箭头连接符 43">
            <a:extLst>
              <a:ext uri="{FF2B5EF4-FFF2-40B4-BE49-F238E27FC236}">
                <a16:creationId xmlns:a16="http://schemas.microsoft.com/office/drawing/2014/main" id="{4251B672-57D4-45B4-9173-51DE45D36C86}"/>
              </a:ext>
            </a:extLst>
          </p:cNvPr>
          <p:cNvCxnSpPr>
            <a:cxnSpLocks/>
            <a:endCxn id="43" idx="1"/>
          </p:cNvCxnSpPr>
          <p:nvPr/>
        </p:nvCxnSpPr>
        <p:spPr bwMode="auto">
          <a:xfrm>
            <a:off x="4211960" y="3753036"/>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5" name="矩形 44">
            <a:extLst>
              <a:ext uri="{FF2B5EF4-FFF2-40B4-BE49-F238E27FC236}">
                <a16:creationId xmlns:a16="http://schemas.microsoft.com/office/drawing/2014/main" id="{745F73A4-2B62-49CA-B06A-A3FCEFE602AB}"/>
              </a:ext>
            </a:extLst>
          </p:cNvPr>
          <p:cNvSpPr/>
          <p:nvPr/>
        </p:nvSpPr>
        <p:spPr bwMode="auto">
          <a:xfrm>
            <a:off x="1907704" y="2924944"/>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6" name="直接箭头连接符 45">
            <a:extLst>
              <a:ext uri="{FF2B5EF4-FFF2-40B4-BE49-F238E27FC236}">
                <a16:creationId xmlns:a16="http://schemas.microsoft.com/office/drawing/2014/main" id="{2B5B2228-DAE9-458C-98B2-3ABB5E34759E}"/>
              </a:ext>
            </a:extLst>
          </p:cNvPr>
          <p:cNvCxnSpPr>
            <a:cxnSpLocks/>
          </p:cNvCxnSpPr>
          <p:nvPr/>
        </p:nvCxnSpPr>
        <p:spPr bwMode="auto">
          <a:xfrm>
            <a:off x="2483768" y="3104964"/>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7" name="矩形 46">
            <a:extLst>
              <a:ext uri="{FF2B5EF4-FFF2-40B4-BE49-F238E27FC236}">
                <a16:creationId xmlns:a16="http://schemas.microsoft.com/office/drawing/2014/main" id="{A71C08D1-3958-4158-B32A-FF6DCE7E0210}"/>
              </a:ext>
            </a:extLst>
          </p:cNvPr>
          <p:cNvSpPr/>
          <p:nvPr/>
        </p:nvSpPr>
        <p:spPr bwMode="auto">
          <a:xfrm>
            <a:off x="1907704"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8" name="直接箭头连接符 47">
            <a:extLst>
              <a:ext uri="{FF2B5EF4-FFF2-40B4-BE49-F238E27FC236}">
                <a16:creationId xmlns:a16="http://schemas.microsoft.com/office/drawing/2014/main" id="{CE604A82-F8A6-4A52-B239-BD833C535D69}"/>
              </a:ext>
            </a:extLst>
          </p:cNvPr>
          <p:cNvCxnSpPr>
            <a:cxnSpLocks/>
          </p:cNvCxnSpPr>
          <p:nvPr/>
        </p:nvCxnSpPr>
        <p:spPr bwMode="auto">
          <a:xfrm>
            <a:off x="2483768" y="3753036"/>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9" name="文本框 48">
            <a:extLst>
              <a:ext uri="{FF2B5EF4-FFF2-40B4-BE49-F238E27FC236}">
                <a16:creationId xmlns:a16="http://schemas.microsoft.com/office/drawing/2014/main" id="{59A55B1E-DB59-4D68-9B7A-AA4F38E22F0A}"/>
              </a:ext>
            </a:extLst>
          </p:cNvPr>
          <p:cNvSpPr txBox="1"/>
          <p:nvPr/>
        </p:nvSpPr>
        <p:spPr>
          <a:xfrm>
            <a:off x="3923928" y="242088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h</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0" name="文本框 49">
            <a:extLst>
              <a:ext uri="{FF2B5EF4-FFF2-40B4-BE49-F238E27FC236}">
                <a16:creationId xmlns:a16="http://schemas.microsoft.com/office/drawing/2014/main" id="{D83C547E-CA43-430E-A9E5-8BB6E1AF49CE}"/>
              </a:ext>
            </a:extLst>
          </p:cNvPr>
          <p:cNvSpPr txBox="1"/>
          <p:nvPr/>
        </p:nvSpPr>
        <p:spPr>
          <a:xfrm>
            <a:off x="3923928" y="386104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51" name="直接箭头连接符 50">
            <a:extLst>
              <a:ext uri="{FF2B5EF4-FFF2-40B4-BE49-F238E27FC236}">
                <a16:creationId xmlns:a16="http://schemas.microsoft.com/office/drawing/2014/main" id="{271FD2E6-6FC7-4AE9-91AC-2FAA8343AA8B}"/>
              </a:ext>
            </a:extLst>
          </p:cNvPr>
          <p:cNvCxnSpPr>
            <a:cxnSpLocks/>
          </p:cNvCxnSpPr>
          <p:nvPr/>
        </p:nvCxnSpPr>
        <p:spPr bwMode="auto">
          <a:xfrm>
            <a:off x="4211960" y="3068960"/>
            <a:ext cx="1152128" cy="72008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52" name="直接箭头连接符 51">
            <a:extLst>
              <a:ext uri="{FF2B5EF4-FFF2-40B4-BE49-F238E27FC236}">
                <a16:creationId xmlns:a16="http://schemas.microsoft.com/office/drawing/2014/main" id="{70A1B372-7621-45C4-8982-F11AE71B28E6}"/>
              </a:ext>
            </a:extLst>
          </p:cNvPr>
          <p:cNvCxnSpPr>
            <a:cxnSpLocks/>
          </p:cNvCxnSpPr>
          <p:nvPr/>
        </p:nvCxnSpPr>
        <p:spPr bwMode="auto">
          <a:xfrm flipV="1">
            <a:off x="4211960" y="3068960"/>
            <a:ext cx="1152128" cy="64807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Tree>
    <p:extLst>
      <p:ext uri="{BB962C8B-B14F-4D97-AF65-F5344CB8AC3E}">
        <p14:creationId xmlns:p14="http://schemas.microsoft.com/office/powerpoint/2010/main" val="41660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20"/>
                                        </p:tgtEl>
                                      </p:cBhvr>
                                    </p:animEffect>
                                    <p:set>
                                      <p:cBhvr>
                                        <p:cTn id="54" dur="1" fill="hold">
                                          <p:stCondLst>
                                            <p:cond delay="499"/>
                                          </p:stCondLst>
                                        </p:cTn>
                                        <p:tgtEl>
                                          <p:spTgt spid="20"/>
                                        </p:tgtEl>
                                        <p:attrNameLst>
                                          <p:attrName>style.visibility</p:attrName>
                                        </p:attrNameLst>
                                      </p:cBhvr>
                                      <p:to>
                                        <p:strVal val="hidden"/>
                                      </p:to>
                                    </p:set>
                                  </p:childTnLst>
                                </p:cTn>
                              </p:par>
                              <p:par>
                                <p:cTn id="55" presetID="22" presetClass="exit" presetSubtype="4" fill="hold" nodeType="withEffect">
                                  <p:stCondLst>
                                    <p:cond delay="0"/>
                                  </p:stCondLst>
                                  <p:childTnLst>
                                    <p:animEffect transition="out" filter="wipe(down)">
                                      <p:cBhvr>
                                        <p:cTn id="56" dur="500"/>
                                        <p:tgtEl>
                                          <p:spTgt spid="44"/>
                                        </p:tgtEl>
                                      </p:cBhvr>
                                    </p:animEffect>
                                    <p:set>
                                      <p:cBhvr>
                                        <p:cTn id="57" dur="1" fill="hold">
                                          <p:stCondLst>
                                            <p:cond delay="499"/>
                                          </p:stCondLst>
                                        </p:cTn>
                                        <p:tgtEl>
                                          <p:spTgt spid="4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53" presetClass="entr" presetSubtype="16"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p:cTn id="67" dur="500" fill="hold"/>
                                        <p:tgtEl>
                                          <p:spTgt spid="52"/>
                                        </p:tgtEl>
                                        <p:attrNameLst>
                                          <p:attrName>ppt_w</p:attrName>
                                        </p:attrNameLst>
                                      </p:cBhvr>
                                      <p:tavLst>
                                        <p:tav tm="0">
                                          <p:val>
                                            <p:fltVal val="0"/>
                                          </p:val>
                                        </p:tav>
                                        <p:tav tm="100000">
                                          <p:val>
                                            <p:strVal val="#ppt_w"/>
                                          </p:val>
                                        </p:tav>
                                      </p:tavLst>
                                    </p:anim>
                                    <p:anim calcmode="lin" valueType="num">
                                      <p:cBhvr>
                                        <p:cTn id="68" dur="500" fill="hold"/>
                                        <p:tgtEl>
                                          <p:spTgt spid="52"/>
                                        </p:tgtEl>
                                        <p:attrNameLst>
                                          <p:attrName>ppt_h</p:attrName>
                                        </p:attrNameLst>
                                      </p:cBhvr>
                                      <p:tavLst>
                                        <p:tav tm="0">
                                          <p:val>
                                            <p:fltVal val="0"/>
                                          </p:val>
                                        </p:tav>
                                        <p:tav tm="100000">
                                          <p:val>
                                            <p:strVal val="#ppt_h"/>
                                          </p:val>
                                        </p:tav>
                                      </p:tavLst>
                                    </p:anim>
                                    <p:animEffect transition="in" filter="fade">
                                      <p:cBhvr>
                                        <p:cTn id="6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31" grpId="0"/>
      <p:bldP spid="32" grpId="0"/>
      <p:bldP spid="22" grpId="0" animBg="1"/>
      <p:bldP spid="24" grpId="0" animBg="1"/>
      <p:bldP spid="25" grpId="0" animBg="1"/>
      <p:bldP spid="26" grpId="0" animBg="1"/>
      <p:bldP spid="27" grpId="0" animBg="1"/>
      <p:bldP spid="28" grpId="0"/>
      <p:bldP spid="45" grpId="0" animBg="1"/>
      <p:bldP spid="47" grpId="0" animBg="1"/>
      <p:bldP spid="49" grpId="0"/>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6192688"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*h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*w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(“Wilma”);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swap(h, w,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a:t>
            </a:r>
          </a:p>
        </p:txBody>
      </p:sp>
      <p:sp>
        <p:nvSpPr>
          <p:cNvPr id="19" name="矩形 18">
            <a:extLst>
              <a:ext uri="{FF2B5EF4-FFF2-40B4-BE49-F238E27FC236}">
                <a16:creationId xmlns:a16="http://schemas.microsoft.com/office/drawing/2014/main" id="{5E62DAD1-1E9C-46C8-90DE-6B8E807CB768}"/>
              </a:ext>
            </a:extLst>
          </p:cNvPr>
          <p:cNvSpPr/>
          <p:nvPr/>
        </p:nvSpPr>
        <p:spPr bwMode="auto">
          <a:xfrm>
            <a:off x="3635896" y="2924944"/>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20" name="直接箭头连接符 19">
            <a:extLst>
              <a:ext uri="{FF2B5EF4-FFF2-40B4-BE49-F238E27FC236}">
                <a16:creationId xmlns:a16="http://schemas.microsoft.com/office/drawing/2014/main" id="{09509BC9-0432-499F-B165-D3C9791A3D43}"/>
              </a:ext>
            </a:extLst>
          </p:cNvPr>
          <p:cNvCxnSpPr>
            <a:cxnSpLocks/>
            <a:endCxn id="22" idx="1"/>
          </p:cNvCxnSpPr>
          <p:nvPr/>
        </p:nvCxnSpPr>
        <p:spPr bwMode="auto">
          <a:xfrm>
            <a:off x="4211960" y="3104964"/>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3" name="矩形 22">
            <a:extLst>
              <a:ext uri="{FF2B5EF4-FFF2-40B4-BE49-F238E27FC236}">
                <a16:creationId xmlns:a16="http://schemas.microsoft.com/office/drawing/2014/main" id="{5FFB9103-AB8E-4954-9A62-50F41B35C922}"/>
              </a:ext>
            </a:extLst>
          </p:cNvPr>
          <p:cNvSpPr/>
          <p:nvPr/>
        </p:nvSpPr>
        <p:spPr bwMode="auto">
          <a:xfrm>
            <a:off x="3635896"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31" name="文本框 30">
            <a:extLst>
              <a:ext uri="{FF2B5EF4-FFF2-40B4-BE49-F238E27FC236}">
                <a16:creationId xmlns:a16="http://schemas.microsoft.com/office/drawing/2014/main" id="{84ABCE7F-B084-4227-BA7A-CB1EE910D23D}"/>
              </a:ext>
            </a:extLst>
          </p:cNvPr>
          <p:cNvSpPr txBox="1"/>
          <p:nvPr/>
        </p:nvSpPr>
        <p:spPr>
          <a:xfrm>
            <a:off x="3059832" y="1916832"/>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vp1</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文本框 31">
            <a:extLst>
              <a:ext uri="{FF2B5EF4-FFF2-40B4-BE49-F238E27FC236}">
                <a16:creationId xmlns:a16="http://schemas.microsoft.com/office/drawing/2014/main" id="{D2C590BA-54CE-4DD3-8D82-950AC07F2512}"/>
              </a:ext>
            </a:extLst>
          </p:cNvPr>
          <p:cNvSpPr txBox="1"/>
          <p:nvPr/>
        </p:nvSpPr>
        <p:spPr>
          <a:xfrm>
            <a:off x="3059832" y="4365104"/>
            <a:ext cx="72008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vp2</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nvGrpSpPr>
          <p:cNvPr id="9" name="组合 8">
            <a:extLst>
              <a:ext uri="{FF2B5EF4-FFF2-40B4-BE49-F238E27FC236}">
                <a16:creationId xmlns:a16="http://schemas.microsoft.com/office/drawing/2014/main" id="{47147DE1-3333-4ACE-A300-2AC42EE9F702}"/>
              </a:ext>
            </a:extLst>
          </p:cNvPr>
          <p:cNvGrpSpPr/>
          <p:nvPr/>
        </p:nvGrpSpPr>
        <p:grpSpPr>
          <a:xfrm>
            <a:off x="5364088" y="2924944"/>
            <a:ext cx="1491058" cy="398516"/>
            <a:chOff x="5364088" y="2924944"/>
            <a:chExt cx="1491058" cy="398516"/>
          </a:xfrm>
        </p:grpSpPr>
        <p:sp>
          <p:nvSpPr>
            <p:cNvPr id="22" name="矩形 21">
              <a:extLst>
                <a:ext uri="{FF2B5EF4-FFF2-40B4-BE49-F238E27FC236}">
                  <a16:creationId xmlns:a16="http://schemas.microsoft.com/office/drawing/2014/main" id="{5A15B0DE-F508-4868-AD7B-7A140A441ADB}"/>
                </a:ext>
              </a:extLst>
            </p:cNvPr>
            <p:cNvSpPr/>
            <p:nvPr/>
          </p:nvSpPr>
          <p:spPr bwMode="auto">
            <a:xfrm>
              <a:off x="5364088"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a:t>
              </a:r>
            </a:p>
          </p:txBody>
        </p:sp>
        <p:sp>
          <p:nvSpPr>
            <p:cNvPr id="24" name="矩形 23">
              <a:extLst>
                <a:ext uri="{FF2B5EF4-FFF2-40B4-BE49-F238E27FC236}">
                  <a16:creationId xmlns:a16="http://schemas.microsoft.com/office/drawing/2014/main" id="{4AAB5581-E80B-4ADA-A487-1338829D012C}"/>
                </a:ext>
              </a:extLst>
            </p:cNvPr>
            <p:cNvSpPr/>
            <p:nvPr/>
          </p:nvSpPr>
          <p:spPr bwMode="auto">
            <a:xfrm>
              <a:off x="5652120"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a:t>
              </a:r>
            </a:p>
          </p:txBody>
        </p:sp>
        <p:sp>
          <p:nvSpPr>
            <p:cNvPr id="25" name="矩形 24">
              <a:extLst>
                <a:ext uri="{FF2B5EF4-FFF2-40B4-BE49-F238E27FC236}">
                  <a16:creationId xmlns:a16="http://schemas.microsoft.com/office/drawing/2014/main" id="{38946A98-A090-44AD-A075-DCA8DCDF0F2E}"/>
                </a:ext>
              </a:extLst>
            </p:cNvPr>
            <p:cNvSpPr/>
            <p:nvPr/>
          </p:nvSpPr>
          <p:spPr bwMode="auto">
            <a:xfrm>
              <a:off x="5940152"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e</a:t>
              </a:r>
            </a:p>
          </p:txBody>
        </p:sp>
        <p:sp>
          <p:nvSpPr>
            <p:cNvPr id="26" name="矩形 25">
              <a:extLst>
                <a:ext uri="{FF2B5EF4-FFF2-40B4-BE49-F238E27FC236}">
                  <a16:creationId xmlns:a16="http://schemas.microsoft.com/office/drawing/2014/main" id="{37E930A6-BBE6-4B7A-8F08-C4527B616E24}"/>
                </a:ext>
              </a:extLst>
            </p:cNvPr>
            <p:cNvSpPr/>
            <p:nvPr/>
          </p:nvSpPr>
          <p:spPr bwMode="auto">
            <a:xfrm>
              <a:off x="6228184"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a:t>
              </a:r>
            </a:p>
          </p:txBody>
        </p:sp>
        <p:sp>
          <p:nvSpPr>
            <p:cNvPr id="27" name="矩形 26">
              <a:extLst>
                <a:ext uri="{FF2B5EF4-FFF2-40B4-BE49-F238E27FC236}">
                  <a16:creationId xmlns:a16="http://schemas.microsoft.com/office/drawing/2014/main" id="{876D81DD-8651-407F-8180-4F196A14E5AC}"/>
                </a:ext>
              </a:extLst>
            </p:cNvPr>
            <p:cNvSpPr/>
            <p:nvPr/>
          </p:nvSpPr>
          <p:spPr bwMode="auto">
            <a:xfrm>
              <a:off x="6516216"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8" name="文本框 27">
              <a:extLst>
                <a:ext uri="{FF2B5EF4-FFF2-40B4-BE49-F238E27FC236}">
                  <a16:creationId xmlns:a16="http://schemas.microsoft.com/office/drawing/2014/main" id="{4C0E6CE3-E169-42A3-9F04-15630756788C}"/>
                </a:ext>
              </a:extLst>
            </p:cNvPr>
            <p:cNvSpPr txBox="1"/>
            <p:nvPr/>
          </p:nvSpPr>
          <p:spPr>
            <a:xfrm>
              <a:off x="6490944" y="295412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grpSp>
        <p:nvGrpSpPr>
          <p:cNvPr id="2" name="组合 1">
            <a:extLst>
              <a:ext uri="{FF2B5EF4-FFF2-40B4-BE49-F238E27FC236}">
                <a16:creationId xmlns:a16="http://schemas.microsoft.com/office/drawing/2014/main" id="{FDFFA375-ECF4-425C-A4C0-59F15B6B7EA1}"/>
              </a:ext>
            </a:extLst>
          </p:cNvPr>
          <p:cNvGrpSpPr/>
          <p:nvPr/>
        </p:nvGrpSpPr>
        <p:grpSpPr>
          <a:xfrm>
            <a:off x="5364088" y="3573016"/>
            <a:ext cx="1779090" cy="398516"/>
            <a:chOff x="3275856" y="3645024"/>
            <a:chExt cx="1779090" cy="398516"/>
          </a:xfrm>
        </p:grpSpPr>
        <p:sp>
          <p:nvSpPr>
            <p:cNvPr id="29" name="矩形 28">
              <a:extLst>
                <a:ext uri="{FF2B5EF4-FFF2-40B4-BE49-F238E27FC236}">
                  <a16:creationId xmlns:a16="http://schemas.microsoft.com/office/drawing/2014/main" id="{B0A2CEE9-2542-45FC-B5C1-F220F95226E6}"/>
                </a:ext>
              </a:extLst>
            </p:cNvPr>
            <p:cNvSpPr/>
            <p:nvPr/>
          </p:nvSpPr>
          <p:spPr bwMode="auto">
            <a:xfrm>
              <a:off x="3563888"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1AA36979-AC8D-470C-AE55-627BC2FD40EF}"/>
                </a:ext>
              </a:extLst>
            </p:cNvPr>
            <p:cNvSpPr/>
            <p:nvPr/>
          </p:nvSpPr>
          <p:spPr bwMode="auto">
            <a:xfrm>
              <a:off x="3851920"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l</a:t>
              </a:r>
            </a:p>
          </p:txBody>
        </p:sp>
        <p:sp>
          <p:nvSpPr>
            <p:cNvPr id="39" name="矩形 38">
              <a:extLst>
                <a:ext uri="{FF2B5EF4-FFF2-40B4-BE49-F238E27FC236}">
                  <a16:creationId xmlns:a16="http://schemas.microsoft.com/office/drawing/2014/main" id="{16CDBF71-A7EA-4C38-89E0-602851C6C2EA}"/>
                </a:ext>
              </a:extLst>
            </p:cNvPr>
            <p:cNvSpPr/>
            <p:nvPr/>
          </p:nvSpPr>
          <p:spPr bwMode="auto">
            <a:xfrm>
              <a:off x="4139952"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m</a:t>
              </a:r>
            </a:p>
          </p:txBody>
        </p:sp>
        <p:sp>
          <p:nvSpPr>
            <p:cNvPr id="40" name="矩形 39">
              <a:extLst>
                <a:ext uri="{FF2B5EF4-FFF2-40B4-BE49-F238E27FC236}">
                  <a16:creationId xmlns:a16="http://schemas.microsoft.com/office/drawing/2014/main" id="{627BD710-D478-416A-BF2E-96A7F6C3D2EF}"/>
                </a:ext>
              </a:extLst>
            </p:cNvPr>
            <p:cNvSpPr/>
            <p:nvPr/>
          </p:nvSpPr>
          <p:spPr bwMode="auto">
            <a:xfrm>
              <a:off x="4427984"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p>
          </p:txBody>
        </p:sp>
        <p:sp>
          <p:nvSpPr>
            <p:cNvPr id="41" name="矩形 40">
              <a:extLst>
                <a:ext uri="{FF2B5EF4-FFF2-40B4-BE49-F238E27FC236}">
                  <a16:creationId xmlns:a16="http://schemas.microsoft.com/office/drawing/2014/main" id="{CBAA7532-A719-4CC8-81E6-603558FA1AEB}"/>
                </a:ext>
              </a:extLst>
            </p:cNvPr>
            <p:cNvSpPr/>
            <p:nvPr/>
          </p:nvSpPr>
          <p:spPr bwMode="auto">
            <a:xfrm>
              <a:off x="471601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2" name="文本框 41">
              <a:extLst>
                <a:ext uri="{FF2B5EF4-FFF2-40B4-BE49-F238E27FC236}">
                  <a16:creationId xmlns:a16="http://schemas.microsoft.com/office/drawing/2014/main" id="{483645BF-1ADE-4A09-BDE7-C7BEECEFAE26}"/>
                </a:ext>
              </a:extLst>
            </p:cNvPr>
            <p:cNvSpPr txBox="1"/>
            <p:nvPr/>
          </p:nvSpPr>
          <p:spPr>
            <a:xfrm>
              <a:off x="4690744" y="367420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3" name="矩形 42">
              <a:extLst>
                <a:ext uri="{FF2B5EF4-FFF2-40B4-BE49-F238E27FC236}">
                  <a16:creationId xmlns:a16="http://schemas.microsoft.com/office/drawing/2014/main" id="{01A4D212-A7DF-4132-BD62-9D5418781918}"/>
                </a:ext>
              </a:extLst>
            </p:cNvPr>
            <p:cNvSpPr/>
            <p:nvPr/>
          </p:nvSpPr>
          <p:spPr bwMode="auto">
            <a:xfrm>
              <a:off x="327585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p>
          </p:txBody>
        </p:sp>
      </p:grpSp>
      <p:cxnSp>
        <p:nvCxnSpPr>
          <p:cNvPr id="44" name="直接箭头连接符 43">
            <a:extLst>
              <a:ext uri="{FF2B5EF4-FFF2-40B4-BE49-F238E27FC236}">
                <a16:creationId xmlns:a16="http://schemas.microsoft.com/office/drawing/2014/main" id="{4251B672-57D4-45B4-9173-51DE45D36C86}"/>
              </a:ext>
            </a:extLst>
          </p:cNvPr>
          <p:cNvCxnSpPr>
            <a:cxnSpLocks/>
            <a:endCxn id="43" idx="1"/>
          </p:cNvCxnSpPr>
          <p:nvPr/>
        </p:nvCxnSpPr>
        <p:spPr bwMode="auto">
          <a:xfrm>
            <a:off x="4211960" y="3753036"/>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5" name="矩形 44">
            <a:extLst>
              <a:ext uri="{FF2B5EF4-FFF2-40B4-BE49-F238E27FC236}">
                <a16:creationId xmlns:a16="http://schemas.microsoft.com/office/drawing/2014/main" id="{745F73A4-2B62-49CA-B06A-A3FCEFE602AB}"/>
              </a:ext>
            </a:extLst>
          </p:cNvPr>
          <p:cNvSpPr/>
          <p:nvPr/>
        </p:nvSpPr>
        <p:spPr bwMode="auto">
          <a:xfrm>
            <a:off x="3635896" y="1988840"/>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6" name="直接箭头连接符 45">
            <a:extLst>
              <a:ext uri="{FF2B5EF4-FFF2-40B4-BE49-F238E27FC236}">
                <a16:creationId xmlns:a16="http://schemas.microsoft.com/office/drawing/2014/main" id="{2B5B2228-DAE9-458C-98B2-3ABB5E34759E}"/>
              </a:ext>
            </a:extLst>
          </p:cNvPr>
          <p:cNvCxnSpPr>
            <a:cxnSpLocks/>
            <a:endCxn id="22" idx="1"/>
          </p:cNvCxnSpPr>
          <p:nvPr/>
        </p:nvCxnSpPr>
        <p:spPr bwMode="auto">
          <a:xfrm>
            <a:off x="4211960" y="2204864"/>
            <a:ext cx="1152128" cy="90010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7" name="矩形 46">
            <a:extLst>
              <a:ext uri="{FF2B5EF4-FFF2-40B4-BE49-F238E27FC236}">
                <a16:creationId xmlns:a16="http://schemas.microsoft.com/office/drawing/2014/main" id="{A71C08D1-3958-4158-B32A-FF6DCE7E0210}"/>
              </a:ext>
            </a:extLst>
          </p:cNvPr>
          <p:cNvSpPr/>
          <p:nvPr/>
        </p:nvSpPr>
        <p:spPr bwMode="auto">
          <a:xfrm>
            <a:off x="3635896" y="4437112"/>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8" name="直接箭头连接符 47">
            <a:extLst>
              <a:ext uri="{FF2B5EF4-FFF2-40B4-BE49-F238E27FC236}">
                <a16:creationId xmlns:a16="http://schemas.microsoft.com/office/drawing/2014/main" id="{CE604A82-F8A6-4A52-B239-BD833C535D69}"/>
              </a:ext>
            </a:extLst>
          </p:cNvPr>
          <p:cNvCxnSpPr>
            <a:cxnSpLocks/>
            <a:endCxn id="43" idx="1"/>
          </p:cNvCxnSpPr>
          <p:nvPr/>
        </p:nvCxnSpPr>
        <p:spPr bwMode="auto">
          <a:xfrm flipV="1">
            <a:off x="4211960" y="3753036"/>
            <a:ext cx="1152128" cy="82809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9" name="文本框 48">
            <a:extLst>
              <a:ext uri="{FF2B5EF4-FFF2-40B4-BE49-F238E27FC236}">
                <a16:creationId xmlns:a16="http://schemas.microsoft.com/office/drawing/2014/main" id="{59A55B1E-DB59-4D68-9B7A-AA4F38E22F0A}"/>
              </a:ext>
            </a:extLst>
          </p:cNvPr>
          <p:cNvSpPr txBox="1"/>
          <p:nvPr/>
        </p:nvSpPr>
        <p:spPr>
          <a:xfrm>
            <a:off x="3131840" y="2852936"/>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h</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0" name="文本框 49">
            <a:extLst>
              <a:ext uri="{FF2B5EF4-FFF2-40B4-BE49-F238E27FC236}">
                <a16:creationId xmlns:a16="http://schemas.microsoft.com/office/drawing/2014/main" id="{D83C547E-CA43-430E-A9E5-8BB6E1AF49CE}"/>
              </a:ext>
            </a:extLst>
          </p:cNvPr>
          <p:cNvSpPr txBox="1"/>
          <p:nvPr/>
        </p:nvSpPr>
        <p:spPr>
          <a:xfrm>
            <a:off x="3131840" y="350100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nvGrpSpPr>
          <p:cNvPr id="68" name="组合 67">
            <a:extLst>
              <a:ext uri="{FF2B5EF4-FFF2-40B4-BE49-F238E27FC236}">
                <a16:creationId xmlns:a16="http://schemas.microsoft.com/office/drawing/2014/main" id="{3012B8F1-95FD-452F-AE43-65B30B0A6057}"/>
              </a:ext>
            </a:extLst>
          </p:cNvPr>
          <p:cNvGrpSpPr/>
          <p:nvPr/>
        </p:nvGrpSpPr>
        <p:grpSpPr>
          <a:xfrm>
            <a:off x="5364088" y="2924944"/>
            <a:ext cx="1491058" cy="398516"/>
            <a:chOff x="5364088" y="2924944"/>
            <a:chExt cx="1491058" cy="398516"/>
          </a:xfrm>
        </p:grpSpPr>
        <p:sp>
          <p:nvSpPr>
            <p:cNvPr id="69" name="矩形 68">
              <a:extLst>
                <a:ext uri="{FF2B5EF4-FFF2-40B4-BE49-F238E27FC236}">
                  <a16:creationId xmlns:a16="http://schemas.microsoft.com/office/drawing/2014/main" id="{B2A97721-2A98-49D2-AB50-3EF35CDBB628}"/>
                </a:ext>
              </a:extLst>
            </p:cNvPr>
            <p:cNvSpPr/>
            <p:nvPr/>
          </p:nvSpPr>
          <p:spPr bwMode="auto">
            <a:xfrm>
              <a:off x="5364088"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p>
          </p:txBody>
        </p:sp>
        <p:sp>
          <p:nvSpPr>
            <p:cNvPr id="70" name="矩形 69">
              <a:extLst>
                <a:ext uri="{FF2B5EF4-FFF2-40B4-BE49-F238E27FC236}">
                  <a16:creationId xmlns:a16="http://schemas.microsoft.com/office/drawing/2014/main" id="{AB0D7946-FEAC-4F5F-A89D-D6826E9A0EE2}"/>
                </a:ext>
              </a:extLst>
            </p:cNvPr>
            <p:cNvSpPr/>
            <p:nvPr/>
          </p:nvSpPr>
          <p:spPr bwMode="auto">
            <a:xfrm>
              <a:off x="5652120"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1" name="矩形 70">
              <a:extLst>
                <a:ext uri="{FF2B5EF4-FFF2-40B4-BE49-F238E27FC236}">
                  <a16:creationId xmlns:a16="http://schemas.microsoft.com/office/drawing/2014/main" id="{F1F2A6D0-5166-4ECF-90E4-65A98B605F97}"/>
                </a:ext>
              </a:extLst>
            </p:cNvPr>
            <p:cNvSpPr/>
            <p:nvPr/>
          </p:nvSpPr>
          <p:spPr bwMode="auto">
            <a:xfrm>
              <a:off x="5940152"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l</a:t>
              </a:r>
            </a:p>
          </p:txBody>
        </p:sp>
        <p:sp>
          <p:nvSpPr>
            <p:cNvPr id="72" name="矩形 71">
              <a:extLst>
                <a:ext uri="{FF2B5EF4-FFF2-40B4-BE49-F238E27FC236}">
                  <a16:creationId xmlns:a16="http://schemas.microsoft.com/office/drawing/2014/main" id="{AE391685-2B47-4204-B1DE-99C75730F689}"/>
                </a:ext>
              </a:extLst>
            </p:cNvPr>
            <p:cNvSpPr/>
            <p:nvPr/>
          </p:nvSpPr>
          <p:spPr bwMode="auto">
            <a:xfrm>
              <a:off x="6228184"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m</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3" name="矩形 72">
              <a:extLst>
                <a:ext uri="{FF2B5EF4-FFF2-40B4-BE49-F238E27FC236}">
                  <a16:creationId xmlns:a16="http://schemas.microsoft.com/office/drawing/2014/main" id="{DC5FFBA1-722E-4968-8149-63A74B935F79}"/>
                </a:ext>
              </a:extLst>
            </p:cNvPr>
            <p:cNvSpPr/>
            <p:nvPr/>
          </p:nvSpPr>
          <p:spPr bwMode="auto">
            <a:xfrm>
              <a:off x="6516216"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4" name="文本框 73">
              <a:extLst>
                <a:ext uri="{FF2B5EF4-FFF2-40B4-BE49-F238E27FC236}">
                  <a16:creationId xmlns:a16="http://schemas.microsoft.com/office/drawing/2014/main" id="{9B9D9E70-80B9-4649-B5AF-B99C8A682FD5}"/>
                </a:ext>
              </a:extLst>
            </p:cNvPr>
            <p:cNvSpPr txBox="1"/>
            <p:nvPr/>
          </p:nvSpPr>
          <p:spPr>
            <a:xfrm>
              <a:off x="6490944" y="295412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grpSp>
        <p:nvGrpSpPr>
          <p:cNvPr id="75" name="组合 74">
            <a:extLst>
              <a:ext uri="{FF2B5EF4-FFF2-40B4-BE49-F238E27FC236}">
                <a16:creationId xmlns:a16="http://schemas.microsoft.com/office/drawing/2014/main" id="{2C441174-A651-4ECA-B051-22477752F377}"/>
              </a:ext>
            </a:extLst>
          </p:cNvPr>
          <p:cNvGrpSpPr/>
          <p:nvPr/>
        </p:nvGrpSpPr>
        <p:grpSpPr>
          <a:xfrm>
            <a:off x="5364088" y="3573016"/>
            <a:ext cx="1779090" cy="398516"/>
            <a:chOff x="3275856" y="3645024"/>
            <a:chExt cx="1779090" cy="398516"/>
          </a:xfrm>
        </p:grpSpPr>
        <p:sp>
          <p:nvSpPr>
            <p:cNvPr id="76" name="矩形 75">
              <a:extLst>
                <a:ext uri="{FF2B5EF4-FFF2-40B4-BE49-F238E27FC236}">
                  <a16:creationId xmlns:a16="http://schemas.microsoft.com/office/drawing/2014/main" id="{AD0BA04A-BB55-4156-8E73-5A919BF21383}"/>
                </a:ext>
              </a:extLst>
            </p:cNvPr>
            <p:cNvSpPr/>
            <p:nvPr/>
          </p:nvSpPr>
          <p:spPr bwMode="auto">
            <a:xfrm>
              <a:off x="3563888"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a:t>
              </a:r>
            </a:p>
          </p:txBody>
        </p:sp>
        <p:sp>
          <p:nvSpPr>
            <p:cNvPr id="77" name="矩形 76">
              <a:extLst>
                <a:ext uri="{FF2B5EF4-FFF2-40B4-BE49-F238E27FC236}">
                  <a16:creationId xmlns:a16="http://schemas.microsoft.com/office/drawing/2014/main" id="{251A7D8C-989F-4330-83A0-7A45B2C887CF}"/>
                </a:ext>
              </a:extLst>
            </p:cNvPr>
            <p:cNvSpPr/>
            <p:nvPr/>
          </p:nvSpPr>
          <p:spPr bwMode="auto">
            <a:xfrm>
              <a:off x="3851920"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e</a:t>
              </a:r>
            </a:p>
          </p:txBody>
        </p:sp>
        <p:sp>
          <p:nvSpPr>
            <p:cNvPr id="78" name="矩形 77">
              <a:extLst>
                <a:ext uri="{FF2B5EF4-FFF2-40B4-BE49-F238E27FC236}">
                  <a16:creationId xmlns:a16="http://schemas.microsoft.com/office/drawing/2014/main" id="{E415470C-8665-4C9C-B0D5-B8A6348F7151}"/>
                </a:ext>
              </a:extLst>
            </p:cNvPr>
            <p:cNvSpPr/>
            <p:nvPr/>
          </p:nvSpPr>
          <p:spPr bwMode="auto">
            <a:xfrm>
              <a:off x="4139952"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d</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9" name="矩形 78">
              <a:extLst>
                <a:ext uri="{FF2B5EF4-FFF2-40B4-BE49-F238E27FC236}">
                  <a16:creationId xmlns:a16="http://schemas.microsoft.com/office/drawing/2014/main" id="{4455DB38-C60D-420E-82AC-1FF3FE5C3F54}"/>
                </a:ext>
              </a:extLst>
            </p:cNvPr>
            <p:cNvSpPr/>
            <p:nvPr/>
          </p:nvSpPr>
          <p:spPr bwMode="auto">
            <a:xfrm>
              <a:off x="4427984"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p>
          </p:txBody>
        </p:sp>
        <p:sp>
          <p:nvSpPr>
            <p:cNvPr id="80" name="矩形 79">
              <a:extLst>
                <a:ext uri="{FF2B5EF4-FFF2-40B4-BE49-F238E27FC236}">
                  <a16:creationId xmlns:a16="http://schemas.microsoft.com/office/drawing/2014/main" id="{9D6B68B5-8936-4BA4-96E9-008C65BE567E}"/>
                </a:ext>
              </a:extLst>
            </p:cNvPr>
            <p:cNvSpPr/>
            <p:nvPr/>
          </p:nvSpPr>
          <p:spPr bwMode="auto">
            <a:xfrm>
              <a:off x="471601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81" name="文本框 80">
              <a:extLst>
                <a:ext uri="{FF2B5EF4-FFF2-40B4-BE49-F238E27FC236}">
                  <a16:creationId xmlns:a16="http://schemas.microsoft.com/office/drawing/2014/main" id="{08C03726-7BCC-43EA-979A-E3A4E86D6E9B}"/>
                </a:ext>
              </a:extLst>
            </p:cNvPr>
            <p:cNvSpPr txBox="1"/>
            <p:nvPr/>
          </p:nvSpPr>
          <p:spPr>
            <a:xfrm>
              <a:off x="4690744" y="367420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82" name="矩形 81">
              <a:extLst>
                <a:ext uri="{FF2B5EF4-FFF2-40B4-BE49-F238E27FC236}">
                  <a16:creationId xmlns:a16="http://schemas.microsoft.com/office/drawing/2014/main" id="{04DEAF30-B586-4A19-B9BD-1E9625DF9726}"/>
                </a:ext>
              </a:extLst>
            </p:cNvPr>
            <p:cNvSpPr/>
            <p:nvPr/>
          </p:nvSpPr>
          <p:spPr bwMode="auto">
            <a:xfrm>
              <a:off x="327585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F</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spTree>
    <p:extLst>
      <p:ext uri="{BB962C8B-B14F-4D97-AF65-F5344CB8AC3E}">
        <p14:creationId xmlns:p14="http://schemas.microsoft.com/office/powerpoint/2010/main" val="413076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circle(in)">
                                      <p:cBhvr>
                                        <p:cTn id="7" dur="2000"/>
                                        <p:tgtEl>
                                          <p:spTgt spid="68"/>
                                        </p:tgtEl>
                                      </p:cBhvr>
                                    </p:animEffect>
                                  </p:childTnLst>
                                </p:cTn>
                              </p:par>
                              <p:par>
                                <p:cTn id="8" presetID="6" presetClass="entr" presetSubtype="16"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circle(in)">
                                      <p:cBhvr>
                                        <p:cTn id="10"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6192688"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*h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*w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(“Wilma”);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swap(h, &amp;w,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a:t>
            </a:r>
          </a:p>
        </p:txBody>
      </p:sp>
      <p:sp>
        <p:nvSpPr>
          <p:cNvPr id="19" name="矩形 18">
            <a:extLst>
              <a:ext uri="{FF2B5EF4-FFF2-40B4-BE49-F238E27FC236}">
                <a16:creationId xmlns:a16="http://schemas.microsoft.com/office/drawing/2014/main" id="{5E62DAD1-1E9C-46C8-90DE-6B8E807CB768}"/>
              </a:ext>
            </a:extLst>
          </p:cNvPr>
          <p:cNvSpPr/>
          <p:nvPr/>
        </p:nvSpPr>
        <p:spPr bwMode="auto">
          <a:xfrm>
            <a:off x="3635896" y="2924944"/>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20" name="直接箭头连接符 19">
            <a:extLst>
              <a:ext uri="{FF2B5EF4-FFF2-40B4-BE49-F238E27FC236}">
                <a16:creationId xmlns:a16="http://schemas.microsoft.com/office/drawing/2014/main" id="{09509BC9-0432-499F-B165-D3C9791A3D43}"/>
              </a:ext>
            </a:extLst>
          </p:cNvPr>
          <p:cNvCxnSpPr>
            <a:cxnSpLocks/>
            <a:endCxn id="22" idx="1"/>
          </p:cNvCxnSpPr>
          <p:nvPr/>
        </p:nvCxnSpPr>
        <p:spPr bwMode="auto">
          <a:xfrm>
            <a:off x="4211960" y="3104964"/>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3" name="矩形 22">
            <a:extLst>
              <a:ext uri="{FF2B5EF4-FFF2-40B4-BE49-F238E27FC236}">
                <a16:creationId xmlns:a16="http://schemas.microsoft.com/office/drawing/2014/main" id="{5FFB9103-AB8E-4954-9A62-50F41B35C922}"/>
              </a:ext>
            </a:extLst>
          </p:cNvPr>
          <p:cNvSpPr/>
          <p:nvPr/>
        </p:nvSpPr>
        <p:spPr bwMode="auto">
          <a:xfrm>
            <a:off x="3635896"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31" name="文本框 30">
            <a:extLst>
              <a:ext uri="{FF2B5EF4-FFF2-40B4-BE49-F238E27FC236}">
                <a16:creationId xmlns:a16="http://schemas.microsoft.com/office/drawing/2014/main" id="{84ABCE7F-B084-4227-BA7A-CB1EE910D23D}"/>
              </a:ext>
            </a:extLst>
          </p:cNvPr>
          <p:cNvSpPr txBox="1"/>
          <p:nvPr/>
        </p:nvSpPr>
        <p:spPr>
          <a:xfrm>
            <a:off x="3059832" y="1916832"/>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vp1</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文本框 31">
            <a:extLst>
              <a:ext uri="{FF2B5EF4-FFF2-40B4-BE49-F238E27FC236}">
                <a16:creationId xmlns:a16="http://schemas.microsoft.com/office/drawing/2014/main" id="{D2C590BA-54CE-4DD3-8D82-950AC07F2512}"/>
              </a:ext>
            </a:extLst>
          </p:cNvPr>
          <p:cNvSpPr txBox="1"/>
          <p:nvPr/>
        </p:nvSpPr>
        <p:spPr>
          <a:xfrm>
            <a:off x="899592" y="3501008"/>
            <a:ext cx="72008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vp2</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5A15B0DE-F508-4868-AD7B-7A140A441ADB}"/>
              </a:ext>
            </a:extLst>
          </p:cNvPr>
          <p:cNvSpPr/>
          <p:nvPr/>
        </p:nvSpPr>
        <p:spPr bwMode="auto">
          <a:xfrm>
            <a:off x="5364088"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a:t>
            </a:r>
          </a:p>
        </p:txBody>
      </p:sp>
      <p:sp>
        <p:nvSpPr>
          <p:cNvPr id="24" name="矩形 23">
            <a:extLst>
              <a:ext uri="{FF2B5EF4-FFF2-40B4-BE49-F238E27FC236}">
                <a16:creationId xmlns:a16="http://schemas.microsoft.com/office/drawing/2014/main" id="{4AAB5581-E80B-4ADA-A487-1338829D012C}"/>
              </a:ext>
            </a:extLst>
          </p:cNvPr>
          <p:cNvSpPr/>
          <p:nvPr/>
        </p:nvSpPr>
        <p:spPr bwMode="auto">
          <a:xfrm>
            <a:off x="5652120"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a:t>
            </a:r>
          </a:p>
        </p:txBody>
      </p:sp>
      <p:sp>
        <p:nvSpPr>
          <p:cNvPr id="25" name="矩形 24">
            <a:extLst>
              <a:ext uri="{FF2B5EF4-FFF2-40B4-BE49-F238E27FC236}">
                <a16:creationId xmlns:a16="http://schemas.microsoft.com/office/drawing/2014/main" id="{38946A98-A090-44AD-A075-DCA8DCDF0F2E}"/>
              </a:ext>
            </a:extLst>
          </p:cNvPr>
          <p:cNvSpPr/>
          <p:nvPr/>
        </p:nvSpPr>
        <p:spPr bwMode="auto">
          <a:xfrm>
            <a:off x="5940152"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e</a:t>
            </a:r>
          </a:p>
        </p:txBody>
      </p:sp>
      <p:sp>
        <p:nvSpPr>
          <p:cNvPr id="26" name="矩形 25">
            <a:extLst>
              <a:ext uri="{FF2B5EF4-FFF2-40B4-BE49-F238E27FC236}">
                <a16:creationId xmlns:a16="http://schemas.microsoft.com/office/drawing/2014/main" id="{37E930A6-BBE6-4B7A-8F08-C4527B616E24}"/>
              </a:ext>
            </a:extLst>
          </p:cNvPr>
          <p:cNvSpPr/>
          <p:nvPr/>
        </p:nvSpPr>
        <p:spPr bwMode="auto">
          <a:xfrm>
            <a:off x="6228184"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a:t>
            </a:r>
          </a:p>
        </p:txBody>
      </p:sp>
      <p:sp>
        <p:nvSpPr>
          <p:cNvPr id="27" name="矩形 26">
            <a:extLst>
              <a:ext uri="{FF2B5EF4-FFF2-40B4-BE49-F238E27FC236}">
                <a16:creationId xmlns:a16="http://schemas.microsoft.com/office/drawing/2014/main" id="{876D81DD-8651-407F-8180-4F196A14E5AC}"/>
              </a:ext>
            </a:extLst>
          </p:cNvPr>
          <p:cNvSpPr/>
          <p:nvPr/>
        </p:nvSpPr>
        <p:spPr bwMode="auto">
          <a:xfrm>
            <a:off x="6516216"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8" name="文本框 27">
            <a:extLst>
              <a:ext uri="{FF2B5EF4-FFF2-40B4-BE49-F238E27FC236}">
                <a16:creationId xmlns:a16="http://schemas.microsoft.com/office/drawing/2014/main" id="{4C0E6CE3-E169-42A3-9F04-15630756788C}"/>
              </a:ext>
            </a:extLst>
          </p:cNvPr>
          <p:cNvSpPr txBox="1"/>
          <p:nvPr/>
        </p:nvSpPr>
        <p:spPr>
          <a:xfrm>
            <a:off x="6490944" y="295412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nvGrpSpPr>
          <p:cNvPr id="2" name="组合 1">
            <a:extLst>
              <a:ext uri="{FF2B5EF4-FFF2-40B4-BE49-F238E27FC236}">
                <a16:creationId xmlns:a16="http://schemas.microsoft.com/office/drawing/2014/main" id="{FDFFA375-ECF4-425C-A4C0-59F15B6B7EA1}"/>
              </a:ext>
            </a:extLst>
          </p:cNvPr>
          <p:cNvGrpSpPr/>
          <p:nvPr/>
        </p:nvGrpSpPr>
        <p:grpSpPr>
          <a:xfrm>
            <a:off x="5364088" y="3573016"/>
            <a:ext cx="1779090" cy="398516"/>
            <a:chOff x="3275856" y="3645024"/>
            <a:chExt cx="1779090" cy="398516"/>
          </a:xfrm>
        </p:grpSpPr>
        <p:sp>
          <p:nvSpPr>
            <p:cNvPr id="29" name="矩形 28">
              <a:extLst>
                <a:ext uri="{FF2B5EF4-FFF2-40B4-BE49-F238E27FC236}">
                  <a16:creationId xmlns:a16="http://schemas.microsoft.com/office/drawing/2014/main" id="{B0A2CEE9-2542-45FC-B5C1-F220F95226E6}"/>
                </a:ext>
              </a:extLst>
            </p:cNvPr>
            <p:cNvSpPr/>
            <p:nvPr/>
          </p:nvSpPr>
          <p:spPr bwMode="auto">
            <a:xfrm>
              <a:off x="3563888"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1AA36979-AC8D-470C-AE55-627BC2FD40EF}"/>
                </a:ext>
              </a:extLst>
            </p:cNvPr>
            <p:cNvSpPr/>
            <p:nvPr/>
          </p:nvSpPr>
          <p:spPr bwMode="auto">
            <a:xfrm>
              <a:off x="3851920"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l</a:t>
              </a:r>
            </a:p>
          </p:txBody>
        </p:sp>
        <p:sp>
          <p:nvSpPr>
            <p:cNvPr id="39" name="矩形 38">
              <a:extLst>
                <a:ext uri="{FF2B5EF4-FFF2-40B4-BE49-F238E27FC236}">
                  <a16:creationId xmlns:a16="http://schemas.microsoft.com/office/drawing/2014/main" id="{16CDBF71-A7EA-4C38-89E0-602851C6C2EA}"/>
                </a:ext>
              </a:extLst>
            </p:cNvPr>
            <p:cNvSpPr/>
            <p:nvPr/>
          </p:nvSpPr>
          <p:spPr bwMode="auto">
            <a:xfrm>
              <a:off x="4139952"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m</a:t>
              </a:r>
            </a:p>
          </p:txBody>
        </p:sp>
        <p:sp>
          <p:nvSpPr>
            <p:cNvPr id="40" name="矩形 39">
              <a:extLst>
                <a:ext uri="{FF2B5EF4-FFF2-40B4-BE49-F238E27FC236}">
                  <a16:creationId xmlns:a16="http://schemas.microsoft.com/office/drawing/2014/main" id="{627BD710-D478-416A-BF2E-96A7F6C3D2EF}"/>
                </a:ext>
              </a:extLst>
            </p:cNvPr>
            <p:cNvSpPr/>
            <p:nvPr/>
          </p:nvSpPr>
          <p:spPr bwMode="auto">
            <a:xfrm>
              <a:off x="4427984"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p>
          </p:txBody>
        </p:sp>
        <p:sp>
          <p:nvSpPr>
            <p:cNvPr id="41" name="矩形 40">
              <a:extLst>
                <a:ext uri="{FF2B5EF4-FFF2-40B4-BE49-F238E27FC236}">
                  <a16:creationId xmlns:a16="http://schemas.microsoft.com/office/drawing/2014/main" id="{CBAA7532-A719-4CC8-81E6-603558FA1AEB}"/>
                </a:ext>
              </a:extLst>
            </p:cNvPr>
            <p:cNvSpPr/>
            <p:nvPr/>
          </p:nvSpPr>
          <p:spPr bwMode="auto">
            <a:xfrm>
              <a:off x="471601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2" name="文本框 41">
              <a:extLst>
                <a:ext uri="{FF2B5EF4-FFF2-40B4-BE49-F238E27FC236}">
                  <a16:creationId xmlns:a16="http://schemas.microsoft.com/office/drawing/2014/main" id="{483645BF-1ADE-4A09-BDE7-C7BEECEFAE26}"/>
                </a:ext>
              </a:extLst>
            </p:cNvPr>
            <p:cNvSpPr txBox="1"/>
            <p:nvPr/>
          </p:nvSpPr>
          <p:spPr>
            <a:xfrm>
              <a:off x="4690744" y="367420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3" name="矩形 42">
              <a:extLst>
                <a:ext uri="{FF2B5EF4-FFF2-40B4-BE49-F238E27FC236}">
                  <a16:creationId xmlns:a16="http://schemas.microsoft.com/office/drawing/2014/main" id="{01A4D212-A7DF-4132-BD62-9D5418781918}"/>
                </a:ext>
              </a:extLst>
            </p:cNvPr>
            <p:cNvSpPr/>
            <p:nvPr/>
          </p:nvSpPr>
          <p:spPr bwMode="auto">
            <a:xfrm>
              <a:off x="327585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p>
          </p:txBody>
        </p:sp>
      </p:grpSp>
      <p:cxnSp>
        <p:nvCxnSpPr>
          <p:cNvPr id="44" name="直接箭头连接符 43">
            <a:extLst>
              <a:ext uri="{FF2B5EF4-FFF2-40B4-BE49-F238E27FC236}">
                <a16:creationId xmlns:a16="http://schemas.microsoft.com/office/drawing/2014/main" id="{4251B672-57D4-45B4-9173-51DE45D36C86}"/>
              </a:ext>
            </a:extLst>
          </p:cNvPr>
          <p:cNvCxnSpPr>
            <a:cxnSpLocks/>
            <a:endCxn id="43" idx="1"/>
          </p:cNvCxnSpPr>
          <p:nvPr/>
        </p:nvCxnSpPr>
        <p:spPr bwMode="auto">
          <a:xfrm>
            <a:off x="4211960" y="3753036"/>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5" name="矩形 44">
            <a:extLst>
              <a:ext uri="{FF2B5EF4-FFF2-40B4-BE49-F238E27FC236}">
                <a16:creationId xmlns:a16="http://schemas.microsoft.com/office/drawing/2014/main" id="{745F73A4-2B62-49CA-B06A-A3FCEFE602AB}"/>
              </a:ext>
            </a:extLst>
          </p:cNvPr>
          <p:cNvSpPr/>
          <p:nvPr/>
        </p:nvSpPr>
        <p:spPr bwMode="auto">
          <a:xfrm>
            <a:off x="3635896" y="1988840"/>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6" name="直接箭头连接符 45">
            <a:extLst>
              <a:ext uri="{FF2B5EF4-FFF2-40B4-BE49-F238E27FC236}">
                <a16:creationId xmlns:a16="http://schemas.microsoft.com/office/drawing/2014/main" id="{2B5B2228-DAE9-458C-98B2-3ABB5E34759E}"/>
              </a:ext>
            </a:extLst>
          </p:cNvPr>
          <p:cNvCxnSpPr>
            <a:cxnSpLocks/>
            <a:endCxn id="22" idx="1"/>
          </p:cNvCxnSpPr>
          <p:nvPr/>
        </p:nvCxnSpPr>
        <p:spPr bwMode="auto">
          <a:xfrm>
            <a:off x="4211960" y="2204864"/>
            <a:ext cx="1152128" cy="90010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7" name="矩形 46">
            <a:extLst>
              <a:ext uri="{FF2B5EF4-FFF2-40B4-BE49-F238E27FC236}">
                <a16:creationId xmlns:a16="http://schemas.microsoft.com/office/drawing/2014/main" id="{A71C08D1-3958-4158-B32A-FF6DCE7E0210}"/>
              </a:ext>
            </a:extLst>
          </p:cNvPr>
          <p:cNvSpPr/>
          <p:nvPr/>
        </p:nvSpPr>
        <p:spPr bwMode="auto">
          <a:xfrm>
            <a:off x="1475656"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8" name="直接箭头连接符 47">
            <a:extLst>
              <a:ext uri="{FF2B5EF4-FFF2-40B4-BE49-F238E27FC236}">
                <a16:creationId xmlns:a16="http://schemas.microsoft.com/office/drawing/2014/main" id="{CE604A82-F8A6-4A52-B239-BD833C535D69}"/>
              </a:ext>
            </a:extLst>
          </p:cNvPr>
          <p:cNvCxnSpPr>
            <a:cxnSpLocks/>
            <a:endCxn id="23" idx="1"/>
          </p:cNvCxnSpPr>
          <p:nvPr/>
        </p:nvCxnSpPr>
        <p:spPr bwMode="auto">
          <a:xfrm>
            <a:off x="2051720" y="3753036"/>
            <a:ext cx="1584176"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9" name="文本框 48">
            <a:extLst>
              <a:ext uri="{FF2B5EF4-FFF2-40B4-BE49-F238E27FC236}">
                <a16:creationId xmlns:a16="http://schemas.microsoft.com/office/drawing/2014/main" id="{59A55B1E-DB59-4D68-9B7A-AA4F38E22F0A}"/>
              </a:ext>
            </a:extLst>
          </p:cNvPr>
          <p:cNvSpPr txBox="1"/>
          <p:nvPr/>
        </p:nvSpPr>
        <p:spPr>
          <a:xfrm>
            <a:off x="3131840" y="2852936"/>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h</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0" name="文本框 49">
            <a:extLst>
              <a:ext uri="{FF2B5EF4-FFF2-40B4-BE49-F238E27FC236}">
                <a16:creationId xmlns:a16="http://schemas.microsoft.com/office/drawing/2014/main" id="{D83C547E-CA43-430E-A9E5-8BB6E1AF49CE}"/>
              </a:ext>
            </a:extLst>
          </p:cNvPr>
          <p:cNvSpPr txBox="1"/>
          <p:nvPr/>
        </p:nvSpPr>
        <p:spPr>
          <a:xfrm>
            <a:off x="3779912" y="386104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63664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2"/>
                                        </p:tgtEl>
                                        <p:attrNameLst>
                                          <p:attrName>fillcolor</p:attrName>
                                        </p:attrNameLst>
                                      </p:cBhvr>
                                      <p:to>
                                        <a:schemeClr val="accent2"/>
                                      </p:to>
                                    </p:animClr>
                                    <p:set>
                                      <p:cBhvr>
                                        <p:cTn id="7" dur="2000" fill="hold"/>
                                        <p:tgtEl>
                                          <p:spTgt spid="22"/>
                                        </p:tgtEl>
                                        <p:attrNameLst>
                                          <p:attrName>fill.type</p:attrName>
                                        </p:attrNameLst>
                                      </p:cBhvr>
                                      <p:to>
                                        <p:strVal val="solid"/>
                                      </p:to>
                                    </p:set>
                                    <p:set>
                                      <p:cBhvr>
                                        <p:cTn id="8" dur="2000" fill="hold"/>
                                        <p:tgtEl>
                                          <p:spTgt spid="22"/>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24"/>
                                        </p:tgtEl>
                                        <p:attrNameLst>
                                          <p:attrName>fillcolor</p:attrName>
                                        </p:attrNameLst>
                                      </p:cBhvr>
                                      <p:to>
                                        <a:schemeClr val="accent2"/>
                                      </p:to>
                                    </p:animClr>
                                    <p:set>
                                      <p:cBhvr>
                                        <p:cTn id="11" dur="2000" fill="hold"/>
                                        <p:tgtEl>
                                          <p:spTgt spid="24"/>
                                        </p:tgtEl>
                                        <p:attrNameLst>
                                          <p:attrName>fill.type</p:attrName>
                                        </p:attrNameLst>
                                      </p:cBhvr>
                                      <p:to>
                                        <p:strVal val="solid"/>
                                      </p:to>
                                    </p:set>
                                    <p:set>
                                      <p:cBhvr>
                                        <p:cTn id="12" dur="2000" fill="hold"/>
                                        <p:tgtEl>
                                          <p:spTgt spid="24"/>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25"/>
                                        </p:tgtEl>
                                        <p:attrNameLst>
                                          <p:attrName>fillcolor</p:attrName>
                                        </p:attrNameLst>
                                      </p:cBhvr>
                                      <p:to>
                                        <a:schemeClr val="accent2"/>
                                      </p:to>
                                    </p:animClr>
                                    <p:set>
                                      <p:cBhvr>
                                        <p:cTn id="15" dur="2000" fill="hold"/>
                                        <p:tgtEl>
                                          <p:spTgt spid="25"/>
                                        </p:tgtEl>
                                        <p:attrNameLst>
                                          <p:attrName>fill.type</p:attrName>
                                        </p:attrNameLst>
                                      </p:cBhvr>
                                      <p:to>
                                        <p:strVal val="solid"/>
                                      </p:to>
                                    </p:set>
                                    <p:set>
                                      <p:cBhvr>
                                        <p:cTn id="16" dur="2000" fill="hold"/>
                                        <p:tgtEl>
                                          <p:spTgt spid="25"/>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26"/>
                                        </p:tgtEl>
                                        <p:attrNameLst>
                                          <p:attrName>fillcolor</p:attrName>
                                        </p:attrNameLst>
                                      </p:cBhvr>
                                      <p:to>
                                        <a:schemeClr val="accent2"/>
                                      </p:to>
                                    </p:animClr>
                                    <p:set>
                                      <p:cBhvr>
                                        <p:cTn id="19" dur="2000" fill="hold"/>
                                        <p:tgtEl>
                                          <p:spTgt spid="26"/>
                                        </p:tgtEl>
                                        <p:attrNameLst>
                                          <p:attrName>fill.type</p:attrName>
                                        </p:attrNameLst>
                                      </p:cBhvr>
                                      <p:to>
                                        <p:strVal val="solid"/>
                                      </p:to>
                                    </p:set>
                                    <p:set>
                                      <p:cBhvr>
                                        <p:cTn id="20" dur="2000" fill="hold"/>
                                        <p:tgtEl>
                                          <p:spTgt spid="26"/>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23"/>
                                        </p:tgtEl>
                                        <p:attrNameLst>
                                          <p:attrName>fillcolor</p:attrName>
                                        </p:attrNameLst>
                                      </p:cBhvr>
                                      <p:to>
                                        <a:schemeClr val="accent2"/>
                                      </p:to>
                                    </p:animClr>
                                    <p:set>
                                      <p:cBhvr>
                                        <p:cTn id="23" dur="2000" fill="hold"/>
                                        <p:tgtEl>
                                          <p:spTgt spid="23"/>
                                        </p:tgtEl>
                                        <p:attrNameLst>
                                          <p:attrName>fill.type</p:attrName>
                                        </p:attrNameLst>
                                      </p:cBhvr>
                                      <p:to>
                                        <p:strVal val="solid"/>
                                      </p:to>
                                    </p:set>
                                    <p:set>
                                      <p:cBhvr>
                                        <p:cTn id="24" dur="2000" fill="hold"/>
                                        <p:tgtEl>
                                          <p:spTgt spid="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6192688"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*h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*w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(“Wilma”);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swap(&amp;h, &amp;w,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a:t>
            </a:r>
          </a:p>
        </p:txBody>
      </p:sp>
      <p:sp>
        <p:nvSpPr>
          <p:cNvPr id="19" name="矩形 18">
            <a:extLst>
              <a:ext uri="{FF2B5EF4-FFF2-40B4-BE49-F238E27FC236}">
                <a16:creationId xmlns:a16="http://schemas.microsoft.com/office/drawing/2014/main" id="{5E62DAD1-1E9C-46C8-90DE-6B8E807CB768}"/>
              </a:ext>
            </a:extLst>
          </p:cNvPr>
          <p:cNvSpPr/>
          <p:nvPr/>
        </p:nvSpPr>
        <p:spPr bwMode="auto">
          <a:xfrm>
            <a:off x="3635896" y="2924944"/>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20" name="直接箭头连接符 19">
            <a:extLst>
              <a:ext uri="{FF2B5EF4-FFF2-40B4-BE49-F238E27FC236}">
                <a16:creationId xmlns:a16="http://schemas.microsoft.com/office/drawing/2014/main" id="{09509BC9-0432-499F-B165-D3C9791A3D43}"/>
              </a:ext>
            </a:extLst>
          </p:cNvPr>
          <p:cNvCxnSpPr>
            <a:cxnSpLocks/>
            <a:endCxn id="22" idx="1"/>
          </p:cNvCxnSpPr>
          <p:nvPr/>
        </p:nvCxnSpPr>
        <p:spPr bwMode="auto">
          <a:xfrm>
            <a:off x="4211960" y="3104964"/>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3" name="矩形 22">
            <a:extLst>
              <a:ext uri="{FF2B5EF4-FFF2-40B4-BE49-F238E27FC236}">
                <a16:creationId xmlns:a16="http://schemas.microsoft.com/office/drawing/2014/main" id="{5FFB9103-AB8E-4954-9A62-50F41B35C922}"/>
              </a:ext>
            </a:extLst>
          </p:cNvPr>
          <p:cNvSpPr/>
          <p:nvPr/>
        </p:nvSpPr>
        <p:spPr bwMode="auto">
          <a:xfrm>
            <a:off x="3635896"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31" name="文本框 30">
            <a:extLst>
              <a:ext uri="{FF2B5EF4-FFF2-40B4-BE49-F238E27FC236}">
                <a16:creationId xmlns:a16="http://schemas.microsoft.com/office/drawing/2014/main" id="{84ABCE7F-B084-4227-BA7A-CB1EE910D23D}"/>
              </a:ext>
            </a:extLst>
          </p:cNvPr>
          <p:cNvSpPr txBox="1"/>
          <p:nvPr/>
        </p:nvSpPr>
        <p:spPr>
          <a:xfrm>
            <a:off x="899592" y="2852936"/>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vp1</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文本框 31">
            <a:extLst>
              <a:ext uri="{FF2B5EF4-FFF2-40B4-BE49-F238E27FC236}">
                <a16:creationId xmlns:a16="http://schemas.microsoft.com/office/drawing/2014/main" id="{D2C590BA-54CE-4DD3-8D82-950AC07F2512}"/>
              </a:ext>
            </a:extLst>
          </p:cNvPr>
          <p:cNvSpPr txBox="1"/>
          <p:nvPr/>
        </p:nvSpPr>
        <p:spPr>
          <a:xfrm>
            <a:off x="899592" y="3501008"/>
            <a:ext cx="72008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vp2</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5A15B0DE-F508-4868-AD7B-7A140A441ADB}"/>
              </a:ext>
            </a:extLst>
          </p:cNvPr>
          <p:cNvSpPr/>
          <p:nvPr/>
        </p:nvSpPr>
        <p:spPr bwMode="auto">
          <a:xfrm>
            <a:off x="5364088"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a:t>
            </a:r>
          </a:p>
        </p:txBody>
      </p:sp>
      <p:sp>
        <p:nvSpPr>
          <p:cNvPr id="24" name="矩形 23">
            <a:extLst>
              <a:ext uri="{FF2B5EF4-FFF2-40B4-BE49-F238E27FC236}">
                <a16:creationId xmlns:a16="http://schemas.microsoft.com/office/drawing/2014/main" id="{4AAB5581-E80B-4ADA-A487-1338829D012C}"/>
              </a:ext>
            </a:extLst>
          </p:cNvPr>
          <p:cNvSpPr/>
          <p:nvPr/>
        </p:nvSpPr>
        <p:spPr bwMode="auto">
          <a:xfrm>
            <a:off x="5652120"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a:t>
            </a:r>
          </a:p>
        </p:txBody>
      </p:sp>
      <p:sp>
        <p:nvSpPr>
          <p:cNvPr id="25" name="矩形 24">
            <a:extLst>
              <a:ext uri="{FF2B5EF4-FFF2-40B4-BE49-F238E27FC236}">
                <a16:creationId xmlns:a16="http://schemas.microsoft.com/office/drawing/2014/main" id="{38946A98-A090-44AD-A075-DCA8DCDF0F2E}"/>
              </a:ext>
            </a:extLst>
          </p:cNvPr>
          <p:cNvSpPr/>
          <p:nvPr/>
        </p:nvSpPr>
        <p:spPr bwMode="auto">
          <a:xfrm>
            <a:off x="5940152"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e</a:t>
            </a:r>
          </a:p>
        </p:txBody>
      </p:sp>
      <p:sp>
        <p:nvSpPr>
          <p:cNvPr id="26" name="矩形 25">
            <a:extLst>
              <a:ext uri="{FF2B5EF4-FFF2-40B4-BE49-F238E27FC236}">
                <a16:creationId xmlns:a16="http://schemas.microsoft.com/office/drawing/2014/main" id="{37E930A6-BBE6-4B7A-8F08-C4527B616E24}"/>
              </a:ext>
            </a:extLst>
          </p:cNvPr>
          <p:cNvSpPr/>
          <p:nvPr/>
        </p:nvSpPr>
        <p:spPr bwMode="auto">
          <a:xfrm>
            <a:off x="6228184"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a:t>
            </a:r>
          </a:p>
        </p:txBody>
      </p:sp>
      <p:sp>
        <p:nvSpPr>
          <p:cNvPr id="27" name="矩形 26">
            <a:extLst>
              <a:ext uri="{FF2B5EF4-FFF2-40B4-BE49-F238E27FC236}">
                <a16:creationId xmlns:a16="http://schemas.microsoft.com/office/drawing/2014/main" id="{876D81DD-8651-407F-8180-4F196A14E5AC}"/>
              </a:ext>
            </a:extLst>
          </p:cNvPr>
          <p:cNvSpPr/>
          <p:nvPr/>
        </p:nvSpPr>
        <p:spPr bwMode="auto">
          <a:xfrm>
            <a:off x="6516216"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8" name="文本框 27">
            <a:extLst>
              <a:ext uri="{FF2B5EF4-FFF2-40B4-BE49-F238E27FC236}">
                <a16:creationId xmlns:a16="http://schemas.microsoft.com/office/drawing/2014/main" id="{4C0E6CE3-E169-42A3-9F04-15630756788C}"/>
              </a:ext>
            </a:extLst>
          </p:cNvPr>
          <p:cNvSpPr txBox="1"/>
          <p:nvPr/>
        </p:nvSpPr>
        <p:spPr>
          <a:xfrm>
            <a:off x="6490944" y="295412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nvGrpSpPr>
          <p:cNvPr id="2" name="组合 1">
            <a:extLst>
              <a:ext uri="{FF2B5EF4-FFF2-40B4-BE49-F238E27FC236}">
                <a16:creationId xmlns:a16="http://schemas.microsoft.com/office/drawing/2014/main" id="{FDFFA375-ECF4-425C-A4C0-59F15B6B7EA1}"/>
              </a:ext>
            </a:extLst>
          </p:cNvPr>
          <p:cNvGrpSpPr/>
          <p:nvPr/>
        </p:nvGrpSpPr>
        <p:grpSpPr>
          <a:xfrm>
            <a:off x="5364088" y="3573016"/>
            <a:ext cx="1779090" cy="398516"/>
            <a:chOff x="3275856" y="3645024"/>
            <a:chExt cx="1779090" cy="398516"/>
          </a:xfrm>
        </p:grpSpPr>
        <p:sp>
          <p:nvSpPr>
            <p:cNvPr id="29" name="矩形 28">
              <a:extLst>
                <a:ext uri="{FF2B5EF4-FFF2-40B4-BE49-F238E27FC236}">
                  <a16:creationId xmlns:a16="http://schemas.microsoft.com/office/drawing/2014/main" id="{B0A2CEE9-2542-45FC-B5C1-F220F95226E6}"/>
                </a:ext>
              </a:extLst>
            </p:cNvPr>
            <p:cNvSpPr/>
            <p:nvPr/>
          </p:nvSpPr>
          <p:spPr bwMode="auto">
            <a:xfrm>
              <a:off x="3563888"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1AA36979-AC8D-470C-AE55-627BC2FD40EF}"/>
                </a:ext>
              </a:extLst>
            </p:cNvPr>
            <p:cNvSpPr/>
            <p:nvPr/>
          </p:nvSpPr>
          <p:spPr bwMode="auto">
            <a:xfrm>
              <a:off x="3851920"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l</a:t>
              </a:r>
            </a:p>
          </p:txBody>
        </p:sp>
        <p:sp>
          <p:nvSpPr>
            <p:cNvPr id="39" name="矩形 38">
              <a:extLst>
                <a:ext uri="{FF2B5EF4-FFF2-40B4-BE49-F238E27FC236}">
                  <a16:creationId xmlns:a16="http://schemas.microsoft.com/office/drawing/2014/main" id="{16CDBF71-A7EA-4C38-89E0-602851C6C2EA}"/>
                </a:ext>
              </a:extLst>
            </p:cNvPr>
            <p:cNvSpPr/>
            <p:nvPr/>
          </p:nvSpPr>
          <p:spPr bwMode="auto">
            <a:xfrm>
              <a:off x="4139952"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m</a:t>
              </a:r>
            </a:p>
          </p:txBody>
        </p:sp>
        <p:sp>
          <p:nvSpPr>
            <p:cNvPr id="40" name="矩形 39">
              <a:extLst>
                <a:ext uri="{FF2B5EF4-FFF2-40B4-BE49-F238E27FC236}">
                  <a16:creationId xmlns:a16="http://schemas.microsoft.com/office/drawing/2014/main" id="{627BD710-D478-416A-BF2E-96A7F6C3D2EF}"/>
                </a:ext>
              </a:extLst>
            </p:cNvPr>
            <p:cNvSpPr/>
            <p:nvPr/>
          </p:nvSpPr>
          <p:spPr bwMode="auto">
            <a:xfrm>
              <a:off x="4427984"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p>
          </p:txBody>
        </p:sp>
        <p:sp>
          <p:nvSpPr>
            <p:cNvPr id="41" name="矩形 40">
              <a:extLst>
                <a:ext uri="{FF2B5EF4-FFF2-40B4-BE49-F238E27FC236}">
                  <a16:creationId xmlns:a16="http://schemas.microsoft.com/office/drawing/2014/main" id="{CBAA7532-A719-4CC8-81E6-603558FA1AEB}"/>
                </a:ext>
              </a:extLst>
            </p:cNvPr>
            <p:cNvSpPr/>
            <p:nvPr/>
          </p:nvSpPr>
          <p:spPr bwMode="auto">
            <a:xfrm>
              <a:off x="471601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2" name="文本框 41">
              <a:extLst>
                <a:ext uri="{FF2B5EF4-FFF2-40B4-BE49-F238E27FC236}">
                  <a16:creationId xmlns:a16="http://schemas.microsoft.com/office/drawing/2014/main" id="{483645BF-1ADE-4A09-BDE7-C7BEECEFAE26}"/>
                </a:ext>
              </a:extLst>
            </p:cNvPr>
            <p:cNvSpPr txBox="1"/>
            <p:nvPr/>
          </p:nvSpPr>
          <p:spPr>
            <a:xfrm>
              <a:off x="4690744" y="367420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3" name="矩形 42">
              <a:extLst>
                <a:ext uri="{FF2B5EF4-FFF2-40B4-BE49-F238E27FC236}">
                  <a16:creationId xmlns:a16="http://schemas.microsoft.com/office/drawing/2014/main" id="{01A4D212-A7DF-4132-BD62-9D5418781918}"/>
                </a:ext>
              </a:extLst>
            </p:cNvPr>
            <p:cNvSpPr/>
            <p:nvPr/>
          </p:nvSpPr>
          <p:spPr bwMode="auto">
            <a:xfrm>
              <a:off x="327585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p>
          </p:txBody>
        </p:sp>
      </p:grpSp>
      <p:cxnSp>
        <p:nvCxnSpPr>
          <p:cNvPr id="44" name="直接箭头连接符 43">
            <a:extLst>
              <a:ext uri="{FF2B5EF4-FFF2-40B4-BE49-F238E27FC236}">
                <a16:creationId xmlns:a16="http://schemas.microsoft.com/office/drawing/2014/main" id="{4251B672-57D4-45B4-9173-51DE45D36C86}"/>
              </a:ext>
            </a:extLst>
          </p:cNvPr>
          <p:cNvCxnSpPr>
            <a:cxnSpLocks/>
            <a:endCxn id="43" idx="1"/>
          </p:cNvCxnSpPr>
          <p:nvPr/>
        </p:nvCxnSpPr>
        <p:spPr bwMode="auto">
          <a:xfrm>
            <a:off x="4211960" y="3753036"/>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5" name="矩形 44">
            <a:extLst>
              <a:ext uri="{FF2B5EF4-FFF2-40B4-BE49-F238E27FC236}">
                <a16:creationId xmlns:a16="http://schemas.microsoft.com/office/drawing/2014/main" id="{745F73A4-2B62-49CA-B06A-A3FCEFE602AB}"/>
              </a:ext>
            </a:extLst>
          </p:cNvPr>
          <p:cNvSpPr/>
          <p:nvPr/>
        </p:nvSpPr>
        <p:spPr bwMode="auto">
          <a:xfrm>
            <a:off x="1475656" y="2924944"/>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47" name="矩形 46">
            <a:extLst>
              <a:ext uri="{FF2B5EF4-FFF2-40B4-BE49-F238E27FC236}">
                <a16:creationId xmlns:a16="http://schemas.microsoft.com/office/drawing/2014/main" id="{A71C08D1-3958-4158-B32A-FF6DCE7E0210}"/>
              </a:ext>
            </a:extLst>
          </p:cNvPr>
          <p:cNvSpPr/>
          <p:nvPr/>
        </p:nvSpPr>
        <p:spPr bwMode="auto">
          <a:xfrm>
            <a:off x="1475656"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8" name="直接箭头连接符 47">
            <a:extLst>
              <a:ext uri="{FF2B5EF4-FFF2-40B4-BE49-F238E27FC236}">
                <a16:creationId xmlns:a16="http://schemas.microsoft.com/office/drawing/2014/main" id="{CE604A82-F8A6-4A52-B239-BD833C535D69}"/>
              </a:ext>
            </a:extLst>
          </p:cNvPr>
          <p:cNvCxnSpPr>
            <a:cxnSpLocks/>
            <a:endCxn id="23" idx="1"/>
          </p:cNvCxnSpPr>
          <p:nvPr/>
        </p:nvCxnSpPr>
        <p:spPr bwMode="auto">
          <a:xfrm>
            <a:off x="2051720" y="3753036"/>
            <a:ext cx="1584176"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9" name="文本框 48">
            <a:extLst>
              <a:ext uri="{FF2B5EF4-FFF2-40B4-BE49-F238E27FC236}">
                <a16:creationId xmlns:a16="http://schemas.microsoft.com/office/drawing/2014/main" id="{59A55B1E-DB59-4D68-9B7A-AA4F38E22F0A}"/>
              </a:ext>
            </a:extLst>
          </p:cNvPr>
          <p:cNvSpPr txBox="1"/>
          <p:nvPr/>
        </p:nvSpPr>
        <p:spPr>
          <a:xfrm>
            <a:off x="3779912" y="2492896"/>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h</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0" name="文本框 49">
            <a:extLst>
              <a:ext uri="{FF2B5EF4-FFF2-40B4-BE49-F238E27FC236}">
                <a16:creationId xmlns:a16="http://schemas.microsoft.com/office/drawing/2014/main" id="{D83C547E-CA43-430E-A9E5-8BB6E1AF49CE}"/>
              </a:ext>
            </a:extLst>
          </p:cNvPr>
          <p:cNvSpPr txBox="1"/>
          <p:nvPr/>
        </p:nvSpPr>
        <p:spPr>
          <a:xfrm>
            <a:off x="3779912" y="386104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33" name="直接箭头连接符 32">
            <a:extLst>
              <a:ext uri="{FF2B5EF4-FFF2-40B4-BE49-F238E27FC236}">
                <a16:creationId xmlns:a16="http://schemas.microsoft.com/office/drawing/2014/main" id="{301F97DA-0220-426C-B684-E5AB07D78D2B}"/>
              </a:ext>
            </a:extLst>
          </p:cNvPr>
          <p:cNvCxnSpPr>
            <a:cxnSpLocks/>
            <a:endCxn id="19" idx="1"/>
          </p:cNvCxnSpPr>
          <p:nvPr/>
        </p:nvCxnSpPr>
        <p:spPr bwMode="auto">
          <a:xfrm>
            <a:off x="2051720" y="3104964"/>
            <a:ext cx="1584176"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Tree>
    <p:extLst>
      <p:ext uri="{BB962C8B-B14F-4D97-AF65-F5344CB8AC3E}">
        <p14:creationId xmlns:p14="http://schemas.microsoft.com/office/powerpoint/2010/main" val="186306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547664" y="548680"/>
            <a:ext cx="6192688" cy="34163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lsearch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key, int a[ ],  int size)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for (int </a:t>
            </a:r>
            <a:r>
              <a:rPr lang="en-US" dirty="0" err="1">
                <a:solidFill>
                  <a:srgbClr val="FFFFFF"/>
                </a:solidFill>
              </a:rPr>
              <a:t>i</a:t>
            </a:r>
            <a:r>
              <a:rPr lang="en-US" dirty="0">
                <a:solidFill>
                  <a:srgbClr val="FFFFFF"/>
                </a:solidFill>
              </a:rPr>
              <a:t> = 0; </a:t>
            </a:r>
            <a:r>
              <a:rPr lang="en-US" dirty="0" err="1">
                <a:solidFill>
                  <a:srgbClr val="FFFFFF"/>
                </a:solidFill>
              </a:rPr>
              <a:t>i</a:t>
            </a:r>
            <a:r>
              <a:rPr lang="en-US" dirty="0">
                <a:solidFill>
                  <a:srgbClr val="FFFFFF"/>
                </a:solidFill>
              </a:rPr>
              <a:t> &lt; size; </a:t>
            </a:r>
            <a:r>
              <a:rPr lang="en-US" dirty="0" err="1">
                <a:solidFill>
                  <a:srgbClr val="FFFFFF"/>
                </a:solidFill>
              </a:rPr>
              <a:t>i</a:t>
            </a: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if (a[</a:t>
            </a:r>
            <a:r>
              <a:rPr lang="en-US" dirty="0" err="1">
                <a:solidFill>
                  <a:srgbClr val="FFFFFF"/>
                </a:solidFill>
              </a:rPr>
              <a:t>i</a:t>
            </a:r>
            <a:r>
              <a:rPr lang="en-US" dirty="0">
                <a:solidFill>
                  <a:srgbClr val="FFFFFF"/>
                </a:solidFill>
              </a:rPr>
              <a:t>] == key)</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return </a:t>
            </a:r>
            <a:r>
              <a:rPr lang="en-US" dirty="0" err="1">
                <a:solidFill>
                  <a:srgbClr val="FFFFFF"/>
                </a:solidFill>
              </a:rPr>
              <a:t>i</a:t>
            </a: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return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sym typeface="Wingdings" panose="05000000000000000000" pitchFamily="2" charset="2"/>
              </a:rPr>
              <a:t>&lt;==&gt;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sym typeface="Wingdings" panose="05000000000000000000" pitchFamily="2" charset="2"/>
              </a:rPr>
              <a:t>a+i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sym typeface="Wingdings" panose="05000000000000000000" pitchFamily="2" charset="2"/>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4" name="矩形 33">
            <a:extLst>
              <a:ext uri="{FF2B5EF4-FFF2-40B4-BE49-F238E27FC236}">
                <a16:creationId xmlns:a16="http://schemas.microsoft.com/office/drawing/2014/main" id="{17BA3918-6A6C-4745-BE4A-3B625ADC1A70}"/>
              </a:ext>
            </a:extLst>
          </p:cNvPr>
          <p:cNvSpPr/>
          <p:nvPr/>
        </p:nvSpPr>
        <p:spPr bwMode="auto">
          <a:xfrm>
            <a:off x="2339752" y="4581128"/>
            <a:ext cx="1008112" cy="864096"/>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5" name="矩形 34">
            <a:extLst>
              <a:ext uri="{FF2B5EF4-FFF2-40B4-BE49-F238E27FC236}">
                <a16:creationId xmlns:a16="http://schemas.microsoft.com/office/drawing/2014/main" id="{808BDC38-43D8-48B6-9FCA-43D8FED75697}"/>
              </a:ext>
            </a:extLst>
          </p:cNvPr>
          <p:cNvSpPr/>
          <p:nvPr/>
        </p:nvSpPr>
        <p:spPr bwMode="auto">
          <a:xfrm>
            <a:off x="3347864" y="4581128"/>
            <a:ext cx="1008112" cy="864096"/>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6" name="矩形 35">
            <a:extLst>
              <a:ext uri="{FF2B5EF4-FFF2-40B4-BE49-F238E27FC236}">
                <a16:creationId xmlns:a16="http://schemas.microsoft.com/office/drawing/2014/main" id="{17F8D7F2-D1EF-4DC3-8BC5-95065E68D3E5}"/>
              </a:ext>
            </a:extLst>
          </p:cNvPr>
          <p:cNvSpPr/>
          <p:nvPr/>
        </p:nvSpPr>
        <p:spPr bwMode="auto">
          <a:xfrm>
            <a:off x="4355976" y="4581128"/>
            <a:ext cx="1008112" cy="864096"/>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7" name="矩形 36">
            <a:extLst>
              <a:ext uri="{FF2B5EF4-FFF2-40B4-BE49-F238E27FC236}">
                <a16:creationId xmlns:a16="http://schemas.microsoft.com/office/drawing/2014/main" id="{31D34710-1D4A-4A39-885F-103F0E71E9B1}"/>
              </a:ext>
            </a:extLst>
          </p:cNvPr>
          <p:cNvSpPr/>
          <p:nvPr/>
        </p:nvSpPr>
        <p:spPr bwMode="auto">
          <a:xfrm>
            <a:off x="5364088" y="4581128"/>
            <a:ext cx="1008112" cy="864096"/>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8" name="矩形 37">
            <a:extLst>
              <a:ext uri="{FF2B5EF4-FFF2-40B4-BE49-F238E27FC236}">
                <a16:creationId xmlns:a16="http://schemas.microsoft.com/office/drawing/2014/main" id="{1C06E5F0-241F-4CF4-A8C9-29E6A4B77C1F}"/>
              </a:ext>
            </a:extLst>
          </p:cNvPr>
          <p:cNvSpPr/>
          <p:nvPr/>
        </p:nvSpPr>
        <p:spPr bwMode="auto">
          <a:xfrm>
            <a:off x="7164288" y="2348880"/>
            <a:ext cx="1008112" cy="864096"/>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cxnSp>
        <p:nvCxnSpPr>
          <p:cNvPr id="46" name="直接箭头连接符 45">
            <a:extLst>
              <a:ext uri="{FF2B5EF4-FFF2-40B4-BE49-F238E27FC236}">
                <a16:creationId xmlns:a16="http://schemas.microsoft.com/office/drawing/2014/main" id="{CD14A31C-7E5B-44FD-A0F3-9ADB4C1E2B06}"/>
              </a:ext>
            </a:extLst>
          </p:cNvPr>
          <p:cNvCxnSpPr>
            <a:cxnSpLocks/>
          </p:cNvCxnSpPr>
          <p:nvPr/>
        </p:nvCxnSpPr>
        <p:spPr bwMode="auto">
          <a:xfrm flipV="1">
            <a:off x="1403648" y="5445224"/>
            <a:ext cx="936104" cy="64807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51" name="直接箭头连接符 50">
            <a:extLst>
              <a:ext uri="{FF2B5EF4-FFF2-40B4-BE49-F238E27FC236}">
                <a16:creationId xmlns:a16="http://schemas.microsoft.com/office/drawing/2014/main" id="{785291D7-4C4D-4501-B9DB-552E85973DC2}"/>
              </a:ext>
            </a:extLst>
          </p:cNvPr>
          <p:cNvCxnSpPr>
            <a:cxnSpLocks/>
          </p:cNvCxnSpPr>
          <p:nvPr/>
        </p:nvCxnSpPr>
        <p:spPr bwMode="auto">
          <a:xfrm flipV="1">
            <a:off x="2411760" y="5445224"/>
            <a:ext cx="936104" cy="64807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52" name="直接箭头连接符 51">
            <a:extLst>
              <a:ext uri="{FF2B5EF4-FFF2-40B4-BE49-F238E27FC236}">
                <a16:creationId xmlns:a16="http://schemas.microsoft.com/office/drawing/2014/main" id="{A82E9661-811E-4728-917E-F9E5197AFC8A}"/>
              </a:ext>
            </a:extLst>
          </p:cNvPr>
          <p:cNvCxnSpPr>
            <a:cxnSpLocks/>
          </p:cNvCxnSpPr>
          <p:nvPr/>
        </p:nvCxnSpPr>
        <p:spPr bwMode="auto">
          <a:xfrm flipV="1">
            <a:off x="6228184" y="3212976"/>
            <a:ext cx="936104" cy="64807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Tree>
    <p:extLst>
      <p:ext uri="{BB962C8B-B14F-4D97-AF65-F5344CB8AC3E}">
        <p14:creationId xmlns:p14="http://schemas.microsoft.com/office/powerpoint/2010/main" val="336637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452431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lsearch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*key, void *base,  int n, 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for (int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&lt; size;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void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base </a:t>
            </a:r>
            <a:r>
              <a:rPr lang="en-US" dirty="0">
                <a:solidFill>
                  <a:srgbClr val="FFFFFF"/>
                </a:solidFill>
              </a:rPr>
              <a:t>+ </a:t>
            </a:r>
            <a:r>
              <a:rPr lang="en-US" dirty="0" err="1">
                <a:solidFill>
                  <a:srgbClr val="FFFFFF"/>
                </a:solidFill>
              </a:rPr>
              <a:t>i</a:t>
            </a:r>
            <a:r>
              <a:rPr lang="en-US" dirty="0">
                <a:solidFill>
                  <a:srgbClr val="FFFFFF"/>
                </a:solidFill>
              </a:rPr>
              <a:t> * </a:t>
            </a:r>
            <a:r>
              <a:rPr lang="en-US" dirty="0" err="1">
                <a:solidFill>
                  <a:srgbClr val="FFFFFF"/>
                </a:solidFill>
              </a:rPr>
              <a:t>elemSize</a:t>
            </a:r>
            <a:r>
              <a:rPr lang="en-US" dirty="0">
                <a:solidFill>
                  <a:srgbClr val="FFFFFF"/>
                </a:solidFill>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if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memcmp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(key,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a:t>
            </a:r>
            <a:r>
              <a:rPr lang="en-US" dirty="0">
                <a:solidFill>
                  <a:srgbClr val="FFFFFF"/>
                </a:solidFill>
              </a:rPr>
              <a:t>NULL</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 name="矩形 1">
            <a:extLst>
              <a:ext uri="{FF2B5EF4-FFF2-40B4-BE49-F238E27FC236}">
                <a16:creationId xmlns:a16="http://schemas.microsoft.com/office/drawing/2014/main" id="{1F145DBA-B37B-4982-88A1-46F419FE9EFD}"/>
              </a:ext>
            </a:extLst>
          </p:cNvPr>
          <p:cNvSpPr/>
          <p:nvPr/>
        </p:nvSpPr>
        <p:spPr>
          <a:xfrm>
            <a:off x="1659000" y="2008504"/>
            <a:ext cx="6480720" cy="461665"/>
          </a:xfrm>
          <a:prstGeom prst="rect">
            <a:avLst/>
          </a:prstGeom>
        </p:spPr>
        <p:txBody>
          <a:bodyPr wrap="square">
            <a:spAutoFit/>
          </a:bodyPr>
          <a:lstStyle/>
          <a:p>
            <a:pPr lvl="0">
              <a:defRPr/>
            </a:pPr>
            <a:r>
              <a:rPr lang="en-US" altLang="zh-CN" dirty="0">
                <a:solidFill>
                  <a:schemeClr val="tx2"/>
                </a:solidFill>
              </a:rPr>
              <a:t>void *</a:t>
            </a:r>
            <a:r>
              <a:rPr lang="en-US" altLang="zh-CN" dirty="0" err="1">
                <a:solidFill>
                  <a:schemeClr val="tx2"/>
                </a:solidFill>
              </a:rPr>
              <a:t>elemAddr</a:t>
            </a:r>
            <a:r>
              <a:rPr lang="en-US" altLang="zh-CN" dirty="0">
                <a:solidFill>
                  <a:schemeClr val="tx2"/>
                </a:solidFill>
              </a:rPr>
              <a:t> = (char *)base + </a:t>
            </a:r>
            <a:r>
              <a:rPr lang="en-US" altLang="zh-CN" dirty="0" err="1">
                <a:solidFill>
                  <a:schemeClr val="tx2"/>
                </a:solidFill>
              </a:rPr>
              <a:t>i</a:t>
            </a:r>
            <a:r>
              <a:rPr lang="en-US" altLang="zh-CN" dirty="0">
                <a:solidFill>
                  <a:schemeClr val="tx2"/>
                </a:solidFill>
              </a:rPr>
              <a:t> * </a:t>
            </a:r>
            <a:r>
              <a:rPr lang="en-US" altLang="zh-CN" dirty="0" err="1">
                <a:solidFill>
                  <a:schemeClr val="tx2"/>
                </a:solidFill>
              </a:rPr>
              <a:t>elemSize</a:t>
            </a:r>
            <a:r>
              <a:rPr lang="en-US" altLang="zh-CN" dirty="0">
                <a:solidFill>
                  <a:schemeClr val="tx2"/>
                </a:solidFill>
              </a:rPr>
              <a:t>;</a:t>
            </a:r>
          </a:p>
        </p:txBody>
      </p:sp>
    </p:spTree>
    <p:extLst>
      <p:ext uri="{BB962C8B-B14F-4D97-AF65-F5344CB8AC3E}">
        <p14:creationId xmlns:p14="http://schemas.microsoft.com/office/powerpoint/2010/main" val="132337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4" end="4"/>
                                            </p:txEl>
                                          </p:spTgt>
                                        </p:tgtEl>
                                        <p:attrNameLst>
                                          <p:attrName>style.color</p:attrName>
                                        </p:attrNameLst>
                                      </p:cBhvr>
                                      <p:to>
                                        <a:schemeClr val="tx2"/>
                                      </p:to>
                                    </p:animClr>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5">
                                            <p:txEl>
                                              <p:pRg st="4" end="4"/>
                                            </p:txEl>
                                          </p:spTgt>
                                        </p:tgtEl>
                                      </p:cBhvr>
                                    </p:animEffect>
                                    <p:set>
                                      <p:cBhvr>
                                        <p:cTn id="11" dur="1" fill="hold">
                                          <p:stCondLst>
                                            <p:cond delay="499"/>
                                          </p:stCondLst>
                                        </p:cTn>
                                        <p:tgtEl>
                                          <p:spTgt spid="5">
                                            <p:txEl>
                                              <p:pRg st="4" end="4"/>
                                            </p:txEl>
                                          </p:spTgt>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489364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lsearch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*key, void *base,  int n, 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r>
              <a:rPr kumimoji="1" lang="en-US" sz="2400" b="0" i="0" u="none" strike="noStrike" kern="1200" cap="none" spc="0" normalizeH="0" baseline="0" noProof="0" dirty="0">
                <a:ln>
                  <a:noFill/>
                </a:ln>
                <a:solidFill>
                  <a:schemeClr val="tx2"/>
                </a:solidFill>
                <a:effectLst/>
                <a:uLnTx/>
                <a:uFillTx/>
                <a:latin typeface="Times New Roman" pitchFamily="18" charset="0"/>
                <a:ea typeface="宋体" pitchFamily="2" charset="-122"/>
                <a:cs typeface="+mn-cs"/>
              </a:rPr>
              <a:t>int (* </a:t>
            </a:r>
            <a:r>
              <a:rPr kumimoji="1" lang="en-US" sz="2400" b="0" i="0" u="none" strike="noStrike" kern="1200" cap="none" spc="0" normalizeH="0" baseline="0" noProof="0" dirty="0" err="1">
                <a:ln>
                  <a:noFill/>
                </a:ln>
                <a:solidFill>
                  <a:schemeClr val="tx2"/>
                </a:solidFill>
                <a:effectLst/>
                <a:uLnTx/>
                <a:uFillTx/>
                <a:latin typeface="Times New Roman" pitchFamily="18" charset="0"/>
                <a:ea typeface="宋体" pitchFamily="2" charset="-122"/>
                <a:cs typeface="+mn-cs"/>
              </a:rPr>
              <a:t>cmpfun</a:t>
            </a:r>
            <a:r>
              <a:rPr kumimoji="1" lang="en-US" sz="2400" b="0" i="0" u="none" strike="noStrike" kern="1200" cap="none" spc="0" normalizeH="0" baseline="0" noProof="0" dirty="0">
                <a:ln>
                  <a:noFill/>
                </a:ln>
                <a:solidFill>
                  <a:schemeClr val="tx2"/>
                </a:solidFill>
                <a:effectLst/>
                <a:uLnTx/>
                <a:uFillTx/>
                <a:latin typeface="Times New Roman" pitchFamily="18" charset="0"/>
                <a:ea typeface="宋体" pitchFamily="2" charset="-122"/>
                <a:cs typeface="+mn-cs"/>
              </a:rPr>
              <a:t>)(void *,</a:t>
            </a:r>
            <a:r>
              <a:rPr kumimoji="1" lang="en-US" sz="2400" b="0" i="0" u="none" strike="noStrike" kern="1200" cap="none" spc="0" normalizeH="0" noProof="0" dirty="0">
                <a:ln>
                  <a:noFill/>
                </a:ln>
                <a:solidFill>
                  <a:schemeClr val="tx2"/>
                </a:solidFill>
                <a:effectLst/>
                <a:uLnTx/>
                <a:uFillTx/>
                <a:latin typeface="Times New Roman" pitchFamily="18" charset="0"/>
                <a:ea typeface="宋体" pitchFamily="2" charset="-122"/>
                <a:cs typeface="+mn-cs"/>
              </a:rPr>
              <a:t> void *</a:t>
            </a:r>
            <a:r>
              <a:rPr kumimoji="1" lang="en-US" sz="2400" b="0" i="0" u="none" strike="noStrike" kern="1200" cap="none" spc="0" normalizeH="0" baseline="0" noProof="0" dirty="0">
                <a:ln>
                  <a:noFill/>
                </a:ln>
                <a:solidFill>
                  <a:schemeClr val="tx2"/>
                </a:solidFill>
                <a:effectLst/>
                <a:uLnTx/>
                <a:uFillTx/>
                <a:latin typeface="Times New Roman" pitchFamily="18" charset="0"/>
                <a:ea typeface="宋体" pitchFamily="2" charset="-122"/>
                <a:cs typeface="+mn-cs"/>
              </a:rPr>
              <a: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for (int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&lt; size;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a:p>
            <a:pPr lvl="0">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lang="en-US" dirty="0">
                <a:solidFill>
                  <a:srgbClr val="FFFFFF"/>
                </a:solidFill>
              </a:rPr>
              <a:t>void *</a:t>
            </a:r>
            <a:r>
              <a:rPr lang="en-US" dirty="0" err="1">
                <a:solidFill>
                  <a:srgbClr val="FFFFFF"/>
                </a:solidFill>
              </a:rPr>
              <a:t>elemAddr</a:t>
            </a:r>
            <a:r>
              <a:rPr lang="en-US" dirty="0">
                <a:solidFill>
                  <a:srgbClr val="FFFFFF"/>
                </a:solidFill>
              </a:rPr>
              <a:t> = (char *)base + </a:t>
            </a:r>
            <a:r>
              <a:rPr lang="en-US" dirty="0" err="1">
                <a:solidFill>
                  <a:srgbClr val="FFFFFF"/>
                </a:solidFill>
              </a:rPr>
              <a:t>i</a:t>
            </a:r>
            <a:r>
              <a:rPr lang="en-US" dirty="0">
                <a:solidFill>
                  <a:srgbClr val="FFFFFF"/>
                </a:solidFill>
              </a:rPr>
              <a:t> * </a:t>
            </a:r>
            <a:r>
              <a:rPr lang="en-US" dirty="0" err="1">
                <a:solidFill>
                  <a:srgbClr val="FFFFFF"/>
                </a:solidFill>
              </a:rPr>
              <a:t>elemSize</a:t>
            </a: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if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cmpfun</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(key,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NULL;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 name="文本框 2">
            <a:extLst>
              <a:ext uri="{FF2B5EF4-FFF2-40B4-BE49-F238E27FC236}">
                <a16:creationId xmlns:a16="http://schemas.microsoft.com/office/drawing/2014/main" id="{5138367B-632F-4D16-B7E2-FACD3983E6BC}"/>
              </a:ext>
            </a:extLst>
          </p:cNvPr>
          <p:cNvSpPr txBox="1"/>
          <p:nvPr/>
        </p:nvSpPr>
        <p:spPr>
          <a:xfrm>
            <a:off x="6012160" y="3501008"/>
            <a:ext cx="2448272" cy="461665"/>
          </a:xfrm>
          <a:prstGeom prst="rect">
            <a:avLst/>
          </a:prstGeom>
          <a:noFill/>
        </p:spPr>
        <p:txBody>
          <a:bodyPr wrap="square" rtlCol="0">
            <a:spAutoFit/>
          </a:bodyPr>
          <a:lstStyle/>
          <a:p>
            <a:r>
              <a:rPr lang="en-US" altLang="zh-CN" dirty="0">
                <a:solidFill>
                  <a:schemeClr val="tx2"/>
                </a:solidFill>
              </a:rPr>
              <a:t>call back “hook”</a:t>
            </a:r>
            <a:endParaRPr lang="zh-CN" altLang="en-US" dirty="0">
              <a:solidFill>
                <a:schemeClr val="tx2"/>
              </a:solidFill>
            </a:endParaRPr>
          </a:p>
        </p:txBody>
      </p:sp>
    </p:spTree>
    <p:extLst>
      <p:ext uri="{BB962C8B-B14F-4D97-AF65-F5344CB8AC3E}">
        <p14:creationId xmlns:p14="http://schemas.microsoft.com/office/powerpoint/2010/main" val="221937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526297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 ] = {4, 2, 3, 7, 11, 6};</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int size = 6;</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int n = 7;</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*found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lsearch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(&amp;n, a, 6,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IntCmp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if (found == NULL)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lang="en-US" dirty="0">
                <a:solidFill>
                  <a:srgbClr val="FFFFFF"/>
                </a:solidFill>
              </a:rPr>
              <a:t>I</a:t>
            </a:r>
            <a:r>
              <a:rPr kumimoji="1" 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rPr>
              <a:t>ntCmp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*elem1, void *elem2)</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int *ip1 = elem1;</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*ip2 = elem2;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a:t>
            </a:r>
            <a:r>
              <a:rPr lang="en-US" dirty="0">
                <a:solidFill>
                  <a:srgbClr val="FFFFFF"/>
                </a:solidFill>
              </a:rPr>
              <a:t>urn *ip1 - *ip2;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 name="文本框 1">
            <a:extLst>
              <a:ext uri="{FF2B5EF4-FFF2-40B4-BE49-F238E27FC236}">
                <a16:creationId xmlns:a16="http://schemas.microsoft.com/office/drawing/2014/main" id="{15291A4A-D33B-431E-8B98-458969D68FBF}"/>
              </a:ext>
            </a:extLst>
          </p:cNvPr>
          <p:cNvSpPr txBox="1"/>
          <p:nvPr/>
        </p:nvSpPr>
        <p:spPr>
          <a:xfrm>
            <a:off x="5940152" y="3212976"/>
            <a:ext cx="2880320" cy="1200329"/>
          </a:xfrm>
          <a:prstGeom prst="rect">
            <a:avLst/>
          </a:prstGeom>
          <a:noFill/>
        </p:spPr>
        <p:txBody>
          <a:bodyPr wrap="square" rtlCol="0">
            <a:spAutoFit/>
          </a:bodyPr>
          <a:lstStyle/>
          <a:p>
            <a:r>
              <a:rPr lang="zh-CN" altLang="en-US" dirty="0">
                <a:solidFill>
                  <a:schemeClr val="tx2"/>
                </a:solidFill>
              </a:rPr>
              <a:t>这里可写为</a:t>
            </a:r>
            <a:r>
              <a:rPr lang="en-US" altLang="zh-CN" dirty="0">
                <a:solidFill>
                  <a:schemeClr val="tx2"/>
                </a:solidFill>
              </a:rPr>
              <a:t>int *</a:t>
            </a:r>
            <a:r>
              <a:rPr lang="zh-CN" altLang="en-US" dirty="0">
                <a:solidFill>
                  <a:schemeClr val="tx2"/>
                </a:solidFill>
              </a:rPr>
              <a:t>，但为了更好地匹配原型，写成</a:t>
            </a:r>
            <a:r>
              <a:rPr lang="en-US" altLang="zh-CN" dirty="0">
                <a:solidFill>
                  <a:schemeClr val="tx2"/>
                </a:solidFill>
              </a:rPr>
              <a:t>void*</a:t>
            </a:r>
            <a:r>
              <a:rPr lang="zh-CN" altLang="en-US" dirty="0">
                <a:solidFill>
                  <a:schemeClr val="tx2"/>
                </a:solidFill>
              </a:rPr>
              <a:t>更好</a:t>
            </a:r>
          </a:p>
        </p:txBody>
      </p:sp>
      <p:sp>
        <p:nvSpPr>
          <p:cNvPr id="6" name="文本框 5">
            <a:extLst>
              <a:ext uri="{FF2B5EF4-FFF2-40B4-BE49-F238E27FC236}">
                <a16:creationId xmlns:a16="http://schemas.microsoft.com/office/drawing/2014/main" id="{31FFA2D7-DC94-4F35-B4EA-715249A4BD71}"/>
              </a:ext>
            </a:extLst>
          </p:cNvPr>
          <p:cNvSpPr txBox="1"/>
          <p:nvPr/>
        </p:nvSpPr>
        <p:spPr>
          <a:xfrm>
            <a:off x="2555776" y="5085184"/>
            <a:ext cx="5328592" cy="830997"/>
          </a:xfrm>
          <a:prstGeom prst="rect">
            <a:avLst/>
          </a:prstGeom>
          <a:noFill/>
        </p:spPr>
        <p:txBody>
          <a:bodyPr wrap="square" rtlCol="0">
            <a:spAutoFit/>
          </a:bodyPr>
          <a:lstStyle/>
          <a:p>
            <a:r>
              <a:rPr lang="en-US" altLang="zh-CN" dirty="0" err="1">
                <a:solidFill>
                  <a:schemeClr val="tx2"/>
                </a:solidFill>
              </a:rPr>
              <a:t>IntCmp</a:t>
            </a:r>
            <a:r>
              <a:rPr lang="zh-CN" altLang="en-US" dirty="0">
                <a:solidFill>
                  <a:schemeClr val="tx2"/>
                </a:solidFill>
              </a:rPr>
              <a:t>函数是</a:t>
            </a:r>
            <a:r>
              <a:rPr lang="en-US" altLang="zh-CN" dirty="0">
                <a:solidFill>
                  <a:schemeClr val="tx2"/>
                </a:solidFill>
              </a:rPr>
              <a:t>client</a:t>
            </a:r>
            <a:r>
              <a:rPr lang="zh-CN" altLang="en-US" dirty="0">
                <a:solidFill>
                  <a:schemeClr val="tx2"/>
                </a:solidFill>
              </a:rPr>
              <a:t>，作者知道是</a:t>
            </a:r>
            <a:r>
              <a:rPr lang="en-US" altLang="zh-CN" dirty="0">
                <a:solidFill>
                  <a:schemeClr val="tx2"/>
                </a:solidFill>
              </a:rPr>
              <a:t>int </a:t>
            </a:r>
            <a:r>
              <a:rPr lang="zh-CN" altLang="en-US" dirty="0">
                <a:solidFill>
                  <a:schemeClr val="tx2"/>
                </a:solidFill>
              </a:rPr>
              <a:t>*，所以会</a:t>
            </a:r>
            <a:r>
              <a:rPr lang="en-US" altLang="zh-CN" dirty="0">
                <a:solidFill>
                  <a:schemeClr val="tx2"/>
                </a:solidFill>
              </a:rPr>
              <a:t>reinterpret void* to be int*</a:t>
            </a:r>
            <a:endParaRPr lang="zh-CN" altLang="en-US" dirty="0">
              <a:solidFill>
                <a:schemeClr val="tx2"/>
              </a:solidFill>
            </a:endParaRPr>
          </a:p>
        </p:txBody>
      </p:sp>
    </p:spTree>
    <p:extLst>
      <p:ext uri="{BB962C8B-B14F-4D97-AF65-F5344CB8AC3E}">
        <p14:creationId xmlns:p14="http://schemas.microsoft.com/office/powerpoint/2010/main" val="50903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0B84EDB-D7E8-4116-A54B-F08DA2340780}" type="slidenum">
              <a:rPr lang="en-US" altLang="zh-CN" smtClean="0"/>
              <a:pPr>
                <a:defRPr/>
              </a:pPr>
              <a:t>2</a:t>
            </a:fld>
            <a:endParaRPr lang="en-US" altLang="zh-CN"/>
          </a:p>
        </p:txBody>
      </p:sp>
      <p:sp>
        <p:nvSpPr>
          <p:cNvPr id="5" name="标题 4">
            <a:extLst>
              <a:ext uri="{FF2B5EF4-FFF2-40B4-BE49-F238E27FC236}">
                <a16:creationId xmlns:a16="http://schemas.microsoft.com/office/drawing/2014/main" id="{71807EAC-CAC8-4E73-9F61-076CA7BF7EF1}"/>
              </a:ext>
            </a:extLst>
          </p:cNvPr>
          <p:cNvSpPr>
            <a:spLocks noGrp="1"/>
          </p:cNvSpPr>
          <p:nvPr>
            <p:ph type="title"/>
          </p:nvPr>
        </p:nvSpPr>
        <p:spPr/>
        <p:txBody>
          <a:bodyPr/>
          <a:lstStyle/>
          <a:p>
            <a:r>
              <a:rPr lang="zh-CN" altLang="en-US" dirty="0"/>
              <a:t>复习一下基本数据类型</a:t>
            </a:r>
            <a:endParaRPr lang="en-US" dirty="0"/>
          </a:p>
        </p:txBody>
      </p:sp>
      <p:sp>
        <p:nvSpPr>
          <p:cNvPr id="6" name="文本框 5">
            <a:extLst>
              <a:ext uri="{FF2B5EF4-FFF2-40B4-BE49-F238E27FC236}">
                <a16:creationId xmlns:a16="http://schemas.microsoft.com/office/drawing/2014/main" id="{82D37119-8744-46BB-9DFA-3A8757DFE0E8}"/>
              </a:ext>
            </a:extLst>
          </p:cNvPr>
          <p:cNvSpPr txBox="1"/>
          <p:nvPr/>
        </p:nvSpPr>
        <p:spPr>
          <a:xfrm>
            <a:off x="1115616" y="1988840"/>
            <a:ext cx="1944216" cy="830997"/>
          </a:xfrm>
          <a:prstGeom prst="rect">
            <a:avLst/>
          </a:prstGeom>
          <a:noFill/>
        </p:spPr>
        <p:txBody>
          <a:bodyPr wrap="square" rtlCol="0">
            <a:spAutoFit/>
          </a:bodyPr>
          <a:lstStyle/>
          <a:p>
            <a:r>
              <a:rPr lang="en-US" dirty="0"/>
              <a:t>char c = ‘A’;</a:t>
            </a:r>
          </a:p>
          <a:p>
            <a:r>
              <a:rPr lang="en-US" dirty="0"/>
              <a:t>short s = c;</a:t>
            </a:r>
          </a:p>
        </p:txBody>
      </p:sp>
      <p:sp>
        <p:nvSpPr>
          <p:cNvPr id="7" name="矩形 6">
            <a:extLst>
              <a:ext uri="{FF2B5EF4-FFF2-40B4-BE49-F238E27FC236}">
                <a16:creationId xmlns:a16="http://schemas.microsoft.com/office/drawing/2014/main" id="{65202930-AA6D-436E-A8B8-27CFBFA1432A}"/>
              </a:ext>
            </a:extLst>
          </p:cNvPr>
          <p:cNvSpPr/>
          <p:nvPr/>
        </p:nvSpPr>
        <p:spPr bwMode="auto">
          <a:xfrm>
            <a:off x="5724128" y="2778145"/>
            <a:ext cx="122413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8" name="矩形 7">
            <a:extLst>
              <a:ext uri="{FF2B5EF4-FFF2-40B4-BE49-F238E27FC236}">
                <a16:creationId xmlns:a16="http://schemas.microsoft.com/office/drawing/2014/main" id="{34E14009-E0E2-449E-BDE7-DF911A8073F7}"/>
              </a:ext>
            </a:extLst>
          </p:cNvPr>
          <p:cNvSpPr/>
          <p:nvPr/>
        </p:nvSpPr>
        <p:spPr bwMode="auto">
          <a:xfrm>
            <a:off x="7092280" y="1981992"/>
            <a:ext cx="122413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65</a:t>
            </a:r>
          </a:p>
        </p:txBody>
      </p:sp>
      <p:sp>
        <p:nvSpPr>
          <p:cNvPr id="9" name="文本框 8">
            <a:extLst>
              <a:ext uri="{FF2B5EF4-FFF2-40B4-BE49-F238E27FC236}">
                <a16:creationId xmlns:a16="http://schemas.microsoft.com/office/drawing/2014/main" id="{823E1526-F933-4A19-9ECC-170C9FAE6C21}"/>
              </a:ext>
            </a:extLst>
          </p:cNvPr>
          <p:cNvSpPr txBox="1"/>
          <p:nvPr/>
        </p:nvSpPr>
        <p:spPr>
          <a:xfrm>
            <a:off x="4981184" y="1867712"/>
            <a:ext cx="360040" cy="461665"/>
          </a:xfrm>
          <a:prstGeom prst="rect">
            <a:avLst/>
          </a:prstGeom>
          <a:noFill/>
        </p:spPr>
        <p:txBody>
          <a:bodyPr wrap="square" rtlCol="0">
            <a:spAutoFit/>
          </a:bodyPr>
          <a:lstStyle/>
          <a:p>
            <a:r>
              <a:rPr lang="en-US" dirty="0"/>
              <a:t>c</a:t>
            </a:r>
          </a:p>
        </p:txBody>
      </p:sp>
      <p:sp>
        <p:nvSpPr>
          <p:cNvPr id="10" name="矩形 9">
            <a:extLst>
              <a:ext uri="{FF2B5EF4-FFF2-40B4-BE49-F238E27FC236}">
                <a16:creationId xmlns:a16="http://schemas.microsoft.com/office/drawing/2014/main" id="{7369883C-B62F-4F03-BD35-37D2E8945201}"/>
              </a:ext>
            </a:extLst>
          </p:cNvPr>
          <p:cNvSpPr/>
          <p:nvPr/>
        </p:nvSpPr>
        <p:spPr bwMode="auto">
          <a:xfrm>
            <a:off x="7100240" y="2772404"/>
            <a:ext cx="122413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65</a:t>
            </a:r>
          </a:p>
        </p:txBody>
      </p:sp>
      <p:sp>
        <p:nvSpPr>
          <p:cNvPr id="11" name="文本框 10">
            <a:extLst>
              <a:ext uri="{FF2B5EF4-FFF2-40B4-BE49-F238E27FC236}">
                <a16:creationId xmlns:a16="http://schemas.microsoft.com/office/drawing/2014/main" id="{FF5CDAB4-8D5D-4E16-B038-0E66FC21CC02}"/>
              </a:ext>
            </a:extLst>
          </p:cNvPr>
          <p:cNvSpPr txBox="1"/>
          <p:nvPr/>
        </p:nvSpPr>
        <p:spPr>
          <a:xfrm>
            <a:off x="5000608" y="2721591"/>
            <a:ext cx="360040" cy="461665"/>
          </a:xfrm>
          <a:prstGeom prst="rect">
            <a:avLst/>
          </a:prstGeom>
          <a:noFill/>
        </p:spPr>
        <p:txBody>
          <a:bodyPr wrap="square" rtlCol="0">
            <a:spAutoFit/>
          </a:bodyPr>
          <a:lstStyle/>
          <a:p>
            <a:r>
              <a:rPr lang="en-US" dirty="0"/>
              <a:t>s</a:t>
            </a:r>
          </a:p>
        </p:txBody>
      </p:sp>
      <p:sp>
        <p:nvSpPr>
          <p:cNvPr id="12" name="箭头: 下 11">
            <a:extLst>
              <a:ext uri="{FF2B5EF4-FFF2-40B4-BE49-F238E27FC236}">
                <a16:creationId xmlns:a16="http://schemas.microsoft.com/office/drawing/2014/main" id="{1AA2FD94-D20F-4E2B-94FD-BEB85AD284E5}"/>
              </a:ext>
            </a:extLst>
          </p:cNvPr>
          <p:cNvSpPr/>
          <p:nvPr/>
        </p:nvSpPr>
        <p:spPr bwMode="auto">
          <a:xfrm>
            <a:off x="7524328" y="2392846"/>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3" name="文本框 12">
            <a:extLst>
              <a:ext uri="{FF2B5EF4-FFF2-40B4-BE49-F238E27FC236}">
                <a16:creationId xmlns:a16="http://schemas.microsoft.com/office/drawing/2014/main" id="{DA901281-9AF8-4789-8912-E67C411865DF}"/>
              </a:ext>
            </a:extLst>
          </p:cNvPr>
          <p:cNvSpPr txBox="1"/>
          <p:nvPr/>
        </p:nvSpPr>
        <p:spPr>
          <a:xfrm>
            <a:off x="1115616" y="3429000"/>
            <a:ext cx="1944216" cy="830997"/>
          </a:xfrm>
          <a:prstGeom prst="rect">
            <a:avLst/>
          </a:prstGeom>
          <a:noFill/>
        </p:spPr>
        <p:txBody>
          <a:bodyPr wrap="square" rtlCol="0">
            <a:spAutoFit/>
          </a:bodyPr>
          <a:lstStyle/>
          <a:p>
            <a:r>
              <a:rPr lang="en-US" dirty="0"/>
              <a:t>short s = 67;</a:t>
            </a:r>
          </a:p>
          <a:p>
            <a:r>
              <a:rPr lang="en-US" dirty="0"/>
              <a:t>char c = s;</a:t>
            </a:r>
          </a:p>
        </p:txBody>
      </p:sp>
      <p:sp>
        <p:nvSpPr>
          <p:cNvPr id="14" name="矩形 13">
            <a:extLst>
              <a:ext uri="{FF2B5EF4-FFF2-40B4-BE49-F238E27FC236}">
                <a16:creationId xmlns:a16="http://schemas.microsoft.com/office/drawing/2014/main" id="{E55F53C0-F807-4479-80EC-10ABD54E4A6E}"/>
              </a:ext>
            </a:extLst>
          </p:cNvPr>
          <p:cNvSpPr/>
          <p:nvPr/>
        </p:nvSpPr>
        <p:spPr bwMode="auto">
          <a:xfrm>
            <a:off x="5724128" y="3742836"/>
            <a:ext cx="122413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15" name="矩形 14">
            <a:extLst>
              <a:ext uri="{FF2B5EF4-FFF2-40B4-BE49-F238E27FC236}">
                <a16:creationId xmlns:a16="http://schemas.microsoft.com/office/drawing/2014/main" id="{FA8C16ED-1EC2-4C1D-940F-D1F3DEA06CA8}"/>
              </a:ext>
            </a:extLst>
          </p:cNvPr>
          <p:cNvSpPr/>
          <p:nvPr/>
        </p:nvSpPr>
        <p:spPr bwMode="auto">
          <a:xfrm>
            <a:off x="7092280" y="3742836"/>
            <a:ext cx="122413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67</a:t>
            </a:r>
          </a:p>
        </p:txBody>
      </p:sp>
      <p:sp>
        <p:nvSpPr>
          <p:cNvPr id="16" name="文本框 15">
            <a:extLst>
              <a:ext uri="{FF2B5EF4-FFF2-40B4-BE49-F238E27FC236}">
                <a16:creationId xmlns:a16="http://schemas.microsoft.com/office/drawing/2014/main" id="{79A00433-D7B3-4484-AF01-B027A2500C88}"/>
              </a:ext>
            </a:extLst>
          </p:cNvPr>
          <p:cNvSpPr txBox="1"/>
          <p:nvPr/>
        </p:nvSpPr>
        <p:spPr>
          <a:xfrm>
            <a:off x="4981184" y="3628556"/>
            <a:ext cx="360040" cy="461665"/>
          </a:xfrm>
          <a:prstGeom prst="rect">
            <a:avLst/>
          </a:prstGeom>
          <a:noFill/>
        </p:spPr>
        <p:txBody>
          <a:bodyPr wrap="square" rtlCol="0">
            <a:spAutoFit/>
          </a:bodyPr>
          <a:lstStyle/>
          <a:p>
            <a:r>
              <a:rPr lang="en-US" dirty="0"/>
              <a:t>s</a:t>
            </a:r>
          </a:p>
        </p:txBody>
      </p:sp>
      <p:sp>
        <p:nvSpPr>
          <p:cNvPr id="17" name="矩形 16">
            <a:extLst>
              <a:ext uri="{FF2B5EF4-FFF2-40B4-BE49-F238E27FC236}">
                <a16:creationId xmlns:a16="http://schemas.microsoft.com/office/drawing/2014/main" id="{A539D9F9-28B3-44CC-9989-AE4C6469D550}"/>
              </a:ext>
            </a:extLst>
          </p:cNvPr>
          <p:cNvSpPr/>
          <p:nvPr/>
        </p:nvSpPr>
        <p:spPr bwMode="auto">
          <a:xfrm>
            <a:off x="7100240" y="4533248"/>
            <a:ext cx="122413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67</a:t>
            </a:r>
          </a:p>
        </p:txBody>
      </p:sp>
      <p:sp>
        <p:nvSpPr>
          <p:cNvPr id="18" name="文本框 17">
            <a:extLst>
              <a:ext uri="{FF2B5EF4-FFF2-40B4-BE49-F238E27FC236}">
                <a16:creationId xmlns:a16="http://schemas.microsoft.com/office/drawing/2014/main" id="{75713624-B46E-4077-9E5A-4F625DC8FF37}"/>
              </a:ext>
            </a:extLst>
          </p:cNvPr>
          <p:cNvSpPr txBox="1"/>
          <p:nvPr/>
        </p:nvSpPr>
        <p:spPr>
          <a:xfrm>
            <a:off x="5000608" y="4482435"/>
            <a:ext cx="360040" cy="461665"/>
          </a:xfrm>
          <a:prstGeom prst="rect">
            <a:avLst/>
          </a:prstGeom>
          <a:noFill/>
        </p:spPr>
        <p:txBody>
          <a:bodyPr wrap="square" rtlCol="0">
            <a:spAutoFit/>
          </a:bodyPr>
          <a:lstStyle/>
          <a:p>
            <a:r>
              <a:rPr lang="en-US" dirty="0"/>
              <a:t>c</a:t>
            </a:r>
          </a:p>
        </p:txBody>
      </p:sp>
      <p:sp>
        <p:nvSpPr>
          <p:cNvPr id="19" name="箭头: 下 18">
            <a:extLst>
              <a:ext uri="{FF2B5EF4-FFF2-40B4-BE49-F238E27FC236}">
                <a16:creationId xmlns:a16="http://schemas.microsoft.com/office/drawing/2014/main" id="{0283B3F4-91E4-4217-96A8-12E12001065D}"/>
              </a:ext>
            </a:extLst>
          </p:cNvPr>
          <p:cNvSpPr/>
          <p:nvPr/>
        </p:nvSpPr>
        <p:spPr bwMode="auto">
          <a:xfrm>
            <a:off x="7524328" y="4153690"/>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820807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489364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template&lt;class T&gt;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lsearch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r>
              <a:rPr lang="en-US" dirty="0">
                <a:solidFill>
                  <a:srgbClr val="FFFFFF"/>
                </a:solidFill>
              </a:rPr>
              <a:t>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key, T *base,  int 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Compare &amp;</a:t>
            </a:r>
            <a:r>
              <a:rPr kumimoji="1" lang="en-US" sz="2400" b="0" i="0" u="none" strike="noStrike" kern="1200" cap="none" spc="0" normalizeH="0" baseline="0" noProof="0" dirty="0" err="1">
                <a:ln>
                  <a:noFill/>
                </a:ln>
                <a:solidFill>
                  <a:srgbClr val="FFCC00"/>
                </a:solidFill>
                <a:effectLst/>
                <a:uLnTx/>
                <a:uFillTx/>
                <a:latin typeface="Times New Roman" pitchFamily="18" charset="0"/>
                <a:ea typeface="宋体" pitchFamily="2" charset="-122"/>
                <a:cs typeface="+mn-cs"/>
              </a:rPr>
              <a:t>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for (int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&lt; </a:t>
            </a:r>
            <a:r>
              <a:rPr lang="en-US" dirty="0">
                <a:solidFill>
                  <a:srgbClr val="FFFFFF"/>
                </a:solidFill>
              </a:rPr>
              <a:t>n</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if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(key, </a:t>
            </a:r>
            <a:r>
              <a:rPr lang="en-US" dirty="0">
                <a:solidFill>
                  <a:srgbClr val="FFFFFF"/>
                </a:solidFill>
              </a:rPr>
              <a:t>base[</a:t>
            </a:r>
            <a:r>
              <a:rPr lang="en-US" dirty="0" err="1">
                <a:solidFill>
                  <a:srgbClr val="FFFFFF"/>
                </a:solidFill>
              </a:rPr>
              <a:t>i</a:t>
            </a:r>
            <a:r>
              <a:rPr lang="en-US" dirty="0">
                <a:solidFill>
                  <a:srgbClr val="FFFFFF"/>
                </a:solidFill>
              </a:rPr>
              <a: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a:t>
            </a:r>
            <a:r>
              <a:rPr lang="en-US" dirty="0" err="1">
                <a:solidFill>
                  <a:srgbClr val="FFFFFF"/>
                </a:solidFill>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a:t>
            </a:r>
            <a:r>
              <a:rPr lang="en-US" dirty="0">
                <a:solidFill>
                  <a:srgbClr val="FFFFFF"/>
                </a:solidFill>
              </a:rPr>
              <a:t>-1</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20739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526297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template&lt;class T&gt;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class Compare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{public:</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virtual int operator()(T a, T b)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lvl="0">
              <a:defRPr/>
            </a:pPr>
            <a:r>
              <a:rPr lang="en-US" altLang="zh-CN" dirty="0">
                <a:solidFill>
                  <a:srgbClr val="FFFFFF"/>
                </a:solidFill>
              </a:rPr>
              <a:t>class </a:t>
            </a:r>
            <a:r>
              <a:rPr lang="en-US" altLang="zh-CN" dirty="0" err="1">
                <a:solidFill>
                  <a:srgbClr val="FFFFFF"/>
                </a:solidFill>
              </a:rPr>
              <a:t>CompareInt</a:t>
            </a:r>
            <a:r>
              <a:rPr lang="en-US" altLang="zh-CN" dirty="0">
                <a:solidFill>
                  <a:srgbClr val="FFFFFF"/>
                </a:solidFill>
              </a:rPr>
              <a:t> : public Compare&lt;int&gt;</a:t>
            </a:r>
          </a:p>
          <a:p>
            <a:pPr lvl="0">
              <a:defRPr/>
            </a:pPr>
            <a:r>
              <a:rPr lang="en-US" altLang="zh-CN" dirty="0">
                <a:solidFill>
                  <a:srgbClr val="FFFFFF"/>
                </a:solidFill>
              </a:rPr>
              <a:t>{public:</a:t>
            </a:r>
          </a:p>
          <a:p>
            <a:pPr lvl="0">
              <a:defRPr/>
            </a:pPr>
            <a:r>
              <a:rPr lang="en-US" altLang="zh-CN" dirty="0">
                <a:solidFill>
                  <a:srgbClr val="FFFFFF"/>
                </a:solidFill>
              </a:rPr>
              <a:t>    int operator()(int a, int b) </a:t>
            </a:r>
          </a:p>
          <a:p>
            <a:pPr lvl="0">
              <a:defRPr/>
            </a:pPr>
            <a:r>
              <a:rPr lang="en-US" altLang="zh-CN" dirty="0">
                <a:solidFill>
                  <a:srgbClr val="FFFFFF"/>
                </a:solidFill>
              </a:rPr>
              <a:t>    { return a – b; }</a:t>
            </a:r>
          </a:p>
          <a:p>
            <a:pPr lvl="0">
              <a:defRPr/>
            </a:pP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a:solidFill>
                  <a:srgbClr val="FFFFFF"/>
                </a:solidFill>
              </a:rPr>
              <a:t>lsearch</a:t>
            </a:r>
            <a:r>
              <a:rPr lang="en-US" dirty="0">
                <a:solidFill>
                  <a:srgbClr val="FFFFFF"/>
                </a:solidFill>
              </a:rPr>
              <a:t>(n</a:t>
            </a:r>
            <a:r>
              <a:rPr lang="en-US">
                <a:solidFill>
                  <a:srgbClr val="FFFFFF"/>
                </a:solidFill>
              </a:rPr>
              <a:t>, a, </a:t>
            </a:r>
            <a:r>
              <a:rPr lang="en-US" dirty="0">
                <a:solidFill>
                  <a:srgbClr val="FFFFFF"/>
                </a:solidFill>
              </a:rPr>
              <a:t>6, </a:t>
            </a:r>
            <a:r>
              <a:rPr lang="en-US" dirty="0" err="1">
                <a:solidFill>
                  <a:srgbClr val="FFFFFF"/>
                </a:solidFill>
              </a:rPr>
              <a:t>CompareInt</a:t>
            </a:r>
            <a:r>
              <a:rPr lang="en-US" dirty="0">
                <a:solidFill>
                  <a:srgbClr val="FFFFFF"/>
                </a:solidFill>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19542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0" y="404664"/>
            <a:ext cx="9144000" cy="452431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*notes[ ] = {“Ab”, “F#”, “B”, “Gb”, “D”};</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char *</a:t>
            </a:r>
            <a:r>
              <a:rPr lang="en-US" dirty="0" err="1">
                <a:solidFill>
                  <a:srgbClr val="FFFFFF"/>
                </a:solidFill>
              </a:rPr>
              <a:t>fn</a:t>
            </a:r>
            <a:r>
              <a:rPr lang="en-US" dirty="0">
                <a:solidFill>
                  <a:srgbClr val="FFFFFF"/>
                </a:solidFill>
              </a:rPr>
              <a:t> = “Eb”;</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**found = l</a:t>
            </a:r>
            <a:r>
              <a:rPr lang="en-US" dirty="0">
                <a:solidFill>
                  <a:srgbClr val="FFFFFF"/>
                </a:solidFill>
              </a:rPr>
              <a:t>search(&amp;</a:t>
            </a:r>
            <a:r>
              <a:rPr lang="en-US" dirty="0" err="1">
                <a:solidFill>
                  <a:srgbClr val="FFFFFF"/>
                </a:solidFill>
              </a:rPr>
              <a:t>fn</a:t>
            </a:r>
            <a:r>
              <a:rPr lang="en-US" dirty="0">
                <a:solidFill>
                  <a:srgbClr val="FFFFFF"/>
                </a:solidFill>
              </a:rPr>
              <a:t>, notes, 5, </a:t>
            </a:r>
            <a:r>
              <a:rPr lang="en-US" dirty="0" err="1">
                <a:solidFill>
                  <a:srgbClr val="FFFFFF"/>
                </a:solidFill>
              </a:rPr>
              <a:t>sizeof</a:t>
            </a:r>
            <a:r>
              <a:rPr lang="en-US" dirty="0">
                <a:solidFill>
                  <a:srgbClr val="FFFFFF"/>
                </a:solidFill>
              </a:rPr>
              <a:t>(char*), </a:t>
            </a:r>
            <a:r>
              <a:rPr lang="en-US" dirty="0" err="1">
                <a:solidFill>
                  <a:srgbClr val="FFFFFF"/>
                </a:solidFill>
              </a:rPr>
              <a:t>StrCmp</a:t>
            </a:r>
            <a:r>
              <a:rPr lang="en-US" dirty="0">
                <a:solidFill>
                  <a:srgbClr val="FFFFFF"/>
                </a:solidFill>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int </a:t>
            </a:r>
            <a:r>
              <a:rPr lang="en-US" dirty="0" err="1">
                <a:solidFill>
                  <a:srgbClr val="FFFFFF"/>
                </a:solidFill>
              </a:rPr>
              <a:t>StrCmp</a:t>
            </a:r>
            <a:r>
              <a:rPr lang="en-US" dirty="0">
                <a:solidFill>
                  <a:srgbClr val="FFFFFF"/>
                </a:solidFill>
              </a:rPr>
              <a:t>(void *vp1, void *vp2)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char *s1 = *(char **)vp1;</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char *s2 = *(char **)vp2;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(s1, s2);</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 name="文本框 1">
            <a:extLst>
              <a:ext uri="{FF2B5EF4-FFF2-40B4-BE49-F238E27FC236}">
                <a16:creationId xmlns:a16="http://schemas.microsoft.com/office/drawing/2014/main" id="{15291A4A-D33B-431E-8B98-458969D68FBF}"/>
              </a:ext>
            </a:extLst>
          </p:cNvPr>
          <p:cNvSpPr txBox="1"/>
          <p:nvPr/>
        </p:nvSpPr>
        <p:spPr>
          <a:xfrm>
            <a:off x="2843808" y="1556792"/>
            <a:ext cx="288032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为保持</a:t>
            </a:r>
            <a:r>
              <a:rPr kumimoji="1" lang="en-US" altLang="zh-CN"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symmetry</a:t>
            </a:r>
            <a:endPar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endParaRPr>
          </a:p>
        </p:txBody>
      </p:sp>
      <p:sp>
        <p:nvSpPr>
          <p:cNvPr id="6" name="文本框 5">
            <a:extLst>
              <a:ext uri="{FF2B5EF4-FFF2-40B4-BE49-F238E27FC236}">
                <a16:creationId xmlns:a16="http://schemas.microsoft.com/office/drawing/2014/main" id="{31FFA2D7-DC94-4F35-B4EA-715249A4BD71}"/>
              </a:ext>
            </a:extLst>
          </p:cNvPr>
          <p:cNvSpPr txBox="1"/>
          <p:nvPr/>
        </p:nvSpPr>
        <p:spPr>
          <a:xfrm>
            <a:off x="3203848" y="3717032"/>
            <a:ext cx="532859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返回</a:t>
            </a:r>
            <a:r>
              <a:rPr kumimoji="1" lang="en-US" altLang="zh-CN"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0</a:t>
            </a:r>
            <a:r>
              <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或不匹配字符</a:t>
            </a:r>
            <a:r>
              <a:rPr kumimoji="1" lang="en-US" altLang="zh-CN"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ASCII</a:t>
            </a:r>
            <a:r>
              <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码之差</a:t>
            </a:r>
          </a:p>
        </p:txBody>
      </p:sp>
      <p:sp>
        <p:nvSpPr>
          <p:cNvPr id="7" name="矩形 6">
            <a:extLst>
              <a:ext uri="{FF2B5EF4-FFF2-40B4-BE49-F238E27FC236}">
                <a16:creationId xmlns:a16="http://schemas.microsoft.com/office/drawing/2014/main" id="{58D30058-CB72-4A20-8DBC-F4AE5473985E}"/>
              </a:ext>
            </a:extLst>
          </p:cNvPr>
          <p:cNvSpPr/>
          <p:nvPr/>
        </p:nvSpPr>
        <p:spPr bwMode="auto">
          <a:xfrm>
            <a:off x="4017046" y="5157192"/>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9" name="矩形 8">
            <a:extLst>
              <a:ext uri="{FF2B5EF4-FFF2-40B4-BE49-F238E27FC236}">
                <a16:creationId xmlns:a16="http://schemas.microsoft.com/office/drawing/2014/main" id="{61CE51C4-B860-429B-B532-92795A13F077}"/>
              </a:ext>
            </a:extLst>
          </p:cNvPr>
          <p:cNvSpPr/>
          <p:nvPr/>
        </p:nvSpPr>
        <p:spPr bwMode="auto">
          <a:xfrm>
            <a:off x="2864918" y="5157192"/>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8" name="直接箭头连接符 7">
            <a:extLst>
              <a:ext uri="{FF2B5EF4-FFF2-40B4-BE49-F238E27FC236}">
                <a16:creationId xmlns:a16="http://schemas.microsoft.com/office/drawing/2014/main" id="{848CB7A9-9F31-44C7-9D24-BE7EB1191EFF}"/>
              </a:ext>
            </a:extLst>
          </p:cNvPr>
          <p:cNvCxnSpPr>
            <a:cxnSpLocks/>
          </p:cNvCxnSpPr>
          <p:nvPr/>
        </p:nvCxnSpPr>
        <p:spPr bwMode="auto">
          <a:xfrm flipV="1">
            <a:off x="3440982" y="4725144"/>
            <a:ext cx="0" cy="57606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12" name="矩形 11">
            <a:extLst>
              <a:ext uri="{FF2B5EF4-FFF2-40B4-BE49-F238E27FC236}">
                <a16:creationId xmlns:a16="http://schemas.microsoft.com/office/drawing/2014/main" id="{AB18ECAC-F502-4A37-AA2A-7FDCA7C8EBC9}"/>
              </a:ext>
            </a:extLst>
          </p:cNvPr>
          <p:cNvSpPr/>
          <p:nvPr/>
        </p:nvSpPr>
        <p:spPr bwMode="auto">
          <a:xfrm>
            <a:off x="3440982" y="429309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3" name="矩形 12">
            <a:extLst>
              <a:ext uri="{FF2B5EF4-FFF2-40B4-BE49-F238E27FC236}">
                <a16:creationId xmlns:a16="http://schemas.microsoft.com/office/drawing/2014/main" id="{3506CBBC-F4D0-4927-B955-54A871AD11BF}"/>
              </a:ext>
            </a:extLst>
          </p:cNvPr>
          <p:cNvSpPr/>
          <p:nvPr/>
        </p:nvSpPr>
        <p:spPr bwMode="auto">
          <a:xfrm>
            <a:off x="3729014" y="429309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b</a:t>
            </a:r>
          </a:p>
        </p:txBody>
      </p:sp>
      <p:sp>
        <p:nvSpPr>
          <p:cNvPr id="14" name="矩形 13">
            <a:extLst>
              <a:ext uri="{FF2B5EF4-FFF2-40B4-BE49-F238E27FC236}">
                <a16:creationId xmlns:a16="http://schemas.microsoft.com/office/drawing/2014/main" id="{4797942D-4653-4C25-9F32-4755A5D1C826}"/>
              </a:ext>
            </a:extLst>
          </p:cNvPr>
          <p:cNvSpPr/>
          <p:nvPr/>
        </p:nvSpPr>
        <p:spPr bwMode="auto">
          <a:xfrm>
            <a:off x="4017046" y="429309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5" name="文本框 14">
            <a:extLst>
              <a:ext uri="{FF2B5EF4-FFF2-40B4-BE49-F238E27FC236}">
                <a16:creationId xmlns:a16="http://schemas.microsoft.com/office/drawing/2014/main" id="{F9C80EC9-7B6C-4129-9E06-39E30F362EA6}"/>
              </a:ext>
            </a:extLst>
          </p:cNvPr>
          <p:cNvSpPr txBox="1"/>
          <p:nvPr/>
        </p:nvSpPr>
        <p:spPr>
          <a:xfrm>
            <a:off x="3991774" y="4322280"/>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文本框 25">
            <a:extLst>
              <a:ext uri="{FF2B5EF4-FFF2-40B4-BE49-F238E27FC236}">
                <a16:creationId xmlns:a16="http://schemas.microsoft.com/office/drawing/2014/main" id="{D5982FF3-7F96-469E-97EB-EEBCFDEB179A}"/>
              </a:ext>
            </a:extLst>
          </p:cNvPr>
          <p:cNvSpPr txBox="1"/>
          <p:nvPr/>
        </p:nvSpPr>
        <p:spPr>
          <a:xfrm>
            <a:off x="1835696" y="602128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fn</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4E001C4B-9DD3-4512-9ED7-5D62F863B11D}"/>
              </a:ext>
            </a:extLst>
          </p:cNvPr>
          <p:cNvSpPr/>
          <p:nvPr/>
        </p:nvSpPr>
        <p:spPr bwMode="auto">
          <a:xfrm>
            <a:off x="5169174" y="5157192"/>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28" name="矩形 27">
            <a:extLst>
              <a:ext uri="{FF2B5EF4-FFF2-40B4-BE49-F238E27FC236}">
                <a16:creationId xmlns:a16="http://schemas.microsoft.com/office/drawing/2014/main" id="{5C74147D-8091-4836-AD46-FA6A2E4A7AB1}"/>
              </a:ext>
            </a:extLst>
          </p:cNvPr>
          <p:cNvSpPr/>
          <p:nvPr/>
        </p:nvSpPr>
        <p:spPr bwMode="auto">
          <a:xfrm>
            <a:off x="6321302" y="5157192"/>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29" name="矩形 28">
            <a:extLst>
              <a:ext uri="{FF2B5EF4-FFF2-40B4-BE49-F238E27FC236}">
                <a16:creationId xmlns:a16="http://schemas.microsoft.com/office/drawing/2014/main" id="{02F0950A-460B-4689-9C53-5CAB90787FD6}"/>
              </a:ext>
            </a:extLst>
          </p:cNvPr>
          <p:cNvSpPr/>
          <p:nvPr/>
        </p:nvSpPr>
        <p:spPr bwMode="auto">
          <a:xfrm>
            <a:off x="7473430" y="5157192"/>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33" name="矩形 32">
            <a:extLst>
              <a:ext uri="{FF2B5EF4-FFF2-40B4-BE49-F238E27FC236}">
                <a16:creationId xmlns:a16="http://schemas.microsoft.com/office/drawing/2014/main" id="{B7EF8259-A0A2-4A0D-AC6C-B373A3A5B25A}"/>
              </a:ext>
            </a:extLst>
          </p:cNvPr>
          <p:cNvSpPr/>
          <p:nvPr/>
        </p:nvSpPr>
        <p:spPr bwMode="auto">
          <a:xfrm>
            <a:off x="4521102" y="580526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4" name="矩形 33">
            <a:extLst>
              <a:ext uri="{FF2B5EF4-FFF2-40B4-BE49-F238E27FC236}">
                <a16:creationId xmlns:a16="http://schemas.microsoft.com/office/drawing/2014/main" id="{C5DA9350-B142-4B34-B055-BB675C9E655B}"/>
              </a:ext>
            </a:extLst>
          </p:cNvPr>
          <p:cNvSpPr/>
          <p:nvPr/>
        </p:nvSpPr>
        <p:spPr bwMode="auto">
          <a:xfrm>
            <a:off x="4809134" y="580526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35" name="矩形 34">
            <a:extLst>
              <a:ext uri="{FF2B5EF4-FFF2-40B4-BE49-F238E27FC236}">
                <a16:creationId xmlns:a16="http://schemas.microsoft.com/office/drawing/2014/main" id="{04ED107D-10AD-4D68-84C4-B383FF1CCCE5}"/>
              </a:ext>
            </a:extLst>
          </p:cNvPr>
          <p:cNvSpPr/>
          <p:nvPr/>
        </p:nvSpPr>
        <p:spPr bwMode="auto">
          <a:xfrm>
            <a:off x="5097166" y="580526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6" name="文本框 35">
            <a:extLst>
              <a:ext uri="{FF2B5EF4-FFF2-40B4-BE49-F238E27FC236}">
                <a16:creationId xmlns:a16="http://schemas.microsoft.com/office/drawing/2014/main" id="{CC967B89-51C3-4F78-B9B2-47581D6CB5BC}"/>
              </a:ext>
            </a:extLst>
          </p:cNvPr>
          <p:cNvSpPr txBox="1"/>
          <p:nvPr/>
        </p:nvSpPr>
        <p:spPr>
          <a:xfrm>
            <a:off x="5071894" y="583444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37" name="直接箭头连接符 36">
            <a:extLst>
              <a:ext uri="{FF2B5EF4-FFF2-40B4-BE49-F238E27FC236}">
                <a16:creationId xmlns:a16="http://schemas.microsoft.com/office/drawing/2014/main" id="{7118B692-8D05-4DD0-8098-6D825190CC3E}"/>
              </a:ext>
            </a:extLst>
          </p:cNvPr>
          <p:cNvCxnSpPr>
            <a:cxnSpLocks/>
          </p:cNvCxnSpPr>
          <p:nvPr/>
        </p:nvCxnSpPr>
        <p:spPr bwMode="auto">
          <a:xfrm>
            <a:off x="4593110" y="5373216"/>
            <a:ext cx="0" cy="43204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1" name="矩形 40">
            <a:extLst>
              <a:ext uri="{FF2B5EF4-FFF2-40B4-BE49-F238E27FC236}">
                <a16:creationId xmlns:a16="http://schemas.microsoft.com/office/drawing/2014/main" id="{4CE8DFC3-0264-4A01-851C-C123CF89C200}"/>
              </a:ext>
            </a:extLst>
          </p:cNvPr>
          <p:cNvSpPr/>
          <p:nvPr/>
        </p:nvSpPr>
        <p:spPr bwMode="auto">
          <a:xfrm>
            <a:off x="5817246" y="436510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B</a:t>
            </a:r>
          </a:p>
        </p:txBody>
      </p:sp>
      <p:sp>
        <p:nvSpPr>
          <p:cNvPr id="42" name="矩形 41">
            <a:extLst>
              <a:ext uri="{FF2B5EF4-FFF2-40B4-BE49-F238E27FC236}">
                <a16:creationId xmlns:a16="http://schemas.microsoft.com/office/drawing/2014/main" id="{EFB61AA6-1CDA-4D67-A3E6-1D6BACBAFEAA}"/>
              </a:ext>
            </a:extLst>
          </p:cNvPr>
          <p:cNvSpPr/>
          <p:nvPr/>
        </p:nvSpPr>
        <p:spPr bwMode="auto">
          <a:xfrm>
            <a:off x="6105278" y="436510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3" name="文本框 42">
            <a:extLst>
              <a:ext uri="{FF2B5EF4-FFF2-40B4-BE49-F238E27FC236}">
                <a16:creationId xmlns:a16="http://schemas.microsoft.com/office/drawing/2014/main" id="{E85B27F1-36CE-4236-9352-F39CCD589817}"/>
              </a:ext>
            </a:extLst>
          </p:cNvPr>
          <p:cNvSpPr txBox="1"/>
          <p:nvPr/>
        </p:nvSpPr>
        <p:spPr>
          <a:xfrm>
            <a:off x="6080006" y="439428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44" name="直接箭头连接符 43">
            <a:extLst>
              <a:ext uri="{FF2B5EF4-FFF2-40B4-BE49-F238E27FC236}">
                <a16:creationId xmlns:a16="http://schemas.microsoft.com/office/drawing/2014/main" id="{564DE843-31B9-405D-900C-2A2C991DE7BD}"/>
              </a:ext>
            </a:extLst>
          </p:cNvPr>
          <p:cNvCxnSpPr>
            <a:cxnSpLocks/>
          </p:cNvCxnSpPr>
          <p:nvPr/>
        </p:nvCxnSpPr>
        <p:spPr bwMode="auto">
          <a:xfrm flipV="1">
            <a:off x="5817246" y="4725144"/>
            <a:ext cx="0" cy="57606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5" name="矩形 44">
            <a:extLst>
              <a:ext uri="{FF2B5EF4-FFF2-40B4-BE49-F238E27FC236}">
                <a16:creationId xmlns:a16="http://schemas.microsoft.com/office/drawing/2014/main" id="{B2554E3D-CFAB-4EB4-8BE0-835B0999670D}"/>
              </a:ext>
            </a:extLst>
          </p:cNvPr>
          <p:cNvSpPr/>
          <p:nvPr/>
        </p:nvSpPr>
        <p:spPr bwMode="auto">
          <a:xfrm>
            <a:off x="6897366" y="587727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G</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6" name="矩形 45">
            <a:extLst>
              <a:ext uri="{FF2B5EF4-FFF2-40B4-BE49-F238E27FC236}">
                <a16:creationId xmlns:a16="http://schemas.microsoft.com/office/drawing/2014/main" id="{D6BB837F-A2A8-49FC-89D6-D051980F88EA}"/>
              </a:ext>
            </a:extLst>
          </p:cNvPr>
          <p:cNvSpPr/>
          <p:nvPr/>
        </p:nvSpPr>
        <p:spPr bwMode="auto">
          <a:xfrm>
            <a:off x="7185398" y="587727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b</a:t>
            </a:r>
          </a:p>
        </p:txBody>
      </p:sp>
      <p:sp>
        <p:nvSpPr>
          <p:cNvPr id="47" name="矩形 46">
            <a:extLst>
              <a:ext uri="{FF2B5EF4-FFF2-40B4-BE49-F238E27FC236}">
                <a16:creationId xmlns:a16="http://schemas.microsoft.com/office/drawing/2014/main" id="{995EF6D9-FCC4-45EF-AFEE-8A6A7DE4B83B}"/>
              </a:ext>
            </a:extLst>
          </p:cNvPr>
          <p:cNvSpPr/>
          <p:nvPr/>
        </p:nvSpPr>
        <p:spPr bwMode="auto">
          <a:xfrm>
            <a:off x="7473430" y="587727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8" name="文本框 47">
            <a:extLst>
              <a:ext uri="{FF2B5EF4-FFF2-40B4-BE49-F238E27FC236}">
                <a16:creationId xmlns:a16="http://schemas.microsoft.com/office/drawing/2014/main" id="{3A66E3D9-8BF5-4F73-BB3D-7647473F5B34}"/>
              </a:ext>
            </a:extLst>
          </p:cNvPr>
          <p:cNvSpPr txBox="1"/>
          <p:nvPr/>
        </p:nvSpPr>
        <p:spPr>
          <a:xfrm>
            <a:off x="7448158" y="5906456"/>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49" name="直接箭头连接符 48">
            <a:extLst>
              <a:ext uri="{FF2B5EF4-FFF2-40B4-BE49-F238E27FC236}">
                <a16:creationId xmlns:a16="http://schemas.microsoft.com/office/drawing/2014/main" id="{0FE2FCF6-B952-4276-9C67-8BE501FC12DE}"/>
              </a:ext>
            </a:extLst>
          </p:cNvPr>
          <p:cNvCxnSpPr>
            <a:cxnSpLocks/>
          </p:cNvCxnSpPr>
          <p:nvPr/>
        </p:nvCxnSpPr>
        <p:spPr bwMode="auto">
          <a:xfrm>
            <a:off x="6897366" y="5373216"/>
            <a:ext cx="0" cy="43204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51" name="矩形 50">
            <a:extLst>
              <a:ext uri="{FF2B5EF4-FFF2-40B4-BE49-F238E27FC236}">
                <a16:creationId xmlns:a16="http://schemas.microsoft.com/office/drawing/2014/main" id="{25250566-AA49-4D12-95CB-9F0ECE3C5FC0}"/>
              </a:ext>
            </a:extLst>
          </p:cNvPr>
          <p:cNvSpPr/>
          <p:nvPr/>
        </p:nvSpPr>
        <p:spPr bwMode="auto">
          <a:xfrm>
            <a:off x="8049494" y="436510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a:t>
            </a:r>
          </a:p>
        </p:txBody>
      </p:sp>
      <p:sp>
        <p:nvSpPr>
          <p:cNvPr id="52" name="矩形 51">
            <a:extLst>
              <a:ext uri="{FF2B5EF4-FFF2-40B4-BE49-F238E27FC236}">
                <a16:creationId xmlns:a16="http://schemas.microsoft.com/office/drawing/2014/main" id="{B3B2F4E5-DE71-4701-9B39-5B6550E19159}"/>
              </a:ext>
            </a:extLst>
          </p:cNvPr>
          <p:cNvSpPr/>
          <p:nvPr/>
        </p:nvSpPr>
        <p:spPr bwMode="auto">
          <a:xfrm>
            <a:off x="8337526" y="436510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3" name="文本框 52">
            <a:extLst>
              <a:ext uri="{FF2B5EF4-FFF2-40B4-BE49-F238E27FC236}">
                <a16:creationId xmlns:a16="http://schemas.microsoft.com/office/drawing/2014/main" id="{8D671528-DA73-4093-8139-669FC5FBFD54}"/>
              </a:ext>
            </a:extLst>
          </p:cNvPr>
          <p:cNvSpPr txBox="1"/>
          <p:nvPr/>
        </p:nvSpPr>
        <p:spPr>
          <a:xfrm>
            <a:off x="8312254" y="439428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54" name="直接箭头连接符 53">
            <a:extLst>
              <a:ext uri="{FF2B5EF4-FFF2-40B4-BE49-F238E27FC236}">
                <a16:creationId xmlns:a16="http://schemas.microsoft.com/office/drawing/2014/main" id="{3E83A008-0268-404C-A0B7-4A126E0B8D04}"/>
              </a:ext>
            </a:extLst>
          </p:cNvPr>
          <p:cNvCxnSpPr>
            <a:cxnSpLocks/>
          </p:cNvCxnSpPr>
          <p:nvPr/>
        </p:nvCxnSpPr>
        <p:spPr bwMode="auto">
          <a:xfrm flipV="1">
            <a:off x="8049494" y="4725144"/>
            <a:ext cx="0" cy="57606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55" name="矩形 54">
            <a:extLst>
              <a:ext uri="{FF2B5EF4-FFF2-40B4-BE49-F238E27FC236}">
                <a16:creationId xmlns:a16="http://schemas.microsoft.com/office/drawing/2014/main" id="{91BCA2FF-13C7-4396-8EF5-234EE7822726}"/>
              </a:ext>
            </a:extLst>
          </p:cNvPr>
          <p:cNvSpPr/>
          <p:nvPr/>
        </p:nvSpPr>
        <p:spPr bwMode="auto">
          <a:xfrm>
            <a:off x="611560" y="609329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56" name="直接箭头连接符 55">
            <a:extLst>
              <a:ext uri="{FF2B5EF4-FFF2-40B4-BE49-F238E27FC236}">
                <a16:creationId xmlns:a16="http://schemas.microsoft.com/office/drawing/2014/main" id="{E034DADC-65F9-49C9-A7E6-37F4C7B9E3BE}"/>
              </a:ext>
            </a:extLst>
          </p:cNvPr>
          <p:cNvCxnSpPr>
            <a:cxnSpLocks/>
          </p:cNvCxnSpPr>
          <p:nvPr/>
        </p:nvCxnSpPr>
        <p:spPr bwMode="auto">
          <a:xfrm flipV="1">
            <a:off x="1187624" y="5661248"/>
            <a:ext cx="0" cy="57606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63" name="矩形 62">
            <a:extLst>
              <a:ext uri="{FF2B5EF4-FFF2-40B4-BE49-F238E27FC236}">
                <a16:creationId xmlns:a16="http://schemas.microsoft.com/office/drawing/2014/main" id="{2CD01C1B-78BD-47C2-89F3-4FB33A76EFD6}"/>
              </a:ext>
            </a:extLst>
          </p:cNvPr>
          <p:cNvSpPr/>
          <p:nvPr/>
        </p:nvSpPr>
        <p:spPr bwMode="auto">
          <a:xfrm>
            <a:off x="1115616" y="53012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E</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4" name="矩形 63">
            <a:extLst>
              <a:ext uri="{FF2B5EF4-FFF2-40B4-BE49-F238E27FC236}">
                <a16:creationId xmlns:a16="http://schemas.microsoft.com/office/drawing/2014/main" id="{4290CB5C-F31C-4BA1-8626-7C97D6926A51}"/>
              </a:ext>
            </a:extLst>
          </p:cNvPr>
          <p:cNvSpPr/>
          <p:nvPr/>
        </p:nvSpPr>
        <p:spPr bwMode="auto">
          <a:xfrm>
            <a:off x="1403648" y="53012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b</a:t>
            </a:r>
          </a:p>
        </p:txBody>
      </p:sp>
      <p:sp>
        <p:nvSpPr>
          <p:cNvPr id="65" name="矩形 64">
            <a:extLst>
              <a:ext uri="{FF2B5EF4-FFF2-40B4-BE49-F238E27FC236}">
                <a16:creationId xmlns:a16="http://schemas.microsoft.com/office/drawing/2014/main" id="{7A53BE2D-2030-41E7-8AD2-0F080DCF7549}"/>
              </a:ext>
            </a:extLst>
          </p:cNvPr>
          <p:cNvSpPr/>
          <p:nvPr/>
        </p:nvSpPr>
        <p:spPr bwMode="auto">
          <a:xfrm>
            <a:off x="1691680" y="53012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6" name="文本框 65">
            <a:extLst>
              <a:ext uri="{FF2B5EF4-FFF2-40B4-BE49-F238E27FC236}">
                <a16:creationId xmlns:a16="http://schemas.microsoft.com/office/drawing/2014/main" id="{907CC347-9AB0-4FEA-B722-39EBC3380EF0}"/>
              </a:ext>
            </a:extLst>
          </p:cNvPr>
          <p:cNvSpPr txBox="1"/>
          <p:nvPr/>
        </p:nvSpPr>
        <p:spPr>
          <a:xfrm>
            <a:off x="1666408" y="5330392"/>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7" name="文本框 66">
            <a:extLst>
              <a:ext uri="{FF2B5EF4-FFF2-40B4-BE49-F238E27FC236}">
                <a16:creationId xmlns:a16="http://schemas.microsoft.com/office/drawing/2014/main" id="{386A31B8-5CD9-48D9-831D-411455298946}"/>
              </a:ext>
            </a:extLst>
          </p:cNvPr>
          <p:cNvSpPr txBox="1"/>
          <p:nvPr/>
        </p:nvSpPr>
        <p:spPr>
          <a:xfrm>
            <a:off x="2123728" y="4725144"/>
            <a:ext cx="86409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notes</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1721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60016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float a[ ] = {4.0, 2.0, 3, 7, 11, 6};</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float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n = 7.0;</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float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*found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lsearch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(&amp;n, a, 6,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(float),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FloatCmp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if (found == NULL)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lang="en-US" dirty="0">
                <a:solidFill>
                  <a:srgbClr val="FFFFFF"/>
                </a:solidFill>
              </a:rPr>
              <a:t>Float</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*elem1, void *elem2)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float *p1 = elem1;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lang="en-US" dirty="0">
                <a:solidFill>
                  <a:srgbClr val="FFFFFF"/>
                </a:solidFill>
              </a:rPr>
              <a:t>float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*p2 = elem2;</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float e = 0.001;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if (fabs(*</a:t>
            </a:r>
            <a:r>
              <a:rPr lang="en-US" dirty="0">
                <a:solidFill>
                  <a:srgbClr val="FFFFFF"/>
                </a:solidFill>
              </a:rPr>
              <a:t>p1 - *p2) &lt; e)</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0;</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else return -1;</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5467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380862"/>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251520" y="548680"/>
            <a:ext cx="4752528" cy="489364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struct stack</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a:t>
            </a:r>
            <a:r>
              <a:rPr lang="en-US" dirty="0" err="1">
                <a:solidFill>
                  <a:srgbClr val="FFFFFF"/>
                </a:solidFill>
              </a:rPr>
              <a:t>elems</a:t>
            </a:r>
            <a:r>
              <a:rPr lang="en-US" dirty="0">
                <a:solidFill>
                  <a:srgbClr val="FFFFFF"/>
                </a:solidFill>
              </a:rPr>
              <a:t>;  // </a:t>
            </a:r>
            <a:r>
              <a:rPr lang="zh-CN" altLang="en-US" dirty="0">
                <a:solidFill>
                  <a:srgbClr val="FFFFFF"/>
                </a:solidFill>
              </a:rPr>
              <a:t>数据指针</a:t>
            </a: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a:t>
            </a:r>
            <a:r>
              <a:rPr lang="en-US" dirty="0" err="1">
                <a:solidFill>
                  <a:srgbClr val="FFFFFF"/>
                </a:solidFill>
              </a:rPr>
              <a:t>logLen</a:t>
            </a:r>
            <a:r>
              <a:rPr lang="en-US" dirty="0">
                <a:solidFill>
                  <a:srgbClr val="FFFFFF"/>
                </a:solidFill>
              </a:rPr>
              <a:t>;  // </a:t>
            </a:r>
            <a:r>
              <a:rPr lang="zh-CN" altLang="en-US" dirty="0">
                <a:solidFill>
                  <a:srgbClr val="FFFFFF"/>
                </a:solidFill>
              </a:rPr>
              <a:t>入栈元素</a:t>
            </a: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a:t>
            </a:r>
            <a:r>
              <a:rPr lang="en-US" dirty="0" err="1">
                <a:solidFill>
                  <a:srgbClr val="FFFFFF"/>
                </a:solidFill>
              </a:rPr>
              <a:t>allocLen</a:t>
            </a:r>
            <a:r>
              <a:rPr lang="en-US" dirty="0">
                <a:solidFill>
                  <a:srgbClr val="FFFFFF"/>
                </a:solidFill>
              </a:rPr>
              <a:t>;  // </a:t>
            </a:r>
            <a:r>
              <a:rPr lang="zh-CN" altLang="en-US" dirty="0">
                <a:solidFill>
                  <a:srgbClr val="FFFFFF"/>
                </a:solidFill>
              </a:rPr>
              <a:t>栈容量</a:t>
            </a: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StackNew</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void </a:t>
            </a:r>
            <a:r>
              <a:rPr lang="en-US" dirty="0" err="1">
                <a:solidFill>
                  <a:srgbClr val="FFFFFF"/>
                </a:solidFill>
              </a:rPr>
              <a:t>StackDispose</a:t>
            </a:r>
            <a:r>
              <a:rPr lang="en-US" dirty="0">
                <a:solidFill>
                  <a:srgbClr val="FFFFFF"/>
                </a:solidFill>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StackPush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a:t>
            </a:r>
            <a:r>
              <a:rPr lang="en-US" dirty="0">
                <a:solidFill>
                  <a:srgbClr val="FFFFFF"/>
                </a:solidFill>
              </a:rPr>
              <a:t>*s, int value);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StackPop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文本框 5">
            <a:extLst>
              <a:ext uri="{FF2B5EF4-FFF2-40B4-BE49-F238E27FC236}">
                <a16:creationId xmlns:a16="http://schemas.microsoft.com/office/drawing/2014/main" id="{31FFA2D7-DC94-4F35-B4EA-715249A4BD71}"/>
              </a:ext>
            </a:extLst>
          </p:cNvPr>
          <p:cNvSpPr txBox="1"/>
          <p:nvPr/>
        </p:nvSpPr>
        <p:spPr>
          <a:xfrm>
            <a:off x="5724128" y="260648"/>
            <a:ext cx="3132856" cy="193899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CC00"/>
                </a:solidFill>
              </a:rPr>
              <a:t>StackNew</a:t>
            </a:r>
            <a:r>
              <a:rPr lang="en-US" altLang="zh-CN" dirty="0">
                <a:solidFill>
                  <a:srgbClr val="FFCC00"/>
                </a:solidFill>
              </a:rPr>
              <a:t>(&amp;s);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for</a:t>
            </a:r>
            <a:r>
              <a:rPr kumimoji="1" lang="en-US" altLang="zh-CN" sz="2400" b="0" i="0" u="none" strike="noStrike" kern="1200" cap="none" spc="0" normalizeH="0" noProof="0" dirty="0">
                <a:ln>
                  <a:noFill/>
                </a:ln>
                <a:solidFill>
                  <a:srgbClr val="FFCC00"/>
                </a:solidFill>
                <a:effectLst/>
                <a:uLnTx/>
                <a:uFillTx/>
                <a:latin typeface="Times New Roman" pitchFamily="18" charset="0"/>
                <a:ea typeface="宋体" pitchFamily="2" charset="-122"/>
                <a:cs typeface="+mn-cs"/>
              </a:rPr>
              <a:t> (int </a:t>
            </a:r>
            <a:r>
              <a:rPr kumimoji="1" lang="en-US" altLang="zh-CN" sz="2400" b="0" i="0" u="none" strike="noStrike" kern="1200" cap="none" spc="0" normalizeH="0" noProof="0" dirty="0" err="1">
                <a:ln>
                  <a:noFill/>
                </a:ln>
                <a:solidFill>
                  <a:srgbClr val="FFCC00"/>
                </a:solidFill>
                <a:effectLst/>
                <a:uLnTx/>
                <a:uFillTx/>
                <a:latin typeface="Times New Roman" pitchFamily="18" charset="0"/>
                <a:ea typeface="宋体" pitchFamily="2" charset="-122"/>
                <a:cs typeface="+mn-cs"/>
              </a:rPr>
              <a:t>i</a:t>
            </a:r>
            <a:r>
              <a:rPr kumimoji="1" lang="en-US" altLang="zh-CN" sz="2400" b="0" i="0" u="none" strike="noStrike" kern="1200" cap="none" spc="0" normalizeH="0" noProof="0" dirty="0">
                <a:ln>
                  <a:noFill/>
                </a:ln>
                <a:solidFill>
                  <a:srgbClr val="FFCC00"/>
                </a:solidFill>
                <a:effectLst/>
                <a:uLnTx/>
                <a:uFillTx/>
                <a:latin typeface="Times New Roman" pitchFamily="18" charset="0"/>
                <a:ea typeface="宋体" pitchFamily="2" charset="-122"/>
                <a:cs typeface="+mn-cs"/>
              </a:rPr>
              <a:t> =0; </a:t>
            </a:r>
            <a:r>
              <a:rPr kumimoji="1" lang="en-US" altLang="zh-CN" sz="2400" b="0" i="0" u="none" strike="noStrike" kern="1200" cap="none" spc="0" normalizeH="0" noProof="0" dirty="0" err="1">
                <a:ln>
                  <a:noFill/>
                </a:ln>
                <a:solidFill>
                  <a:srgbClr val="FFCC00"/>
                </a:solidFill>
                <a:effectLst/>
                <a:uLnTx/>
                <a:uFillTx/>
                <a:latin typeface="Times New Roman" pitchFamily="18" charset="0"/>
                <a:ea typeface="宋体" pitchFamily="2" charset="-122"/>
                <a:cs typeface="+mn-cs"/>
              </a:rPr>
              <a:t>i</a:t>
            </a:r>
            <a:r>
              <a:rPr kumimoji="1" lang="en-US" altLang="zh-CN" sz="2400" b="0" i="0" u="none" strike="noStrike" kern="1200" cap="none" spc="0" normalizeH="0" noProof="0" dirty="0">
                <a:ln>
                  <a:noFill/>
                </a:ln>
                <a:solidFill>
                  <a:srgbClr val="FFCC00"/>
                </a:solidFill>
                <a:effectLst/>
                <a:uLnTx/>
                <a:uFillTx/>
                <a:latin typeface="Times New Roman" pitchFamily="18" charset="0"/>
                <a:ea typeface="宋体" pitchFamily="2" charset="-122"/>
                <a:cs typeface="+mn-cs"/>
              </a:rPr>
              <a:t> &lt; 5, </a:t>
            </a:r>
            <a:r>
              <a:rPr kumimoji="1" lang="en-US" altLang="zh-CN" sz="2400" b="0" i="0" u="none" strike="noStrike" kern="1200" cap="none" spc="0" normalizeH="0" noProof="0" dirty="0" err="1">
                <a:ln>
                  <a:noFill/>
                </a:ln>
                <a:solidFill>
                  <a:srgbClr val="FFCC00"/>
                </a:solidFill>
                <a:effectLst/>
                <a:uLnTx/>
                <a:uFillTx/>
                <a:latin typeface="Times New Roman" pitchFamily="18" charset="0"/>
                <a:ea typeface="宋体" pitchFamily="2" charset="-122"/>
                <a:cs typeface="+mn-cs"/>
              </a:rPr>
              <a:t>i</a:t>
            </a:r>
            <a:r>
              <a:rPr kumimoji="1" lang="en-US" altLang="zh-CN" sz="2400" b="0" i="0" u="none" strike="noStrike" kern="1200" cap="none" spc="0" normalizeH="0" noProof="0" dirty="0">
                <a:ln>
                  <a:noFill/>
                </a:ln>
                <a:solidFill>
                  <a:srgbClr val="FFCC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CC00"/>
                </a:solidFill>
              </a:rPr>
              <a:t>    </a:t>
            </a:r>
            <a:r>
              <a:rPr lang="en-US" altLang="zh-CN" dirty="0" err="1">
                <a:solidFill>
                  <a:srgbClr val="FFCC00"/>
                </a:solidFill>
              </a:rPr>
              <a:t>StackPush</a:t>
            </a:r>
            <a:r>
              <a:rPr lang="en-US" altLang="zh-CN" dirty="0">
                <a:solidFill>
                  <a:srgbClr val="FFCC00"/>
                </a:solidFill>
              </a:rPr>
              <a:t>(&amp;s, </a:t>
            </a:r>
            <a:r>
              <a:rPr lang="en-US" altLang="zh-CN" dirty="0" err="1">
                <a:solidFill>
                  <a:srgbClr val="FFCC00"/>
                </a:solidFill>
              </a:rPr>
              <a:t>i</a:t>
            </a:r>
            <a:r>
              <a:rPr lang="en-US" altLang="zh-CN" dirty="0">
                <a:solidFill>
                  <a:srgbClr val="FFCC00"/>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CC00"/>
                </a:solidFill>
              </a:rPr>
              <a:t>StackDispose</a:t>
            </a:r>
            <a:r>
              <a:rPr lang="en-US" altLang="zh-CN" dirty="0">
                <a:solidFill>
                  <a:srgbClr val="FFCC00"/>
                </a:solidFill>
              </a:rPr>
              <a:t>(&amp;s);</a:t>
            </a:r>
            <a:endPar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endParaRPr>
          </a:p>
        </p:txBody>
      </p:sp>
      <p:sp>
        <p:nvSpPr>
          <p:cNvPr id="3" name="文本框 2">
            <a:extLst>
              <a:ext uri="{FF2B5EF4-FFF2-40B4-BE49-F238E27FC236}">
                <a16:creationId xmlns:a16="http://schemas.microsoft.com/office/drawing/2014/main" id="{EE61944F-25F1-4334-9493-F0226D2B217D}"/>
              </a:ext>
            </a:extLst>
          </p:cNvPr>
          <p:cNvSpPr txBox="1"/>
          <p:nvPr/>
        </p:nvSpPr>
        <p:spPr>
          <a:xfrm>
            <a:off x="107504" y="44624"/>
            <a:ext cx="1080120" cy="461665"/>
          </a:xfrm>
          <a:prstGeom prst="rect">
            <a:avLst/>
          </a:prstGeom>
          <a:noFill/>
        </p:spPr>
        <p:txBody>
          <a:bodyPr wrap="square" rtlCol="0">
            <a:spAutoFit/>
          </a:bodyPr>
          <a:lstStyle/>
          <a:p>
            <a:r>
              <a:rPr lang="en-US" altLang="zh-CN" dirty="0" err="1"/>
              <a:t>stack.h</a:t>
            </a:r>
            <a:endParaRPr lang="zh-CN" altLang="en-US" dirty="0"/>
          </a:p>
        </p:txBody>
      </p:sp>
      <p:sp>
        <p:nvSpPr>
          <p:cNvPr id="7" name="矩形 6">
            <a:extLst>
              <a:ext uri="{FF2B5EF4-FFF2-40B4-BE49-F238E27FC236}">
                <a16:creationId xmlns:a16="http://schemas.microsoft.com/office/drawing/2014/main" id="{080E6212-88DA-4990-A26F-91DD4773AA0D}"/>
              </a:ext>
            </a:extLst>
          </p:cNvPr>
          <p:cNvSpPr/>
          <p:nvPr/>
        </p:nvSpPr>
        <p:spPr bwMode="auto">
          <a:xfrm>
            <a:off x="5796136" y="242088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8" name="矩形 7">
            <a:extLst>
              <a:ext uri="{FF2B5EF4-FFF2-40B4-BE49-F238E27FC236}">
                <a16:creationId xmlns:a16="http://schemas.microsoft.com/office/drawing/2014/main" id="{72392947-4B68-4516-AD6A-46330BC1ED34}"/>
              </a:ext>
            </a:extLst>
          </p:cNvPr>
          <p:cNvSpPr/>
          <p:nvPr/>
        </p:nvSpPr>
        <p:spPr bwMode="auto">
          <a:xfrm>
            <a:off x="5796136" y="278092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9" name="矩形 8">
            <a:extLst>
              <a:ext uri="{FF2B5EF4-FFF2-40B4-BE49-F238E27FC236}">
                <a16:creationId xmlns:a16="http://schemas.microsoft.com/office/drawing/2014/main" id="{F6253434-F8C1-472C-A86E-453564D5D4E4}"/>
              </a:ext>
            </a:extLst>
          </p:cNvPr>
          <p:cNvSpPr/>
          <p:nvPr/>
        </p:nvSpPr>
        <p:spPr bwMode="auto">
          <a:xfrm>
            <a:off x="5796136" y="314096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grpSp>
        <p:nvGrpSpPr>
          <p:cNvPr id="48" name="组合 47">
            <a:extLst>
              <a:ext uri="{FF2B5EF4-FFF2-40B4-BE49-F238E27FC236}">
                <a16:creationId xmlns:a16="http://schemas.microsoft.com/office/drawing/2014/main" id="{78BCB377-E17A-48ED-B0AE-72A69077D22B}"/>
              </a:ext>
            </a:extLst>
          </p:cNvPr>
          <p:cNvGrpSpPr/>
          <p:nvPr/>
        </p:nvGrpSpPr>
        <p:grpSpPr>
          <a:xfrm>
            <a:off x="2051720" y="4869160"/>
            <a:ext cx="3960440" cy="1152128"/>
            <a:chOff x="2051720" y="4869160"/>
            <a:chExt cx="3960440" cy="1152128"/>
          </a:xfrm>
        </p:grpSpPr>
        <p:sp>
          <p:nvSpPr>
            <p:cNvPr id="10" name="矩形 9">
              <a:extLst>
                <a:ext uri="{FF2B5EF4-FFF2-40B4-BE49-F238E27FC236}">
                  <a16:creationId xmlns:a16="http://schemas.microsoft.com/office/drawing/2014/main" id="{89AE19C2-D253-447C-9254-98B60424B752}"/>
                </a:ext>
              </a:extLst>
            </p:cNvPr>
            <p:cNvSpPr/>
            <p:nvPr/>
          </p:nvSpPr>
          <p:spPr bwMode="auto">
            <a:xfrm>
              <a:off x="2051720" y="486916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11" name="矩形 10">
              <a:extLst>
                <a:ext uri="{FF2B5EF4-FFF2-40B4-BE49-F238E27FC236}">
                  <a16:creationId xmlns:a16="http://schemas.microsoft.com/office/drawing/2014/main" id="{69EC1534-C17E-4807-BCFA-33546B91CC68}"/>
                </a:ext>
              </a:extLst>
            </p:cNvPr>
            <p:cNvSpPr/>
            <p:nvPr/>
          </p:nvSpPr>
          <p:spPr bwMode="auto">
            <a:xfrm>
              <a:off x="2051720" y="522920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12" name="矩形 11">
              <a:extLst>
                <a:ext uri="{FF2B5EF4-FFF2-40B4-BE49-F238E27FC236}">
                  <a16:creationId xmlns:a16="http://schemas.microsoft.com/office/drawing/2014/main" id="{953273C0-5FC6-407F-A263-0ED0A7028788}"/>
                </a:ext>
              </a:extLst>
            </p:cNvPr>
            <p:cNvSpPr/>
            <p:nvPr/>
          </p:nvSpPr>
          <p:spPr bwMode="auto">
            <a:xfrm>
              <a:off x="2051720" y="558924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3" name="矩形 12">
              <a:extLst>
                <a:ext uri="{FF2B5EF4-FFF2-40B4-BE49-F238E27FC236}">
                  <a16:creationId xmlns:a16="http://schemas.microsoft.com/office/drawing/2014/main" id="{D23BAB54-4BBE-4673-B27E-0D5E3F710814}"/>
                </a:ext>
              </a:extLst>
            </p:cNvPr>
            <p:cNvSpPr/>
            <p:nvPr/>
          </p:nvSpPr>
          <p:spPr bwMode="auto">
            <a:xfrm>
              <a:off x="4716016" y="56612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27E42999-D920-4109-9607-6AA1240929B2}"/>
                </a:ext>
              </a:extLst>
            </p:cNvPr>
            <p:cNvSpPr/>
            <p:nvPr/>
          </p:nvSpPr>
          <p:spPr bwMode="auto">
            <a:xfrm>
              <a:off x="5148064" y="56612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5" name="矩形 14">
              <a:extLst>
                <a:ext uri="{FF2B5EF4-FFF2-40B4-BE49-F238E27FC236}">
                  <a16:creationId xmlns:a16="http://schemas.microsoft.com/office/drawing/2014/main" id="{3881967D-7DBA-45B8-B80A-B7924E1E43CB}"/>
                </a:ext>
              </a:extLst>
            </p:cNvPr>
            <p:cNvSpPr/>
            <p:nvPr/>
          </p:nvSpPr>
          <p:spPr bwMode="auto">
            <a:xfrm>
              <a:off x="4283968" y="56612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矩形 17">
              <a:extLst>
                <a:ext uri="{FF2B5EF4-FFF2-40B4-BE49-F238E27FC236}">
                  <a16:creationId xmlns:a16="http://schemas.microsoft.com/office/drawing/2014/main" id="{915F0BC2-13C8-41AE-86D0-70ED29393789}"/>
                </a:ext>
              </a:extLst>
            </p:cNvPr>
            <p:cNvSpPr/>
            <p:nvPr/>
          </p:nvSpPr>
          <p:spPr bwMode="auto">
            <a:xfrm>
              <a:off x="5580112" y="56612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9" name="连接符: 曲线 18">
              <a:extLst>
                <a:ext uri="{FF2B5EF4-FFF2-40B4-BE49-F238E27FC236}">
                  <a16:creationId xmlns:a16="http://schemas.microsoft.com/office/drawing/2014/main" id="{EBA9F4AA-DDA7-405B-840F-E8FD8E8782E8}"/>
                </a:ext>
              </a:extLst>
            </p:cNvPr>
            <p:cNvCxnSpPr>
              <a:cxnSpLocks/>
            </p:cNvCxnSpPr>
            <p:nvPr/>
          </p:nvCxnSpPr>
          <p:spPr bwMode="auto">
            <a:xfrm>
              <a:off x="2627784" y="5733256"/>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grpSp>
      <p:sp>
        <p:nvSpPr>
          <p:cNvPr id="24" name="文本框 23">
            <a:extLst>
              <a:ext uri="{FF2B5EF4-FFF2-40B4-BE49-F238E27FC236}">
                <a16:creationId xmlns:a16="http://schemas.microsoft.com/office/drawing/2014/main" id="{6CD0E41A-E5CF-40E1-ACD1-7B97ADF9A6FA}"/>
              </a:ext>
            </a:extLst>
          </p:cNvPr>
          <p:cNvSpPr txBox="1"/>
          <p:nvPr/>
        </p:nvSpPr>
        <p:spPr>
          <a:xfrm>
            <a:off x="7092280" y="3068960"/>
            <a:ext cx="93610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FFFF"/>
                </a:solidFill>
              </a:rPr>
              <a:t>elems</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5" name="文本框 24">
            <a:extLst>
              <a:ext uri="{FF2B5EF4-FFF2-40B4-BE49-F238E27FC236}">
                <a16:creationId xmlns:a16="http://schemas.microsoft.com/office/drawing/2014/main" id="{EDCDB3CF-6E5D-4D3E-9A08-AC780BBB13CE}"/>
              </a:ext>
            </a:extLst>
          </p:cNvPr>
          <p:cNvSpPr txBox="1"/>
          <p:nvPr/>
        </p:nvSpPr>
        <p:spPr>
          <a:xfrm>
            <a:off x="7092280" y="2708920"/>
            <a:ext cx="108012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FFFF"/>
                </a:solidFill>
              </a:rPr>
              <a:t>logLen</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文本框 25">
            <a:extLst>
              <a:ext uri="{FF2B5EF4-FFF2-40B4-BE49-F238E27FC236}">
                <a16:creationId xmlns:a16="http://schemas.microsoft.com/office/drawing/2014/main" id="{D8F9DFF5-BC17-4DAD-A584-9C295DB6655F}"/>
              </a:ext>
            </a:extLst>
          </p:cNvPr>
          <p:cNvSpPr txBox="1"/>
          <p:nvPr/>
        </p:nvSpPr>
        <p:spPr>
          <a:xfrm>
            <a:off x="7092280" y="2348880"/>
            <a:ext cx="129614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FFFF"/>
                </a:solidFill>
              </a:rPr>
              <a:t>allocLen</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文本框 26">
            <a:extLst>
              <a:ext uri="{FF2B5EF4-FFF2-40B4-BE49-F238E27FC236}">
                <a16:creationId xmlns:a16="http://schemas.microsoft.com/office/drawing/2014/main" id="{70B0195A-9C82-4259-B5E7-03FD0EAA73A4}"/>
              </a:ext>
            </a:extLst>
          </p:cNvPr>
          <p:cNvSpPr txBox="1"/>
          <p:nvPr/>
        </p:nvSpPr>
        <p:spPr>
          <a:xfrm>
            <a:off x="5724128" y="3429000"/>
            <a:ext cx="93610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s</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nvGrpSpPr>
          <p:cNvPr id="49" name="组合 48">
            <a:extLst>
              <a:ext uri="{FF2B5EF4-FFF2-40B4-BE49-F238E27FC236}">
                <a16:creationId xmlns:a16="http://schemas.microsoft.com/office/drawing/2014/main" id="{9E7849E9-26B6-4C1E-870A-0B43F61C8A15}"/>
              </a:ext>
            </a:extLst>
          </p:cNvPr>
          <p:cNvGrpSpPr/>
          <p:nvPr/>
        </p:nvGrpSpPr>
        <p:grpSpPr>
          <a:xfrm>
            <a:off x="2051720" y="4869160"/>
            <a:ext cx="3960440" cy="1152128"/>
            <a:chOff x="4932040" y="4149080"/>
            <a:chExt cx="3960440" cy="1152128"/>
          </a:xfrm>
        </p:grpSpPr>
        <p:sp>
          <p:nvSpPr>
            <p:cNvPr id="28" name="矩形 27">
              <a:extLst>
                <a:ext uri="{FF2B5EF4-FFF2-40B4-BE49-F238E27FC236}">
                  <a16:creationId xmlns:a16="http://schemas.microsoft.com/office/drawing/2014/main" id="{872622AD-2646-4842-9D14-E763337EF729}"/>
                </a:ext>
              </a:extLst>
            </p:cNvPr>
            <p:cNvSpPr/>
            <p:nvPr/>
          </p:nvSpPr>
          <p:spPr bwMode="auto">
            <a:xfrm>
              <a:off x="4932040" y="414908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29" name="矩形 28">
              <a:extLst>
                <a:ext uri="{FF2B5EF4-FFF2-40B4-BE49-F238E27FC236}">
                  <a16:creationId xmlns:a16="http://schemas.microsoft.com/office/drawing/2014/main" id="{E4A2DC77-5A3C-4A00-9007-492EA2D41583}"/>
                </a:ext>
              </a:extLst>
            </p:cNvPr>
            <p:cNvSpPr/>
            <p:nvPr/>
          </p:nvSpPr>
          <p:spPr bwMode="auto">
            <a:xfrm>
              <a:off x="4932040" y="450912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30" name="矩形 29">
              <a:extLst>
                <a:ext uri="{FF2B5EF4-FFF2-40B4-BE49-F238E27FC236}">
                  <a16:creationId xmlns:a16="http://schemas.microsoft.com/office/drawing/2014/main" id="{FA4BE04D-2B07-4CB2-86D6-B5CA24482D2D}"/>
                </a:ext>
              </a:extLst>
            </p:cNvPr>
            <p:cNvSpPr/>
            <p:nvPr/>
          </p:nvSpPr>
          <p:spPr bwMode="auto">
            <a:xfrm>
              <a:off x="4932040" y="486916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1" name="矩形 30">
              <a:extLst>
                <a:ext uri="{FF2B5EF4-FFF2-40B4-BE49-F238E27FC236}">
                  <a16:creationId xmlns:a16="http://schemas.microsoft.com/office/drawing/2014/main" id="{D5629E73-1328-4619-96BD-A973C6600317}"/>
                </a:ext>
              </a:extLst>
            </p:cNvPr>
            <p:cNvSpPr/>
            <p:nvPr/>
          </p:nvSpPr>
          <p:spPr bwMode="auto">
            <a:xfrm>
              <a:off x="7596336" y="494116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1</a:t>
              </a:r>
            </a:p>
          </p:txBody>
        </p:sp>
        <p:sp>
          <p:nvSpPr>
            <p:cNvPr id="32" name="矩形 31">
              <a:extLst>
                <a:ext uri="{FF2B5EF4-FFF2-40B4-BE49-F238E27FC236}">
                  <a16:creationId xmlns:a16="http://schemas.microsoft.com/office/drawing/2014/main" id="{F24BF1F8-99ED-44DC-BF6C-1D2FAB318B13}"/>
                </a:ext>
              </a:extLst>
            </p:cNvPr>
            <p:cNvSpPr/>
            <p:nvPr/>
          </p:nvSpPr>
          <p:spPr bwMode="auto">
            <a:xfrm>
              <a:off x="8028384" y="494116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2</a:t>
              </a:r>
            </a:p>
          </p:txBody>
        </p:sp>
        <p:sp>
          <p:nvSpPr>
            <p:cNvPr id="33" name="矩形 32">
              <a:extLst>
                <a:ext uri="{FF2B5EF4-FFF2-40B4-BE49-F238E27FC236}">
                  <a16:creationId xmlns:a16="http://schemas.microsoft.com/office/drawing/2014/main" id="{B56AEC6F-DED0-4E2D-8913-5843E3628C04}"/>
                </a:ext>
              </a:extLst>
            </p:cNvPr>
            <p:cNvSpPr/>
            <p:nvPr/>
          </p:nvSpPr>
          <p:spPr bwMode="auto">
            <a:xfrm>
              <a:off x="7164288" y="494116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34" name="矩形 33">
              <a:extLst>
                <a:ext uri="{FF2B5EF4-FFF2-40B4-BE49-F238E27FC236}">
                  <a16:creationId xmlns:a16="http://schemas.microsoft.com/office/drawing/2014/main" id="{9107F819-575B-4C62-B6F8-2D83761F0C98}"/>
                </a:ext>
              </a:extLst>
            </p:cNvPr>
            <p:cNvSpPr/>
            <p:nvPr/>
          </p:nvSpPr>
          <p:spPr bwMode="auto">
            <a:xfrm>
              <a:off x="8460432" y="494116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3</a:t>
              </a:r>
            </a:p>
          </p:txBody>
        </p:sp>
        <p:cxnSp>
          <p:nvCxnSpPr>
            <p:cNvPr id="35" name="连接符: 曲线 34">
              <a:extLst>
                <a:ext uri="{FF2B5EF4-FFF2-40B4-BE49-F238E27FC236}">
                  <a16:creationId xmlns:a16="http://schemas.microsoft.com/office/drawing/2014/main" id="{F1A70720-D2E0-4281-AFF6-00EDF4ED4BD0}"/>
                </a:ext>
              </a:extLst>
            </p:cNvPr>
            <p:cNvCxnSpPr>
              <a:cxnSpLocks/>
            </p:cNvCxnSpPr>
            <p:nvPr/>
          </p:nvCxnSpPr>
          <p:spPr bwMode="auto">
            <a:xfrm>
              <a:off x="5508104" y="5013176"/>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grpSp>
      <p:grpSp>
        <p:nvGrpSpPr>
          <p:cNvPr id="50" name="组合 49">
            <a:extLst>
              <a:ext uri="{FF2B5EF4-FFF2-40B4-BE49-F238E27FC236}">
                <a16:creationId xmlns:a16="http://schemas.microsoft.com/office/drawing/2014/main" id="{C3CA66E3-0658-45AB-AABE-B6C39FF4A45D}"/>
              </a:ext>
            </a:extLst>
          </p:cNvPr>
          <p:cNvGrpSpPr/>
          <p:nvPr/>
        </p:nvGrpSpPr>
        <p:grpSpPr>
          <a:xfrm>
            <a:off x="2051720" y="4869160"/>
            <a:ext cx="5688632" cy="1152128"/>
            <a:chOff x="5652120" y="4077072"/>
            <a:chExt cx="5688632" cy="1152128"/>
          </a:xfrm>
        </p:grpSpPr>
        <p:sp>
          <p:nvSpPr>
            <p:cNvPr id="36" name="矩形 35">
              <a:extLst>
                <a:ext uri="{FF2B5EF4-FFF2-40B4-BE49-F238E27FC236}">
                  <a16:creationId xmlns:a16="http://schemas.microsoft.com/office/drawing/2014/main" id="{91354071-80B7-4E8C-98CB-2730409A5960}"/>
                </a:ext>
              </a:extLst>
            </p:cNvPr>
            <p:cNvSpPr/>
            <p:nvPr/>
          </p:nvSpPr>
          <p:spPr bwMode="auto">
            <a:xfrm>
              <a:off x="5652120" y="407707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8</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7" name="矩形 36">
              <a:extLst>
                <a:ext uri="{FF2B5EF4-FFF2-40B4-BE49-F238E27FC236}">
                  <a16:creationId xmlns:a16="http://schemas.microsoft.com/office/drawing/2014/main" id="{7CCFFA31-918C-465B-8369-453EEE6AF25C}"/>
                </a:ext>
              </a:extLst>
            </p:cNvPr>
            <p:cNvSpPr/>
            <p:nvPr/>
          </p:nvSpPr>
          <p:spPr bwMode="auto">
            <a:xfrm>
              <a:off x="5652120" y="443711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5</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8" name="矩形 37">
              <a:extLst>
                <a:ext uri="{FF2B5EF4-FFF2-40B4-BE49-F238E27FC236}">
                  <a16:creationId xmlns:a16="http://schemas.microsoft.com/office/drawing/2014/main" id="{BBA220D6-AD20-4D93-B0F1-0F9436EBBB05}"/>
                </a:ext>
              </a:extLst>
            </p:cNvPr>
            <p:cNvSpPr/>
            <p:nvPr/>
          </p:nvSpPr>
          <p:spPr bwMode="auto">
            <a:xfrm>
              <a:off x="5652120" y="479715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9" name="矩形 38">
              <a:extLst>
                <a:ext uri="{FF2B5EF4-FFF2-40B4-BE49-F238E27FC236}">
                  <a16:creationId xmlns:a16="http://schemas.microsoft.com/office/drawing/2014/main" id="{3F805B64-1EF7-404D-8DCE-318B685CE81F}"/>
                </a:ext>
              </a:extLst>
            </p:cNvPr>
            <p:cNvSpPr/>
            <p:nvPr/>
          </p:nvSpPr>
          <p:spPr bwMode="auto">
            <a:xfrm>
              <a:off x="8316416"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1</a:t>
              </a:r>
            </a:p>
          </p:txBody>
        </p:sp>
        <p:sp>
          <p:nvSpPr>
            <p:cNvPr id="40" name="矩形 39">
              <a:extLst>
                <a:ext uri="{FF2B5EF4-FFF2-40B4-BE49-F238E27FC236}">
                  <a16:creationId xmlns:a16="http://schemas.microsoft.com/office/drawing/2014/main" id="{41AF47F1-079B-42E6-8F38-5CBE01DDA533}"/>
                </a:ext>
              </a:extLst>
            </p:cNvPr>
            <p:cNvSpPr/>
            <p:nvPr/>
          </p:nvSpPr>
          <p:spPr bwMode="auto">
            <a:xfrm>
              <a:off x="8748464"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2</a:t>
              </a:r>
            </a:p>
          </p:txBody>
        </p:sp>
        <p:sp>
          <p:nvSpPr>
            <p:cNvPr id="41" name="矩形 40">
              <a:extLst>
                <a:ext uri="{FF2B5EF4-FFF2-40B4-BE49-F238E27FC236}">
                  <a16:creationId xmlns:a16="http://schemas.microsoft.com/office/drawing/2014/main" id="{06040BFE-EA61-47C3-9BB4-82176452D526}"/>
                </a:ext>
              </a:extLst>
            </p:cNvPr>
            <p:cNvSpPr/>
            <p:nvPr/>
          </p:nvSpPr>
          <p:spPr bwMode="auto">
            <a:xfrm>
              <a:off x="7884368"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42" name="矩形 41">
              <a:extLst>
                <a:ext uri="{FF2B5EF4-FFF2-40B4-BE49-F238E27FC236}">
                  <a16:creationId xmlns:a16="http://schemas.microsoft.com/office/drawing/2014/main" id="{9F33D388-1F94-441C-8B8D-572CFA22BEB7}"/>
                </a:ext>
              </a:extLst>
            </p:cNvPr>
            <p:cNvSpPr/>
            <p:nvPr/>
          </p:nvSpPr>
          <p:spPr bwMode="auto">
            <a:xfrm>
              <a:off x="9180512"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3</a:t>
              </a:r>
            </a:p>
          </p:txBody>
        </p:sp>
        <p:cxnSp>
          <p:nvCxnSpPr>
            <p:cNvPr id="43" name="连接符: 曲线 42">
              <a:extLst>
                <a:ext uri="{FF2B5EF4-FFF2-40B4-BE49-F238E27FC236}">
                  <a16:creationId xmlns:a16="http://schemas.microsoft.com/office/drawing/2014/main" id="{404829CC-EDF7-4564-8A15-DA8367215F56}"/>
                </a:ext>
              </a:extLst>
            </p:cNvPr>
            <p:cNvCxnSpPr>
              <a:cxnSpLocks/>
            </p:cNvCxnSpPr>
            <p:nvPr/>
          </p:nvCxnSpPr>
          <p:spPr bwMode="auto">
            <a:xfrm>
              <a:off x="6228184" y="4941168"/>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44" name="矩形 43">
              <a:extLst>
                <a:ext uri="{FF2B5EF4-FFF2-40B4-BE49-F238E27FC236}">
                  <a16:creationId xmlns:a16="http://schemas.microsoft.com/office/drawing/2014/main" id="{9F02D56A-EEED-4D52-AC8F-49857C179620}"/>
                </a:ext>
              </a:extLst>
            </p:cNvPr>
            <p:cNvSpPr/>
            <p:nvPr/>
          </p:nvSpPr>
          <p:spPr bwMode="auto">
            <a:xfrm>
              <a:off x="9612560"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4</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5" name="矩形 44">
              <a:extLst>
                <a:ext uri="{FF2B5EF4-FFF2-40B4-BE49-F238E27FC236}">
                  <a16:creationId xmlns:a16="http://schemas.microsoft.com/office/drawing/2014/main" id="{3685ECD3-6940-4E6C-B1A9-ECC20BC5602D}"/>
                </a:ext>
              </a:extLst>
            </p:cNvPr>
            <p:cNvSpPr/>
            <p:nvPr/>
          </p:nvSpPr>
          <p:spPr bwMode="auto">
            <a:xfrm>
              <a:off x="10044608"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6" name="矩形 45">
              <a:extLst>
                <a:ext uri="{FF2B5EF4-FFF2-40B4-BE49-F238E27FC236}">
                  <a16:creationId xmlns:a16="http://schemas.microsoft.com/office/drawing/2014/main" id="{A8367512-6BC0-409F-AB05-258A827600EC}"/>
                </a:ext>
              </a:extLst>
            </p:cNvPr>
            <p:cNvSpPr/>
            <p:nvPr/>
          </p:nvSpPr>
          <p:spPr bwMode="auto">
            <a:xfrm>
              <a:off x="10476656"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7" name="矩形 46">
              <a:extLst>
                <a:ext uri="{FF2B5EF4-FFF2-40B4-BE49-F238E27FC236}">
                  <a16:creationId xmlns:a16="http://schemas.microsoft.com/office/drawing/2014/main" id="{7E8D7FD2-4662-41E7-947C-E5116075F7ED}"/>
                </a:ext>
              </a:extLst>
            </p:cNvPr>
            <p:cNvSpPr/>
            <p:nvPr/>
          </p:nvSpPr>
          <p:spPr bwMode="auto">
            <a:xfrm>
              <a:off x="10908704"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spTree>
    <p:extLst>
      <p:ext uri="{BB962C8B-B14F-4D97-AF65-F5344CB8AC3E}">
        <p14:creationId xmlns:p14="http://schemas.microsoft.com/office/powerpoint/2010/main" val="56823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24" grpId="0"/>
      <p:bldP spid="25" grpId="0"/>
      <p:bldP spid="26"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489364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lang="en-US" dirty="0" err="1">
                <a:solidFill>
                  <a:srgbClr val="FFFFFF"/>
                </a:solidFill>
              </a:rPr>
              <a:t>StackNew</a:t>
            </a:r>
            <a:r>
              <a:rPr lang="en-US" dirty="0">
                <a:solidFill>
                  <a:srgbClr val="FFFFFF"/>
                </a:solidFill>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s-&gt;</a:t>
            </a:r>
            <a:r>
              <a:rPr lang="en-US" dirty="0" err="1">
                <a:solidFill>
                  <a:srgbClr val="FFFFFF"/>
                </a:solidFill>
              </a:rPr>
              <a:t>logLen</a:t>
            </a:r>
            <a:r>
              <a:rPr lang="en-US" dirty="0">
                <a:solidFill>
                  <a:srgbClr val="FFFFFF"/>
                </a:solidFill>
              </a:rPr>
              <a:t>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s-&gt;</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allocLen</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4;</a:t>
            </a: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s-&gt;</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malloc(4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void </a:t>
            </a:r>
            <a:r>
              <a:rPr lang="en-US" dirty="0" err="1">
                <a:solidFill>
                  <a:srgbClr val="FFFFFF"/>
                </a:solidFill>
              </a:rPr>
              <a:t>StackDispose</a:t>
            </a:r>
            <a:r>
              <a:rPr lang="en-US" dirty="0">
                <a:solidFill>
                  <a:srgbClr val="FFFFFF"/>
                </a:solidFill>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free(s-&gt;</a:t>
            </a:r>
            <a:r>
              <a:rPr lang="en-US" dirty="0" err="1">
                <a:solidFill>
                  <a:srgbClr val="FFFFFF"/>
                </a:solidFill>
              </a:rPr>
              <a:t>elems</a:t>
            </a: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 name="文本框 2">
            <a:extLst>
              <a:ext uri="{FF2B5EF4-FFF2-40B4-BE49-F238E27FC236}">
                <a16:creationId xmlns:a16="http://schemas.microsoft.com/office/drawing/2014/main" id="{5138367B-632F-4D16-B7E2-FACD3983E6BC}"/>
              </a:ext>
            </a:extLst>
          </p:cNvPr>
          <p:cNvSpPr txBox="1"/>
          <p:nvPr/>
        </p:nvSpPr>
        <p:spPr>
          <a:xfrm>
            <a:off x="2051720" y="4365104"/>
            <a:ext cx="66247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不需要</a:t>
            </a:r>
            <a:r>
              <a:rPr kumimoji="1" lang="en-US" altLang="zh-CN"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free(s)</a:t>
            </a:r>
            <a:r>
              <a:rPr lang="zh-CN" altLang="en-US" dirty="0">
                <a:solidFill>
                  <a:srgbClr val="FFCC00"/>
                </a:solidFill>
              </a:rPr>
              <a:t>，因为不知道</a:t>
            </a:r>
            <a:r>
              <a:rPr lang="en-US" altLang="zh-CN" dirty="0">
                <a:solidFill>
                  <a:srgbClr val="FFCC00"/>
                </a:solidFill>
              </a:rPr>
              <a:t>*s</a:t>
            </a:r>
            <a:r>
              <a:rPr lang="zh-CN" altLang="en-US" dirty="0">
                <a:solidFill>
                  <a:srgbClr val="FFCC00"/>
                </a:solidFill>
              </a:rPr>
              <a:t>是否是动态分配的</a:t>
            </a:r>
            <a:endPar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endParaRPr>
          </a:p>
        </p:txBody>
      </p:sp>
      <p:sp>
        <p:nvSpPr>
          <p:cNvPr id="2" name="文本框 1">
            <a:extLst>
              <a:ext uri="{FF2B5EF4-FFF2-40B4-BE49-F238E27FC236}">
                <a16:creationId xmlns:a16="http://schemas.microsoft.com/office/drawing/2014/main" id="{1000A82C-3C1E-4864-9B72-D7CD51B9792D}"/>
              </a:ext>
            </a:extLst>
          </p:cNvPr>
          <p:cNvSpPr txBox="1"/>
          <p:nvPr/>
        </p:nvSpPr>
        <p:spPr>
          <a:xfrm>
            <a:off x="0" y="27301"/>
            <a:ext cx="1029449" cy="461665"/>
          </a:xfrm>
          <a:prstGeom prst="rect">
            <a:avLst/>
          </a:prstGeom>
          <a:noFill/>
        </p:spPr>
        <p:txBody>
          <a:bodyPr wrap="none" rtlCol="0">
            <a:spAutoFit/>
          </a:bodyPr>
          <a:lstStyle/>
          <a:p>
            <a:r>
              <a:rPr lang="en-US" altLang="zh-CN" dirty="0" err="1"/>
              <a:t>stack.c</a:t>
            </a:r>
            <a:endParaRPr lang="zh-CN" altLang="en-US" dirty="0"/>
          </a:p>
        </p:txBody>
      </p:sp>
    </p:spTree>
    <p:extLst>
      <p:ext uri="{BB962C8B-B14F-4D97-AF65-F5344CB8AC3E}">
        <p14:creationId xmlns:p14="http://schemas.microsoft.com/office/powerpoint/2010/main" val="227760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188640"/>
            <a:ext cx="7920880" cy="63709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StackPush</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 int value)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if (s-&gt;</a:t>
            </a:r>
            <a:r>
              <a:rPr lang="en-US" dirty="0" err="1">
                <a:solidFill>
                  <a:srgbClr val="FFFFFF"/>
                </a:solidFill>
              </a:rPr>
              <a:t>logLen</a:t>
            </a:r>
            <a:r>
              <a:rPr lang="en-US" dirty="0">
                <a:solidFill>
                  <a:srgbClr val="FFFFFF"/>
                </a:solidFill>
              </a:rPr>
              <a:t> == s-&gt;</a:t>
            </a:r>
            <a:r>
              <a:rPr lang="en-US" dirty="0" err="1">
                <a:solidFill>
                  <a:srgbClr val="FFFFFF"/>
                </a:solidFill>
              </a:rPr>
              <a:t>allocLen</a:t>
            </a: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s-&gt;</a:t>
            </a:r>
            <a:r>
              <a:rPr lang="en-US" dirty="0" err="1">
                <a:solidFill>
                  <a:srgbClr val="FFFFFF"/>
                </a:solidFill>
              </a:rPr>
              <a:t>allocLen</a:t>
            </a:r>
            <a:r>
              <a:rPr lang="en-US" dirty="0">
                <a:solidFill>
                  <a:srgbClr val="FFFFFF"/>
                </a:solidFill>
              </a:rPr>
              <a:t> *= 2;</a:t>
            </a:r>
          </a:p>
          <a:p>
            <a:pPr lvl="0">
              <a:defRPr/>
            </a:pPr>
            <a:r>
              <a:rPr lang="en-US" dirty="0">
                <a:solidFill>
                  <a:srgbClr val="FFFFFF"/>
                </a:solidFill>
              </a:rPr>
              <a:t>        s-&gt;</a:t>
            </a:r>
            <a:r>
              <a:rPr lang="en-US" dirty="0" err="1">
                <a:solidFill>
                  <a:srgbClr val="FFFFFF"/>
                </a:solidFill>
              </a:rPr>
              <a:t>elems</a:t>
            </a:r>
            <a:r>
              <a:rPr lang="en-US" dirty="0">
                <a:solidFill>
                  <a:srgbClr val="FFFFFF"/>
                </a:solidFill>
              </a:rPr>
              <a:t> = </a:t>
            </a:r>
            <a:r>
              <a:rPr lang="en-US" dirty="0" err="1">
                <a:solidFill>
                  <a:srgbClr val="FFFFFF"/>
                </a:solidFill>
              </a:rPr>
              <a:t>realloc</a:t>
            </a:r>
            <a:r>
              <a:rPr lang="en-US" dirty="0">
                <a:solidFill>
                  <a:srgbClr val="FFFFFF"/>
                </a:solidFill>
              </a:rPr>
              <a:t>(s-&gt;</a:t>
            </a:r>
            <a:r>
              <a:rPr lang="en-US" dirty="0" err="1">
                <a:solidFill>
                  <a:srgbClr val="FFFFFF"/>
                </a:solidFill>
              </a:rPr>
              <a:t>elems</a:t>
            </a:r>
            <a:r>
              <a:rPr lang="en-US" dirty="0">
                <a:solidFill>
                  <a:srgbClr val="FFFFFF"/>
                </a:solidFill>
              </a:rPr>
              <a:t>, s-&gt;</a:t>
            </a:r>
            <a:r>
              <a:rPr lang="en-US" dirty="0" err="1">
                <a:solidFill>
                  <a:srgbClr val="FFFFFF"/>
                </a:solidFill>
              </a:rPr>
              <a:t>allocLen</a:t>
            </a:r>
            <a:r>
              <a:rPr lang="en-US" dirty="0">
                <a:solidFill>
                  <a:srgbClr val="FFFFFF"/>
                </a:solidFill>
              </a:rPr>
              <a:t> * </a:t>
            </a:r>
            <a:r>
              <a:rPr lang="en-US" dirty="0" err="1">
                <a:solidFill>
                  <a:srgbClr val="FFFFFF"/>
                </a:solidFill>
              </a:rPr>
              <a:t>sizeof</a:t>
            </a:r>
            <a:r>
              <a:rPr lang="en-US" dirty="0">
                <a:solidFill>
                  <a:srgbClr val="FFFFFF"/>
                </a:solidFill>
              </a:rPr>
              <a:t>(int));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s-&gt;</a:t>
            </a:r>
            <a:r>
              <a:rPr lang="en-US" dirty="0" err="1">
                <a:solidFill>
                  <a:srgbClr val="FFFFFF"/>
                </a:solidFill>
              </a:rPr>
              <a:t>elems</a:t>
            </a:r>
            <a:r>
              <a:rPr lang="en-US" dirty="0">
                <a:solidFill>
                  <a:srgbClr val="FFFFFF"/>
                </a:solidFill>
              </a:rPr>
              <a:t>[s-&gt;</a:t>
            </a:r>
            <a:r>
              <a:rPr lang="en-US" dirty="0" err="1">
                <a:solidFill>
                  <a:srgbClr val="FFFFFF"/>
                </a:solidFill>
              </a:rPr>
              <a:t>logLen</a:t>
            </a:r>
            <a:r>
              <a:rPr lang="en-US" dirty="0">
                <a:solidFill>
                  <a:srgbClr val="FFFFFF"/>
                </a:solidFill>
              </a:rPr>
              <a:t>] = value;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s-&gt;</a:t>
            </a:r>
            <a:r>
              <a:rPr lang="en-US" dirty="0" err="1">
                <a:solidFill>
                  <a:srgbClr val="FFFFFF"/>
                </a:solidFill>
              </a:rPr>
              <a:t>logLen</a:t>
            </a:r>
            <a:r>
              <a:rPr lang="en-US" dirty="0">
                <a:solidFill>
                  <a:srgbClr val="FFFFFF"/>
                </a:solidFill>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StackPop</a:t>
            </a:r>
            <a:r>
              <a:rPr lang="en-US" dirty="0">
                <a:solidFill>
                  <a:srgbClr val="FFFFFF"/>
                </a:solidFill>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assert(s-&gt;</a:t>
            </a:r>
            <a:r>
              <a:rPr lang="en-US" dirty="0" err="1">
                <a:solidFill>
                  <a:srgbClr val="FFFFFF"/>
                </a:solidFill>
              </a:rPr>
              <a:t>logLen</a:t>
            </a:r>
            <a:r>
              <a:rPr lang="en-US" dirty="0">
                <a:solidFill>
                  <a:srgbClr val="FFFFFF"/>
                </a:solidFill>
              </a:rPr>
              <a:t> &gt;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s-&gt;</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logLen</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return s-</a:t>
            </a:r>
            <a:r>
              <a:rPr lang="en-US" dirty="0" err="1">
                <a:solidFill>
                  <a:srgbClr val="FFFFFF"/>
                </a:solidFill>
              </a:rPr>
              <a:t>elem</a:t>
            </a:r>
            <a:r>
              <a:rPr lang="en-US" dirty="0">
                <a:solidFill>
                  <a:srgbClr val="FFFFFF"/>
                </a:solidFill>
              </a:rPr>
              <a:t>[s-&gt;</a:t>
            </a:r>
            <a:r>
              <a:rPr lang="en-US" dirty="0" err="1">
                <a:solidFill>
                  <a:srgbClr val="FFFFFF"/>
                </a:solidFill>
              </a:rPr>
              <a:t>logLen</a:t>
            </a:r>
            <a:r>
              <a:rPr lang="en-US" dirty="0">
                <a:solidFill>
                  <a:srgbClr val="FFFFFF"/>
                </a:solidFill>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 name="文本框 1">
            <a:extLst>
              <a:ext uri="{FF2B5EF4-FFF2-40B4-BE49-F238E27FC236}">
                <a16:creationId xmlns:a16="http://schemas.microsoft.com/office/drawing/2014/main" id="{1000A82C-3C1E-4864-9B72-D7CD51B9792D}"/>
              </a:ext>
            </a:extLst>
          </p:cNvPr>
          <p:cNvSpPr txBox="1"/>
          <p:nvPr/>
        </p:nvSpPr>
        <p:spPr>
          <a:xfrm>
            <a:off x="0" y="27301"/>
            <a:ext cx="102944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stack.c</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840899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188640"/>
            <a:ext cx="7920880" cy="4524315"/>
          </a:xfrm>
          <a:prstGeom prst="rect">
            <a:avLst/>
          </a:prstGeom>
          <a:noFill/>
        </p:spPr>
        <p:txBody>
          <a:bodyPr wrap="square" rtlCol="0">
            <a:spAutoFit/>
          </a:bodyPr>
          <a:lstStyle/>
          <a:p>
            <a:pPr lvl="0">
              <a:defRPr/>
            </a:pPr>
            <a:r>
              <a:rPr lang="en-US" altLang="zh-CN" dirty="0">
                <a:solidFill>
                  <a:srgbClr val="FFFFFF"/>
                </a:solidFill>
              </a:rPr>
              <a:t>struct stack</a:t>
            </a:r>
          </a:p>
          <a:p>
            <a:pPr lvl="0">
              <a:defRPr/>
            </a:pPr>
            <a:r>
              <a:rPr lang="en-US" altLang="zh-CN" dirty="0">
                <a:solidFill>
                  <a:srgbClr val="FFFFFF"/>
                </a:solidFill>
              </a:rPr>
              <a:t>{</a:t>
            </a:r>
          </a:p>
          <a:p>
            <a:pPr lvl="0">
              <a:defRPr/>
            </a:pPr>
            <a:r>
              <a:rPr lang="en-US" altLang="zh-CN" dirty="0">
                <a:solidFill>
                  <a:srgbClr val="FFFFFF"/>
                </a:solidFill>
              </a:rPr>
              <a:t>    void *</a:t>
            </a:r>
            <a:r>
              <a:rPr lang="en-US" altLang="zh-CN" dirty="0" err="1">
                <a:solidFill>
                  <a:srgbClr val="FFFFFF"/>
                </a:solidFill>
              </a:rPr>
              <a:t>elems</a:t>
            </a:r>
            <a:r>
              <a:rPr lang="en-US" altLang="zh-CN" dirty="0">
                <a:solidFill>
                  <a:srgbClr val="FFFFFF"/>
                </a:solidFill>
              </a:rPr>
              <a:t>;  // </a:t>
            </a:r>
            <a:r>
              <a:rPr lang="zh-CN" altLang="en-US" dirty="0">
                <a:solidFill>
                  <a:srgbClr val="FFFFFF"/>
                </a:solidFill>
              </a:rPr>
              <a:t>数据指针</a:t>
            </a:r>
            <a:endParaRPr lang="en-US" altLang="zh-CN" dirty="0">
              <a:solidFill>
                <a:srgbClr val="FFFFFF"/>
              </a:solidFill>
            </a:endParaRPr>
          </a:p>
          <a:p>
            <a:pPr lvl="0">
              <a:defRPr/>
            </a:pPr>
            <a:r>
              <a:rPr lang="en-US" altLang="zh-CN" dirty="0">
                <a:solidFill>
                  <a:srgbClr val="FFFFFF"/>
                </a:solidFill>
              </a:rPr>
              <a:t>    int </a:t>
            </a:r>
            <a:r>
              <a:rPr lang="en-US" altLang="zh-CN" dirty="0" err="1">
                <a:solidFill>
                  <a:srgbClr val="FFFFFF"/>
                </a:solidFill>
              </a:rPr>
              <a:t>elemSize</a:t>
            </a:r>
            <a:r>
              <a:rPr lang="en-US" altLang="zh-CN" dirty="0">
                <a:solidFill>
                  <a:srgbClr val="FFFFFF"/>
                </a:solidFill>
              </a:rPr>
              <a:t>; // </a:t>
            </a:r>
            <a:r>
              <a:rPr lang="zh-CN" altLang="en-US" dirty="0">
                <a:solidFill>
                  <a:srgbClr val="FFFFFF"/>
                </a:solidFill>
              </a:rPr>
              <a:t>数据元素大小</a:t>
            </a:r>
            <a:endParaRPr lang="en-US" altLang="zh-CN" dirty="0">
              <a:solidFill>
                <a:srgbClr val="FFFFFF"/>
              </a:solidFill>
            </a:endParaRPr>
          </a:p>
          <a:p>
            <a:pPr lvl="0">
              <a:defRPr/>
            </a:pPr>
            <a:r>
              <a:rPr lang="en-US" altLang="zh-CN" dirty="0">
                <a:solidFill>
                  <a:srgbClr val="FFFFFF"/>
                </a:solidFill>
              </a:rPr>
              <a:t>    int </a:t>
            </a:r>
            <a:r>
              <a:rPr lang="en-US" altLang="zh-CN" dirty="0" err="1">
                <a:solidFill>
                  <a:srgbClr val="FFFFFF"/>
                </a:solidFill>
              </a:rPr>
              <a:t>logLen</a:t>
            </a:r>
            <a:r>
              <a:rPr lang="en-US" altLang="zh-CN" dirty="0">
                <a:solidFill>
                  <a:srgbClr val="FFFFFF"/>
                </a:solidFill>
              </a:rPr>
              <a:t>;  // </a:t>
            </a:r>
            <a:r>
              <a:rPr lang="zh-CN" altLang="en-US" dirty="0">
                <a:solidFill>
                  <a:srgbClr val="FFFFFF"/>
                </a:solidFill>
              </a:rPr>
              <a:t>入栈元素</a:t>
            </a:r>
            <a:endParaRPr lang="en-US" altLang="zh-CN" dirty="0">
              <a:solidFill>
                <a:srgbClr val="FFFFFF"/>
              </a:solidFill>
            </a:endParaRPr>
          </a:p>
          <a:p>
            <a:pPr lvl="0">
              <a:defRPr/>
            </a:pPr>
            <a:r>
              <a:rPr lang="en-US" altLang="zh-CN" dirty="0">
                <a:solidFill>
                  <a:srgbClr val="FFFFFF"/>
                </a:solidFill>
              </a:rPr>
              <a:t>    int </a:t>
            </a:r>
            <a:r>
              <a:rPr lang="en-US" altLang="zh-CN" dirty="0" err="1">
                <a:solidFill>
                  <a:srgbClr val="FFFFFF"/>
                </a:solidFill>
              </a:rPr>
              <a:t>allocLen</a:t>
            </a:r>
            <a:r>
              <a:rPr lang="en-US" altLang="zh-CN" dirty="0">
                <a:solidFill>
                  <a:srgbClr val="FFFFFF"/>
                </a:solidFill>
              </a:rPr>
              <a:t>;  // </a:t>
            </a:r>
            <a:r>
              <a:rPr lang="zh-CN" altLang="en-US" dirty="0">
                <a:solidFill>
                  <a:srgbClr val="FFFFFF"/>
                </a:solidFill>
              </a:rPr>
              <a:t>栈容量</a:t>
            </a:r>
            <a:endParaRPr lang="en-US" altLang="zh-CN" dirty="0">
              <a:solidFill>
                <a:srgbClr val="FFFFFF"/>
              </a:solidFill>
            </a:endParaRPr>
          </a:p>
          <a:p>
            <a:pPr lvl="0">
              <a:defRPr/>
            </a:pPr>
            <a:r>
              <a:rPr lang="en-US" altLang="zh-CN" dirty="0">
                <a:solidFill>
                  <a:srgbClr val="FFFFFF"/>
                </a:solidFill>
              </a:rPr>
              <a:t>};</a:t>
            </a:r>
          </a:p>
          <a:p>
            <a:pPr lvl="0">
              <a:defRPr/>
            </a:pPr>
            <a:endParaRPr lang="en-US" altLang="zh-CN" dirty="0">
              <a:solidFill>
                <a:srgbClr val="FFFFFF"/>
              </a:solidFill>
            </a:endParaRPr>
          </a:p>
          <a:p>
            <a:pPr lvl="0">
              <a:defRPr/>
            </a:pPr>
            <a:r>
              <a:rPr lang="en-US" altLang="zh-CN" dirty="0">
                <a:solidFill>
                  <a:srgbClr val="FFFFFF"/>
                </a:solidFill>
              </a:rPr>
              <a:t>void </a:t>
            </a:r>
            <a:r>
              <a:rPr lang="en-US" altLang="zh-CN" dirty="0" err="1">
                <a:solidFill>
                  <a:srgbClr val="FFFFFF"/>
                </a:solidFill>
              </a:rPr>
              <a:t>StackNew</a:t>
            </a:r>
            <a:r>
              <a:rPr lang="en-US" altLang="zh-CN" dirty="0">
                <a:solidFill>
                  <a:srgbClr val="FFFFFF"/>
                </a:solidFill>
              </a:rPr>
              <a:t>(stack *s, int </a:t>
            </a:r>
            <a:r>
              <a:rPr lang="en-US" altLang="zh-CN" dirty="0" err="1">
                <a:solidFill>
                  <a:srgbClr val="FFFFFF"/>
                </a:solidFill>
              </a:rPr>
              <a:t>elemSize</a:t>
            </a:r>
            <a:r>
              <a:rPr lang="en-US" altLang="zh-CN" dirty="0">
                <a:solidFill>
                  <a:srgbClr val="FFFFFF"/>
                </a:solidFill>
              </a:rPr>
              <a:t>);</a:t>
            </a:r>
          </a:p>
          <a:p>
            <a:pPr lvl="0">
              <a:defRPr/>
            </a:pPr>
            <a:r>
              <a:rPr lang="en-US" altLang="zh-CN" dirty="0">
                <a:solidFill>
                  <a:srgbClr val="FFFFFF"/>
                </a:solidFill>
              </a:rPr>
              <a:t>void </a:t>
            </a:r>
            <a:r>
              <a:rPr lang="en-US" altLang="zh-CN" dirty="0" err="1">
                <a:solidFill>
                  <a:srgbClr val="FFFFFF"/>
                </a:solidFill>
              </a:rPr>
              <a:t>StackDispose</a:t>
            </a:r>
            <a:r>
              <a:rPr lang="en-US" altLang="zh-CN" dirty="0">
                <a:solidFill>
                  <a:srgbClr val="FFFFFF"/>
                </a:solidFill>
              </a:rPr>
              <a:t>(stack *s);</a:t>
            </a:r>
          </a:p>
          <a:p>
            <a:pPr lvl="0">
              <a:defRPr/>
            </a:pPr>
            <a:r>
              <a:rPr lang="en-US" altLang="zh-CN" dirty="0">
                <a:solidFill>
                  <a:srgbClr val="FFFFFF"/>
                </a:solidFill>
              </a:rPr>
              <a:t>void </a:t>
            </a:r>
            <a:r>
              <a:rPr lang="en-US" altLang="zh-CN" dirty="0" err="1">
                <a:solidFill>
                  <a:srgbClr val="FFFFFF"/>
                </a:solidFill>
              </a:rPr>
              <a:t>StackPush</a:t>
            </a:r>
            <a:r>
              <a:rPr lang="en-US" altLang="zh-CN" dirty="0">
                <a:solidFill>
                  <a:srgbClr val="FFFFFF"/>
                </a:solidFill>
              </a:rPr>
              <a:t>(stack *s, void *</a:t>
            </a:r>
            <a:r>
              <a:rPr lang="en-US" altLang="zh-CN" dirty="0" err="1">
                <a:solidFill>
                  <a:srgbClr val="FFFFFF"/>
                </a:solidFill>
              </a:rPr>
              <a:t>elemAddr</a:t>
            </a:r>
            <a:r>
              <a:rPr lang="en-US" altLang="zh-CN" dirty="0">
                <a:solidFill>
                  <a:srgbClr val="FFFFFF"/>
                </a:solidFill>
              </a:rPr>
              <a:t>);</a:t>
            </a:r>
          </a:p>
          <a:p>
            <a:pPr lvl="0">
              <a:defRPr/>
            </a:pPr>
            <a:r>
              <a:rPr lang="en-US" altLang="zh-CN" dirty="0">
                <a:solidFill>
                  <a:srgbClr val="FFFFFF"/>
                </a:solidFill>
              </a:rPr>
              <a:t>void </a:t>
            </a:r>
            <a:r>
              <a:rPr lang="en-US" altLang="zh-CN" dirty="0" err="1">
                <a:solidFill>
                  <a:srgbClr val="FFFFFF"/>
                </a:solidFill>
              </a:rPr>
              <a:t>StackPop</a:t>
            </a:r>
            <a:r>
              <a:rPr lang="en-US" altLang="zh-CN" dirty="0">
                <a:solidFill>
                  <a:srgbClr val="FFFFFF"/>
                </a:solidFill>
              </a:rPr>
              <a:t>(stack *s, void *</a:t>
            </a:r>
            <a:r>
              <a:rPr lang="en-US" altLang="zh-CN" dirty="0" err="1">
                <a:solidFill>
                  <a:srgbClr val="FFFFFF"/>
                </a:solidFill>
              </a:rPr>
              <a:t>elemAddr</a:t>
            </a:r>
            <a:r>
              <a:rPr lang="en-US" altLang="zh-CN" dirty="0">
                <a:solidFill>
                  <a:srgbClr val="FFFFFF"/>
                </a:solidFill>
              </a:rPr>
              <a:t>);</a:t>
            </a:r>
          </a:p>
        </p:txBody>
      </p:sp>
      <p:sp>
        <p:nvSpPr>
          <p:cNvPr id="2" name="文本框 1">
            <a:extLst>
              <a:ext uri="{FF2B5EF4-FFF2-40B4-BE49-F238E27FC236}">
                <a16:creationId xmlns:a16="http://schemas.microsoft.com/office/drawing/2014/main" id="{1000A82C-3C1E-4864-9B72-D7CD51B9792D}"/>
              </a:ext>
            </a:extLst>
          </p:cNvPr>
          <p:cNvSpPr txBox="1"/>
          <p:nvPr/>
        </p:nvSpPr>
        <p:spPr>
          <a:xfrm>
            <a:off x="0" y="27301"/>
            <a:ext cx="80021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solidFill>
                  <a:srgbClr val="FFFFFF"/>
                </a:solidFill>
              </a:rPr>
              <a:t>泛化</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973817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295804" y="437128"/>
            <a:ext cx="7920880" cy="489364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StackNew</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assert(</a:t>
            </a:r>
            <a:r>
              <a:rPr lang="en-US" altLang="zh-CN" dirty="0" err="1">
                <a:solidFill>
                  <a:srgbClr val="FFFFFF"/>
                </a:solidFill>
              </a:rPr>
              <a:t>elemSize</a:t>
            </a:r>
            <a:r>
              <a:rPr lang="en-US" altLang="zh-CN" dirty="0">
                <a:solidFill>
                  <a:srgbClr val="FFFFFF"/>
                </a:solidFill>
              </a:rPr>
              <a:t> &gt; 0);</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s-&gt;</a:t>
            </a:r>
            <a:r>
              <a:rPr lang="en-US" altLang="zh-CN" dirty="0" err="1">
                <a:solidFill>
                  <a:srgbClr val="FFFFFF"/>
                </a:solidFill>
              </a:rPr>
              <a:t>elemSize</a:t>
            </a:r>
            <a:r>
              <a:rPr lang="en-US" altLang="zh-CN" dirty="0">
                <a:solidFill>
                  <a:srgbClr val="FFFFFF"/>
                </a:solidFill>
              </a:rPr>
              <a:t> = </a:t>
            </a:r>
            <a:r>
              <a:rPr lang="en-US" altLang="zh-CN" dirty="0" err="1">
                <a:solidFill>
                  <a:srgbClr val="FFFFFF"/>
                </a:solidFill>
              </a:rPr>
              <a:t>elemSize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s-&gt;</a:t>
            </a:r>
            <a:r>
              <a:rPr lang="en-US" altLang="zh-CN" dirty="0" err="1">
                <a:solidFill>
                  <a:srgbClr val="FFFFFF"/>
                </a:solidFill>
              </a:rPr>
              <a:t>logLen</a:t>
            </a:r>
            <a:r>
              <a:rPr lang="en-US" altLang="zh-CN" dirty="0">
                <a:solidFill>
                  <a:srgbClr val="FFFFFF"/>
                </a:solidFill>
              </a:rPr>
              <a:t> = 0;</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s-&gt;</a:t>
            </a:r>
            <a:r>
              <a:rPr lang="en-US" altLang="zh-CN" dirty="0" err="1">
                <a:solidFill>
                  <a:srgbClr val="FFFFFF"/>
                </a:solidFill>
              </a:rPr>
              <a:t>allocLen</a:t>
            </a:r>
            <a:r>
              <a:rPr lang="en-US" altLang="zh-CN" dirty="0">
                <a:solidFill>
                  <a:srgbClr val="FFFFFF"/>
                </a:solidFill>
              </a:rPr>
              <a:t> = 4;</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s-&gt;</a:t>
            </a:r>
            <a:r>
              <a:rPr lang="en-US" altLang="zh-CN" dirty="0" err="1">
                <a:solidFill>
                  <a:srgbClr val="FFFFFF"/>
                </a:solidFill>
              </a:rPr>
              <a:t>elems</a:t>
            </a:r>
            <a:r>
              <a:rPr lang="en-US" altLang="zh-CN" dirty="0">
                <a:solidFill>
                  <a:srgbClr val="FFFFFF"/>
                </a:solidFill>
              </a:rPr>
              <a:t> = malloc(4 * </a:t>
            </a:r>
            <a:r>
              <a:rPr lang="en-US" altLang="zh-CN" dirty="0" err="1">
                <a:solidFill>
                  <a:srgbClr val="FFFFFF"/>
                </a:solidFill>
              </a:rPr>
              <a:t>elemSize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StackDispose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free(s-&gt;</a:t>
            </a:r>
            <a:r>
              <a:rPr lang="en-US" altLang="zh-CN" dirty="0" err="1">
                <a:solidFill>
                  <a:srgbClr val="FFFFFF"/>
                </a:solidFill>
              </a:rPr>
              <a:t>elems</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2" name="文本框 1">
            <a:extLst>
              <a:ext uri="{FF2B5EF4-FFF2-40B4-BE49-F238E27FC236}">
                <a16:creationId xmlns:a16="http://schemas.microsoft.com/office/drawing/2014/main" id="{1000A82C-3C1E-4864-9B72-D7CD51B9792D}"/>
              </a:ext>
            </a:extLst>
          </p:cNvPr>
          <p:cNvSpPr txBox="1"/>
          <p:nvPr/>
        </p:nvSpPr>
        <p:spPr>
          <a:xfrm>
            <a:off x="0" y="27301"/>
            <a:ext cx="80021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泛化</a:t>
            </a:r>
          </a:p>
        </p:txBody>
      </p:sp>
      <p:sp>
        <p:nvSpPr>
          <p:cNvPr id="7" name="矩形 6">
            <a:extLst>
              <a:ext uri="{FF2B5EF4-FFF2-40B4-BE49-F238E27FC236}">
                <a16:creationId xmlns:a16="http://schemas.microsoft.com/office/drawing/2014/main" id="{9AC2188A-07AE-4F7E-9252-05BD33236104}"/>
              </a:ext>
            </a:extLst>
          </p:cNvPr>
          <p:cNvSpPr/>
          <p:nvPr/>
        </p:nvSpPr>
        <p:spPr bwMode="auto">
          <a:xfrm>
            <a:off x="4572000" y="494116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8" name="矩形 7">
            <a:extLst>
              <a:ext uri="{FF2B5EF4-FFF2-40B4-BE49-F238E27FC236}">
                <a16:creationId xmlns:a16="http://schemas.microsoft.com/office/drawing/2014/main" id="{3FF7472D-4CC8-4CF3-8B11-D2D5E760F2CC}"/>
              </a:ext>
            </a:extLst>
          </p:cNvPr>
          <p:cNvSpPr/>
          <p:nvPr/>
        </p:nvSpPr>
        <p:spPr bwMode="auto">
          <a:xfrm>
            <a:off x="4572000" y="530120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9" name="矩形 8">
            <a:extLst>
              <a:ext uri="{FF2B5EF4-FFF2-40B4-BE49-F238E27FC236}">
                <a16:creationId xmlns:a16="http://schemas.microsoft.com/office/drawing/2014/main" id="{2849F230-7A2F-459D-A4D7-1248372E8E72}"/>
              </a:ext>
            </a:extLst>
          </p:cNvPr>
          <p:cNvSpPr/>
          <p:nvPr/>
        </p:nvSpPr>
        <p:spPr bwMode="auto">
          <a:xfrm>
            <a:off x="4572000" y="566124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矩形 9">
            <a:extLst>
              <a:ext uri="{FF2B5EF4-FFF2-40B4-BE49-F238E27FC236}">
                <a16:creationId xmlns:a16="http://schemas.microsoft.com/office/drawing/2014/main" id="{F9F10BF5-4321-42B8-A2AB-83C4DDD5135A}"/>
              </a:ext>
            </a:extLst>
          </p:cNvPr>
          <p:cNvSpPr/>
          <p:nvPr/>
        </p:nvSpPr>
        <p:spPr bwMode="auto">
          <a:xfrm>
            <a:off x="7236296"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 name="矩形 10">
            <a:extLst>
              <a:ext uri="{FF2B5EF4-FFF2-40B4-BE49-F238E27FC236}">
                <a16:creationId xmlns:a16="http://schemas.microsoft.com/office/drawing/2014/main" id="{1F7C2752-426C-4B02-A7E0-6F8EDF630FF6}"/>
              </a:ext>
            </a:extLst>
          </p:cNvPr>
          <p:cNvSpPr/>
          <p:nvPr/>
        </p:nvSpPr>
        <p:spPr bwMode="auto">
          <a:xfrm>
            <a:off x="7668344"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矩形 11">
            <a:extLst>
              <a:ext uri="{FF2B5EF4-FFF2-40B4-BE49-F238E27FC236}">
                <a16:creationId xmlns:a16="http://schemas.microsoft.com/office/drawing/2014/main" id="{863D4D2F-BF22-44F7-B88D-8A578AD58EC3}"/>
              </a:ext>
            </a:extLst>
          </p:cNvPr>
          <p:cNvSpPr/>
          <p:nvPr/>
        </p:nvSpPr>
        <p:spPr bwMode="auto">
          <a:xfrm>
            <a:off x="6804248"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3" name="矩形 12">
            <a:extLst>
              <a:ext uri="{FF2B5EF4-FFF2-40B4-BE49-F238E27FC236}">
                <a16:creationId xmlns:a16="http://schemas.microsoft.com/office/drawing/2014/main" id="{6D7BED2D-32E5-46BD-AC79-B4480E7CDD09}"/>
              </a:ext>
            </a:extLst>
          </p:cNvPr>
          <p:cNvSpPr/>
          <p:nvPr/>
        </p:nvSpPr>
        <p:spPr bwMode="auto">
          <a:xfrm>
            <a:off x="8100392"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4" name="连接符: 曲线 13">
            <a:extLst>
              <a:ext uri="{FF2B5EF4-FFF2-40B4-BE49-F238E27FC236}">
                <a16:creationId xmlns:a16="http://schemas.microsoft.com/office/drawing/2014/main" id="{E92ABCA2-F0A5-41DF-8B1D-965848D4B123}"/>
              </a:ext>
            </a:extLst>
          </p:cNvPr>
          <p:cNvCxnSpPr>
            <a:cxnSpLocks/>
          </p:cNvCxnSpPr>
          <p:nvPr/>
        </p:nvCxnSpPr>
        <p:spPr bwMode="auto">
          <a:xfrm>
            <a:off x="5148064" y="5805264"/>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16" name="矩形 15">
            <a:extLst>
              <a:ext uri="{FF2B5EF4-FFF2-40B4-BE49-F238E27FC236}">
                <a16:creationId xmlns:a16="http://schemas.microsoft.com/office/drawing/2014/main" id="{85C66F77-C4B9-4711-AB85-0AA026D7C744}"/>
              </a:ext>
            </a:extLst>
          </p:cNvPr>
          <p:cNvSpPr/>
          <p:nvPr/>
        </p:nvSpPr>
        <p:spPr bwMode="auto">
          <a:xfrm>
            <a:off x="4572000" y="494116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17" name="矩形 16">
            <a:extLst>
              <a:ext uri="{FF2B5EF4-FFF2-40B4-BE49-F238E27FC236}">
                <a16:creationId xmlns:a16="http://schemas.microsoft.com/office/drawing/2014/main" id="{02861FC4-02F6-4CD8-96CD-B26B92B2E61A}"/>
              </a:ext>
            </a:extLst>
          </p:cNvPr>
          <p:cNvSpPr/>
          <p:nvPr/>
        </p:nvSpPr>
        <p:spPr bwMode="auto">
          <a:xfrm>
            <a:off x="4572000" y="530120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8</a:t>
            </a:r>
          </a:p>
        </p:txBody>
      </p:sp>
      <p:sp>
        <p:nvSpPr>
          <p:cNvPr id="18" name="矩形 17">
            <a:extLst>
              <a:ext uri="{FF2B5EF4-FFF2-40B4-BE49-F238E27FC236}">
                <a16:creationId xmlns:a16="http://schemas.microsoft.com/office/drawing/2014/main" id="{DC3E8918-B6E4-4919-8FA5-23B5B78161B0}"/>
              </a:ext>
            </a:extLst>
          </p:cNvPr>
          <p:cNvSpPr/>
          <p:nvPr/>
        </p:nvSpPr>
        <p:spPr bwMode="auto">
          <a:xfrm>
            <a:off x="4572000" y="566124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9" name="矩形 18">
            <a:extLst>
              <a:ext uri="{FF2B5EF4-FFF2-40B4-BE49-F238E27FC236}">
                <a16:creationId xmlns:a16="http://schemas.microsoft.com/office/drawing/2014/main" id="{46956864-FC2D-49DE-835C-9D2C7DCD0D0F}"/>
              </a:ext>
            </a:extLst>
          </p:cNvPr>
          <p:cNvSpPr/>
          <p:nvPr/>
        </p:nvSpPr>
        <p:spPr bwMode="auto">
          <a:xfrm>
            <a:off x="7236296"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0" name="矩形 19">
            <a:extLst>
              <a:ext uri="{FF2B5EF4-FFF2-40B4-BE49-F238E27FC236}">
                <a16:creationId xmlns:a16="http://schemas.microsoft.com/office/drawing/2014/main" id="{25A69715-0896-43B2-997B-0ECE255C4E7F}"/>
              </a:ext>
            </a:extLst>
          </p:cNvPr>
          <p:cNvSpPr/>
          <p:nvPr/>
        </p:nvSpPr>
        <p:spPr bwMode="auto">
          <a:xfrm>
            <a:off x="7668344"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1" name="矩形 20">
            <a:extLst>
              <a:ext uri="{FF2B5EF4-FFF2-40B4-BE49-F238E27FC236}">
                <a16:creationId xmlns:a16="http://schemas.microsoft.com/office/drawing/2014/main" id="{A74F8193-9F37-4BE2-ACDF-C0684D12AC12}"/>
              </a:ext>
            </a:extLst>
          </p:cNvPr>
          <p:cNvSpPr/>
          <p:nvPr/>
        </p:nvSpPr>
        <p:spPr bwMode="auto">
          <a:xfrm>
            <a:off x="6804248"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656F5F18-3C08-4C6A-A6CC-D91570FC1CEC}"/>
              </a:ext>
            </a:extLst>
          </p:cNvPr>
          <p:cNvSpPr/>
          <p:nvPr/>
        </p:nvSpPr>
        <p:spPr bwMode="auto">
          <a:xfrm>
            <a:off x="8100392"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23" name="连接符: 曲线 22">
            <a:extLst>
              <a:ext uri="{FF2B5EF4-FFF2-40B4-BE49-F238E27FC236}">
                <a16:creationId xmlns:a16="http://schemas.microsoft.com/office/drawing/2014/main" id="{DB2931FB-8F85-4507-B48B-F67B6E3B9320}"/>
              </a:ext>
            </a:extLst>
          </p:cNvPr>
          <p:cNvCxnSpPr>
            <a:cxnSpLocks/>
          </p:cNvCxnSpPr>
          <p:nvPr/>
        </p:nvCxnSpPr>
        <p:spPr bwMode="auto">
          <a:xfrm>
            <a:off x="5148064" y="5805264"/>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37" name="矩形 36">
            <a:extLst>
              <a:ext uri="{FF2B5EF4-FFF2-40B4-BE49-F238E27FC236}">
                <a16:creationId xmlns:a16="http://schemas.microsoft.com/office/drawing/2014/main" id="{E6FAC7B9-CBDF-4BA8-B1B8-01E613F8B7DF}"/>
              </a:ext>
            </a:extLst>
          </p:cNvPr>
          <p:cNvSpPr/>
          <p:nvPr/>
        </p:nvSpPr>
        <p:spPr bwMode="auto">
          <a:xfrm>
            <a:off x="4572000" y="458112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3" name="文本框 2">
            <a:extLst>
              <a:ext uri="{FF2B5EF4-FFF2-40B4-BE49-F238E27FC236}">
                <a16:creationId xmlns:a16="http://schemas.microsoft.com/office/drawing/2014/main" id="{8595FE1E-C657-4C8D-AA19-5D8CCFB59DFD}"/>
              </a:ext>
            </a:extLst>
          </p:cNvPr>
          <p:cNvSpPr txBox="1"/>
          <p:nvPr/>
        </p:nvSpPr>
        <p:spPr>
          <a:xfrm>
            <a:off x="6444208" y="4293096"/>
            <a:ext cx="2088232" cy="461665"/>
          </a:xfrm>
          <a:prstGeom prst="rect">
            <a:avLst/>
          </a:prstGeom>
          <a:noFill/>
        </p:spPr>
        <p:txBody>
          <a:bodyPr wrap="square" rtlCol="0">
            <a:spAutoFit/>
          </a:bodyPr>
          <a:lstStyle/>
          <a:p>
            <a:r>
              <a:rPr lang="zh-CN" altLang="en-US" dirty="0"/>
              <a:t>例 </a:t>
            </a:r>
            <a:r>
              <a:rPr lang="en-US" altLang="zh-CN" dirty="0"/>
              <a:t>double</a:t>
            </a:r>
            <a:r>
              <a:rPr lang="zh-CN" altLang="en-US" dirty="0"/>
              <a:t>类型</a:t>
            </a:r>
            <a:endParaRPr lang="en-US" dirty="0"/>
          </a:p>
        </p:txBody>
      </p:sp>
      <p:sp>
        <p:nvSpPr>
          <p:cNvPr id="38" name="文本框 37">
            <a:extLst>
              <a:ext uri="{FF2B5EF4-FFF2-40B4-BE49-F238E27FC236}">
                <a16:creationId xmlns:a16="http://schemas.microsoft.com/office/drawing/2014/main" id="{14B30636-C1DC-4C15-89E3-815C3956CE20}"/>
              </a:ext>
            </a:extLst>
          </p:cNvPr>
          <p:cNvSpPr txBox="1"/>
          <p:nvPr/>
        </p:nvSpPr>
        <p:spPr>
          <a:xfrm>
            <a:off x="6588224" y="6165304"/>
            <a:ext cx="2082621" cy="461665"/>
          </a:xfrm>
          <a:prstGeom prst="rect">
            <a:avLst/>
          </a:prstGeom>
          <a:noFill/>
        </p:spPr>
        <p:txBody>
          <a:bodyPr wrap="none" rtlCol="0">
            <a:spAutoFit/>
          </a:bodyPr>
          <a:lstStyle/>
          <a:p>
            <a:r>
              <a:rPr lang="zh-CN" altLang="en-US" dirty="0"/>
              <a:t>每一个都是</a:t>
            </a:r>
            <a:r>
              <a:rPr lang="en-US" altLang="zh-CN" dirty="0"/>
              <a:t>8B</a:t>
            </a:r>
            <a:endParaRPr lang="en-US" dirty="0"/>
          </a:p>
        </p:txBody>
      </p:sp>
    </p:spTree>
    <p:extLst>
      <p:ext uri="{BB962C8B-B14F-4D97-AF65-F5344CB8AC3E}">
        <p14:creationId xmlns:p14="http://schemas.microsoft.com/office/powerpoint/2010/main" val="185143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827584" y="3789040"/>
            <a:ext cx="7920880" cy="230832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static 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StackGrow</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  // </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内联接，文件内有效，外部无法访问</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s-&gt;</a:t>
            </a:r>
            <a:r>
              <a:rPr lang="en-US" altLang="zh-CN" dirty="0" err="1">
                <a:solidFill>
                  <a:srgbClr val="FFFFFF"/>
                </a:solidFill>
              </a:rPr>
              <a:t>allocLen</a:t>
            </a:r>
            <a:r>
              <a:rPr lang="en-US" altLang="zh-CN" dirty="0">
                <a:solidFill>
                  <a:srgbClr val="FFFFFF"/>
                </a:solidFill>
              </a:rPr>
              <a:t> *= 2;</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s-&gt;</a:t>
            </a:r>
            <a:r>
              <a:rPr lang="en-US" altLang="zh-CN" dirty="0" err="1">
                <a:solidFill>
                  <a:srgbClr val="FFFFFF"/>
                </a:solidFill>
              </a:rPr>
              <a:t>elems</a:t>
            </a:r>
            <a:r>
              <a:rPr lang="en-US" altLang="zh-CN" dirty="0">
                <a:solidFill>
                  <a:srgbClr val="FFFFFF"/>
                </a:solidFill>
              </a:rPr>
              <a:t> = </a:t>
            </a:r>
            <a:r>
              <a:rPr lang="en-US" altLang="zh-CN" dirty="0" err="1">
                <a:solidFill>
                  <a:srgbClr val="FFFFFF"/>
                </a:solidFill>
              </a:rPr>
              <a:t>realloc</a:t>
            </a:r>
            <a:r>
              <a:rPr lang="en-US" altLang="zh-CN" dirty="0">
                <a:solidFill>
                  <a:srgbClr val="FFFFFF"/>
                </a:solidFill>
              </a:rPr>
              <a:t>(s-&gt;</a:t>
            </a:r>
            <a:r>
              <a:rPr lang="en-US" altLang="zh-CN" dirty="0" err="1">
                <a:solidFill>
                  <a:srgbClr val="FFFFFF"/>
                </a:solidFill>
              </a:rPr>
              <a:t>elems</a:t>
            </a:r>
            <a:r>
              <a:rPr lang="en-US" altLang="zh-CN" dirty="0">
                <a:solidFill>
                  <a:srgbClr val="FFFFFF"/>
                </a:solidFill>
              </a:rPr>
              <a:t>, s-&gt;</a:t>
            </a:r>
            <a:r>
              <a:rPr lang="en-US" altLang="zh-CN" dirty="0" err="1">
                <a:solidFill>
                  <a:srgbClr val="FFFFFF"/>
                </a:solidFill>
              </a:rPr>
              <a:t>allocLen</a:t>
            </a:r>
            <a:r>
              <a:rPr lang="en-US" altLang="zh-CN" dirty="0">
                <a:solidFill>
                  <a:srgbClr val="FFFFFF"/>
                </a:solidFill>
              </a:rPr>
              <a:t> * s-&gt;</a:t>
            </a:r>
            <a:r>
              <a:rPr lang="en-US" altLang="zh-CN" dirty="0" err="1">
                <a:solidFill>
                  <a:srgbClr val="FFFFFF"/>
                </a:solidFill>
              </a:rPr>
              <a:t>elemSize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2" name="文本框 1">
            <a:extLst>
              <a:ext uri="{FF2B5EF4-FFF2-40B4-BE49-F238E27FC236}">
                <a16:creationId xmlns:a16="http://schemas.microsoft.com/office/drawing/2014/main" id="{1000A82C-3C1E-4864-9B72-D7CD51B9792D}"/>
              </a:ext>
            </a:extLst>
          </p:cNvPr>
          <p:cNvSpPr txBox="1"/>
          <p:nvPr/>
        </p:nvSpPr>
        <p:spPr>
          <a:xfrm>
            <a:off x="0" y="27301"/>
            <a:ext cx="80021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泛化</a:t>
            </a:r>
          </a:p>
        </p:txBody>
      </p:sp>
      <p:sp>
        <p:nvSpPr>
          <p:cNvPr id="3" name="文本框 2">
            <a:extLst>
              <a:ext uri="{FF2B5EF4-FFF2-40B4-BE49-F238E27FC236}">
                <a16:creationId xmlns:a16="http://schemas.microsoft.com/office/drawing/2014/main" id="{2FB63A80-FCE7-4734-B3AD-D0B0A4D42C1A}"/>
              </a:ext>
            </a:extLst>
          </p:cNvPr>
          <p:cNvSpPr txBox="1"/>
          <p:nvPr/>
        </p:nvSpPr>
        <p:spPr>
          <a:xfrm>
            <a:off x="935088" y="116632"/>
            <a:ext cx="8208912" cy="3046988"/>
          </a:xfrm>
          <a:prstGeom prst="rect">
            <a:avLst/>
          </a:prstGeom>
          <a:noFill/>
        </p:spPr>
        <p:txBody>
          <a:bodyPr wrap="square" rtlCol="0">
            <a:spAutoFit/>
          </a:bodyPr>
          <a:lstStyle/>
          <a:p>
            <a:r>
              <a:rPr lang="en-US" altLang="zh-CN" dirty="0"/>
              <a:t>void </a:t>
            </a:r>
            <a:r>
              <a:rPr lang="en-US" altLang="zh-CN" dirty="0" err="1"/>
              <a:t>StackPush</a:t>
            </a:r>
            <a:r>
              <a:rPr lang="en-US" altLang="zh-CN" dirty="0"/>
              <a:t>(stack *s, void *</a:t>
            </a:r>
            <a:r>
              <a:rPr lang="en-US" altLang="zh-CN" dirty="0" err="1"/>
              <a:t>elemAddr</a:t>
            </a:r>
            <a:r>
              <a:rPr lang="en-US" altLang="zh-CN" dirty="0"/>
              <a:t>)</a:t>
            </a:r>
          </a:p>
          <a:p>
            <a:r>
              <a:rPr lang="en-US" altLang="zh-CN" dirty="0"/>
              <a:t>{</a:t>
            </a:r>
          </a:p>
          <a:p>
            <a:r>
              <a:rPr lang="en-US" altLang="zh-CN" dirty="0"/>
              <a:t>    if (s-&gt;</a:t>
            </a:r>
            <a:r>
              <a:rPr lang="en-US" altLang="zh-CN" dirty="0" err="1"/>
              <a:t>logLen</a:t>
            </a:r>
            <a:r>
              <a:rPr lang="en-US" altLang="zh-CN" dirty="0"/>
              <a:t> == s-&gt;</a:t>
            </a:r>
            <a:r>
              <a:rPr lang="en-US" altLang="zh-CN" dirty="0" err="1"/>
              <a:t>allocLen</a:t>
            </a:r>
            <a:r>
              <a:rPr lang="en-US" altLang="zh-CN" dirty="0"/>
              <a:t>)</a:t>
            </a:r>
          </a:p>
          <a:p>
            <a:r>
              <a:rPr lang="en-US" altLang="zh-CN" dirty="0"/>
              <a:t>        </a:t>
            </a:r>
            <a:r>
              <a:rPr lang="en-US" altLang="zh-CN" dirty="0" err="1"/>
              <a:t>StackGrow</a:t>
            </a:r>
            <a:r>
              <a:rPr lang="en-US" altLang="zh-CN" dirty="0"/>
              <a:t>(s);</a:t>
            </a:r>
          </a:p>
          <a:p>
            <a:r>
              <a:rPr lang="en-US" altLang="zh-CN" dirty="0"/>
              <a:t>    void *target = (char *)(s-&gt;</a:t>
            </a:r>
            <a:r>
              <a:rPr lang="en-US" altLang="zh-CN" dirty="0" err="1"/>
              <a:t>elems</a:t>
            </a:r>
            <a:r>
              <a:rPr lang="en-US" altLang="zh-CN" dirty="0"/>
              <a:t>) + s-&gt;</a:t>
            </a:r>
            <a:r>
              <a:rPr lang="en-US" altLang="zh-CN" dirty="0" err="1"/>
              <a:t>logLen</a:t>
            </a:r>
            <a:r>
              <a:rPr lang="en-US" altLang="zh-CN" dirty="0"/>
              <a:t> * s-&gt;</a:t>
            </a:r>
            <a:r>
              <a:rPr lang="en-US" altLang="zh-CN" dirty="0" err="1"/>
              <a:t>elemSize</a:t>
            </a:r>
            <a:r>
              <a:rPr lang="en-US" altLang="zh-CN" dirty="0"/>
              <a:t>;</a:t>
            </a:r>
          </a:p>
          <a:p>
            <a:r>
              <a:rPr lang="en-US" altLang="zh-CN" dirty="0"/>
              <a:t>    </a:t>
            </a:r>
            <a:r>
              <a:rPr lang="en-US" altLang="zh-CN" dirty="0" err="1"/>
              <a:t>memcpy</a:t>
            </a:r>
            <a:r>
              <a:rPr lang="en-US" altLang="zh-CN" dirty="0"/>
              <a:t>(target, </a:t>
            </a:r>
            <a:r>
              <a:rPr lang="en-US" altLang="zh-CN" dirty="0" err="1"/>
              <a:t>elemAddr</a:t>
            </a:r>
            <a:r>
              <a:rPr lang="en-US" altLang="zh-CN" dirty="0"/>
              <a:t>, s-&gt;</a:t>
            </a:r>
            <a:r>
              <a:rPr lang="en-US" altLang="zh-CN" dirty="0" err="1"/>
              <a:t>elemSize</a:t>
            </a:r>
            <a:r>
              <a:rPr lang="en-US" altLang="zh-CN" dirty="0"/>
              <a:t>);</a:t>
            </a:r>
          </a:p>
          <a:p>
            <a:r>
              <a:rPr lang="en-US" altLang="zh-CN" dirty="0"/>
              <a:t>    s-&gt;</a:t>
            </a:r>
            <a:r>
              <a:rPr lang="en-US" altLang="zh-CN" dirty="0" err="1"/>
              <a:t>logLen</a:t>
            </a:r>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3278683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545404" y="691036"/>
            <a:ext cx="1944216" cy="830997"/>
          </a:xfrm>
          <a:prstGeom prst="rect">
            <a:avLst/>
          </a:prstGeom>
          <a:noFill/>
        </p:spPr>
        <p:txBody>
          <a:bodyPr wrap="square" rtlCol="0">
            <a:spAutoFit/>
          </a:bodyPr>
          <a:lstStyle/>
          <a:p>
            <a:r>
              <a:rPr lang="en-US" dirty="0"/>
              <a:t>short s = 257;</a:t>
            </a:r>
          </a:p>
          <a:p>
            <a:r>
              <a:rPr lang="en-US" dirty="0"/>
              <a:t>char c = s;</a:t>
            </a:r>
          </a:p>
        </p:txBody>
      </p:sp>
      <p:sp>
        <p:nvSpPr>
          <p:cNvPr id="8" name="矩形 7">
            <a:extLst>
              <a:ext uri="{FF2B5EF4-FFF2-40B4-BE49-F238E27FC236}">
                <a16:creationId xmlns:a16="http://schemas.microsoft.com/office/drawing/2014/main" id="{5F9A24BF-714A-4839-8042-464BBE850FFF}"/>
              </a:ext>
            </a:extLst>
          </p:cNvPr>
          <p:cNvSpPr/>
          <p:nvPr/>
        </p:nvSpPr>
        <p:spPr bwMode="auto">
          <a:xfrm>
            <a:off x="4752020" y="574483"/>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0000 0001</a:t>
            </a:r>
          </a:p>
        </p:txBody>
      </p:sp>
      <p:sp>
        <p:nvSpPr>
          <p:cNvPr id="10" name="文本框 9">
            <a:extLst>
              <a:ext uri="{FF2B5EF4-FFF2-40B4-BE49-F238E27FC236}">
                <a16:creationId xmlns:a16="http://schemas.microsoft.com/office/drawing/2014/main" id="{1E4CAFEC-2ED6-4851-8537-40FCE2CF5A53}"/>
              </a:ext>
            </a:extLst>
          </p:cNvPr>
          <p:cNvSpPr txBox="1"/>
          <p:nvPr/>
        </p:nvSpPr>
        <p:spPr>
          <a:xfrm>
            <a:off x="4391980" y="460203"/>
            <a:ext cx="360040" cy="461665"/>
          </a:xfrm>
          <a:prstGeom prst="rect">
            <a:avLst/>
          </a:prstGeom>
          <a:noFill/>
        </p:spPr>
        <p:txBody>
          <a:bodyPr wrap="square" rtlCol="0">
            <a:spAutoFit/>
          </a:bodyPr>
          <a:lstStyle/>
          <a:p>
            <a:r>
              <a:rPr lang="en-US" dirty="0"/>
              <a:t>s</a:t>
            </a:r>
          </a:p>
        </p:txBody>
      </p:sp>
      <p:sp>
        <p:nvSpPr>
          <p:cNvPr id="12" name="文本框 11">
            <a:extLst>
              <a:ext uri="{FF2B5EF4-FFF2-40B4-BE49-F238E27FC236}">
                <a16:creationId xmlns:a16="http://schemas.microsoft.com/office/drawing/2014/main" id="{B0944627-8D0C-49BD-906F-626C526899B9}"/>
              </a:ext>
            </a:extLst>
          </p:cNvPr>
          <p:cNvSpPr txBox="1"/>
          <p:nvPr/>
        </p:nvSpPr>
        <p:spPr>
          <a:xfrm>
            <a:off x="4411404" y="1314082"/>
            <a:ext cx="360040" cy="461665"/>
          </a:xfrm>
          <a:prstGeom prst="rect">
            <a:avLst/>
          </a:prstGeom>
          <a:noFill/>
        </p:spPr>
        <p:txBody>
          <a:bodyPr wrap="square" rtlCol="0">
            <a:spAutoFit/>
          </a:bodyPr>
          <a:lstStyle/>
          <a:p>
            <a:r>
              <a:rPr lang="en-US" dirty="0"/>
              <a:t>c</a:t>
            </a:r>
          </a:p>
        </p:txBody>
      </p:sp>
      <p:sp>
        <p:nvSpPr>
          <p:cNvPr id="13" name="箭头: 下 12">
            <a:extLst>
              <a:ext uri="{FF2B5EF4-FFF2-40B4-BE49-F238E27FC236}">
                <a16:creationId xmlns:a16="http://schemas.microsoft.com/office/drawing/2014/main" id="{CE5E094C-843F-478D-9A63-108B2371C230}"/>
              </a:ext>
            </a:extLst>
          </p:cNvPr>
          <p:cNvSpPr/>
          <p:nvPr/>
        </p:nvSpPr>
        <p:spPr bwMode="auto">
          <a:xfrm>
            <a:off x="6935124" y="985337"/>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B4DE89A2-AE34-467D-AAFA-8AE0EB179047}"/>
              </a:ext>
            </a:extLst>
          </p:cNvPr>
          <p:cNvSpPr/>
          <p:nvPr/>
        </p:nvSpPr>
        <p:spPr bwMode="auto">
          <a:xfrm>
            <a:off x="6530436" y="574483"/>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0000 0001</a:t>
            </a:r>
          </a:p>
        </p:txBody>
      </p:sp>
      <p:sp>
        <p:nvSpPr>
          <p:cNvPr id="15" name="矩形 14">
            <a:extLst>
              <a:ext uri="{FF2B5EF4-FFF2-40B4-BE49-F238E27FC236}">
                <a16:creationId xmlns:a16="http://schemas.microsoft.com/office/drawing/2014/main" id="{5E8FDFE4-CD2E-4EDB-996C-23582E1F27D9}"/>
              </a:ext>
            </a:extLst>
          </p:cNvPr>
          <p:cNvSpPr/>
          <p:nvPr/>
        </p:nvSpPr>
        <p:spPr bwMode="auto">
          <a:xfrm>
            <a:off x="6530436" y="1364897"/>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0000 0001</a:t>
            </a:r>
          </a:p>
        </p:txBody>
      </p:sp>
      <p:sp>
        <p:nvSpPr>
          <p:cNvPr id="16" name="文本框 15">
            <a:extLst>
              <a:ext uri="{FF2B5EF4-FFF2-40B4-BE49-F238E27FC236}">
                <a16:creationId xmlns:a16="http://schemas.microsoft.com/office/drawing/2014/main" id="{54AFC282-8E8D-497E-AA20-D0F6D989B437}"/>
              </a:ext>
            </a:extLst>
          </p:cNvPr>
          <p:cNvSpPr txBox="1"/>
          <p:nvPr/>
        </p:nvSpPr>
        <p:spPr>
          <a:xfrm>
            <a:off x="1545404" y="2994242"/>
            <a:ext cx="1944216" cy="830997"/>
          </a:xfrm>
          <a:prstGeom prst="rect">
            <a:avLst/>
          </a:prstGeom>
          <a:noFill/>
        </p:spPr>
        <p:txBody>
          <a:bodyPr wrap="square" rtlCol="0">
            <a:spAutoFit/>
          </a:bodyPr>
          <a:lstStyle/>
          <a:p>
            <a:r>
              <a:rPr lang="en-US" dirty="0"/>
              <a:t>char c = -1;</a:t>
            </a:r>
          </a:p>
          <a:p>
            <a:r>
              <a:rPr lang="en-US" dirty="0"/>
              <a:t>short s = c;</a:t>
            </a:r>
          </a:p>
        </p:txBody>
      </p:sp>
      <p:sp>
        <p:nvSpPr>
          <p:cNvPr id="17" name="矩形 16">
            <a:extLst>
              <a:ext uri="{FF2B5EF4-FFF2-40B4-BE49-F238E27FC236}">
                <a16:creationId xmlns:a16="http://schemas.microsoft.com/office/drawing/2014/main" id="{56542944-1A5B-414E-9DA5-5C5A87FF0610}"/>
              </a:ext>
            </a:extLst>
          </p:cNvPr>
          <p:cNvSpPr/>
          <p:nvPr/>
        </p:nvSpPr>
        <p:spPr bwMode="auto">
          <a:xfrm>
            <a:off x="4771444" y="3668856"/>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1111 1111</a:t>
            </a:r>
          </a:p>
        </p:txBody>
      </p:sp>
      <p:sp>
        <p:nvSpPr>
          <p:cNvPr id="18" name="文本框 17">
            <a:extLst>
              <a:ext uri="{FF2B5EF4-FFF2-40B4-BE49-F238E27FC236}">
                <a16:creationId xmlns:a16="http://schemas.microsoft.com/office/drawing/2014/main" id="{302A6DB4-4B42-4FD2-BC04-BE50BD918A7C}"/>
              </a:ext>
            </a:extLst>
          </p:cNvPr>
          <p:cNvSpPr txBox="1"/>
          <p:nvPr/>
        </p:nvSpPr>
        <p:spPr>
          <a:xfrm>
            <a:off x="4391980" y="2763409"/>
            <a:ext cx="360040" cy="461665"/>
          </a:xfrm>
          <a:prstGeom prst="rect">
            <a:avLst/>
          </a:prstGeom>
          <a:noFill/>
        </p:spPr>
        <p:txBody>
          <a:bodyPr wrap="square" rtlCol="0">
            <a:spAutoFit/>
          </a:bodyPr>
          <a:lstStyle/>
          <a:p>
            <a:r>
              <a:rPr lang="en-US" dirty="0"/>
              <a:t>c</a:t>
            </a:r>
          </a:p>
        </p:txBody>
      </p:sp>
      <p:sp>
        <p:nvSpPr>
          <p:cNvPr id="19" name="文本框 18">
            <a:extLst>
              <a:ext uri="{FF2B5EF4-FFF2-40B4-BE49-F238E27FC236}">
                <a16:creationId xmlns:a16="http://schemas.microsoft.com/office/drawing/2014/main" id="{5169DE7C-0B69-4D9C-B2D7-C694F79840BC}"/>
              </a:ext>
            </a:extLst>
          </p:cNvPr>
          <p:cNvSpPr txBox="1"/>
          <p:nvPr/>
        </p:nvSpPr>
        <p:spPr>
          <a:xfrm>
            <a:off x="4411404" y="3617288"/>
            <a:ext cx="360040" cy="461665"/>
          </a:xfrm>
          <a:prstGeom prst="rect">
            <a:avLst/>
          </a:prstGeom>
          <a:noFill/>
        </p:spPr>
        <p:txBody>
          <a:bodyPr wrap="square" rtlCol="0">
            <a:spAutoFit/>
          </a:bodyPr>
          <a:lstStyle/>
          <a:p>
            <a:r>
              <a:rPr lang="en-US" dirty="0"/>
              <a:t>s</a:t>
            </a:r>
          </a:p>
        </p:txBody>
      </p:sp>
      <p:sp>
        <p:nvSpPr>
          <p:cNvPr id="20" name="箭头: 下 19">
            <a:extLst>
              <a:ext uri="{FF2B5EF4-FFF2-40B4-BE49-F238E27FC236}">
                <a16:creationId xmlns:a16="http://schemas.microsoft.com/office/drawing/2014/main" id="{8AFE4D06-3E6B-432F-BF51-6D756470CBB9}"/>
              </a:ext>
            </a:extLst>
          </p:cNvPr>
          <p:cNvSpPr/>
          <p:nvPr/>
        </p:nvSpPr>
        <p:spPr bwMode="auto">
          <a:xfrm>
            <a:off x="6935124" y="3288543"/>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1" name="矩形 20">
            <a:extLst>
              <a:ext uri="{FF2B5EF4-FFF2-40B4-BE49-F238E27FC236}">
                <a16:creationId xmlns:a16="http://schemas.microsoft.com/office/drawing/2014/main" id="{0BF68AC3-E86F-4320-A99D-BB3A7A578860}"/>
              </a:ext>
            </a:extLst>
          </p:cNvPr>
          <p:cNvSpPr/>
          <p:nvPr/>
        </p:nvSpPr>
        <p:spPr bwMode="auto">
          <a:xfrm>
            <a:off x="6530436" y="2877689"/>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1111 1111</a:t>
            </a:r>
          </a:p>
        </p:txBody>
      </p:sp>
      <p:sp>
        <p:nvSpPr>
          <p:cNvPr id="22" name="矩形 21">
            <a:extLst>
              <a:ext uri="{FF2B5EF4-FFF2-40B4-BE49-F238E27FC236}">
                <a16:creationId xmlns:a16="http://schemas.microsoft.com/office/drawing/2014/main" id="{41E44186-6823-4CC0-A583-7C13C571B376}"/>
              </a:ext>
            </a:extLst>
          </p:cNvPr>
          <p:cNvSpPr/>
          <p:nvPr/>
        </p:nvSpPr>
        <p:spPr bwMode="auto">
          <a:xfrm>
            <a:off x="6530436" y="3668103"/>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1111 1111</a:t>
            </a:r>
          </a:p>
        </p:txBody>
      </p:sp>
      <p:sp>
        <p:nvSpPr>
          <p:cNvPr id="2" name="文本框 1">
            <a:extLst>
              <a:ext uri="{FF2B5EF4-FFF2-40B4-BE49-F238E27FC236}">
                <a16:creationId xmlns:a16="http://schemas.microsoft.com/office/drawing/2014/main" id="{AFB62B6E-25AB-402F-876E-290DBEF5287B}"/>
              </a:ext>
            </a:extLst>
          </p:cNvPr>
          <p:cNvSpPr txBox="1"/>
          <p:nvPr/>
        </p:nvSpPr>
        <p:spPr>
          <a:xfrm>
            <a:off x="4771444" y="4509120"/>
            <a:ext cx="1587616" cy="830997"/>
          </a:xfrm>
          <a:prstGeom prst="rect">
            <a:avLst/>
          </a:prstGeom>
          <a:noFill/>
        </p:spPr>
        <p:txBody>
          <a:bodyPr wrap="square" rtlCol="0">
            <a:spAutoFit/>
          </a:bodyPr>
          <a:lstStyle/>
          <a:p>
            <a:r>
              <a:rPr lang="zh-CN" altLang="en-US" dirty="0"/>
              <a:t>符号拓展</a:t>
            </a:r>
            <a:endParaRPr lang="en-US" altLang="zh-CN" dirty="0"/>
          </a:p>
          <a:p>
            <a:r>
              <a:rPr lang="en-US" altLang="zh-CN" dirty="0"/>
              <a:t>sign extend</a:t>
            </a:r>
            <a:endParaRPr lang="en-US" dirty="0"/>
          </a:p>
        </p:txBody>
      </p:sp>
    </p:spTree>
    <p:extLst>
      <p:ext uri="{BB962C8B-B14F-4D97-AF65-F5344CB8AC3E}">
        <p14:creationId xmlns:p14="http://schemas.microsoft.com/office/powerpoint/2010/main" val="805096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 name="文本框 1">
            <a:extLst>
              <a:ext uri="{FF2B5EF4-FFF2-40B4-BE49-F238E27FC236}">
                <a16:creationId xmlns:a16="http://schemas.microsoft.com/office/drawing/2014/main" id="{1000A82C-3C1E-4864-9B72-D7CD51B9792D}"/>
              </a:ext>
            </a:extLst>
          </p:cNvPr>
          <p:cNvSpPr txBox="1"/>
          <p:nvPr/>
        </p:nvSpPr>
        <p:spPr>
          <a:xfrm>
            <a:off x="0" y="27301"/>
            <a:ext cx="80021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泛化</a:t>
            </a:r>
          </a:p>
        </p:txBody>
      </p:sp>
      <p:sp>
        <p:nvSpPr>
          <p:cNvPr id="3" name="文本框 2">
            <a:extLst>
              <a:ext uri="{FF2B5EF4-FFF2-40B4-BE49-F238E27FC236}">
                <a16:creationId xmlns:a16="http://schemas.microsoft.com/office/drawing/2014/main" id="{2FB63A80-FCE7-4734-B3AD-D0B0A4D42C1A}"/>
              </a:ext>
            </a:extLst>
          </p:cNvPr>
          <p:cNvSpPr txBox="1"/>
          <p:nvPr/>
        </p:nvSpPr>
        <p:spPr>
          <a:xfrm>
            <a:off x="935088" y="116632"/>
            <a:ext cx="8208912" cy="230832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StackPop</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 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lvl="0"/>
            <a:r>
              <a:rPr lang="en-US" altLang="zh-CN" dirty="0">
                <a:solidFill>
                  <a:srgbClr val="FFFFFF"/>
                </a:solidFill>
              </a:rPr>
              <a:t>    s-&gt;</a:t>
            </a:r>
            <a:r>
              <a:rPr lang="en-US" altLang="zh-CN" dirty="0" err="1">
                <a:solidFill>
                  <a:srgbClr val="FFFFFF"/>
                </a:solidFill>
              </a:rPr>
              <a:t>logLen</a:t>
            </a:r>
            <a:r>
              <a:rPr lang="en-US" altLang="zh-CN" dirty="0">
                <a:solidFill>
                  <a:srgbClr val="FFFFFF"/>
                </a:solidFill>
              </a:rPr>
              <a:t> --;</a:t>
            </a:r>
          </a:p>
          <a:p>
            <a:pPr lvl="0"/>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void *source = (char *)(s-&gt;</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s-&gt;</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logLen</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s-&gt;</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memcpy</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source, s-&gt;</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文本框 5">
            <a:extLst>
              <a:ext uri="{FF2B5EF4-FFF2-40B4-BE49-F238E27FC236}">
                <a16:creationId xmlns:a16="http://schemas.microsoft.com/office/drawing/2014/main" id="{DFD8DD24-247D-4191-9D95-BBF42F41C6DC}"/>
              </a:ext>
            </a:extLst>
          </p:cNvPr>
          <p:cNvSpPr txBox="1"/>
          <p:nvPr/>
        </p:nvSpPr>
        <p:spPr>
          <a:xfrm>
            <a:off x="395536" y="3068960"/>
            <a:ext cx="3744416" cy="2308324"/>
          </a:xfrm>
          <a:prstGeom prst="rect">
            <a:avLst/>
          </a:prstGeom>
          <a:noFill/>
        </p:spPr>
        <p:txBody>
          <a:bodyPr wrap="square" rtlCol="0">
            <a:spAutoFit/>
          </a:bodyPr>
          <a:lstStyle/>
          <a:p>
            <a:r>
              <a:rPr lang="zh-CN" altLang="en-US" dirty="0"/>
              <a:t>例：</a:t>
            </a:r>
            <a:endParaRPr lang="en-US" altLang="zh-CN" dirty="0"/>
          </a:p>
          <a:p>
            <a:r>
              <a:rPr lang="en-US" altLang="zh-CN" dirty="0"/>
              <a:t>int top;</a:t>
            </a:r>
          </a:p>
          <a:p>
            <a:r>
              <a:rPr lang="en-US" altLang="zh-CN" dirty="0"/>
              <a:t>stack s;</a:t>
            </a:r>
          </a:p>
          <a:p>
            <a:r>
              <a:rPr lang="en-US" altLang="zh-CN" dirty="0" err="1"/>
              <a:t>StackNew</a:t>
            </a:r>
            <a:r>
              <a:rPr lang="en-US" altLang="zh-CN" dirty="0"/>
              <a:t>(&amp;s, </a:t>
            </a:r>
            <a:r>
              <a:rPr lang="en-US" altLang="zh-CN" dirty="0" err="1"/>
              <a:t>sizeof</a:t>
            </a:r>
            <a:r>
              <a:rPr lang="en-US" altLang="zh-CN" dirty="0"/>
              <a:t>(int));</a:t>
            </a:r>
          </a:p>
          <a:p>
            <a:r>
              <a:rPr lang="en-US" altLang="zh-CN" dirty="0"/>
              <a:t>…….</a:t>
            </a:r>
          </a:p>
          <a:p>
            <a:r>
              <a:rPr lang="en-US" altLang="zh-CN" dirty="0" err="1"/>
              <a:t>StackPop</a:t>
            </a:r>
            <a:r>
              <a:rPr lang="en-US" altLang="zh-CN" dirty="0"/>
              <a:t>(&amp;s, &amp;top);</a:t>
            </a:r>
            <a:endParaRPr lang="zh-CN" altLang="en-US" dirty="0"/>
          </a:p>
        </p:txBody>
      </p:sp>
      <p:sp>
        <p:nvSpPr>
          <p:cNvPr id="7" name="矩形 6">
            <a:extLst>
              <a:ext uri="{FF2B5EF4-FFF2-40B4-BE49-F238E27FC236}">
                <a16:creationId xmlns:a16="http://schemas.microsoft.com/office/drawing/2014/main" id="{F8FB8792-7D30-49D8-ABAC-42255EE13EE2}"/>
              </a:ext>
            </a:extLst>
          </p:cNvPr>
          <p:cNvSpPr/>
          <p:nvPr/>
        </p:nvSpPr>
        <p:spPr bwMode="auto">
          <a:xfrm>
            <a:off x="4427984" y="321297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8" name="矩形 7">
            <a:extLst>
              <a:ext uri="{FF2B5EF4-FFF2-40B4-BE49-F238E27FC236}">
                <a16:creationId xmlns:a16="http://schemas.microsoft.com/office/drawing/2014/main" id="{4232399F-DD30-433E-B140-904755E17C24}"/>
              </a:ext>
            </a:extLst>
          </p:cNvPr>
          <p:cNvSpPr/>
          <p:nvPr/>
        </p:nvSpPr>
        <p:spPr bwMode="auto">
          <a:xfrm>
            <a:off x="4427984" y="357301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9" name="矩形 8">
            <a:extLst>
              <a:ext uri="{FF2B5EF4-FFF2-40B4-BE49-F238E27FC236}">
                <a16:creationId xmlns:a16="http://schemas.microsoft.com/office/drawing/2014/main" id="{81B8C3C8-60CA-43CA-B60B-D378BCB16DF9}"/>
              </a:ext>
            </a:extLst>
          </p:cNvPr>
          <p:cNvSpPr/>
          <p:nvPr/>
        </p:nvSpPr>
        <p:spPr bwMode="auto">
          <a:xfrm>
            <a:off x="4427984" y="393305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矩形 11">
            <a:extLst>
              <a:ext uri="{FF2B5EF4-FFF2-40B4-BE49-F238E27FC236}">
                <a16:creationId xmlns:a16="http://schemas.microsoft.com/office/drawing/2014/main" id="{E248A448-4745-4576-BFE3-E1BB9F694D2E}"/>
              </a:ext>
            </a:extLst>
          </p:cNvPr>
          <p:cNvSpPr/>
          <p:nvPr/>
        </p:nvSpPr>
        <p:spPr bwMode="auto">
          <a:xfrm>
            <a:off x="6660232" y="4005064"/>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4" name="连接符: 曲线 13">
            <a:extLst>
              <a:ext uri="{FF2B5EF4-FFF2-40B4-BE49-F238E27FC236}">
                <a16:creationId xmlns:a16="http://schemas.microsoft.com/office/drawing/2014/main" id="{CAF97254-B79F-4833-B0EF-02886CBB3249}"/>
              </a:ext>
            </a:extLst>
          </p:cNvPr>
          <p:cNvCxnSpPr>
            <a:cxnSpLocks/>
          </p:cNvCxnSpPr>
          <p:nvPr/>
        </p:nvCxnSpPr>
        <p:spPr bwMode="auto">
          <a:xfrm>
            <a:off x="5004048" y="4077072"/>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15" name="矩形 14">
            <a:extLst>
              <a:ext uri="{FF2B5EF4-FFF2-40B4-BE49-F238E27FC236}">
                <a16:creationId xmlns:a16="http://schemas.microsoft.com/office/drawing/2014/main" id="{4C5FD2A4-77CF-435B-88E9-96B66C60EE81}"/>
              </a:ext>
            </a:extLst>
          </p:cNvPr>
          <p:cNvSpPr/>
          <p:nvPr/>
        </p:nvSpPr>
        <p:spPr bwMode="auto">
          <a:xfrm>
            <a:off x="4427984" y="321297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14</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6" name="矩形 15">
            <a:extLst>
              <a:ext uri="{FF2B5EF4-FFF2-40B4-BE49-F238E27FC236}">
                <a16:creationId xmlns:a16="http://schemas.microsoft.com/office/drawing/2014/main" id="{5C3A53C7-EA38-4271-92A7-CFDD65091881}"/>
              </a:ext>
            </a:extLst>
          </p:cNvPr>
          <p:cNvSpPr/>
          <p:nvPr/>
        </p:nvSpPr>
        <p:spPr bwMode="auto">
          <a:xfrm>
            <a:off x="4427984" y="357301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17" name="矩形 16">
            <a:extLst>
              <a:ext uri="{FF2B5EF4-FFF2-40B4-BE49-F238E27FC236}">
                <a16:creationId xmlns:a16="http://schemas.microsoft.com/office/drawing/2014/main" id="{6736B52A-35B4-4024-98E4-29CCAF4C34FC}"/>
              </a:ext>
            </a:extLst>
          </p:cNvPr>
          <p:cNvSpPr/>
          <p:nvPr/>
        </p:nvSpPr>
        <p:spPr bwMode="auto">
          <a:xfrm>
            <a:off x="4427984" y="393305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0" name="矩形 19">
            <a:extLst>
              <a:ext uri="{FF2B5EF4-FFF2-40B4-BE49-F238E27FC236}">
                <a16:creationId xmlns:a16="http://schemas.microsoft.com/office/drawing/2014/main" id="{6DBA3D82-4F63-490E-AD4C-8BA76972A377}"/>
              </a:ext>
            </a:extLst>
          </p:cNvPr>
          <p:cNvSpPr/>
          <p:nvPr/>
        </p:nvSpPr>
        <p:spPr bwMode="auto">
          <a:xfrm>
            <a:off x="6660232" y="4005064"/>
            <a:ext cx="230425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22" name="连接符: 曲线 21">
            <a:extLst>
              <a:ext uri="{FF2B5EF4-FFF2-40B4-BE49-F238E27FC236}">
                <a16:creationId xmlns:a16="http://schemas.microsoft.com/office/drawing/2014/main" id="{47F81900-F425-42F8-BF07-6A94955560F4}"/>
              </a:ext>
            </a:extLst>
          </p:cNvPr>
          <p:cNvCxnSpPr>
            <a:cxnSpLocks/>
          </p:cNvCxnSpPr>
          <p:nvPr/>
        </p:nvCxnSpPr>
        <p:spPr bwMode="auto">
          <a:xfrm>
            <a:off x="5004048" y="4077072"/>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23" name="矩形 22">
            <a:extLst>
              <a:ext uri="{FF2B5EF4-FFF2-40B4-BE49-F238E27FC236}">
                <a16:creationId xmlns:a16="http://schemas.microsoft.com/office/drawing/2014/main" id="{6B792E0A-6A4A-454B-A8B4-2416902EAE6E}"/>
              </a:ext>
            </a:extLst>
          </p:cNvPr>
          <p:cNvSpPr/>
          <p:nvPr/>
        </p:nvSpPr>
        <p:spPr bwMode="auto">
          <a:xfrm>
            <a:off x="4427984" y="285293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16</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4" name="文本框 23">
            <a:extLst>
              <a:ext uri="{FF2B5EF4-FFF2-40B4-BE49-F238E27FC236}">
                <a16:creationId xmlns:a16="http://schemas.microsoft.com/office/drawing/2014/main" id="{14F34435-8510-4987-BAA4-ADBC0B7AA4B7}"/>
              </a:ext>
            </a:extLst>
          </p:cNvPr>
          <p:cNvSpPr txBox="1"/>
          <p:nvPr/>
        </p:nvSpPr>
        <p:spPr>
          <a:xfrm>
            <a:off x="5004048" y="4797152"/>
            <a:ext cx="576064" cy="461665"/>
          </a:xfrm>
          <a:prstGeom prst="rect">
            <a:avLst/>
          </a:prstGeom>
          <a:noFill/>
        </p:spPr>
        <p:txBody>
          <a:bodyPr wrap="square" rtlCol="0">
            <a:spAutoFit/>
          </a:bodyPr>
          <a:lstStyle/>
          <a:p>
            <a:r>
              <a:rPr lang="en-US" altLang="zh-CN" dirty="0"/>
              <a:t>top</a:t>
            </a:r>
            <a:endParaRPr lang="en-US" dirty="0"/>
          </a:p>
        </p:txBody>
      </p:sp>
      <p:sp>
        <p:nvSpPr>
          <p:cNvPr id="25" name="矩形 24">
            <a:extLst>
              <a:ext uri="{FF2B5EF4-FFF2-40B4-BE49-F238E27FC236}">
                <a16:creationId xmlns:a16="http://schemas.microsoft.com/office/drawing/2014/main" id="{F2DFCF12-13BB-4763-BC55-A3AA8B8748C6}"/>
              </a:ext>
            </a:extLst>
          </p:cNvPr>
          <p:cNvSpPr/>
          <p:nvPr/>
        </p:nvSpPr>
        <p:spPr bwMode="auto">
          <a:xfrm>
            <a:off x="4572000" y="4941168"/>
            <a:ext cx="432048" cy="360040"/>
          </a:xfrm>
          <a:prstGeom prst="rect">
            <a:avLst/>
          </a:prstGeom>
          <a:solidFill>
            <a:srgbClr val="00B0F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386FB247-4D1F-4414-887F-4CC6F01EFBD8}"/>
              </a:ext>
            </a:extLst>
          </p:cNvPr>
          <p:cNvSpPr/>
          <p:nvPr/>
        </p:nvSpPr>
        <p:spPr bwMode="auto">
          <a:xfrm>
            <a:off x="5580112" y="573325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EF58A9AE-A6D7-4D31-A28A-4151E2796BB9}"/>
              </a:ext>
            </a:extLst>
          </p:cNvPr>
          <p:cNvSpPr/>
          <p:nvPr/>
        </p:nvSpPr>
        <p:spPr bwMode="auto">
          <a:xfrm>
            <a:off x="7884368" y="4005064"/>
            <a:ext cx="432048" cy="360040"/>
          </a:xfrm>
          <a:prstGeom prst="rect">
            <a:avLst/>
          </a:prstGeom>
          <a:solidFill>
            <a:srgbClr val="00B0F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8" name="文本框 27">
            <a:extLst>
              <a:ext uri="{FF2B5EF4-FFF2-40B4-BE49-F238E27FC236}">
                <a16:creationId xmlns:a16="http://schemas.microsoft.com/office/drawing/2014/main" id="{225D93CB-F8E9-45B2-BABF-D8194E96F616}"/>
              </a:ext>
            </a:extLst>
          </p:cNvPr>
          <p:cNvSpPr txBox="1"/>
          <p:nvPr/>
        </p:nvSpPr>
        <p:spPr>
          <a:xfrm>
            <a:off x="6948264" y="5661248"/>
            <a:ext cx="1440160" cy="461665"/>
          </a:xfrm>
          <a:prstGeom prst="rect">
            <a:avLst/>
          </a:prstGeom>
          <a:noFill/>
        </p:spPr>
        <p:txBody>
          <a:bodyPr wrap="square" rtlCol="0">
            <a:spAutoFit/>
          </a:bodyPr>
          <a:lstStyle/>
          <a:p>
            <a:r>
              <a:rPr lang="en-US" altLang="zh-CN" dirty="0" err="1"/>
              <a:t>elemAddr</a:t>
            </a:r>
            <a:endParaRPr lang="en-US" dirty="0"/>
          </a:p>
        </p:txBody>
      </p:sp>
      <p:cxnSp>
        <p:nvCxnSpPr>
          <p:cNvPr id="29" name="连接符: 曲线 28">
            <a:extLst>
              <a:ext uri="{FF2B5EF4-FFF2-40B4-BE49-F238E27FC236}">
                <a16:creationId xmlns:a16="http://schemas.microsoft.com/office/drawing/2014/main" id="{2EF763C3-C402-4757-AE54-BF051AE2AA7A}"/>
              </a:ext>
            </a:extLst>
          </p:cNvPr>
          <p:cNvCxnSpPr>
            <a:cxnSpLocks/>
            <a:endCxn id="25" idx="2"/>
          </p:cNvCxnSpPr>
          <p:nvPr/>
        </p:nvCxnSpPr>
        <p:spPr bwMode="auto">
          <a:xfrm rot="10800000">
            <a:off x="4788024" y="5301208"/>
            <a:ext cx="1368152" cy="648072"/>
          </a:xfrm>
          <a:prstGeom prst="curvedConnector2">
            <a:avLst/>
          </a:prstGeom>
          <a:solidFill>
            <a:schemeClr val="accent1"/>
          </a:solidFill>
          <a:ln w="38100" cap="sq" cmpd="sng" algn="ctr">
            <a:solidFill>
              <a:schemeClr val="tx1"/>
            </a:solidFill>
            <a:prstDash val="solid"/>
            <a:round/>
            <a:headEnd type="none" w="sm" len="sm"/>
            <a:tailEnd type="triangle" w="med" len="lg"/>
          </a:ln>
          <a:effectLst/>
        </p:spPr>
      </p:cxnSp>
    </p:spTree>
    <p:extLst>
      <p:ext uri="{BB962C8B-B14F-4D97-AF65-F5344CB8AC3E}">
        <p14:creationId xmlns:p14="http://schemas.microsoft.com/office/powerpoint/2010/main" val="2508377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251520" y="188640"/>
            <a:ext cx="7920880" cy="563231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const char* friends [ ] = {“Al”, “Bob”, “Carl”};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stringStack</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FFFF"/>
                </a:solidFill>
              </a:rPr>
              <a:t>StackNew</a:t>
            </a:r>
            <a:r>
              <a:rPr lang="en-US" altLang="zh-CN" dirty="0">
                <a:solidFill>
                  <a:srgbClr val="FFFFFF"/>
                </a:solidFill>
              </a:rPr>
              <a:t>(&amp;</a:t>
            </a:r>
            <a:r>
              <a:rPr lang="en-US" altLang="zh-CN" dirty="0" err="1">
                <a:solidFill>
                  <a:srgbClr val="FFFFFF"/>
                </a:solidFill>
              </a:rPr>
              <a:t>stringStack</a:t>
            </a:r>
            <a:r>
              <a:rPr lang="en-US" altLang="zh-CN" dirty="0">
                <a:solidFill>
                  <a:srgbClr val="FFFFFF"/>
                </a:solidFill>
              </a:rPr>
              <a:t>, </a:t>
            </a:r>
            <a:r>
              <a:rPr lang="en-US" altLang="zh-CN" dirty="0" err="1">
                <a:solidFill>
                  <a:srgbClr val="FFFFFF"/>
                </a:solidFill>
              </a:rPr>
              <a:t>sizeof</a:t>
            </a:r>
            <a:r>
              <a:rPr lang="en-US" altLang="zh-CN" dirty="0">
                <a:solidFill>
                  <a:srgbClr val="FFFFFF"/>
                </a:solidFill>
              </a:rPr>
              <a:t>(char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for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&lt; 3,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endParaRPr lang="en-US" altLang="zh-CN"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char *copy =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(friend[</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a:t>
            </a:r>
            <a:r>
              <a:rPr lang="en-US" altLang="zh-CN" dirty="0" err="1">
                <a:solidFill>
                  <a:srgbClr val="FFFFFF"/>
                </a:solidFill>
              </a:rPr>
              <a:t>StackPush</a:t>
            </a:r>
            <a:r>
              <a:rPr lang="en-US" altLang="zh-CN" dirty="0">
                <a:solidFill>
                  <a:srgbClr val="FFFFFF"/>
                </a:solidFill>
              </a:rPr>
              <a:t>(&amp;</a:t>
            </a:r>
            <a:r>
              <a:rPr lang="en-US" altLang="zh-CN" dirty="0" err="1">
                <a:solidFill>
                  <a:srgbClr val="FFFFFF"/>
                </a:solidFill>
              </a:rPr>
              <a:t>stringStack</a:t>
            </a:r>
            <a:r>
              <a:rPr lang="en-US" altLang="zh-CN" dirty="0">
                <a:solidFill>
                  <a:srgbClr val="FFFFFF"/>
                </a:solidFill>
              </a:rPr>
              <a:t>, &amp;copy);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char *name;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for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lang="en-US" altLang="zh-CN" dirty="0">
                <a:solidFill>
                  <a:srgbClr val="FFFFFF"/>
                </a:solidFill>
              </a:rPr>
              <a:t> 0; </a:t>
            </a:r>
            <a:r>
              <a:rPr lang="en-US" altLang="zh-CN" dirty="0" err="1">
                <a:solidFill>
                  <a:srgbClr val="FFFFFF"/>
                </a:solidFill>
              </a:rPr>
              <a:t>i</a:t>
            </a:r>
            <a:r>
              <a:rPr lang="en-US" altLang="zh-CN" dirty="0">
                <a:solidFill>
                  <a:srgbClr val="FFFFFF"/>
                </a:solidFill>
              </a:rPr>
              <a:t> &lt; 3; </a:t>
            </a:r>
            <a:r>
              <a:rPr lang="en-US" altLang="zh-CN" dirty="0" err="1">
                <a:solidFill>
                  <a:srgbClr val="FFFFFF"/>
                </a:solidFill>
              </a:rPr>
              <a:t>i</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r>
              <a:rPr lang="en-US" altLang="zh-CN" dirty="0">
                <a:solidFill>
                  <a:srgbClr val="FFFFFF"/>
                </a:solidFill>
              </a:rPr>
              <a:t>    </a:t>
            </a:r>
            <a:r>
              <a:rPr lang="en-US" altLang="zh-CN" dirty="0" err="1">
                <a:solidFill>
                  <a:srgbClr val="FFFFFF"/>
                </a:solidFill>
              </a:rPr>
              <a:t>StackPop</a:t>
            </a:r>
            <a:r>
              <a:rPr lang="en-US" altLang="zh-CN" dirty="0">
                <a:solidFill>
                  <a:srgbClr val="FFFFFF"/>
                </a:solidFill>
              </a:rPr>
              <a:t>(&amp;</a:t>
            </a:r>
            <a:r>
              <a:rPr lang="en-US" altLang="zh-CN" dirty="0" err="1">
                <a:solidFill>
                  <a:srgbClr val="FFFFFF"/>
                </a:solidFill>
              </a:rPr>
              <a:t>stringStack</a:t>
            </a:r>
            <a:r>
              <a:rPr lang="en-US" altLang="zh-CN" dirty="0">
                <a:solidFill>
                  <a:srgbClr val="FFFFFF"/>
                </a:solidFill>
              </a:rPr>
              <a:t>, &amp;name);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lang="en-US" altLang="zh-CN" dirty="0" err="1">
                <a:solidFill>
                  <a:srgbClr val="FFFFFF"/>
                </a:solidFill>
              </a:rPr>
              <a:t>printf</a:t>
            </a:r>
            <a:r>
              <a:rPr lang="en-US" altLang="zh-CN" dirty="0">
                <a:solidFill>
                  <a:srgbClr val="FFFFFF"/>
                </a:solidFill>
              </a:rPr>
              <a:t>(“%s \n”, name);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free(name);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StackDispose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(&amp;</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stringStack</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6" name="矩形 5">
            <a:extLst>
              <a:ext uri="{FF2B5EF4-FFF2-40B4-BE49-F238E27FC236}">
                <a16:creationId xmlns:a16="http://schemas.microsoft.com/office/drawing/2014/main" id="{CFBC825B-691B-479C-BA7A-0D15D9343E38}"/>
              </a:ext>
            </a:extLst>
          </p:cNvPr>
          <p:cNvSpPr/>
          <p:nvPr/>
        </p:nvSpPr>
        <p:spPr bwMode="auto">
          <a:xfrm>
            <a:off x="5076056" y="191683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7" name="矩形 6">
            <a:extLst>
              <a:ext uri="{FF2B5EF4-FFF2-40B4-BE49-F238E27FC236}">
                <a16:creationId xmlns:a16="http://schemas.microsoft.com/office/drawing/2014/main" id="{4DE32295-A7A5-4527-88E8-2EA8394DCC98}"/>
              </a:ext>
            </a:extLst>
          </p:cNvPr>
          <p:cNvSpPr/>
          <p:nvPr/>
        </p:nvSpPr>
        <p:spPr bwMode="auto">
          <a:xfrm>
            <a:off x="5076056" y="227687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8" name="矩形 7">
            <a:extLst>
              <a:ext uri="{FF2B5EF4-FFF2-40B4-BE49-F238E27FC236}">
                <a16:creationId xmlns:a16="http://schemas.microsoft.com/office/drawing/2014/main" id="{18FD1672-84AF-4759-8307-0F8D741319A1}"/>
              </a:ext>
            </a:extLst>
          </p:cNvPr>
          <p:cNvSpPr/>
          <p:nvPr/>
        </p:nvSpPr>
        <p:spPr bwMode="auto">
          <a:xfrm>
            <a:off x="5076056" y="263691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9" name="矩形 8">
            <a:extLst>
              <a:ext uri="{FF2B5EF4-FFF2-40B4-BE49-F238E27FC236}">
                <a16:creationId xmlns:a16="http://schemas.microsoft.com/office/drawing/2014/main" id="{55BBFDAC-FE26-40AC-ACCE-5674D068363B}"/>
              </a:ext>
            </a:extLst>
          </p:cNvPr>
          <p:cNvSpPr/>
          <p:nvPr/>
        </p:nvSpPr>
        <p:spPr bwMode="auto">
          <a:xfrm>
            <a:off x="7740352"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矩形 9">
            <a:extLst>
              <a:ext uri="{FF2B5EF4-FFF2-40B4-BE49-F238E27FC236}">
                <a16:creationId xmlns:a16="http://schemas.microsoft.com/office/drawing/2014/main" id="{243C05CC-19F7-4924-9524-DAC2B9F10D3E}"/>
              </a:ext>
            </a:extLst>
          </p:cNvPr>
          <p:cNvSpPr/>
          <p:nvPr/>
        </p:nvSpPr>
        <p:spPr bwMode="auto">
          <a:xfrm>
            <a:off x="8172400"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 name="矩形 10">
            <a:extLst>
              <a:ext uri="{FF2B5EF4-FFF2-40B4-BE49-F238E27FC236}">
                <a16:creationId xmlns:a16="http://schemas.microsoft.com/office/drawing/2014/main" id="{70D4EA57-C7E1-47AC-868F-317852478C7A}"/>
              </a:ext>
            </a:extLst>
          </p:cNvPr>
          <p:cNvSpPr/>
          <p:nvPr/>
        </p:nvSpPr>
        <p:spPr bwMode="auto">
          <a:xfrm>
            <a:off x="7308304"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矩形 11">
            <a:extLst>
              <a:ext uri="{FF2B5EF4-FFF2-40B4-BE49-F238E27FC236}">
                <a16:creationId xmlns:a16="http://schemas.microsoft.com/office/drawing/2014/main" id="{3FE4A1D2-C55D-4A24-A74E-AD2553EF5A3E}"/>
              </a:ext>
            </a:extLst>
          </p:cNvPr>
          <p:cNvSpPr/>
          <p:nvPr/>
        </p:nvSpPr>
        <p:spPr bwMode="auto">
          <a:xfrm>
            <a:off x="8604448"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3" name="连接符: 曲线 12">
            <a:extLst>
              <a:ext uri="{FF2B5EF4-FFF2-40B4-BE49-F238E27FC236}">
                <a16:creationId xmlns:a16="http://schemas.microsoft.com/office/drawing/2014/main" id="{4B615E4D-0B1C-4A6A-8037-C9712440327E}"/>
              </a:ext>
            </a:extLst>
          </p:cNvPr>
          <p:cNvCxnSpPr>
            <a:cxnSpLocks/>
          </p:cNvCxnSpPr>
          <p:nvPr/>
        </p:nvCxnSpPr>
        <p:spPr bwMode="auto">
          <a:xfrm>
            <a:off x="5652120" y="2780928"/>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14" name="矩形 13">
            <a:extLst>
              <a:ext uri="{FF2B5EF4-FFF2-40B4-BE49-F238E27FC236}">
                <a16:creationId xmlns:a16="http://schemas.microsoft.com/office/drawing/2014/main" id="{BC812410-974B-43B1-957A-C36EDFC253F0}"/>
              </a:ext>
            </a:extLst>
          </p:cNvPr>
          <p:cNvSpPr/>
          <p:nvPr/>
        </p:nvSpPr>
        <p:spPr bwMode="auto">
          <a:xfrm>
            <a:off x="5076056" y="191683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15" name="矩形 14">
            <a:extLst>
              <a:ext uri="{FF2B5EF4-FFF2-40B4-BE49-F238E27FC236}">
                <a16:creationId xmlns:a16="http://schemas.microsoft.com/office/drawing/2014/main" id="{AC5AB035-27EF-4933-8D41-2857FE716938}"/>
              </a:ext>
            </a:extLst>
          </p:cNvPr>
          <p:cNvSpPr/>
          <p:nvPr/>
        </p:nvSpPr>
        <p:spPr bwMode="auto">
          <a:xfrm>
            <a:off x="5076056" y="227687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16" name="矩形 15">
            <a:extLst>
              <a:ext uri="{FF2B5EF4-FFF2-40B4-BE49-F238E27FC236}">
                <a16:creationId xmlns:a16="http://schemas.microsoft.com/office/drawing/2014/main" id="{C10F7B91-97C5-437A-96DF-8850F42E2E2A}"/>
              </a:ext>
            </a:extLst>
          </p:cNvPr>
          <p:cNvSpPr/>
          <p:nvPr/>
        </p:nvSpPr>
        <p:spPr bwMode="auto">
          <a:xfrm>
            <a:off x="5076056" y="263691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7" name="矩形 16">
            <a:extLst>
              <a:ext uri="{FF2B5EF4-FFF2-40B4-BE49-F238E27FC236}">
                <a16:creationId xmlns:a16="http://schemas.microsoft.com/office/drawing/2014/main" id="{9A55A138-5EF0-48E1-979F-327684E3F918}"/>
              </a:ext>
            </a:extLst>
          </p:cNvPr>
          <p:cNvSpPr/>
          <p:nvPr/>
        </p:nvSpPr>
        <p:spPr bwMode="auto">
          <a:xfrm>
            <a:off x="7740352"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矩形 17">
            <a:extLst>
              <a:ext uri="{FF2B5EF4-FFF2-40B4-BE49-F238E27FC236}">
                <a16:creationId xmlns:a16="http://schemas.microsoft.com/office/drawing/2014/main" id="{D056CE6E-893C-45D0-A229-22D6A46B6BCE}"/>
              </a:ext>
            </a:extLst>
          </p:cNvPr>
          <p:cNvSpPr/>
          <p:nvPr/>
        </p:nvSpPr>
        <p:spPr bwMode="auto">
          <a:xfrm>
            <a:off x="8172400"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9" name="矩形 18">
            <a:extLst>
              <a:ext uri="{FF2B5EF4-FFF2-40B4-BE49-F238E27FC236}">
                <a16:creationId xmlns:a16="http://schemas.microsoft.com/office/drawing/2014/main" id="{CEC99412-3241-42DA-BAE2-4F8F5922F82C}"/>
              </a:ext>
            </a:extLst>
          </p:cNvPr>
          <p:cNvSpPr/>
          <p:nvPr/>
        </p:nvSpPr>
        <p:spPr bwMode="auto">
          <a:xfrm>
            <a:off x="7308304"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0" name="矩形 19">
            <a:extLst>
              <a:ext uri="{FF2B5EF4-FFF2-40B4-BE49-F238E27FC236}">
                <a16:creationId xmlns:a16="http://schemas.microsoft.com/office/drawing/2014/main" id="{FFC3CA7C-1201-4DF0-A3A9-536F73C13477}"/>
              </a:ext>
            </a:extLst>
          </p:cNvPr>
          <p:cNvSpPr/>
          <p:nvPr/>
        </p:nvSpPr>
        <p:spPr bwMode="auto">
          <a:xfrm>
            <a:off x="8604448"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21" name="连接符: 曲线 20">
            <a:extLst>
              <a:ext uri="{FF2B5EF4-FFF2-40B4-BE49-F238E27FC236}">
                <a16:creationId xmlns:a16="http://schemas.microsoft.com/office/drawing/2014/main" id="{74E4B146-8CCF-4136-B0AD-ACEDBAC44A47}"/>
              </a:ext>
            </a:extLst>
          </p:cNvPr>
          <p:cNvCxnSpPr>
            <a:cxnSpLocks/>
          </p:cNvCxnSpPr>
          <p:nvPr/>
        </p:nvCxnSpPr>
        <p:spPr bwMode="auto">
          <a:xfrm>
            <a:off x="5652120" y="2780928"/>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22" name="矩形 21">
            <a:extLst>
              <a:ext uri="{FF2B5EF4-FFF2-40B4-BE49-F238E27FC236}">
                <a16:creationId xmlns:a16="http://schemas.microsoft.com/office/drawing/2014/main" id="{ECC52961-248E-4DE3-91B2-BD3C39CC9847}"/>
              </a:ext>
            </a:extLst>
          </p:cNvPr>
          <p:cNvSpPr/>
          <p:nvPr/>
        </p:nvSpPr>
        <p:spPr bwMode="auto">
          <a:xfrm>
            <a:off x="5076056" y="155679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23" name="文本框 22">
            <a:extLst>
              <a:ext uri="{FF2B5EF4-FFF2-40B4-BE49-F238E27FC236}">
                <a16:creationId xmlns:a16="http://schemas.microsoft.com/office/drawing/2014/main" id="{249F3259-FE4A-49EB-BF4B-424B63CF07FC}"/>
              </a:ext>
            </a:extLst>
          </p:cNvPr>
          <p:cNvSpPr txBox="1"/>
          <p:nvPr/>
        </p:nvSpPr>
        <p:spPr>
          <a:xfrm>
            <a:off x="7812360" y="1268760"/>
            <a:ext cx="360040" cy="461665"/>
          </a:xfrm>
          <a:prstGeom prst="rect">
            <a:avLst/>
          </a:prstGeom>
          <a:noFill/>
        </p:spPr>
        <p:txBody>
          <a:bodyPr wrap="square" rtlCol="0">
            <a:spAutoFit/>
          </a:bodyPr>
          <a:lstStyle/>
          <a:p>
            <a:r>
              <a:rPr lang="en-US" altLang="zh-CN" dirty="0" err="1"/>
              <a:t>i</a:t>
            </a:r>
            <a:endParaRPr lang="en-US" dirty="0"/>
          </a:p>
        </p:txBody>
      </p:sp>
      <p:grpSp>
        <p:nvGrpSpPr>
          <p:cNvPr id="3" name="组合 2">
            <a:extLst>
              <a:ext uri="{FF2B5EF4-FFF2-40B4-BE49-F238E27FC236}">
                <a16:creationId xmlns:a16="http://schemas.microsoft.com/office/drawing/2014/main" id="{4D773332-1023-4619-BE1F-AFA2E9B50818}"/>
              </a:ext>
            </a:extLst>
          </p:cNvPr>
          <p:cNvGrpSpPr/>
          <p:nvPr/>
        </p:nvGrpSpPr>
        <p:grpSpPr>
          <a:xfrm>
            <a:off x="6804248" y="3499850"/>
            <a:ext cx="934230" cy="400110"/>
            <a:chOff x="6804248" y="3499850"/>
            <a:chExt cx="934230" cy="400110"/>
          </a:xfrm>
        </p:grpSpPr>
        <p:sp>
          <p:nvSpPr>
            <p:cNvPr id="24" name="矩形 23">
              <a:extLst>
                <a:ext uri="{FF2B5EF4-FFF2-40B4-BE49-F238E27FC236}">
                  <a16:creationId xmlns:a16="http://schemas.microsoft.com/office/drawing/2014/main" id="{2B894353-5258-48F2-98F1-2EC87352F3A7}"/>
                </a:ext>
              </a:extLst>
            </p:cNvPr>
            <p:cNvSpPr/>
            <p:nvPr/>
          </p:nvSpPr>
          <p:spPr bwMode="auto">
            <a:xfrm>
              <a:off x="6804248" y="35010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5" name="矩形 24">
              <a:extLst>
                <a:ext uri="{FF2B5EF4-FFF2-40B4-BE49-F238E27FC236}">
                  <a16:creationId xmlns:a16="http://schemas.microsoft.com/office/drawing/2014/main" id="{A521D49D-827D-4EA0-9919-D995FCF05B0C}"/>
                </a:ext>
              </a:extLst>
            </p:cNvPr>
            <p:cNvSpPr/>
            <p:nvPr/>
          </p:nvSpPr>
          <p:spPr bwMode="auto">
            <a:xfrm>
              <a:off x="7092280" y="35010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l</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A9D99BB6-7310-4D6A-87DF-CDE03A9169B3}"/>
                </a:ext>
              </a:extLst>
            </p:cNvPr>
            <p:cNvSpPr/>
            <p:nvPr/>
          </p:nvSpPr>
          <p:spPr bwMode="auto">
            <a:xfrm>
              <a:off x="7380312" y="35010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文本框 26">
              <a:extLst>
                <a:ext uri="{FF2B5EF4-FFF2-40B4-BE49-F238E27FC236}">
                  <a16:creationId xmlns:a16="http://schemas.microsoft.com/office/drawing/2014/main" id="{09BE1585-6D04-4763-AD55-9CDCC28E5AD0}"/>
                </a:ext>
              </a:extLst>
            </p:cNvPr>
            <p:cNvSpPr txBox="1"/>
            <p:nvPr/>
          </p:nvSpPr>
          <p:spPr>
            <a:xfrm>
              <a:off x="7355040" y="3499850"/>
              <a:ext cx="383438"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sp>
        <p:nvSpPr>
          <p:cNvPr id="29" name="矩形 28">
            <a:extLst>
              <a:ext uri="{FF2B5EF4-FFF2-40B4-BE49-F238E27FC236}">
                <a16:creationId xmlns:a16="http://schemas.microsoft.com/office/drawing/2014/main" id="{9A9AF335-05E7-444E-BC4E-0BDDD97A22C1}"/>
              </a:ext>
            </a:extLst>
          </p:cNvPr>
          <p:cNvSpPr/>
          <p:nvPr/>
        </p:nvSpPr>
        <p:spPr bwMode="auto">
          <a:xfrm>
            <a:off x="7524328" y="458228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o</a:t>
            </a:r>
          </a:p>
        </p:txBody>
      </p:sp>
      <p:sp>
        <p:nvSpPr>
          <p:cNvPr id="30" name="矩形 29">
            <a:extLst>
              <a:ext uri="{FF2B5EF4-FFF2-40B4-BE49-F238E27FC236}">
                <a16:creationId xmlns:a16="http://schemas.microsoft.com/office/drawing/2014/main" id="{47CE399A-C2F6-45AD-9731-C76A9269C159}"/>
              </a:ext>
            </a:extLst>
          </p:cNvPr>
          <p:cNvSpPr/>
          <p:nvPr/>
        </p:nvSpPr>
        <p:spPr bwMode="auto">
          <a:xfrm>
            <a:off x="7812360" y="458228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b</a:t>
            </a:r>
          </a:p>
        </p:txBody>
      </p:sp>
      <p:sp>
        <p:nvSpPr>
          <p:cNvPr id="31" name="矩形 30">
            <a:extLst>
              <a:ext uri="{FF2B5EF4-FFF2-40B4-BE49-F238E27FC236}">
                <a16:creationId xmlns:a16="http://schemas.microsoft.com/office/drawing/2014/main" id="{A6D4B3F2-AA22-4694-893D-32F7753021C4}"/>
              </a:ext>
            </a:extLst>
          </p:cNvPr>
          <p:cNvSpPr/>
          <p:nvPr/>
        </p:nvSpPr>
        <p:spPr bwMode="auto">
          <a:xfrm>
            <a:off x="8100392" y="458228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文本框 31">
            <a:extLst>
              <a:ext uri="{FF2B5EF4-FFF2-40B4-BE49-F238E27FC236}">
                <a16:creationId xmlns:a16="http://schemas.microsoft.com/office/drawing/2014/main" id="{622D6CBB-D909-4A19-9B7A-663A6DA2AE59}"/>
              </a:ext>
            </a:extLst>
          </p:cNvPr>
          <p:cNvSpPr txBox="1"/>
          <p:nvPr/>
        </p:nvSpPr>
        <p:spPr>
          <a:xfrm>
            <a:off x="8075120" y="4581128"/>
            <a:ext cx="383438"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3" name="矩形 32">
            <a:extLst>
              <a:ext uri="{FF2B5EF4-FFF2-40B4-BE49-F238E27FC236}">
                <a16:creationId xmlns:a16="http://schemas.microsoft.com/office/drawing/2014/main" id="{D9482185-4236-4B7E-8E14-EE3E4EF3DC5A}"/>
              </a:ext>
            </a:extLst>
          </p:cNvPr>
          <p:cNvSpPr/>
          <p:nvPr/>
        </p:nvSpPr>
        <p:spPr bwMode="auto">
          <a:xfrm>
            <a:off x="7236296" y="458112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B</a:t>
            </a:r>
          </a:p>
        </p:txBody>
      </p:sp>
      <p:sp>
        <p:nvSpPr>
          <p:cNvPr id="40" name="矩形 39">
            <a:extLst>
              <a:ext uri="{FF2B5EF4-FFF2-40B4-BE49-F238E27FC236}">
                <a16:creationId xmlns:a16="http://schemas.microsoft.com/office/drawing/2014/main" id="{9B01C021-28E8-482C-9E12-C758F072AC30}"/>
              </a:ext>
            </a:extLst>
          </p:cNvPr>
          <p:cNvSpPr/>
          <p:nvPr/>
        </p:nvSpPr>
        <p:spPr bwMode="auto">
          <a:xfrm>
            <a:off x="7740352" y="544638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a:t>
            </a:r>
          </a:p>
        </p:txBody>
      </p:sp>
      <p:sp>
        <p:nvSpPr>
          <p:cNvPr id="41" name="矩形 40">
            <a:extLst>
              <a:ext uri="{FF2B5EF4-FFF2-40B4-BE49-F238E27FC236}">
                <a16:creationId xmlns:a16="http://schemas.microsoft.com/office/drawing/2014/main" id="{B3EC8D96-4BE9-49B7-A852-CF1A4EEF64A5}"/>
              </a:ext>
            </a:extLst>
          </p:cNvPr>
          <p:cNvSpPr/>
          <p:nvPr/>
        </p:nvSpPr>
        <p:spPr bwMode="auto">
          <a:xfrm>
            <a:off x="8028384" y="544638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l</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2" name="矩形 41">
            <a:extLst>
              <a:ext uri="{FF2B5EF4-FFF2-40B4-BE49-F238E27FC236}">
                <a16:creationId xmlns:a16="http://schemas.microsoft.com/office/drawing/2014/main" id="{DA963920-C80E-4F0E-96E6-4612A6279B21}"/>
              </a:ext>
            </a:extLst>
          </p:cNvPr>
          <p:cNvSpPr/>
          <p:nvPr/>
        </p:nvSpPr>
        <p:spPr bwMode="auto">
          <a:xfrm>
            <a:off x="8316416" y="544638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3" name="文本框 42">
            <a:extLst>
              <a:ext uri="{FF2B5EF4-FFF2-40B4-BE49-F238E27FC236}">
                <a16:creationId xmlns:a16="http://schemas.microsoft.com/office/drawing/2014/main" id="{F0698307-72D8-4827-8241-124E03744574}"/>
              </a:ext>
            </a:extLst>
          </p:cNvPr>
          <p:cNvSpPr txBox="1"/>
          <p:nvPr/>
        </p:nvSpPr>
        <p:spPr>
          <a:xfrm>
            <a:off x="8291144" y="5445224"/>
            <a:ext cx="383438"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4" name="矩形 43">
            <a:extLst>
              <a:ext uri="{FF2B5EF4-FFF2-40B4-BE49-F238E27FC236}">
                <a16:creationId xmlns:a16="http://schemas.microsoft.com/office/drawing/2014/main" id="{95E9263F-56EA-4C8F-ADB1-9F1AAD92DFE6}"/>
              </a:ext>
            </a:extLst>
          </p:cNvPr>
          <p:cNvSpPr/>
          <p:nvPr/>
        </p:nvSpPr>
        <p:spPr bwMode="auto">
          <a:xfrm>
            <a:off x="7452320" y="54452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5" name="矩形 44">
            <a:extLst>
              <a:ext uri="{FF2B5EF4-FFF2-40B4-BE49-F238E27FC236}">
                <a16:creationId xmlns:a16="http://schemas.microsoft.com/office/drawing/2014/main" id="{306D20F1-B019-46FD-A500-1D5FCAB5C8F3}"/>
              </a:ext>
            </a:extLst>
          </p:cNvPr>
          <p:cNvSpPr/>
          <p:nvPr/>
        </p:nvSpPr>
        <p:spPr bwMode="auto">
          <a:xfrm>
            <a:off x="7164288" y="54452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a:t>
            </a:r>
          </a:p>
        </p:txBody>
      </p:sp>
      <p:cxnSp>
        <p:nvCxnSpPr>
          <p:cNvPr id="46" name="连接符: 曲线 45">
            <a:extLst>
              <a:ext uri="{FF2B5EF4-FFF2-40B4-BE49-F238E27FC236}">
                <a16:creationId xmlns:a16="http://schemas.microsoft.com/office/drawing/2014/main" id="{C075666B-BEF4-4A4A-8C4F-4EA777D246EA}"/>
              </a:ext>
            </a:extLst>
          </p:cNvPr>
          <p:cNvCxnSpPr>
            <a:cxnSpLocks/>
            <a:endCxn id="24" idx="1"/>
          </p:cNvCxnSpPr>
          <p:nvPr/>
        </p:nvCxnSpPr>
        <p:spPr bwMode="auto">
          <a:xfrm rot="5400000">
            <a:off x="6786246" y="2942946"/>
            <a:ext cx="756084" cy="720080"/>
          </a:xfrm>
          <a:prstGeom prst="curvedConnector4">
            <a:avLst>
              <a:gd name="adj1" fmla="val 38095"/>
              <a:gd name="adj2" fmla="val 131746"/>
            </a:avLst>
          </a:prstGeom>
          <a:solidFill>
            <a:schemeClr val="accent1"/>
          </a:solidFill>
          <a:ln w="38100" cap="sq" cmpd="sng" algn="ctr">
            <a:solidFill>
              <a:schemeClr val="tx1"/>
            </a:solidFill>
            <a:prstDash val="solid"/>
            <a:round/>
            <a:headEnd type="none" w="sm" len="sm"/>
            <a:tailEnd type="triangle" w="med" len="lg"/>
          </a:ln>
          <a:effectLst/>
        </p:spPr>
      </p:cxnSp>
      <p:cxnSp>
        <p:nvCxnSpPr>
          <p:cNvPr id="49" name="连接符: 曲线 48">
            <a:extLst>
              <a:ext uri="{FF2B5EF4-FFF2-40B4-BE49-F238E27FC236}">
                <a16:creationId xmlns:a16="http://schemas.microsoft.com/office/drawing/2014/main" id="{075D3A54-C03A-4929-9535-2F8BF9B5A5CF}"/>
              </a:ext>
            </a:extLst>
          </p:cNvPr>
          <p:cNvCxnSpPr>
            <a:cxnSpLocks/>
            <a:endCxn id="33" idx="1"/>
          </p:cNvCxnSpPr>
          <p:nvPr/>
        </p:nvCxnSpPr>
        <p:spPr bwMode="auto">
          <a:xfrm rot="5400000">
            <a:off x="6678234" y="3483006"/>
            <a:ext cx="1836204" cy="720080"/>
          </a:xfrm>
          <a:prstGeom prst="curvedConnector4">
            <a:avLst>
              <a:gd name="adj1" fmla="val 71057"/>
              <a:gd name="adj2" fmla="val 131746"/>
            </a:avLst>
          </a:prstGeom>
          <a:solidFill>
            <a:schemeClr val="accent1"/>
          </a:solidFill>
          <a:ln w="38100" cap="sq" cmpd="sng" algn="ctr">
            <a:solidFill>
              <a:schemeClr val="tx1"/>
            </a:solidFill>
            <a:prstDash val="solid"/>
            <a:round/>
            <a:headEnd type="none" w="sm" len="sm"/>
            <a:tailEnd type="triangle" w="med" len="lg"/>
          </a:ln>
          <a:effectLst/>
        </p:spPr>
      </p:cxnSp>
      <p:cxnSp>
        <p:nvCxnSpPr>
          <p:cNvPr id="53" name="连接符: 曲线 52">
            <a:extLst>
              <a:ext uri="{FF2B5EF4-FFF2-40B4-BE49-F238E27FC236}">
                <a16:creationId xmlns:a16="http://schemas.microsoft.com/office/drawing/2014/main" id="{BAFFD08F-7574-4705-8B8B-29054AD01FE4}"/>
              </a:ext>
            </a:extLst>
          </p:cNvPr>
          <p:cNvCxnSpPr>
            <a:cxnSpLocks/>
            <a:endCxn id="45" idx="1"/>
          </p:cNvCxnSpPr>
          <p:nvPr/>
        </p:nvCxnSpPr>
        <p:spPr bwMode="auto">
          <a:xfrm rot="5400000">
            <a:off x="6390202" y="3627022"/>
            <a:ext cx="2772308" cy="1224136"/>
          </a:xfrm>
          <a:prstGeom prst="curvedConnector4">
            <a:avLst>
              <a:gd name="adj1" fmla="val 86053"/>
              <a:gd name="adj2" fmla="val 118674"/>
            </a:avLst>
          </a:prstGeom>
          <a:solidFill>
            <a:schemeClr val="accent1"/>
          </a:solidFill>
          <a:ln w="38100" cap="sq" cmpd="sng" algn="ctr">
            <a:solidFill>
              <a:schemeClr val="tx1"/>
            </a:solidFill>
            <a:prstDash val="solid"/>
            <a:round/>
            <a:headEnd type="none" w="sm" len="sm"/>
            <a:tailEnd type="triangle" w="med" len="lg"/>
          </a:ln>
          <a:effectLst/>
        </p:spPr>
      </p:cxnSp>
      <p:sp>
        <p:nvSpPr>
          <p:cNvPr id="70" name="矩形 69">
            <a:extLst>
              <a:ext uri="{FF2B5EF4-FFF2-40B4-BE49-F238E27FC236}">
                <a16:creationId xmlns:a16="http://schemas.microsoft.com/office/drawing/2014/main" id="{EEA51A3B-88FD-49F0-9893-5842BB356817}"/>
              </a:ext>
            </a:extLst>
          </p:cNvPr>
          <p:cNvSpPr/>
          <p:nvPr/>
        </p:nvSpPr>
        <p:spPr bwMode="auto">
          <a:xfrm>
            <a:off x="7452320" y="980728"/>
            <a:ext cx="1032914" cy="360040"/>
          </a:xfrm>
          <a:prstGeom prst="rect">
            <a:avLst/>
          </a:prstGeom>
          <a:solidFill>
            <a:srgbClr val="00B0F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0</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1" name="文本框 70">
            <a:extLst>
              <a:ext uri="{FF2B5EF4-FFF2-40B4-BE49-F238E27FC236}">
                <a16:creationId xmlns:a16="http://schemas.microsoft.com/office/drawing/2014/main" id="{BB3C8253-25F1-47AB-A230-A6ACAA9A4B50}"/>
              </a:ext>
            </a:extLst>
          </p:cNvPr>
          <p:cNvSpPr txBox="1"/>
          <p:nvPr/>
        </p:nvSpPr>
        <p:spPr>
          <a:xfrm>
            <a:off x="5220072" y="3861048"/>
            <a:ext cx="792088" cy="461665"/>
          </a:xfrm>
          <a:prstGeom prst="rect">
            <a:avLst/>
          </a:prstGeom>
          <a:noFill/>
        </p:spPr>
        <p:txBody>
          <a:bodyPr wrap="square" rtlCol="0">
            <a:spAutoFit/>
          </a:bodyPr>
          <a:lstStyle/>
          <a:p>
            <a:r>
              <a:rPr lang="en-US" dirty="0"/>
              <a:t>copy</a:t>
            </a:r>
          </a:p>
        </p:txBody>
      </p:sp>
      <p:sp>
        <p:nvSpPr>
          <p:cNvPr id="72" name="矩形 71">
            <a:extLst>
              <a:ext uri="{FF2B5EF4-FFF2-40B4-BE49-F238E27FC236}">
                <a16:creationId xmlns:a16="http://schemas.microsoft.com/office/drawing/2014/main" id="{CEC40C19-5234-47D9-96E6-12682668D527}"/>
              </a:ext>
            </a:extLst>
          </p:cNvPr>
          <p:cNvSpPr/>
          <p:nvPr/>
        </p:nvSpPr>
        <p:spPr bwMode="auto">
          <a:xfrm>
            <a:off x="5076056" y="3573016"/>
            <a:ext cx="1032914" cy="360040"/>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3" name="文本框 72">
            <a:extLst>
              <a:ext uri="{FF2B5EF4-FFF2-40B4-BE49-F238E27FC236}">
                <a16:creationId xmlns:a16="http://schemas.microsoft.com/office/drawing/2014/main" id="{60F68236-D1C6-4AE4-908C-2A2F4B374A7D}"/>
              </a:ext>
            </a:extLst>
          </p:cNvPr>
          <p:cNvSpPr txBox="1"/>
          <p:nvPr/>
        </p:nvSpPr>
        <p:spPr>
          <a:xfrm>
            <a:off x="5652120" y="5733256"/>
            <a:ext cx="864096" cy="461665"/>
          </a:xfrm>
          <a:prstGeom prst="rect">
            <a:avLst/>
          </a:prstGeom>
          <a:noFill/>
        </p:spPr>
        <p:txBody>
          <a:bodyPr wrap="square" rtlCol="0">
            <a:spAutoFit/>
          </a:bodyPr>
          <a:lstStyle/>
          <a:p>
            <a:r>
              <a:rPr lang="en-US" dirty="0"/>
              <a:t>name</a:t>
            </a:r>
          </a:p>
        </p:txBody>
      </p:sp>
      <p:sp>
        <p:nvSpPr>
          <p:cNvPr id="74" name="矩形 73">
            <a:extLst>
              <a:ext uri="{FF2B5EF4-FFF2-40B4-BE49-F238E27FC236}">
                <a16:creationId xmlns:a16="http://schemas.microsoft.com/office/drawing/2014/main" id="{DAF5B60E-F196-4735-BE49-46170B48EA5B}"/>
              </a:ext>
            </a:extLst>
          </p:cNvPr>
          <p:cNvSpPr/>
          <p:nvPr/>
        </p:nvSpPr>
        <p:spPr bwMode="auto">
          <a:xfrm>
            <a:off x="5508104" y="5445224"/>
            <a:ext cx="1032914" cy="360040"/>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75" name="连接符: 曲线 74">
            <a:extLst>
              <a:ext uri="{FF2B5EF4-FFF2-40B4-BE49-F238E27FC236}">
                <a16:creationId xmlns:a16="http://schemas.microsoft.com/office/drawing/2014/main" id="{34E30620-24B6-4B22-B286-EEFED9AAFD58}"/>
              </a:ext>
            </a:extLst>
          </p:cNvPr>
          <p:cNvCxnSpPr>
            <a:cxnSpLocks/>
          </p:cNvCxnSpPr>
          <p:nvPr/>
        </p:nvCxnSpPr>
        <p:spPr bwMode="auto">
          <a:xfrm>
            <a:off x="5580112" y="3789040"/>
            <a:ext cx="1152128" cy="12700"/>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cxnSp>
        <p:nvCxnSpPr>
          <p:cNvPr id="80" name="连接符: 曲线 79">
            <a:extLst>
              <a:ext uri="{FF2B5EF4-FFF2-40B4-BE49-F238E27FC236}">
                <a16:creationId xmlns:a16="http://schemas.microsoft.com/office/drawing/2014/main" id="{E075F099-15A8-4E8C-8166-E3CB8F2B9A2C}"/>
              </a:ext>
            </a:extLst>
          </p:cNvPr>
          <p:cNvCxnSpPr>
            <a:cxnSpLocks/>
          </p:cNvCxnSpPr>
          <p:nvPr/>
        </p:nvCxnSpPr>
        <p:spPr bwMode="auto">
          <a:xfrm>
            <a:off x="6012160" y="5589240"/>
            <a:ext cx="1152128" cy="156716"/>
          </a:xfrm>
          <a:prstGeom prst="curvedConnector3">
            <a:avLst>
              <a:gd name="adj1" fmla="val 60976"/>
            </a:avLst>
          </a:prstGeom>
          <a:solidFill>
            <a:schemeClr val="accent1"/>
          </a:solidFill>
          <a:ln w="38100" cap="sq" cmpd="sng" algn="ctr">
            <a:solidFill>
              <a:schemeClr val="tx1"/>
            </a:solidFill>
            <a:prstDash val="solid"/>
            <a:round/>
            <a:headEnd type="none" w="sm" len="sm"/>
            <a:tailEnd type="triangle" w="med" len="lg"/>
          </a:ln>
          <a:effectLst/>
        </p:spPr>
      </p:cxnSp>
      <p:sp>
        <p:nvSpPr>
          <p:cNvPr id="87" name="矩形 86">
            <a:extLst>
              <a:ext uri="{FF2B5EF4-FFF2-40B4-BE49-F238E27FC236}">
                <a16:creationId xmlns:a16="http://schemas.microsoft.com/office/drawing/2014/main" id="{A46911F9-1D30-41AE-B982-35E6A2A52078}"/>
              </a:ext>
            </a:extLst>
          </p:cNvPr>
          <p:cNvSpPr/>
          <p:nvPr/>
        </p:nvSpPr>
        <p:spPr bwMode="auto">
          <a:xfrm>
            <a:off x="179512" y="3501008"/>
            <a:ext cx="4752528" cy="1872208"/>
          </a:xfrm>
          <a:prstGeom prst="rect">
            <a:avLst/>
          </a:prstGeom>
          <a:solidFill>
            <a:srgbClr val="FFFF00">
              <a:alpha val="30000"/>
            </a:srgb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88" name="文本框 87">
            <a:extLst>
              <a:ext uri="{FF2B5EF4-FFF2-40B4-BE49-F238E27FC236}">
                <a16:creationId xmlns:a16="http://schemas.microsoft.com/office/drawing/2014/main" id="{6B6DF50E-B74D-4230-9501-2929B746BF7B}"/>
              </a:ext>
            </a:extLst>
          </p:cNvPr>
          <p:cNvSpPr txBox="1"/>
          <p:nvPr/>
        </p:nvSpPr>
        <p:spPr>
          <a:xfrm>
            <a:off x="179512" y="2780928"/>
            <a:ext cx="4752528" cy="461665"/>
          </a:xfrm>
          <a:prstGeom prst="rect">
            <a:avLst/>
          </a:prstGeom>
          <a:noFill/>
        </p:spPr>
        <p:txBody>
          <a:bodyPr wrap="square" rtlCol="0">
            <a:spAutoFit/>
          </a:bodyPr>
          <a:lstStyle/>
          <a:p>
            <a:r>
              <a:rPr lang="zh-CN" altLang="en-US" dirty="0">
                <a:solidFill>
                  <a:srgbClr val="FFFF00"/>
                </a:solidFill>
              </a:rPr>
              <a:t>必须要有的代码，否则资源泄露</a:t>
            </a:r>
          </a:p>
        </p:txBody>
      </p:sp>
    </p:spTree>
    <p:extLst>
      <p:ext uri="{BB962C8B-B14F-4D97-AF65-F5344CB8AC3E}">
        <p14:creationId xmlns:p14="http://schemas.microsoft.com/office/powerpoint/2010/main" val="250671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188640"/>
            <a:ext cx="8640960" cy="60016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更新后的</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StackNew</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StackNew</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C000"/>
                </a:solidFill>
                <a:effectLst/>
                <a:uLnTx/>
                <a:uFillTx/>
                <a:latin typeface="Times New Roman" pitchFamily="18" charset="0"/>
                <a:ea typeface="宋体" pitchFamily="2" charset="-122"/>
                <a:cs typeface="+mn-cs"/>
              </a:rPr>
              <a:t>freefn</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在</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struct</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里添加一个成员 </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C000"/>
                </a:solidFill>
                <a:effectLst/>
                <a:uLnTx/>
                <a:uFillTx/>
                <a:latin typeface="Times New Roman" pitchFamily="18" charset="0"/>
                <a:ea typeface="宋体" pitchFamily="2" charset="-122"/>
                <a:cs typeface="+mn-cs"/>
              </a:rPr>
              <a:t>freefn</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solidFill>
                <a:srgbClr val="FFFFFF"/>
              </a:solidFill>
            </a:endParaRPr>
          </a:p>
          <a:p>
            <a:pPr lvl="0">
              <a:defRPr/>
            </a:pPr>
            <a:r>
              <a:rPr lang="en-US" altLang="zh-CN" dirty="0">
                <a:solidFill>
                  <a:srgbClr val="FFFFFF"/>
                </a:solidFill>
              </a:rPr>
              <a:t>struct stack</a:t>
            </a:r>
          </a:p>
          <a:p>
            <a:pPr lvl="0">
              <a:defRPr/>
            </a:pPr>
            <a:r>
              <a:rPr lang="en-US" altLang="zh-CN" dirty="0">
                <a:solidFill>
                  <a:srgbClr val="FFFFFF"/>
                </a:solidFill>
              </a:rPr>
              <a:t>{</a:t>
            </a:r>
          </a:p>
          <a:p>
            <a:pPr lvl="0">
              <a:defRPr/>
            </a:pPr>
            <a:r>
              <a:rPr lang="en-US" altLang="zh-CN" dirty="0">
                <a:solidFill>
                  <a:srgbClr val="FFFFFF"/>
                </a:solidFill>
              </a:rPr>
              <a:t>    void *</a:t>
            </a:r>
            <a:r>
              <a:rPr lang="en-US" altLang="zh-CN" dirty="0" err="1">
                <a:solidFill>
                  <a:srgbClr val="FFFFFF"/>
                </a:solidFill>
              </a:rPr>
              <a:t>elems</a:t>
            </a:r>
            <a:r>
              <a:rPr lang="en-US" altLang="zh-CN" dirty="0">
                <a:solidFill>
                  <a:srgbClr val="FFFFFF"/>
                </a:solidFill>
              </a:rPr>
              <a:t>;  // </a:t>
            </a:r>
            <a:r>
              <a:rPr lang="zh-CN" altLang="en-US" dirty="0">
                <a:solidFill>
                  <a:srgbClr val="FFFFFF"/>
                </a:solidFill>
              </a:rPr>
              <a:t>数据指针</a:t>
            </a:r>
            <a:endParaRPr lang="en-US" altLang="zh-CN" dirty="0">
              <a:solidFill>
                <a:srgbClr val="FFFFFF"/>
              </a:solidFill>
            </a:endParaRPr>
          </a:p>
          <a:p>
            <a:pPr lvl="0">
              <a:defRPr/>
            </a:pPr>
            <a:r>
              <a:rPr lang="en-US" altLang="zh-CN" dirty="0">
                <a:solidFill>
                  <a:srgbClr val="FFFFFF"/>
                </a:solidFill>
              </a:rPr>
              <a:t>    int </a:t>
            </a:r>
            <a:r>
              <a:rPr lang="en-US" altLang="zh-CN" dirty="0" err="1">
                <a:solidFill>
                  <a:srgbClr val="FFFFFF"/>
                </a:solidFill>
              </a:rPr>
              <a:t>elemSize</a:t>
            </a:r>
            <a:r>
              <a:rPr lang="en-US" altLang="zh-CN" dirty="0">
                <a:solidFill>
                  <a:srgbClr val="FFFFFF"/>
                </a:solidFill>
              </a:rPr>
              <a:t>; // </a:t>
            </a:r>
            <a:r>
              <a:rPr lang="zh-CN" altLang="en-US" dirty="0">
                <a:solidFill>
                  <a:srgbClr val="FFFFFF"/>
                </a:solidFill>
              </a:rPr>
              <a:t>数据元素大小</a:t>
            </a:r>
            <a:endParaRPr lang="en-US" altLang="zh-CN" dirty="0">
              <a:solidFill>
                <a:srgbClr val="FFFFFF"/>
              </a:solidFill>
            </a:endParaRPr>
          </a:p>
          <a:p>
            <a:pPr lvl="0">
              <a:defRPr/>
            </a:pPr>
            <a:r>
              <a:rPr lang="en-US" altLang="zh-CN" dirty="0">
                <a:solidFill>
                  <a:srgbClr val="FFFFFF"/>
                </a:solidFill>
              </a:rPr>
              <a:t>    int </a:t>
            </a:r>
            <a:r>
              <a:rPr lang="en-US" altLang="zh-CN" dirty="0" err="1">
                <a:solidFill>
                  <a:srgbClr val="FFFFFF"/>
                </a:solidFill>
              </a:rPr>
              <a:t>logLen</a:t>
            </a:r>
            <a:r>
              <a:rPr lang="en-US" altLang="zh-CN" dirty="0">
                <a:solidFill>
                  <a:srgbClr val="FFFFFF"/>
                </a:solidFill>
              </a:rPr>
              <a:t>;  // </a:t>
            </a:r>
            <a:r>
              <a:rPr lang="zh-CN" altLang="en-US" dirty="0">
                <a:solidFill>
                  <a:srgbClr val="FFFFFF"/>
                </a:solidFill>
              </a:rPr>
              <a:t>入栈元素</a:t>
            </a:r>
            <a:endParaRPr lang="en-US" altLang="zh-CN" dirty="0">
              <a:solidFill>
                <a:srgbClr val="FFFFFF"/>
              </a:solidFill>
            </a:endParaRPr>
          </a:p>
          <a:p>
            <a:pPr lvl="0">
              <a:defRPr/>
            </a:pPr>
            <a:r>
              <a:rPr lang="en-US" altLang="zh-CN" dirty="0">
                <a:solidFill>
                  <a:srgbClr val="FFFFFF"/>
                </a:solidFill>
              </a:rPr>
              <a:t>    int </a:t>
            </a:r>
            <a:r>
              <a:rPr lang="en-US" altLang="zh-CN" dirty="0" err="1">
                <a:solidFill>
                  <a:srgbClr val="FFFFFF"/>
                </a:solidFill>
              </a:rPr>
              <a:t>allocLen</a:t>
            </a:r>
            <a:r>
              <a:rPr lang="en-US" altLang="zh-CN" dirty="0">
                <a:solidFill>
                  <a:srgbClr val="FFFFFF"/>
                </a:solidFill>
              </a:rPr>
              <a:t>;  // </a:t>
            </a:r>
            <a:r>
              <a:rPr lang="zh-CN" altLang="en-US" dirty="0">
                <a:solidFill>
                  <a:srgbClr val="FFFFFF"/>
                </a:solidFill>
              </a:rPr>
              <a:t>栈容量</a:t>
            </a:r>
            <a:endParaRPr lang="en-US" altLang="zh-CN" dirty="0">
              <a:solidFill>
                <a:srgbClr val="FFFFFF"/>
              </a:solidFill>
            </a:endParaRPr>
          </a:p>
          <a:p>
            <a:pPr lvl="0">
              <a:defRPr/>
            </a:pPr>
            <a:r>
              <a:rPr lang="en-US" altLang="zh-CN" dirty="0">
                <a:solidFill>
                  <a:srgbClr val="FFFFFF"/>
                </a:solidFill>
              </a:rPr>
              <a:t>    </a:t>
            </a:r>
            <a:r>
              <a:rPr lang="en-US" altLang="zh-CN" dirty="0">
                <a:solidFill>
                  <a:srgbClr val="FFC000"/>
                </a:solidFill>
              </a:rPr>
              <a:t>void (*</a:t>
            </a:r>
            <a:r>
              <a:rPr lang="en-US" altLang="zh-CN" dirty="0" err="1">
                <a:solidFill>
                  <a:srgbClr val="FFC000"/>
                </a:solidFill>
              </a:rPr>
              <a:t>freefn</a:t>
            </a:r>
            <a:r>
              <a:rPr lang="en-US" altLang="zh-CN" dirty="0">
                <a:solidFill>
                  <a:srgbClr val="FFC000"/>
                </a:solidFill>
              </a:rPr>
              <a:t>)(void *); // </a:t>
            </a:r>
            <a:r>
              <a:rPr lang="zh-CN" altLang="en-US" dirty="0">
                <a:solidFill>
                  <a:srgbClr val="FFC000"/>
                </a:solidFill>
              </a:rPr>
              <a:t>销毁栈时，可供调用的释放资源函数</a:t>
            </a:r>
            <a:endParaRPr lang="en-US" altLang="zh-CN" dirty="0">
              <a:solidFill>
                <a:srgbClr val="FFC000"/>
              </a:solidFill>
            </a:endParaRPr>
          </a:p>
          <a:p>
            <a:pPr lvl="0">
              <a:defRPr/>
            </a:pP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733688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188640"/>
            <a:ext cx="8640960" cy="60016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更新</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StackNew</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，添加一个参数：</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StackNew</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C000"/>
                </a:solidFill>
                <a:effectLst/>
                <a:uLnTx/>
                <a:uFillTx/>
                <a:latin typeface="Times New Roman" pitchFamily="18" charset="0"/>
                <a:ea typeface="宋体" pitchFamily="2" charset="-122"/>
                <a:cs typeface="+mn-cs"/>
              </a:rPr>
              <a:t>ffn</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在</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struct</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里添加一个成员 </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C000"/>
                </a:solidFill>
                <a:effectLst/>
                <a:uLnTx/>
                <a:uFillTx/>
                <a:latin typeface="Times New Roman" pitchFamily="18" charset="0"/>
                <a:ea typeface="宋体" pitchFamily="2" charset="-122"/>
                <a:cs typeface="+mn-cs"/>
              </a:rPr>
              <a:t>freefn</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struct stack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数据指针</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数据元素大小</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logLen</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入栈元素</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allocLen</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栈容量</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C000"/>
                </a:solidFill>
                <a:effectLst/>
                <a:uLnTx/>
                <a:uFillTx/>
                <a:latin typeface="Times New Roman" pitchFamily="18" charset="0"/>
                <a:ea typeface="宋体" pitchFamily="2" charset="-122"/>
                <a:cs typeface="+mn-cs"/>
              </a:rPr>
              <a:t>freefn</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 // </a:t>
            </a:r>
            <a:r>
              <a:rPr kumimoji="1" lang="zh-CN" altLang="en-US"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销毁栈时，可供调用的释放资源函数</a:t>
            </a:r>
            <a:endPar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10015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E78E646-4775-457C-9DB4-EABDC696B453}"/>
              </a:ext>
            </a:extLst>
          </p:cNvPr>
          <p:cNvSpPr/>
          <p:nvPr/>
        </p:nvSpPr>
        <p:spPr>
          <a:xfrm>
            <a:off x="395536" y="836712"/>
            <a:ext cx="8280920" cy="3416320"/>
          </a:xfrm>
          <a:prstGeom prst="rect">
            <a:avLst/>
          </a:prstGeom>
        </p:spPr>
        <p:txBody>
          <a:bodyPr wrap="square">
            <a:spAutoFit/>
          </a:bodyPr>
          <a:lstStyle/>
          <a:p>
            <a:pPr lvl="0">
              <a:defRPr/>
            </a:pPr>
            <a:r>
              <a:rPr lang="en-US" altLang="zh-CN" dirty="0">
                <a:solidFill>
                  <a:srgbClr val="FFFFFF"/>
                </a:solidFill>
              </a:rPr>
              <a:t>void </a:t>
            </a:r>
            <a:r>
              <a:rPr lang="en-US" altLang="zh-CN" dirty="0" err="1">
                <a:solidFill>
                  <a:srgbClr val="FFFFFF"/>
                </a:solidFill>
              </a:rPr>
              <a:t>StackNew</a:t>
            </a:r>
            <a:r>
              <a:rPr lang="en-US" altLang="zh-CN" dirty="0">
                <a:solidFill>
                  <a:srgbClr val="FFFFFF"/>
                </a:solidFill>
              </a:rPr>
              <a:t>(stack *s, int </a:t>
            </a:r>
            <a:r>
              <a:rPr lang="en-US" altLang="zh-CN" dirty="0" err="1">
                <a:solidFill>
                  <a:srgbClr val="FFFFFF"/>
                </a:solidFill>
              </a:rPr>
              <a:t>elemSize</a:t>
            </a:r>
            <a:r>
              <a:rPr lang="en-US" altLang="zh-CN" dirty="0">
                <a:solidFill>
                  <a:srgbClr val="FFFFFF"/>
                </a:solidFill>
              </a:rPr>
              <a:t>, </a:t>
            </a:r>
            <a:r>
              <a:rPr lang="en-US" altLang="zh-CN" dirty="0">
                <a:solidFill>
                  <a:srgbClr val="FFC000"/>
                </a:solidFill>
              </a:rPr>
              <a:t>void (*</a:t>
            </a:r>
            <a:r>
              <a:rPr lang="en-US" altLang="zh-CN" dirty="0" err="1">
                <a:solidFill>
                  <a:srgbClr val="FFC000"/>
                </a:solidFill>
              </a:rPr>
              <a:t>ffn</a:t>
            </a:r>
            <a:r>
              <a:rPr lang="en-US" altLang="zh-CN" dirty="0">
                <a:solidFill>
                  <a:srgbClr val="FFC000"/>
                </a:solidFill>
              </a:rPr>
              <a:t>)(void *)</a:t>
            </a:r>
            <a:r>
              <a:rPr lang="en-US" altLang="zh-CN" dirty="0">
                <a:solidFill>
                  <a:srgbClr val="FFFFFF"/>
                </a:solidFill>
              </a:rPr>
              <a:t>)</a:t>
            </a:r>
          </a:p>
          <a:p>
            <a:pPr lvl="0">
              <a:defRPr/>
            </a:pPr>
            <a:r>
              <a:rPr lang="en-US" altLang="zh-CN" dirty="0">
                <a:solidFill>
                  <a:srgbClr val="FFFFFF"/>
                </a:solidFill>
              </a:rPr>
              <a:t>{</a:t>
            </a:r>
          </a:p>
          <a:p>
            <a:pPr lvl="0">
              <a:defRPr/>
            </a:pPr>
            <a:r>
              <a:rPr lang="en-US" altLang="zh-CN" dirty="0">
                <a:solidFill>
                  <a:srgbClr val="FFFFFF"/>
                </a:solidFill>
              </a:rPr>
              <a:t>    assert(</a:t>
            </a:r>
            <a:r>
              <a:rPr lang="en-US" altLang="zh-CN" dirty="0" err="1">
                <a:solidFill>
                  <a:srgbClr val="FFFFFF"/>
                </a:solidFill>
              </a:rPr>
              <a:t>elemSize</a:t>
            </a:r>
            <a:r>
              <a:rPr lang="en-US" altLang="zh-CN" dirty="0">
                <a:solidFill>
                  <a:srgbClr val="FFFFFF"/>
                </a:solidFill>
              </a:rPr>
              <a:t> &gt; 0);</a:t>
            </a:r>
          </a:p>
          <a:p>
            <a:pPr lvl="0">
              <a:defRPr/>
            </a:pPr>
            <a:r>
              <a:rPr lang="en-US" altLang="zh-CN" dirty="0">
                <a:solidFill>
                  <a:srgbClr val="FFFFFF"/>
                </a:solidFill>
              </a:rPr>
              <a:t>    s-&gt;</a:t>
            </a:r>
            <a:r>
              <a:rPr lang="en-US" altLang="zh-CN" dirty="0" err="1">
                <a:solidFill>
                  <a:srgbClr val="FFFFFF"/>
                </a:solidFill>
              </a:rPr>
              <a:t>elemSize</a:t>
            </a:r>
            <a:r>
              <a:rPr lang="en-US" altLang="zh-CN" dirty="0">
                <a:solidFill>
                  <a:srgbClr val="FFFFFF"/>
                </a:solidFill>
              </a:rPr>
              <a:t> = </a:t>
            </a:r>
            <a:r>
              <a:rPr lang="en-US" altLang="zh-CN" dirty="0" err="1">
                <a:solidFill>
                  <a:srgbClr val="FFFFFF"/>
                </a:solidFill>
              </a:rPr>
              <a:t>elemSize</a:t>
            </a:r>
            <a:r>
              <a:rPr lang="en-US" altLang="zh-CN" dirty="0">
                <a:solidFill>
                  <a:srgbClr val="FFFFFF"/>
                </a:solidFill>
              </a:rPr>
              <a:t>;</a:t>
            </a:r>
          </a:p>
          <a:p>
            <a:pPr lvl="0">
              <a:defRPr/>
            </a:pPr>
            <a:r>
              <a:rPr lang="en-US" altLang="zh-CN" dirty="0">
                <a:solidFill>
                  <a:srgbClr val="FFFFFF"/>
                </a:solidFill>
              </a:rPr>
              <a:t>    s-&gt;</a:t>
            </a:r>
            <a:r>
              <a:rPr lang="en-US" altLang="zh-CN" dirty="0" err="1">
                <a:solidFill>
                  <a:srgbClr val="FFFFFF"/>
                </a:solidFill>
              </a:rPr>
              <a:t>logLen</a:t>
            </a:r>
            <a:r>
              <a:rPr lang="en-US" altLang="zh-CN" dirty="0">
                <a:solidFill>
                  <a:srgbClr val="FFFFFF"/>
                </a:solidFill>
              </a:rPr>
              <a:t> = 0;</a:t>
            </a:r>
          </a:p>
          <a:p>
            <a:pPr lvl="0">
              <a:defRPr/>
            </a:pPr>
            <a:r>
              <a:rPr lang="en-US" altLang="zh-CN" dirty="0">
                <a:solidFill>
                  <a:srgbClr val="FFFFFF"/>
                </a:solidFill>
              </a:rPr>
              <a:t>    s-&gt;</a:t>
            </a:r>
            <a:r>
              <a:rPr lang="en-US" altLang="zh-CN" dirty="0" err="1">
                <a:solidFill>
                  <a:srgbClr val="FFFFFF"/>
                </a:solidFill>
              </a:rPr>
              <a:t>allocLen</a:t>
            </a:r>
            <a:r>
              <a:rPr lang="en-US" altLang="zh-CN" dirty="0">
                <a:solidFill>
                  <a:srgbClr val="FFFFFF"/>
                </a:solidFill>
              </a:rPr>
              <a:t> = 4;</a:t>
            </a:r>
          </a:p>
          <a:p>
            <a:pPr lvl="0">
              <a:defRPr/>
            </a:pPr>
            <a:r>
              <a:rPr lang="en-US" altLang="zh-CN" dirty="0">
                <a:solidFill>
                  <a:srgbClr val="FFFFFF"/>
                </a:solidFill>
              </a:rPr>
              <a:t>    s-&gt;</a:t>
            </a:r>
            <a:r>
              <a:rPr lang="en-US" altLang="zh-CN" dirty="0" err="1">
                <a:solidFill>
                  <a:srgbClr val="FFFFFF"/>
                </a:solidFill>
              </a:rPr>
              <a:t>elems</a:t>
            </a:r>
            <a:r>
              <a:rPr lang="en-US" altLang="zh-CN" dirty="0">
                <a:solidFill>
                  <a:srgbClr val="FFFFFF"/>
                </a:solidFill>
              </a:rPr>
              <a:t> = malloc(4 * </a:t>
            </a:r>
            <a:r>
              <a:rPr lang="en-US" altLang="zh-CN" dirty="0" err="1">
                <a:solidFill>
                  <a:srgbClr val="FFFFFF"/>
                </a:solidFill>
              </a:rPr>
              <a:t>elemSize</a:t>
            </a:r>
            <a:r>
              <a:rPr lang="en-US" altLang="zh-CN" dirty="0">
                <a:solidFill>
                  <a:srgbClr val="FFFFFF"/>
                </a:solidFill>
              </a:rPr>
              <a:t>);</a:t>
            </a:r>
          </a:p>
          <a:p>
            <a:pPr lvl="0">
              <a:defRPr/>
            </a:pPr>
            <a:r>
              <a:rPr lang="en-US" altLang="zh-CN" dirty="0">
                <a:solidFill>
                  <a:srgbClr val="FFFFFF"/>
                </a:solidFill>
              </a:rPr>
              <a:t>    s-&gt;</a:t>
            </a:r>
            <a:r>
              <a:rPr lang="en-US" altLang="zh-CN" dirty="0" err="1">
                <a:solidFill>
                  <a:srgbClr val="FFFFFF"/>
                </a:solidFill>
              </a:rPr>
              <a:t>freefn</a:t>
            </a:r>
            <a:r>
              <a:rPr lang="en-US" altLang="zh-CN" dirty="0">
                <a:solidFill>
                  <a:srgbClr val="FFFFFF"/>
                </a:solidFill>
              </a:rPr>
              <a:t> = </a:t>
            </a:r>
            <a:r>
              <a:rPr lang="en-US" altLang="zh-CN" dirty="0" err="1">
                <a:solidFill>
                  <a:srgbClr val="FFFFFF"/>
                </a:solidFill>
              </a:rPr>
              <a:t>ffn</a:t>
            </a:r>
            <a:r>
              <a:rPr lang="en-US" altLang="zh-CN" dirty="0">
                <a:solidFill>
                  <a:srgbClr val="FFFFFF"/>
                </a:solidFill>
              </a:rPr>
              <a:t>;</a:t>
            </a:r>
          </a:p>
          <a:p>
            <a:pPr lvl="0">
              <a:defRPr/>
            </a:pPr>
            <a:r>
              <a:rPr lang="en-US" altLang="zh-CN" dirty="0">
                <a:solidFill>
                  <a:srgbClr val="FFFFFF"/>
                </a:solidFill>
              </a:rPr>
              <a:t>}</a:t>
            </a:r>
          </a:p>
        </p:txBody>
      </p:sp>
    </p:spTree>
    <p:extLst>
      <p:ext uri="{BB962C8B-B14F-4D97-AF65-F5344CB8AC3E}">
        <p14:creationId xmlns:p14="http://schemas.microsoft.com/office/powerpoint/2010/main" val="2410641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E78E646-4775-457C-9DB4-EABDC696B453}"/>
              </a:ext>
            </a:extLst>
          </p:cNvPr>
          <p:cNvSpPr/>
          <p:nvPr/>
        </p:nvSpPr>
        <p:spPr>
          <a:xfrm>
            <a:off x="395536" y="836712"/>
            <a:ext cx="8280920" cy="304698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StackDispose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if (s-&gt;</a:t>
            </a:r>
            <a:r>
              <a:rPr lang="en-US" altLang="zh-CN" dirty="0" err="1">
                <a:solidFill>
                  <a:srgbClr val="FFFFFF"/>
                </a:solidFill>
              </a:rPr>
              <a:t>freefn</a:t>
            </a:r>
            <a:r>
              <a:rPr lang="en-US" altLang="zh-CN" dirty="0">
                <a:solidFill>
                  <a:srgbClr val="FFFFFF"/>
                </a:solidFill>
              </a:rPr>
              <a:t> != NULL)</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for (int </a:t>
            </a:r>
            <a:r>
              <a:rPr lang="en-US" altLang="zh-CN" dirty="0" err="1">
                <a:solidFill>
                  <a:srgbClr val="FFFFFF"/>
                </a:solidFill>
              </a:rPr>
              <a:t>i</a:t>
            </a:r>
            <a:r>
              <a:rPr lang="en-US" altLang="zh-CN" dirty="0">
                <a:solidFill>
                  <a:srgbClr val="FFFFFF"/>
                </a:solidFill>
              </a:rPr>
              <a:t> = 0; </a:t>
            </a:r>
            <a:r>
              <a:rPr lang="en-US" altLang="zh-CN" dirty="0" err="1">
                <a:solidFill>
                  <a:srgbClr val="FFFFFF"/>
                </a:solidFill>
              </a:rPr>
              <a:t>i</a:t>
            </a:r>
            <a:r>
              <a:rPr lang="en-US" altLang="zh-CN" dirty="0">
                <a:solidFill>
                  <a:srgbClr val="FFFFFF"/>
                </a:solidFill>
              </a:rPr>
              <a:t> &lt; s-&gt;</a:t>
            </a:r>
            <a:r>
              <a:rPr lang="en-US" altLang="zh-CN" dirty="0" err="1">
                <a:solidFill>
                  <a:srgbClr val="FFFFFF"/>
                </a:solidFill>
              </a:rPr>
              <a:t>logLen</a:t>
            </a:r>
            <a:r>
              <a:rPr lang="en-US" altLang="zh-CN" dirty="0">
                <a:solidFill>
                  <a:srgbClr val="FFFFFF"/>
                </a:solidFill>
              </a:rPr>
              <a:t>; </a:t>
            </a:r>
            <a:r>
              <a:rPr lang="en-US" altLang="zh-CN" dirty="0" err="1">
                <a:solidFill>
                  <a:srgbClr val="FFFFFF"/>
                </a:solidFill>
              </a:rPr>
              <a:t>i</a:t>
            </a:r>
            <a:r>
              <a:rPr lang="en-US" altLang="zh-CN" dirty="0">
                <a:solidFill>
                  <a:srgbClr val="FFFFFF"/>
                </a:solidFill>
              </a:rPr>
              <a:t>++)</a:t>
            </a:r>
          </a:p>
          <a:p>
            <a:pPr lvl="0">
              <a:defRPr/>
            </a:pPr>
            <a:r>
              <a:rPr lang="en-US" altLang="zh-CN" dirty="0">
                <a:solidFill>
                  <a:srgbClr val="FFFFFF"/>
                </a:solidFill>
              </a:rPr>
              <a:t>            s-&gt;</a:t>
            </a:r>
            <a:r>
              <a:rPr lang="en-US" altLang="zh-CN" dirty="0" err="1">
                <a:solidFill>
                  <a:srgbClr val="FFFFFF"/>
                </a:solidFill>
              </a:rPr>
              <a:t>freefn</a:t>
            </a:r>
            <a:r>
              <a:rPr lang="en-US" altLang="zh-CN" dirty="0">
                <a:solidFill>
                  <a:srgbClr val="FFFFFF"/>
                </a:solidFill>
              </a:rPr>
              <a:t>((char *)(s-&gt;</a:t>
            </a:r>
            <a:r>
              <a:rPr lang="en-US" altLang="zh-CN" dirty="0" err="1">
                <a:solidFill>
                  <a:srgbClr val="FFFFFF"/>
                </a:solidFill>
              </a:rPr>
              <a:t>elems</a:t>
            </a:r>
            <a:r>
              <a:rPr lang="en-US" altLang="zh-CN" dirty="0">
                <a:solidFill>
                  <a:srgbClr val="FFFFFF"/>
                </a:solidFill>
              </a:rPr>
              <a:t>) + </a:t>
            </a:r>
            <a:r>
              <a:rPr lang="en-US" altLang="zh-CN" dirty="0" err="1">
                <a:solidFill>
                  <a:srgbClr val="FFFFFF"/>
                </a:solidFill>
              </a:rPr>
              <a:t>i</a:t>
            </a:r>
            <a:r>
              <a:rPr lang="en-US" altLang="zh-CN" dirty="0">
                <a:solidFill>
                  <a:srgbClr val="FFFFFF"/>
                </a:solidFill>
              </a:rPr>
              <a:t> * s-&gt;</a:t>
            </a:r>
            <a:r>
              <a:rPr lang="en-US" altLang="zh-CN" dirty="0" err="1">
                <a:solidFill>
                  <a:srgbClr val="FFFFFF"/>
                </a:solidFill>
              </a:rPr>
              <a:t>elemSize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lvl="0">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lang="en-US" altLang="zh-CN" dirty="0">
                <a:solidFill>
                  <a:srgbClr val="FFFFFF"/>
                </a:solidFill>
              </a:rPr>
              <a:t>free(s-&gt;</a:t>
            </a:r>
            <a:r>
              <a:rPr lang="en-US" altLang="zh-CN" dirty="0" err="1">
                <a:solidFill>
                  <a:srgbClr val="FFFFFF"/>
                </a:solidFill>
              </a:rPr>
              <a:t>elems</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Tree>
    <p:extLst>
      <p:ext uri="{BB962C8B-B14F-4D97-AF65-F5344CB8AC3E}">
        <p14:creationId xmlns:p14="http://schemas.microsoft.com/office/powerpoint/2010/main" val="1247011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E78E646-4775-457C-9DB4-EABDC696B453}"/>
              </a:ext>
            </a:extLst>
          </p:cNvPr>
          <p:cNvSpPr/>
          <p:nvPr/>
        </p:nvSpPr>
        <p:spPr>
          <a:xfrm>
            <a:off x="251520" y="404664"/>
            <a:ext cx="6624736" cy="452431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rPr>
              <a:t>stack </a:t>
            </a:r>
            <a:r>
              <a:rPr kumimoji="1" lang="en-US" altLang="zh-CN" sz="2400" b="0" i="0" u="none" strike="noStrike" kern="1200" cap="none" spc="0" normalizeH="0" baseline="0" noProof="0" dirty="0" err="1">
                <a:ln>
                  <a:noFill/>
                </a:ln>
                <a:solidFill>
                  <a:srgbClr val="FFFFFF"/>
                </a:solidFill>
                <a:effectLst/>
                <a:uLnTx/>
                <a:uFillTx/>
                <a:latin typeface="Consolas" panose="020B0609020204030204" pitchFamily="49" charset="0"/>
              </a:rPr>
              <a:t>stringStack</a:t>
            </a:r>
            <a:r>
              <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FFFF"/>
                </a:solidFill>
                <a:latin typeface="Consolas" panose="020B0609020204030204" pitchFamily="49" charset="0"/>
              </a:rPr>
              <a:t>StackNew</a:t>
            </a:r>
            <a:r>
              <a:rPr lang="en-US" altLang="zh-CN" dirty="0">
                <a:solidFill>
                  <a:srgbClr val="FFFFFF"/>
                </a:solidFill>
                <a:latin typeface="Consolas" panose="020B0609020204030204" pitchFamily="49" charset="0"/>
              </a:rPr>
              <a:t>(&amp;</a:t>
            </a:r>
            <a:r>
              <a:rPr lang="en-US" altLang="zh-CN" dirty="0" err="1">
                <a:solidFill>
                  <a:srgbClr val="FFFFFF"/>
                </a:solidFill>
                <a:latin typeface="Consolas" panose="020B0609020204030204" pitchFamily="49" charset="0"/>
              </a:rPr>
              <a:t>stringStack</a:t>
            </a:r>
            <a:r>
              <a:rPr lang="en-US" altLang="zh-CN" dirty="0">
                <a:solidFill>
                  <a:srgbClr val="FFFFFF"/>
                </a:solidFill>
                <a:latin typeface="Consolas" panose="020B0609020204030204" pitchFamily="49" charset="0"/>
              </a:rPr>
              <a:t>, </a:t>
            </a:r>
            <a:r>
              <a:rPr lang="en-US" altLang="zh-CN" dirty="0" err="1">
                <a:solidFill>
                  <a:srgbClr val="FFFFFF"/>
                </a:solidFill>
                <a:latin typeface="Consolas" panose="020B0609020204030204" pitchFamily="49" charset="0"/>
              </a:rPr>
              <a:t>sizeof</a:t>
            </a:r>
            <a:r>
              <a:rPr lang="en-US" altLang="zh-CN" dirty="0">
                <a:solidFill>
                  <a:srgbClr val="FFFFFF"/>
                </a:solidFill>
                <a:latin typeface="Consolas" panose="020B0609020204030204" pitchFamily="49" charset="0"/>
              </a:rPr>
              <a:t>(char *), </a:t>
            </a:r>
            <a:r>
              <a:rPr lang="en-US" altLang="zh-CN" dirty="0" err="1">
                <a:solidFill>
                  <a:srgbClr val="FFFFFF"/>
                </a:solidFill>
                <a:latin typeface="Consolas" panose="020B0609020204030204" pitchFamily="49" charset="0"/>
              </a:rPr>
              <a:t>stringFree</a:t>
            </a:r>
            <a:r>
              <a:rPr lang="en-US" altLang="zh-CN" dirty="0">
                <a:solidFill>
                  <a:srgbClr val="FFFFFF"/>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solidFill>
                <a:srgbClr val="FFFFFF"/>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latin typeface="Consolas" panose="020B0609020204030204" pitchFamily="49" charset="0"/>
              </a:rPr>
              <a:t>void </a:t>
            </a:r>
            <a:r>
              <a:rPr lang="en-US" altLang="zh-CN" dirty="0" err="1">
                <a:solidFill>
                  <a:srgbClr val="FFFFFF"/>
                </a:solidFill>
                <a:latin typeface="Consolas" panose="020B0609020204030204" pitchFamily="49" charset="0"/>
              </a:rPr>
              <a:t>StringFree</a:t>
            </a:r>
            <a:r>
              <a:rPr lang="en-US" altLang="zh-CN" dirty="0">
                <a:solidFill>
                  <a:srgbClr val="FFFFFF"/>
                </a:solidFill>
                <a:latin typeface="Consolas" panose="020B0609020204030204" pitchFamily="49" charset="0"/>
              </a:rPr>
              <a:t>(void * </a:t>
            </a:r>
            <a:r>
              <a:rPr lang="en-US" altLang="zh-CN" dirty="0" err="1">
                <a:solidFill>
                  <a:srgbClr val="FFFFFF"/>
                </a:solidFill>
                <a:latin typeface="Consolas" panose="020B0609020204030204" pitchFamily="49" charset="0"/>
              </a:rPr>
              <a:t>elem</a:t>
            </a:r>
            <a:r>
              <a:rPr lang="en-US" altLang="zh-CN" dirty="0">
                <a:solidFill>
                  <a:srgbClr val="FFFFFF"/>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latin typeface="Consolas" panose="020B0609020204030204" pitchFamily="49" charset="0"/>
              </a:rPr>
              <a:t>    free(</a:t>
            </a:r>
            <a:r>
              <a:rPr lang="en-US" altLang="zh-CN" dirty="0">
                <a:solidFill>
                  <a:srgbClr val="FFC000"/>
                </a:solidFill>
                <a:latin typeface="Consolas" panose="020B0609020204030204" pitchFamily="49" charset="0"/>
              </a:rPr>
              <a:t>*</a:t>
            </a:r>
            <a:r>
              <a:rPr lang="en-US" altLang="zh-CN" dirty="0">
                <a:solidFill>
                  <a:srgbClr val="FFFFFF"/>
                </a:solidFill>
                <a:latin typeface="Consolas" panose="020B0609020204030204" pitchFamily="49" charset="0"/>
              </a:rPr>
              <a:t>(char</a:t>
            </a:r>
            <a:r>
              <a:rPr lang="en-US" altLang="zh-CN" dirty="0">
                <a:solidFill>
                  <a:srgbClr val="FFC000"/>
                </a:solidFill>
                <a:latin typeface="Consolas" panose="020B0609020204030204" pitchFamily="49" charset="0"/>
              </a:rPr>
              <a:t>*</a:t>
            </a:r>
            <a:r>
              <a:rPr lang="en-US" altLang="zh-CN" dirty="0">
                <a:solidFill>
                  <a:srgbClr val="FFFFFF"/>
                </a:solidFill>
                <a:latin typeface="Consolas" panose="020B0609020204030204" pitchFamily="49" charset="0"/>
              </a:rPr>
              <a:t>*)</a:t>
            </a:r>
            <a:r>
              <a:rPr lang="en-US" altLang="zh-CN" dirty="0" err="1">
                <a:solidFill>
                  <a:srgbClr val="FFFFFF"/>
                </a:solidFill>
                <a:latin typeface="Consolas" panose="020B0609020204030204" pitchFamily="49" charset="0"/>
              </a:rPr>
              <a:t>elem</a:t>
            </a:r>
            <a:r>
              <a:rPr lang="en-US" altLang="zh-CN" dirty="0">
                <a:solidFill>
                  <a:srgbClr val="FFFFFF"/>
                </a:solidFill>
                <a:latin typeface="Consolas" panose="020B0609020204030204" pitchFamily="49" charset="0"/>
              </a:rPr>
              <a:t>);</a:t>
            </a:r>
            <a:endPar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solidFill>
                  <a:srgbClr val="FFFFFF"/>
                </a:solidFill>
                <a:latin typeface="Consolas" panose="020B0609020204030204" pitchFamily="49" charset="0"/>
              </a:rPr>
              <a:t>去掉</a:t>
            </a:r>
            <a:r>
              <a:rPr lang="zh-CN" altLang="en-US" dirty="0">
                <a:solidFill>
                  <a:srgbClr val="FFFFFF"/>
                </a:solidFill>
                <a:latin typeface="+mn-ea"/>
                <a:ea typeface="+mn-ea"/>
              </a:rPr>
              <a:t>这两</a:t>
            </a:r>
            <a:r>
              <a:rPr lang="zh-CN" altLang="en-US" dirty="0">
                <a:solidFill>
                  <a:srgbClr val="FFFFFF"/>
                </a:solidFill>
                <a:latin typeface="Consolas" panose="020B0609020204030204" pitchFamily="49" charset="0"/>
              </a:rPr>
              <a:t>个</a:t>
            </a:r>
            <a:r>
              <a:rPr lang="zh-CN" altLang="en-US" dirty="0">
                <a:solidFill>
                  <a:srgbClr val="FFC000"/>
                </a:solidFill>
                <a:latin typeface="Consolas" panose="020B0609020204030204" pitchFamily="49" charset="0"/>
              </a:rPr>
              <a:t>*</a:t>
            </a:r>
            <a:r>
              <a:rPr lang="zh-CN" altLang="en-US" dirty="0">
                <a:solidFill>
                  <a:srgbClr val="FFFFFF"/>
                </a:solidFill>
                <a:latin typeface="Consolas" panose="020B0609020204030204" pitchFamily="49" charset="0"/>
              </a:rPr>
              <a:t>是不对的， 该指针不可</a:t>
            </a:r>
            <a:r>
              <a:rPr lang="en-US" altLang="zh-CN" dirty="0">
                <a:solidFill>
                  <a:srgbClr val="FFFFFF"/>
                </a:solidFill>
                <a:latin typeface="Consolas" panose="020B0609020204030204" pitchFamily="49" charset="0"/>
              </a:rPr>
              <a:t>free</a:t>
            </a:r>
            <a:r>
              <a:rPr lang="zh-CN" altLang="en-US" dirty="0">
                <a:solidFill>
                  <a:srgbClr val="FFFFFF"/>
                </a:solidFill>
                <a:latin typeface="Consolas" panose="020B0609020204030204" pitchFamily="49" charset="0"/>
              </a:rPr>
              <a:t>。</a:t>
            </a:r>
            <a:endParaRPr lang="en-US" altLang="zh-CN" dirty="0">
              <a:solidFill>
                <a:srgbClr val="FFFFFF"/>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solidFill>
                  <a:srgbClr val="FFFFFF"/>
                </a:solidFill>
                <a:latin typeface="Consolas" panose="020B0609020204030204" pitchFamily="49" charset="0"/>
              </a:rPr>
              <a:t>因为不是</a:t>
            </a:r>
            <a:r>
              <a:rPr lang="en-US" altLang="zh-CN" dirty="0">
                <a:solidFill>
                  <a:srgbClr val="FFFFFF"/>
                </a:solidFill>
                <a:latin typeface="Consolas" panose="020B0609020204030204" pitchFamily="49" charset="0"/>
              </a:rPr>
              <a:t>malloc</a:t>
            </a:r>
            <a:r>
              <a:rPr lang="zh-CN" altLang="en-US" dirty="0">
                <a:solidFill>
                  <a:srgbClr val="FFFFFF"/>
                </a:solidFill>
                <a:latin typeface="Consolas" panose="020B0609020204030204" pitchFamily="49" charset="0"/>
              </a:rPr>
              <a:t>出来的。</a:t>
            </a:r>
            <a:endPar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 name="矩形 2">
            <a:extLst>
              <a:ext uri="{FF2B5EF4-FFF2-40B4-BE49-F238E27FC236}">
                <a16:creationId xmlns:a16="http://schemas.microsoft.com/office/drawing/2014/main" id="{A4FA9DB7-1F8F-4046-945F-F3BC05B5335E}"/>
              </a:ext>
            </a:extLst>
          </p:cNvPr>
          <p:cNvSpPr/>
          <p:nvPr/>
        </p:nvSpPr>
        <p:spPr bwMode="auto">
          <a:xfrm>
            <a:off x="5076056" y="191683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4</a:t>
            </a:r>
          </a:p>
        </p:txBody>
      </p:sp>
      <p:sp>
        <p:nvSpPr>
          <p:cNvPr id="4" name="矩形 3">
            <a:extLst>
              <a:ext uri="{FF2B5EF4-FFF2-40B4-BE49-F238E27FC236}">
                <a16:creationId xmlns:a16="http://schemas.microsoft.com/office/drawing/2014/main" id="{D84AFD9B-6460-4A6E-A6BD-09B1AB4C6C06}"/>
              </a:ext>
            </a:extLst>
          </p:cNvPr>
          <p:cNvSpPr/>
          <p:nvPr/>
        </p:nvSpPr>
        <p:spPr bwMode="auto">
          <a:xfrm>
            <a:off x="5076056" y="227687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0</a:t>
            </a:r>
          </a:p>
        </p:txBody>
      </p:sp>
      <p:sp>
        <p:nvSpPr>
          <p:cNvPr id="5" name="矩形 4">
            <a:extLst>
              <a:ext uri="{FF2B5EF4-FFF2-40B4-BE49-F238E27FC236}">
                <a16:creationId xmlns:a16="http://schemas.microsoft.com/office/drawing/2014/main" id="{0F70F1B3-841B-474D-9C8F-1DCC2B0BC95A}"/>
              </a:ext>
            </a:extLst>
          </p:cNvPr>
          <p:cNvSpPr/>
          <p:nvPr/>
        </p:nvSpPr>
        <p:spPr bwMode="auto">
          <a:xfrm>
            <a:off x="5076056" y="263691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7" name="矩形 6">
            <a:extLst>
              <a:ext uri="{FF2B5EF4-FFF2-40B4-BE49-F238E27FC236}">
                <a16:creationId xmlns:a16="http://schemas.microsoft.com/office/drawing/2014/main" id="{124C815E-33CB-4A95-89C1-5D4FBB95A2B5}"/>
              </a:ext>
            </a:extLst>
          </p:cNvPr>
          <p:cNvSpPr/>
          <p:nvPr/>
        </p:nvSpPr>
        <p:spPr bwMode="auto">
          <a:xfrm>
            <a:off x="7740352"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8" name="矩形 7">
            <a:extLst>
              <a:ext uri="{FF2B5EF4-FFF2-40B4-BE49-F238E27FC236}">
                <a16:creationId xmlns:a16="http://schemas.microsoft.com/office/drawing/2014/main" id="{46F551FE-28DF-4D7C-A6ED-4F4F9118D7F3}"/>
              </a:ext>
            </a:extLst>
          </p:cNvPr>
          <p:cNvSpPr/>
          <p:nvPr/>
        </p:nvSpPr>
        <p:spPr bwMode="auto">
          <a:xfrm>
            <a:off x="8172400"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9" name="矩形 8">
            <a:extLst>
              <a:ext uri="{FF2B5EF4-FFF2-40B4-BE49-F238E27FC236}">
                <a16:creationId xmlns:a16="http://schemas.microsoft.com/office/drawing/2014/main" id="{022FFE05-55E1-4409-B8E6-099FD74FF131}"/>
              </a:ext>
            </a:extLst>
          </p:cNvPr>
          <p:cNvSpPr/>
          <p:nvPr/>
        </p:nvSpPr>
        <p:spPr bwMode="auto">
          <a:xfrm>
            <a:off x="7308304"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10" name="矩形 9">
            <a:extLst>
              <a:ext uri="{FF2B5EF4-FFF2-40B4-BE49-F238E27FC236}">
                <a16:creationId xmlns:a16="http://schemas.microsoft.com/office/drawing/2014/main" id="{98DFE6BD-46D1-4205-91B3-F8F2EEAEBB43}"/>
              </a:ext>
            </a:extLst>
          </p:cNvPr>
          <p:cNvSpPr/>
          <p:nvPr/>
        </p:nvSpPr>
        <p:spPr bwMode="auto">
          <a:xfrm>
            <a:off x="8604448"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cxnSp>
        <p:nvCxnSpPr>
          <p:cNvPr id="11" name="连接符: 曲线 10">
            <a:extLst>
              <a:ext uri="{FF2B5EF4-FFF2-40B4-BE49-F238E27FC236}">
                <a16:creationId xmlns:a16="http://schemas.microsoft.com/office/drawing/2014/main" id="{EB8FC6BA-4795-4AB6-9EC9-4F8B6644C0F7}"/>
              </a:ext>
            </a:extLst>
          </p:cNvPr>
          <p:cNvCxnSpPr>
            <a:cxnSpLocks/>
          </p:cNvCxnSpPr>
          <p:nvPr/>
        </p:nvCxnSpPr>
        <p:spPr bwMode="auto">
          <a:xfrm>
            <a:off x="5652120" y="2780928"/>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12" name="矩形 11">
            <a:extLst>
              <a:ext uri="{FF2B5EF4-FFF2-40B4-BE49-F238E27FC236}">
                <a16:creationId xmlns:a16="http://schemas.microsoft.com/office/drawing/2014/main" id="{18C3D535-DA11-41AB-9590-3935112C5494}"/>
              </a:ext>
            </a:extLst>
          </p:cNvPr>
          <p:cNvSpPr/>
          <p:nvPr/>
        </p:nvSpPr>
        <p:spPr bwMode="auto">
          <a:xfrm>
            <a:off x="5076056" y="191683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0</a:t>
            </a:r>
          </a:p>
        </p:txBody>
      </p:sp>
      <p:sp>
        <p:nvSpPr>
          <p:cNvPr id="13" name="矩形 12">
            <a:extLst>
              <a:ext uri="{FF2B5EF4-FFF2-40B4-BE49-F238E27FC236}">
                <a16:creationId xmlns:a16="http://schemas.microsoft.com/office/drawing/2014/main" id="{8C256928-71F9-4D82-8570-2CEFA29E9E67}"/>
              </a:ext>
            </a:extLst>
          </p:cNvPr>
          <p:cNvSpPr/>
          <p:nvPr/>
        </p:nvSpPr>
        <p:spPr bwMode="auto">
          <a:xfrm>
            <a:off x="5076056" y="227687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4</a:t>
            </a:r>
          </a:p>
        </p:txBody>
      </p:sp>
      <p:sp>
        <p:nvSpPr>
          <p:cNvPr id="14" name="矩形 13">
            <a:extLst>
              <a:ext uri="{FF2B5EF4-FFF2-40B4-BE49-F238E27FC236}">
                <a16:creationId xmlns:a16="http://schemas.microsoft.com/office/drawing/2014/main" id="{9413D8B0-F578-4FD6-91B7-5862B60BDFC7}"/>
              </a:ext>
            </a:extLst>
          </p:cNvPr>
          <p:cNvSpPr/>
          <p:nvPr/>
        </p:nvSpPr>
        <p:spPr bwMode="auto">
          <a:xfrm>
            <a:off x="5076056" y="263691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15" name="矩形 14">
            <a:extLst>
              <a:ext uri="{FF2B5EF4-FFF2-40B4-BE49-F238E27FC236}">
                <a16:creationId xmlns:a16="http://schemas.microsoft.com/office/drawing/2014/main" id="{82FF0725-5B19-456D-B57C-E1C4E7F85493}"/>
              </a:ext>
            </a:extLst>
          </p:cNvPr>
          <p:cNvSpPr/>
          <p:nvPr/>
        </p:nvSpPr>
        <p:spPr bwMode="auto">
          <a:xfrm>
            <a:off x="7740352"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16" name="矩形 15">
            <a:extLst>
              <a:ext uri="{FF2B5EF4-FFF2-40B4-BE49-F238E27FC236}">
                <a16:creationId xmlns:a16="http://schemas.microsoft.com/office/drawing/2014/main" id="{E439EB83-7FCC-42F5-99E7-A13EF8A4D0E8}"/>
              </a:ext>
            </a:extLst>
          </p:cNvPr>
          <p:cNvSpPr/>
          <p:nvPr/>
        </p:nvSpPr>
        <p:spPr bwMode="auto">
          <a:xfrm>
            <a:off x="8172400"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17" name="矩形 16">
            <a:extLst>
              <a:ext uri="{FF2B5EF4-FFF2-40B4-BE49-F238E27FC236}">
                <a16:creationId xmlns:a16="http://schemas.microsoft.com/office/drawing/2014/main" id="{939A6D63-0F24-4613-B1A6-A3B798C8DED5}"/>
              </a:ext>
            </a:extLst>
          </p:cNvPr>
          <p:cNvSpPr/>
          <p:nvPr/>
        </p:nvSpPr>
        <p:spPr bwMode="auto">
          <a:xfrm>
            <a:off x="7308304"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18" name="矩形 17">
            <a:extLst>
              <a:ext uri="{FF2B5EF4-FFF2-40B4-BE49-F238E27FC236}">
                <a16:creationId xmlns:a16="http://schemas.microsoft.com/office/drawing/2014/main" id="{CDD6EDBB-73FF-47B9-8E50-C7DFF7F5CD75}"/>
              </a:ext>
            </a:extLst>
          </p:cNvPr>
          <p:cNvSpPr/>
          <p:nvPr/>
        </p:nvSpPr>
        <p:spPr bwMode="auto">
          <a:xfrm>
            <a:off x="8604448"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cxnSp>
        <p:nvCxnSpPr>
          <p:cNvPr id="19" name="连接符: 曲线 18">
            <a:extLst>
              <a:ext uri="{FF2B5EF4-FFF2-40B4-BE49-F238E27FC236}">
                <a16:creationId xmlns:a16="http://schemas.microsoft.com/office/drawing/2014/main" id="{F8C4D4FC-4090-49E3-9B36-4079C9EACA74}"/>
              </a:ext>
            </a:extLst>
          </p:cNvPr>
          <p:cNvCxnSpPr>
            <a:cxnSpLocks/>
          </p:cNvCxnSpPr>
          <p:nvPr/>
        </p:nvCxnSpPr>
        <p:spPr bwMode="auto">
          <a:xfrm>
            <a:off x="5652120" y="2780928"/>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20" name="矩形 19">
            <a:extLst>
              <a:ext uri="{FF2B5EF4-FFF2-40B4-BE49-F238E27FC236}">
                <a16:creationId xmlns:a16="http://schemas.microsoft.com/office/drawing/2014/main" id="{99B385CA-D935-4480-824B-05DA1CC02121}"/>
              </a:ext>
            </a:extLst>
          </p:cNvPr>
          <p:cNvSpPr/>
          <p:nvPr/>
        </p:nvSpPr>
        <p:spPr bwMode="auto">
          <a:xfrm>
            <a:off x="5076056" y="155679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4</a:t>
            </a:r>
          </a:p>
        </p:txBody>
      </p:sp>
      <p:grpSp>
        <p:nvGrpSpPr>
          <p:cNvPr id="22" name="组合 21">
            <a:extLst>
              <a:ext uri="{FF2B5EF4-FFF2-40B4-BE49-F238E27FC236}">
                <a16:creationId xmlns:a16="http://schemas.microsoft.com/office/drawing/2014/main" id="{A12645BF-E973-4D2E-8A91-80D05788A3B3}"/>
              </a:ext>
            </a:extLst>
          </p:cNvPr>
          <p:cNvGrpSpPr/>
          <p:nvPr/>
        </p:nvGrpSpPr>
        <p:grpSpPr>
          <a:xfrm>
            <a:off x="6804248" y="3490706"/>
            <a:ext cx="952562" cy="400110"/>
            <a:chOff x="6804248" y="3490706"/>
            <a:chExt cx="952562" cy="400110"/>
          </a:xfrm>
        </p:grpSpPr>
        <p:sp>
          <p:nvSpPr>
            <p:cNvPr id="23" name="矩形 22">
              <a:extLst>
                <a:ext uri="{FF2B5EF4-FFF2-40B4-BE49-F238E27FC236}">
                  <a16:creationId xmlns:a16="http://schemas.microsoft.com/office/drawing/2014/main" id="{5F56BCBD-B973-443D-925A-8E1AC8EFEA13}"/>
                </a:ext>
              </a:extLst>
            </p:cNvPr>
            <p:cNvSpPr/>
            <p:nvPr/>
          </p:nvSpPr>
          <p:spPr bwMode="auto">
            <a:xfrm>
              <a:off x="6804248" y="35010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latin typeface="Consolas" panose="020B0609020204030204" pitchFamily="49" charset="0"/>
                </a:rPr>
                <a:t>A</a:t>
              </a: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24" name="矩形 23">
              <a:extLst>
                <a:ext uri="{FF2B5EF4-FFF2-40B4-BE49-F238E27FC236}">
                  <a16:creationId xmlns:a16="http://schemas.microsoft.com/office/drawing/2014/main" id="{FA8BF4FA-7D8E-4015-ACB8-98ACDBD28FD3}"/>
                </a:ext>
              </a:extLst>
            </p:cNvPr>
            <p:cNvSpPr/>
            <p:nvPr/>
          </p:nvSpPr>
          <p:spPr bwMode="auto">
            <a:xfrm>
              <a:off x="7092280" y="35010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latin typeface="Consolas" panose="020B0609020204030204" pitchFamily="49" charset="0"/>
                </a:rPr>
                <a:t>l</a:t>
              </a: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25" name="矩形 24">
              <a:extLst>
                <a:ext uri="{FF2B5EF4-FFF2-40B4-BE49-F238E27FC236}">
                  <a16:creationId xmlns:a16="http://schemas.microsoft.com/office/drawing/2014/main" id="{D2E350B7-3888-469C-8F88-2F1D56423A84}"/>
                </a:ext>
              </a:extLst>
            </p:cNvPr>
            <p:cNvSpPr/>
            <p:nvPr/>
          </p:nvSpPr>
          <p:spPr bwMode="auto">
            <a:xfrm>
              <a:off x="7380312" y="35010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26" name="文本框 25">
              <a:extLst>
                <a:ext uri="{FF2B5EF4-FFF2-40B4-BE49-F238E27FC236}">
                  <a16:creationId xmlns:a16="http://schemas.microsoft.com/office/drawing/2014/main" id="{0D535523-A9D3-4CFB-9418-3F6CA1F12357}"/>
                </a:ext>
              </a:extLst>
            </p:cNvPr>
            <p:cNvSpPr txBox="1"/>
            <p:nvPr/>
          </p:nvSpPr>
          <p:spPr>
            <a:xfrm>
              <a:off x="7290016" y="3490706"/>
              <a:ext cx="466794"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Consolas" panose="020B0609020204030204" pitchFamily="49" charset="0"/>
                </a:rPr>
                <a:t>\0</a:t>
              </a:r>
              <a:endParaRPr kumimoji="1" lang="zh-CN" altLang="en-US" sz="2000" b="0" i="0" u="none" strike="noStrike" kern="1200" cap="none" spc="0" normalizeH="0" baseline="0" noProof="0" dirty="0">
                <a:ln>
                  <a:noFill/>
                </a:ln>
                <a:solidFill>
                  <a:srgbClr val="FFFFFF"/>
                </a:solidFill>
                <a:effectLst/>
                <a:uLnTx/>
                <a:uFillTx/>
                <a:latin typeface="Consolas" panose="020B0609020204030204" pitchFamily="49" charset="0"/>
              </a:endParaRPr>
            </a:p>
          </p:txBody>
        </p:sp>
      </p:grpSp>
      <p:sp>
        <p:nvSpPr>
          <p:cNvPr id="27" name="矩形 26">
            <a:extLst>
              <a:ext uri="{FF2B5EF4-FFF2-40B4-BE49-F238E27FC236}">
                <a16:creationId xmlns:a16="http://schemas.microsoft.com/office/drawing/2014/main" id="{9E3F4160-5BE9-496F-B74A-8D0C51F168A0}"/>
              </a:ext>
            </a:extLst>
          </p:cNvPr>
          <p:cNvSpPr/>
          <p:nvPr/>
        </p:nvSpPr>
        <p:spPr bwMode="auto">
          <a:xfrm>
            <a:off x="7524328" y="458228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o</a:t>
            </a:r>
          </a:p>
        </p:txBody>
      </p:sp>
      <p:sp>
        <p:nvSpPr>
          <p:cNvPr id="28" name="矩形 27">
            <a:extLst>
              <a:ext uri="{FF2B5EF4-FFF2-40B4-BE49-F238E27FC236}">
                <a16:creationId xmlns:a16="http://schemas.microsoft.com/office/drawing/2014/main" id="{570674C5-55D0-4ACA-B38C-4E47F5B28A31}"/>
              </a:ext>
            </a:extLst>
          </p:cNvPr>
          <p:cNvSpPr/>
          <p:nvPr/>
        </p:nvSpPr>
        <p:spPr bwMode="auto">
          <a:xfrm>
            <a:off x="7812360" y="458228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b</a:t>
            </a:r>
          </a:p>
        </p:txBody>
      </p:sp>
      <p:sp>
        <p:nvSpPr>
          <p:cNvPr id="29" name="矩形 28">
            <a:extLst>
              <a:ext uri="{FF2B5EF4-FFF2-40B4-BE49-F238E27FC236}">
                <a16:creationId xmlns:a16="http://schemas.microsoft.com/office/drawing/2014/main" id="{81E43CFE-4C6D-4D38-83B5-278EFECEB718}"/>
              </a:ext>
            </a:extLst>
          </p:cNvPr>
          <p:cNvSpPr/>
          <p:nvPr/>
        </p:nvSpPr>
        <p:spPr bwMode="auto">
          <a:xfrm>
            <a:off x="8100392" y="458228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0" name="文本框 29">
            <a:extLst>
              <a:ext uri="{FF2B5EF4-FFF2-40B4-BE49-F238E27FC236}">
                <a16:creationId xmlns:a16="http://schemas.microsoft.com/office/drawing/2014/main" id="{9830DED3-2845-436A-8486-A3E16EBE917D}"/>
              </a:ext>
            </a:extLst>
          </p:cNvPr>
          <p:cNvSpPr txBox="1"/>
          <p:nvPr/>
        </p:nvSpPr>
        <p:spPr>
          <a:xfrm>
            <a:off x="8011112" y="4581128"/>
            <a:ext cx="466794"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Consolas" panose="020B0609020204030204" pitchFamily="49" charset="0"/>
              </a:rPr>
              <a:t>\0</a:t>
            </a:r>
            <a:endParaRPr kumimoji="1" lang="zh-CN" altLang="en-US" sz="20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1" name="矩形 30">
            <a:extLst>
              <a:ext uri="{FF2B5EF4-FFF2-40B4-BE49-F238E27FC236}">
                <a16:creationId xmlns:a16="http://schemas.microsoft.com/office/drawing/2014/main" id="{F0D7C372-EBE3-445B-B1AE-F30190C35C6C}"/>
              </a:ext>
            </a:extLst>
          </p:cNvPr>
          <p:cNvSpPr/>
          <p:nvPr/>
        </p:nvSpPr>
        <p:spPr bwMode="auto">
          <a:xfrm>
            <a:off x="7236296" y="458112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B</a:t>
            </a:r>
          </a:p>
        </p:txBody>
      </p:sp>
      <p:sp>
        <p:nvSpPr>
          <p:cNvPr id="32" name="矩形 31">
            <a:extLst>
              <a:ext uri="{FF2B5EF4-FFF2-40B4-BE49-F238E27FC236}">
                <a16:creationId xmlns:a16="http://schemas.microsoft.com/office/drawing/2014/main" id="{B9381BBF-11B5-4552-B277-8623174165FD}"/>
              </a:ext>
            </a:extLst>
          </p:cNvPr>
          <p:cNvSpPr/>
          <p:nvPr/>
        </p:nvSpPr>
        <p:spPr bwMode="auto">
          <a:xfrm>
            <a:off x="7740352" y="544638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r</a:t>
            </a:r>
          </a:p>
        </p:txBody>
      </p:sp>
      <p:sp>
        <p:nvSpPr>
          <p:cNvPr id="33" name="矩形 32">
            <a:extLst>
              <a:ext uri="{FF2B5EF4-FFF2-40B4-BE49-F238E27FC236}">
                <a16:creationId xmlns:a16="http://schemas.microsoft.com/office/drawing/2014/main" id="{D06C1FEA-1E48-44FC-ABA4-FE5DF299C191}"/>
              </a:ext>
            </a:extLst>
          </p:cNvPr>
          <p:cNvSpPr/>
          <p:nvPr/>
        </p:nvSpPr>
        <p:spPr bwMode="auto">
          <a:xfrm>
            <a:off x="8028384" y="544638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latin typeface="Consolas" panose="020B0609020204030204" pitchFamily="49" charset="0"/>
              </a:rPr>
              <a:t>l</a:t>
            </a: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4" name="矩形 33">
            <a:extLst>
              <a:ext uri="{FF2B5EF4-FFF2-40B4-BE49-F238E27FC236}">
                <a16:creationId xmlns:a16="http://schemas.microsoft.com/office/drawing/2014/main" id="{FB63740F-3195-4461-A25D-B8DD1BFB6A81}"/>
              </a:ext>
            </a:extLst>
          </p:cNvPr>
          <p:cNvSpPr/>
          <p:nvPr/>
        </p:nvSpPr>
        <p:spPr bwMode="auto">
          <a:xfrm>
            <a:off x="8316416" y="544638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5" name="文本框 34">
            <a:extLst>
              <a:ext uri="{FF2B5EF4-FFF2-40B4-BE49-F238E27FC236}">
                <a16:creationId xmlns:a16="http://schemas.microsoft.com/office/drawing/2014/main" id="{ABD45C70-74F7-4F5D-BF10-AB25110B01BA}"/>
              </a:ext>
            </a:extLst>
          </p:cNvPr>
          <p:cNvSpPr txBox="1"/>
          <p:nvPr/>
        </p:nvSpPr>
        <p:spPr>
          <a:xfrm>
            <a:off x="8226120" y="5436080"/>
            <a:ext cx="466794"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Consolas" panose="020B0609020204030204" pitchFamily="49" charset="0"/>
              </a:rPr>
              <a:t>\0</a:t>
            </a:r>
            <a:endParaRPr kumimoji="1" lang="zh-CN" altLang="en-US" sz="20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6" name="矩形 35">
            <a:extLst>
              <a:ext uri="{FF2B5EF4-FFF2-40B4-BE49-F238E27FC236}">
                <a16:creationId xmlns:a16="http://schemas.microsoft.com/office/drawing/2014/main" id="{7FBDF1D5-6DB1-43CA-853E-D883D378D702}"/>
              </a:ext>
            </a:extLst>
          </p:cNvPr>
          <p:cNvSpPr/>
          <p:nvPr/>
        </p:nvSpPr>
        <p:spPr bwMode="auto">
          <a:xfrm>
            <a:off x="7452320" y="54452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latin typeface="Consolas" panose="020B0609020204030204" pitchFamily="49" charset="0"/>
              </a:rPr>
              <a:t>a</a:t>
            </a: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7" name="矩形 36">
            <a:extLst>
              <a:ext uri="{FF2B5EF4-FFF2-40B4-BE49-F238E27FC236}">
                <a16:creationId xmlns:a16="http://schemas.microsoft.com/office/drawing/2014/main" id="{8558562D-5378-4D49-9ABE-341058E760C1}"/>
              </a:ext>
            </a:extLst>
          </p:cNvPr>
          <p:cNvSpPr/>
          <p:nvPr/>
        </p:nvSpPr>
        <p:spPr bwMode="auto">
          <a:xfrm>
            <a:off x="7164288" y="54452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C</a:t>
            </a:r>
          </a:p>
        </p:txBody>
      </p:sp>
      <p:cxnSp>
        <p:nvCxnSpPr>
          <p:cNvPr id="38" name="连接符: 曲线 37">
            <a:extLst>
              <a:ext uri="{FF2B5EF4-FFF2-40B4-BE49-F238E27FC236}">
                <a16:creationId xmlns:a16="http://schemas.microsoft.com/office/drawing/2014/main" id="{6DD6DFAB-FD6B-4599-8F70-0A60A8900593}"/>
              </a:ext>
            </a:extLst>
          </p:cNvPr>
          <p:cNvCxnSpPr>
            <a:cxnSpLocks/>
            <a:endCxn id="23" idx="1"/>
          </p:cNvCxnSpPr>
          <p:nvPr/>
        </p:nvCxnSpPr>
        <p:spPr bwMode="auto">
          <a:xfrm rot="5400000">
            <a:off x="6786246" y="2942946"/>
            <a:ext cx="756084" cy="720080"/>
          </a:xfrm>
          <a:prstGeom prst="curvedConnector4">
            <a:avLst>
              <a:gd name="adj1" fmla="val 38095"/>
              <a:gd name="adj2" fmla="val 131746"/>
            </a:avLst>
          </a:prstGeom>
          <a:solidFill>
            <a:schemeClr val="accent1"/>
          </a:solidFill>
          <a:ln w="38100" cap="sq" cmpd="sng" algn="ctr">
            <a:solidFill>
              <a:schemeClr val="tx1"/>
            </a:solidFill>
            <a:prstDash val="solid"/>
            <a:round/>
            <a:headEnd type="none" w="sm" len="sm"/>
            <a:tailEnd type="triangle" w="med" len="lg"/>
          </a:ln>
          <a:effectLst/>
        </p:spPr>
      </p:cxnSp>
      <p:cxnSp>
        <p:nvCxnSpPr>
          <p:cNvPr id="39" name="连接符: 曲线 38">
            <a:extLst>
              <a:ext uri="{FF2B5EF4-FFF2-40B4-BE49-F238E27FC236}">
                <a16:creationId xmlns:a16="http://schemas.microsoft.com/office/drawing/2014/main" id="{E626E4AD-3ED6-44DA-AE1B-6C04274078D5}"/>
              </a:ext>
            </a:extLst>
          </p:cNvPr>
          <p:cNvCxnSpPr>
            <a:cxnSpLocks/>
            <a:endCxn id="31" idx="1"/>
          </p:cNvCxnSpPr>
          <p:nvPr/>
        </p:nvCxnSpPr>
        <p:spPr bwMode="auto">
          <a:xfrm rot="5400000">
            <a:off x="6678234" y="3483006"/>
            <a:ext cx="1836204" cy="720080"/>
          </a:xfrm>
          <a:prstGeom prst="curvedConnector4">
            <a:avLst>
              <a:gd name="adj1" fmla="val 71057"/>
              <a:gd name="adj2" fmla="val 131746"/>
            </a:avLst>
          </a:prstGeom>
          <a:solidFill>
            <a:schemeClr val="accent1"/>
          </a:solidFill>
          <a:ln w="38100" cap="sq" cmpd="sng" algn="ctr">
            <a:solidFill>
              <a:schemeClr val="tx1"/>
            </a:solidFill>
            <a:prstDash val="solid"/>
            <a:round/>
            <a:headEnd type="none" w="sm" len="sm"/>
            <a:tailEnd type="triangle" w="med" len="lg"/>
          </a:ln>
          <a:effectLst/>
        </p:spPr>
      </p:cxnSp>
      <p:cxnSp>
        <p:nvCxnSpPr>
          <p:cNvPr id="40" name="连接符: 曲线 39">
            <a:extLst>
              <a:ext uri="{FF2B5EF4-FFF2-40B4-BE49-F238E27FC236}">
                <a16:creationId xmlns:a16="http://schemas.microsoft.com/office/drawing/2014/main" id="{0A59FFA7-51D4-49D3-9C29-CD7B33B1DBBC}"/>
              </a:ext>
            </a:extLst>
          </p:cNvPr>
          <p:cNvCxnSpPr>
            <a:cxnSpLocks/>
            <a:endCxn id="37" idx="1"/>
          </p:cNvCxnSpPr>
          <p:nvPr/>
        </p:nvCxnSpPr>
        <p:spPr bwMode="auto">
          <a:xfrm rot="5400000">
            <a:off x="6390202" y="3627022"/>
            <a:ext cx="2772308" cy="1224136"/>
          </a:xfrm>
          <a:prstGeom prst="curvedConnector4">
            <a:avLst>
              <a:gd name="adj1" fmla="val 86053"/>
              <a:gd name="adj2" fmla="val 118674"/>
            </a:avLst>
          </a:prstGeom>
          <a:solidFill>
            <a:schemeClr val="accent1"/>
          </a:solidFill>
          <a:ln w="38100" cap="sq" cmpd="sng" algn="ctr">
            <a:solidFill>
              <a:schemeClr val="tx1"/>
            </a:solidFill>
            <a:prstDash val="solid"/>
            <a:round/>
            <a:headEnd type="none" w="sm" len="sm"/>
            <a:tailEnd type="triangle" w="med" len="lg"/>
          </a:ln>
          <a:effectLst/>
        </p:spPr>
      </p:cxnSp>
      <p:sp>
        <p:nvSpPr>
          <p:cNvPr id="44" name="文本框 43">
            <a:extLst>
              <a:ext uri="{FF2B5EF4-FFF2-40B4-BE49-F238E27FC236}">
                <a16:creationId xmlns:a16="http://schemas.microsoft.com/office/drawing/2014/main" id="{FFC24CB6-59DE-4C09-9094-6F8C5D4232BD}"/>
              </a:ext>
            </a:extLst>
          </p:cNvPr>
          <p:cNvSpPr txBox="1"/>
          <p:nvPr/>
        </p:nvSpPr>
        <p:spPr>
          <a:xfrm>
            <a:off x="7668344" y="1052736"/>
            <a:ext cx="864096" cy="461665"/>
          </a:xfrm>
          <a:prstGeom prst="rect">
            <a:avLst/>
          </a:prstGeom>
          <a:noFill/>
        </p:spPr>
        <p:txBody>
          <a:bodyPr wrap="square" rtlCol="0">
            <a:spAutoFit/>
          </a:bodyPr>
          <a:lstStyle/>
          <a:p>
            <a:r>
              <a:rPr lang="en-US" altLang="zh-CN" dirty="0" err="1">
                <a:latin typeface="Consolas" panose="020B0609020204030204" pitchFamily="49" charset="0"/>
              </a:rPr>
              <a:t>elem</a:t>
            </a:r>
            <a:endParaRPr lang="en-US" dirty="0">
              <a:latin typeface="Consolas" panose="020B0609020204030204" pitchFamily="49" charset="0"/>
            </a:endParaRPr>
          </a:p>
        </p:txBody>
      </p:sp>
      <p:sp>
        <p:nvSpPr>
          <p:cNvPr id="45" name="矩形 44">
            <a:extLst>
              <a:ext uri="{FF2B5EF4-FFF2-40B4-BE49-F238E27FC236}">
                <a16:creationId xmlns:a16="http://schemas.microsoft.com/office/drawing/2014/main" id="{4C792F4D-57E3-4DB4-A6E0-08B4006AFAAD}"/>
              </a:ext>
            </a:extLst>
          </p:cNvPr>
          <p:cNvSpPr/>
          <p:nvPr/>
        </p:nvSpPr>
        <p:spPr bwMode="auto">
          <a:xfrm>
            <a:off x="7092280" y="1484784"/>
            <a:ext cx="1032914" cy="360040"/>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cxnSp>
        <p:nvCxnSpPr>
          <p:cNvPr id="47" name="连接符: 曲线 46">
            <a:extLst>
              <a:ext uri="{FF2B5EF4-FFF2-40B4-BE49-F238E27FC236}">
                <a16:creationId xmlns:a16="http://schemas.microsoft.com/office/drawing/2014/main" id="{C305DC94-5875-4A49-84F0-B106269B3A45}"/>
              </a:ext>
            </a:extLst>
          </p:cNvPr>
          <p:cNvCxnSpPr>
            <a:cxnSpLocks/>
            <a:endCxn id="16" idx="0"/>
          </p:cNvCxnSpPr>
          <p:nvPr/>
        </p:nvCxnSpPr>
        <p:spPr bwMode="auto">
          <a:xfrm rot="16200000" flipH="1">
            <a:off x="7452320" y="1772816"/>
            <a:ext cx="1080120" cy="792088"/>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Tree>
    <p:extLst>
      <p:ext uri="{BB962C8B-B14F-4D97-AF65-F5344CB8AC3E}">
        <p14:creationId xmlns:p14="http://schemas.microsoft.com/office/powerpoint/2010/main" val="311900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E78E646-4775-457C-9DB4-EABDC696B453}"/>
              </a:ext>
            </a:extLst>
          </p:cNvPr>
          <p:cNvSpPr/>
          <p:nvPr/>
        </p:nvSpPr>
        <p:spPr>
          <a:xfrm>
            <a:off x="611560" y="2060848"/>
            <a:ext cx="8280920" cy="341632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rotate(void *front, void * middle, void *end)</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int </a:t>
            </a:r>
            <a:r>
              <a:rPr lang="en-US" altLang="zh-CN" dirty="0" err="1">
                <a:solidFill>
                  <a:srgbClr val="FFFFFF"/>
                </a:solidFill>
              </a:rPr>
              <a:t>frontSize</a:t>
            </a:r>
            <a:r>
              <a:rPr lang="en-US" altLang="zh-CN" dirty="0">
                <a:solidFill>
                  <a:srgbClr val="FFFFFF"/>
                </a:solidFill>
              </a:rPr>
              <a:t> = (char*)middle – (char*)front;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int </a:t>
            </a:r>
            <a:r>
              <a:rPr lang="en-US" altLang="zh-CN" dirty="0" err="1">
                <a:solidFill>
                  <a:srgbClr val="FFFFFF"/>
                </a:solidFill>
              </a:rPr>
              <a:t>backSize</a:t>
            </a:r>
            <a:r>
              <a:rPr lang="en-US" altLang="zh-CN" dirty="0">
                <a:solidFill>
                  <a:srgbClr val="FFFFFF"/>
                </a:solidFill>
              </a:rPr>
              <a:t> = (char*)end – (char*)middle;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char *buffer = malloc(</a:t>
            </a:r>
            <a:r>
              <a:rPr lang="en-US" altLang="zh-CN" dirty="0" err="1">
                <a:solidFill>
                  <a:srgbClr val="FFFFFF"/>
                </a:solidFill>
              </a:rPr>
              <a:t>frontSize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a:t>
            </a:r>
            <a:r>
              <a:rPr lang="en-US" altLang="zh-CN" dirty="0" err="1">
                <a:solidFill>
                  <a:srgbClr val="FFFFFF"/>
                </a:solidFill>
              </a:rPr>
              <a:t>memcpy</a:t>
            </a:r>
            <a:r>
              <a:rPr lang="en-US" altLang="zh-CN" dirty="0">
                <a:solidFill>
                  <a:srgbClr val="FFFFFF"/>
                </a:solidFill>
              </a:rPr>
              <a:t>(buffer, front, </a:t>
            </a:r>
            <a:r>
              <a:rPr lang="en-US" altLang="zh-CN" dirty="0" err="1">
                <a:solidFill>
                  <a:srgbClr val="FFFFFF"/>
                </a:solidFill>
              </a:rPr>
              <a:t>frontSize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a:t>
            </a:r>
            <a:r>
              <a:rPr lang="en-US" altLang="zh-CN" dirty="0" err="1">
                <a:solidFill>
                  <a:srgbClr val="FFFFFF"/>
                </a:solidFill>
              </a:rPr>
              <a:t>memcpy</a:t>
            </a:r>
            <a:r>
              <a:rPr lang="en-US" altLang="zh-CN" dirty="0">
                <a:solidFill>
                  <a:srgbClr val="FFFFFF"/>
                </a:solidFill>
              </a:rPr>
              <a:t>(front, middle, </a:t>
            </a:r>
            <a:r>
              <a:rPr lang="en-US" altLang="zh-CN" dirty="0" err="1">
                <a:solidFill>
                  <a:srgbClr val="FFFFFF"/>
                </a:solidFill>
              </a:rPr>
              <a:t>backSize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a:t>
            </a:r>
            <a:r>
              <a:rPr lang="en-US" altLang="zh-CN" dirty="0" err="1">
                <a:solidFill>
                  <a:srgbClr val="FFFFFF"/>
                </a:solidFill>
              </a:rPr>
              <a:t>memcpy</a:t>
            </a:r>
            <a:r>
              <a:rPr lang="en-US" altLang="zh-CN" dirty="0">
                <a:solidFill>
                  <a:srgbClr val="FFFFFF"/>
                </a:solidFill>
              </a:rPr>
              <a:t>((char*)end – </a:t>
            </a:r>
            <a:r>
              <a:rPr lang="en-US" altLang="zh-CN" dirty="0" err="1">
                <a:solidFill>
                  <a:srgbClr val="FFFFFF"/>
                </a:solidFill>
              </a:rPr>
              <a:t>frontSize</a:t>
            </a:r>
            <a:r>
              <a:rPr lang="en-US" altLang="zh-CN" dirty="0">
                <a:solidFill>
                  <a:srgbClr val="FFFFFF"/>
                </a:solidFill>
              </a:rPr>
              <a:t>, buffer, </a:t>
            </a:r>
            <a:r>
              <a:rPr lang="en-US" altLang="zh-CN" dirty="0" err="1">
                <a:solidFill>
                  <a:srgbClr val="FFFFFF"/>
                </a:solidFill>
              </a:rPr>
              <a:t>frontSize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free(buffer);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3" name="矩形 2">
            <a:extLst>
              <a:ext uri="{FF2B5EF4-FFF2-40B4-BE49-F238E27FC236}">
                <a16:creationId xmlns:a16="http://schemas.microsoft.com/office/drawing/2014/main" id="{6FFF8C64-426A-4255-8425-CAECE18FBD69}"/>
              </a:ext>
            </a:extLst>
          </p:cNvPr>
          <p:cNvSpPr/>
          <p:nvPr/>
        </p:nvSpPr>
        <p:spPr bwMode="auto">
          <a:xfrm>
            <a:off x="1907704"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B9BAC95D-79DC-477C-8076-B847B8C99998}"/>
              </a:ext>
            </a:extLst>
          </p:cNvPr>
          <p:cNvSpPr/>
          <p:nvPr/>
        </p:nvSpPr>
        <p:spPr bwMode="auto">
          <a:xfrm>
            <a:off x="2339752"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矩形 4">
            <a:extLst>
              <a:ext uri="{FF2B5EF4-FFF2-40B4-BE49-F238E27FC236}">
                <a16:creationId xmlns:a16="http://schemas.microsoft.com/office/drawing/2014/main" id="{8DC58C27-425C-4351-935C-B1870D30FA5F}"/>
              </a:ext>
            </a:extLst>
          </p:cNvPr>
          <p:cNvSpPr/>
          <p:nvPr/>
        </p:nvSpPr>
        <p:spPr bwMode="auto">
          <a:xfrm>
            <a:off x="1475656"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 name="矩形 6">
            <a:extLst>
              <a:ext uri="{FF2B5EF4-FFF2-40B4-BE49-F238E27FC236}">
                <a16:creationId xmlns:a16="http://schemas.microsoft.com/office/drawing/2014/main" id="{9F15A2CF-E14D-41CE-BDE8-154EA447B774}"/>
              </a:ext>
            </a:extLst>
          </p:cNvPr>
          <p:cNvSpPr/>
          <p:nvPr/>
        </p:nvSpPr>
        <p:spPr bwMode="auto">
          <a:xfrm>
            <a:off x="2771800"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8" name="矩形 7">
            <a:extLst>
              <a:ext uri="{FF2B5EF4-FFF2-40B4-BE49-F238E27FC236}">
                <a16:creationId xmlns:a16="http://schemas.microsoft.com/office/drawing/2014/main" id="{497CB8EF-699C-48CD-9877-74587C476109}"/>
              </a:ext>
            </a:extLst>
          </p:cNvPr>
          <p:cNvSpPr/>
          <p:nvPr/>
        </p:nvSpPr>
        <p:spPr bwMode="auto">
          <a:xfrm>
            <a:off x="1907704"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9" name="矩形 8">
            <a:extLst>
              <a:ext uri="{FF2B5EF4-FFF2-40B4-BE49-F238E27FC236}">
                <a16:creationId xmlns:a16="http://schemas.microsoft.com/office/drawing/2014/main" id="{3B01B6E0-2C47-4EFD-B6D1-97236D98000C}"/>
              </a:ext>
            </a:extLst>
          </p:cNvPr>
          <p:cNvSpPr/>
          <p:nvPr/>
        </p:nvSpPr>
        <p:spPr bwMode="auto">
          <a:xfrm>
            <a:off x="2339752"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矩形 9">
            <a:extLst>
              <a:ext uri="{FF2B5EF4-FFF2-40B4-BE49-F238E27FC236}">
                <a16:creationId xmlns:a16="http://schemas.microsoft.com/office/drawing/2014/main" id="{C89136C8-F330-401A-A174-040C4C02E247}"/>
              </a:ext>
            </a:extLst>
          </p:cNvPr>
          <p:cNvSpPr/>
          <p:nvPr/>
        </p:nvSpPr>
        <p:spPr bwMode="auto">
          <a:xfrm>
            <a:off x="1475656"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 name="矩形 10">
            <a:extLst>
              <a:ext uri="{FF2B5EF4-FFF2-40B4-BE49-F238E27FC236}">
                <a16:creationId xmlns:a16="http://schemas.microsoft.com/office/drawing/2014/main" id="{6BC754C0-E411-4536-850C-36020B3619C9}"/>
              </a:ext>
            </a:extLst>
          </p:cNvPr>
          <p:cNvSpPr/>
          <p:nvPr/>
        </p:nvSpPr>
        <p:spPr bwMode="auto">
          <a:xfrm>
            <a:off x="2771800"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矩形 11">
            <a:extLst>
              <a:ext uri="{FF2B5EF4-FFF2-40B4-BE49-F238E27FC236}">
                <a16:creationId xmlns:a16="http://schemas.microsoft.com/office/drawing/2014/main" id="{D62ABE98-CEF9-4C63-91FF-8F5D3D70AEC1}"/>
              </a:ext>
            </a:extLst>
          </p:cNvPr>
          <p:cNvSpPr/>
          <p:nvPr/>
        </p:nvSpPr>
        <p:spPr bwMode="auto">
          <a:xfrm>
            <a:off x="3635896"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3" name="矩形 12">
            <a:extLst>
              <a:ext uri="{FF2B5EF4-FFF2-40B4-BE49-F238E27FC236}">
                <a16:creationId xmlns:a16="http://schemas.microsoft.com/office/drawing/2014/main" id="{8B100CBF-4276-42A4-AFC2-B6187F21CE26}"/>
              </a:ext>
            </a:extLst>
          </p:cNvPr>
          <p:cNvSpPr/>
          <p:nvPr/>
        </p:nvSpPr>
        <p:spPr bwMode="auto">
          <a:xfrm>
            <a:off x="4067944"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4C847F61-EB85-4033-A53D-CC04A44F8D93}"/>
              </a:ext>
            </a:extLst>
          </p:cNvPr>
          <p:cNvSpPr/>
          <p:nvPr/>
        </p:nvSpPr>
        <p:spPr bwMode="auto">
          <a:xfrm>
            <a:off x="3203848"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5" name="矩形 14">
            <a:extLst>
              <a:ext uri="{FF2B5EF4-FFF2-40B4-BE49-F238E27FC236}">
                <a16:creationId xmlns:a16="http://schemas.microsoft.com/office/drawing/2014/main" id="{940B9AEA-214C-40B6-8D59-DCB8B332B58E}"/>
              </a:ext>
            </a:extLst>
          </p:cNvPr>
          <p:cNvSpPr/>
          <p:nvPr/>
        </p:nvSpPr>
        <p:spPr bwMode="auto">
          <a:xfrm>
            <a:off x="4499992"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6" name="矩形 15">
            <a:extLst>
              <a:ext uri="{FF2B5EF4-FFF2-40B4-BE49-F238E27FC236}">
                <a16:creationId xmlns:a16="http://schemas.microsoft.com/office/drawing/2014/main" id="{6E53EE6C-0C0C-419E-BE3B-6F06E3A65065}"/>
              </a:ext>
            </a:extLst>
          </p:cNvPr>
          <p:cNvSpPr/>
          <p:nvPr/>
        </p:nvSpPr>
        <p:spPr bwMode="auto">
          <a:xfrm>
            <a:off x="3635896"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7" name="矩形 16">
            <a:extLst>
              <a:ext uri="{FF2B5EF4-FFF2-40B4-BE49-F238E27FC236}">
                <a16:creationId xmlns:a16="http://schemas.microsoft.com/office/drawing/2014/main" id="{C0D51026-79E1-4DC0-A633-A935A3BAB35A}"/>
              </a:ext>
            </a:extLst>
          </p:cNvPr>
          <p:cNvSpPr/>
          <p:nvPr/>
        </p:nvSpPr>
        <p:spPr bwMode="auto">
          <a:xfrm>
            <a:off x="4067944"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矩形 17">
            <a:extLst>
              <a:ext uri="{FF2B5EF4-FFF2-40B4-BE49-F238E27FC236}">
                <a16:creationId xmlns:a16="http://schemas.microsoft.com/office/drawing/2014/main" id="{41143E54-40C0-4614-A716-3D2680EAD588}"/>
              </a:ext>
            </a:extLst>
          </p:cNvPr>
          <p:cNvSpPr/>
          <p:nvPr/>
        </p:nvSpPr>
        <p:spPr bwMode="auto">
          <a:xfrm>
            <a:off x="3203848"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9" name="矩形 18">
            <a:extLst>
              <a:ext uri="{FF2B5EF4-FFF2-40B4-BE49-F238E27FC236}">
                <a16:creationId xmlns:a16="http://schemas.microsoft.com/office/drawing/2014/main" id="{CD203781-8DA9-4709-9BF2-A68F939D05D7}"/>
              </a:ext>
            </a:extLst>
          </p:cNvPr>
          <p:cNvSpPr/>
          <p:nvPr/>
        </p:nvSpPr>
        <p:spPr bwMode="auto">
          <a:xfrm>
            <a:off x="4499992" y="260648"/>
            <a:ext cx="108012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20" name="矩形 19">
            <a:extLst>
              <a:ext uri="{FF2B5EF4-FFF2-40B4-BE49-F238E27FC236}">
                <a16:creationId xmlns:a16="http://schemas.microsoft.com/office/drawing/2014/main" id="{E74BA6A2-90F4-4C16-BC75-A582E23D1CBD}"/>
              </a:ext>
            </a:extLst>
          </p:cNvPr>
          <p:cNvSpPr/>
          <p:nvPr/>
        </p:nvSpPr>
        <p:spPr bwMode="auto">
          <a:xfrm>
            <a:off x="6012160"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1" name="矩形 20">
            <a:extLst>
              <a:ext uri="{FF2B5EF4-FFF2-40B4-BE49-F238E27FC236}">
                <a16:creationId xmlns:a16="http://schemas.microsoft.com/office/drawing/2014/main" id="{90D188D3-3361-451A-9013-3B9693B1BBEF}"/>
              </a:ext>
            </a:extLst>
          </p:cNvPr>
          <p:cNvSpPr/>
          <p:nvPr/>
        </p:nvSpPr>
        <p:spPr bwMode="auto">
          <a:xfrm>
            <a:off x="6444208"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BED71C19-EF27-4749-B937-5332CE3446F4}"/>
              </a:ext>
            </a:extLst>
          </p:cNvPr>
          <p:cNvSpPr/>
          <p:nvPr/>
        </p:nvSpPr>
        <p:spPr bwMode="auto">
          <a:xfrm>
            <a:off x="5580112"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3" name="矩形 22">
            <a:extLst>
              <a:ext uri="{FF2B5EF4-FFF2-40B4-BE49-F238E27FC236}">
                <a16:creationId xmlns:a16="http://schemas.microsoft.com/office/drawing/2014/main" id="{4067022C-3F63-4480-8A5A-A70BCB6307C8}"/>
              </a:ext>
            </a:extLst>
          </p:cNvPr>
          <p:cNvSpPr/>
          <p:nvPr/>
        </p:nvSpPr>
        <p:spPr bwMode="auto">
          <a:xfrm>
            <a:off x="6876256"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4" name="矩形 23">
            <a:extLst>
              <a:ext uri="{FF2B5EF4-FFF2-40B4-BE49-F238E27FC236}">
                <a16:creationId xmlns:a16="http://schemas.microsoft.com/office/drawing/2014/main" id="{A5ED3BA7-C6B0-47B1-9661-B1F27788442B}"/>
              </a:ext>
            </a:extLst>
          </p:cNvPr>
          <p:cNvSpPr/>
          <p:nvPr/>
        </p:nvSpPr>
        <p:spPr bwMode="auto">
          <a:xfrm>
            <a:off x="6012160"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5" name="矩形 24">
            <a:extLst>
              <a:ext uri="{FF2B5EF4-FFF2-40B4-BE49-F238E27FC236}">
                <a16:creationId xmlns:a16="http://schemas.microsoft.com/office/drawing/2014/main" id="{65A46255-056D-4EF1-B665-128A5778866C}"/>
              </a:ext>
            </a:extLst>
          </p:cNvPr>
          <p:cNvSpPr/>
          <p:nvPr/>
        </p:nvSpPr>
        <p:spPr bwMode="auto">
          <a:xfrm>
            <a:off x="6444208"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D6FB8B90-23BD-4EC5-B490-9043C369703F}"/>
              </a:ext>
            </a:extLst>
          </p:cNvPr>
          <p:cNvSpPr/>
          <p:nvPr/>
        </p:nvSpPr>
        <p:spPr bwMode="auto">
          <a:xfrm>
            <a:off x="5580112"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8F4CB9D7-7446-42DE-A3E3-A8AC5EAD2089}"/>
              </a:ext>
            </a:extLst>
          </p:cNvPr>
          <p:cNvSpPr/>
          <p:nvPr/>
        </p:nvSpPr>
        <p:spPr bwMode="auto">
          <a:xfrm>
            <a:off x="6876256"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28" name="连接符: 曲线 27">
            <a:extLst>
              <a:ext uri="{FF2B5EF4-FFF2-40B4-BE49-F238E27FC236}">
                <a16:creationId xmlns:a16="http://schemas.microsoft.com/office/drawing/2014/main" id="{C2D4AC5C-A83B-45F3-B324-0AB0ABA7B93B}"/>
              </a:ext>
            </a:extLst>
          </p:cNvPr>
          <p:cNvCxnSpPr>
            <a:cxnSpLocks/>
            <a:stCxn id="30" idx="0"/>
            <a:endCxn id="10" idx="2"/>
          </p:cNvCxnSpPr>
          <p:nvPr/>
        </p:nvCxnSpPr>
        <p:spPr bwMode="auto">
          <a:xfrm flipV="1">
            <a:off x="1691680" y="620688"/>
            <a:ext cx="0" cy="79208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0" name="文本框 29">
            <a:extLst>
              <a:ext uri="{FF2B5EF4-FFF2-40B4-BE49-F238E27FC236}">
                <a16:creationId xmlns:a16="http://schemas.microsoft.com/office/drawing/2014/main" id="{5B44F1BF-F38C-4530-843F-FBBD97870B13}"/>
              </a:ext>
            </a:extLst>
          </p:cNvPr>
          <p:cNvSpPr txBox="1"/>
          <p:nvPr/>
        </p:nvSpPr>
        <p:spPr>
          <a:xfrm>
            <a:off x="1259632" y="1412776"/>
            <a:ext cx="864096" cy="461665"/>
          </a:xfrm>
          <a:prstGeom prst="rect">
            <a:avLst/>
          </a:prstGeom>
          <a:noFill/>
        </p:spPr>
        <p:txBody>
          <a:bodyPr wrap="square" rtlCol="0">
            <a:spAutoFit/>
          </a:bodyPr>
          <a:lstStyle/>
          <a:p>
            <a:r>
              <a:rPr lang="en-US" altLang="zh-CN" dirty="0"/>
              <a:t>front</a:t>
            </a:r>
            <a:endParaRPr lang="en-US" dirty="0"/>
          </a:p>
        </p:txBody>
      </p:sp>
      <p:cxnSp>
        <p:nvCxnSpPr>
          <p:cNvPr id="35" name="连接符: 曲线 27">
            <a:extLst>
              <a:ext uri="{FF2B5EF4-FFF2-40B4-BE49-F238E27FC236}">
                <a16:creationId xmlns:a16="http://schemas.microsoft.com/office/drawing/2014/main" id="{961AC4ED-52CD-43E1-BA11-1FC5BCF4CE2C}"/>
              </a:ext>
            </a:extLst>
          </p:cNvPr>
          <p:cNvCxnSpPr>
            <a:cxnSpLocks/>
            <a:stCxn id="36" idx="0"/>
            <a:endCxn id="16" idx="2"/>
          </p:cNvCxnSpPr>
          <p:nvPr/>
        </p:nvCxnSpPr>
        <p:spPr bwMode="auto">
          <a:xfrm flipV="1">
            <a:off x="3851920" y="620688"/>
            <a:ext cx="0" cy="79208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6" name="文本框 35">
            <a:extLst>
              <a:ext uri="{FF2B5EF4-FFF2-40B4-BE49-F238E27FC236}">
                <a16:creationId xmlns:a16="http://schemas.microsoft.com/office/drawing/2014/main" id="{B657992A-6E50-4B56-B4CD-47472C4AD492}"/>
              </a:ext>
            </a:extLst>
          </p:cNvPr>
          <p:cNvSpPr txBox="1"/>
          <p:nvPr/>
        </p:nvSpPr>
        <p:spPr>
          <a:xfrm>
            <a:off x="3311860" y="1412776"/>
            <a:ext cx="1080120" cy="461665"/>
          </a:xfrm>
          <a:prstGeom prst="rect">
            <a:avLst/>
          </a:prstGeom>
          <a:noFill/>
        </p:spPr>
        <p:txBody>
          <a:bodyPr wrap="square" rtlCol="0">
            <a:spAutoFit/>
          </a:bodyPr>
          <a:lstStyle/>
          <a:p>
            <a:r>
              <a:rPr lang="en-US" altLang="zh-CN" dirty="0"/>
              <a:t>middle</a:t>
            </a:r>
            <a:endParaRPr lang="en-US" dirty="0"/>
          </a:p>
        </p:txBody>
      </p:sp>
      <p:cxnSp>
        <p:nvCxnSpPr>
          <p:cNvPr id="40" name="连接符: 曲线 27">
            <a:extLst>
              <a:ext uri="{FF2B5EF4-FFF2-40B4-BE49-F238E27FC236}">
                <a16:creationId xmlns:a16="http://schemas.microsoft.com/office/drawing/2014/main" id="{5C13DF7C-74D2-4E77-A074-8B2325CCFEED}"/>
              </a:ext>
            </a:extLst>
          </p:cNvPr>
          <p:cNvCxnSpPr>
            <a:cxnSpLocks/>
            <a:stCxn id="41" idx="0"/>
          </p:cNvCxnSpPr>
          <p:nvPr/>
        </p:nvCxnSpPr>
        <p:spPr bwMode="auto">
          <a:xfrm flipV="1">
            <a:off x="7452320" y="620688"/>
            <a:ext cx="0" cy="79208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1" name="文本框 40">
            <a:extLst>
              <a:ext uri="{FF2B5EF4-FFF2-40B4-BE49-F238E27FC236}">
                <a16:creationId xmlns:a16="http://schemas.microsoft.com/office/drawing/2014/main" id="{7B9A7251-03E7-4818-AFC2-570B9A9AAFD7}"/>
              </a:ext>
            </a:extLst>
          </p:cNvPr>
          <p:cNvSpPr txBox="1"/>
          <p:nvPr/>
        </p:nvSpPr>
        <p:spPr>
          <a:xfrm>
            <a:off x="7092280" y="1412776"/>
            <a:ext cx="720080" cy="461665"/>
          </a:xfrm>
          <a:prstGeom prst="rect">
            <a:avLst/>
          </a:prstGeom>
          <a:noFill/>
        </p:spPr>
        <p:txBody>
          <a:bodyPr wrap="square" rtlCol="0">
            <a:spAutoFit/>
          </a:bodyPr>
          <a:lstStyle/>
          <a:p>
            <a:r>
              <a:rPr lang="en-US" altLang="zh-CN" dirty="0"/>
              <a:t>end</a:t>
            </a:r>
            <a:endParaRPr lang="en-US" dirty="0"/>
          </a:p>
        </p:txBody>
      </p:sp>
      <p:sp>
        <p:nvSpPr>
          <p:cNvPr id="44" name="矩形 43">
            <a:extLst>
              <a:ext uri="{FF2B5EF4-FFF2-40B4-BE49-F238E27FC236}">
                <a16:creationId xmlns:a16="http://schemas.microsoft.com/office/drawing/2014/main" id="{FB0841D2-95D4-49F8-B60D-410270DF0F84}"/>
              </a:ext>
            </a:extLst>
          </p:cNvPr>
          <p:cNvSpPr/>
          <p:nvPr/>
        </p:nvSpPr>
        <p:spPr>
          <a:xfrm>
            <a:off x="1063064" y="3894309"/>
            <a:ext cx="6480720" cy="558615"/>
          </a:xfrm>
          <a:prstGeom prst="rect">
            <a:avLst/>
          </a:prstGeom>
        </p:spPr>
        <p:txBody>
          <a:bodyPr wrap="square">
            <a:spAutoFit/>
          </a:bodyPr>
          <a:lstStyle/>
          <a:p>
            <a:pPr lvl="0">
              <a:defRPr/>
            </a:pPr>
            <a:r>
              <a:rPr lang="en-US" altLang="zh-CN" dirty="0" err="1">
                <a:solidFill>
                  <a:schemeClr val="tx2"/>
                </a:solidFill>
              </a:rPr>
              <a:t>memmove</a:t>
            </a:r>
            <a:r>
              <a:rPr lang="en-US" altLang="zh-CN" dirty="0">
                <a:solidFill>
                  <a:schemeClr val="tx2"/>
                </a:solidFill>
              </a:rPr>
              <a:t>(front, middle, </a:t>
            </a:r>
            <a:r>
              <a:rPr lang="en-US" altLang="zh-CN" dirty="0" err="1">
                <a:solidFill>
                  <a:schemeClr val="tx2"/>
                </a:solidFill>
              </a:rPr>
              <a:t>backSize</a:t>
            </a:r>
            <a:r>
              <a:rPr lang="en-US" altLang="zh-CN" dirty="0">
                <a:solidFill>
                  <a:schemeClr val="tx2"/>
                </a:solidFill>
              </a:rPr>
              <a:t>);</a:t>
            </a:r>
          </a:p>
        </p:txBody>
      </p:sp>
      <p:sp>
        <p:nvSpPr>
          <p:cNvPr id="45" name="文本框 44">
            <a:extLst>
              <a:ext uri="{FF2B5EF4-FFF2-40B4-BE49-F238E27FC236}">
                <a16:creationId xmlns:a16="http://schemas.microsoft.com/office/drawing/2014/main" id="{04626E49-94A0-4839-B1FE-F9C1657F90CA}"/>
              </a:ext>
            </a:extLst>
          </p:cNvPr>
          <p:cNvSpPr txBox="1"/>
          <p:nvPr/>
        </p:nvSpPr>
        <p:spPr>
          <a:xfrm>
            <a:off x="4067944" y="5085184"/>
            <a:ext cx="4559261" cy="461665"/>
          </a:xfrm>
          <a:prstGeom prst="rect">
            <a:avLst/>
          </a:prstGeom>
          <a:noFill/>
        </p:spPr>
        <p:txBody>
          <a:bodyPr wrap="none" rtlCol="0">
            <a:spAutoFit/>
          </a:bodyPr>
          <a:lstStyle/>
          <a:p>
            <a:r>
              <a:rPr lang="zh-CN" altLang="en-US" dirty="0">
                <a:solidFill>
                  <a:srgbClr val="FFC000"/>
                </a:solidFill>
              </a:rPr>
              <a:t>确实需要使用</a:t>
            </a:r>
            <a:r>
              <a:rPr lang="en-US" altLang="zh-CN" dirty="0" err="1">
                <a:solidFill>
                  <a:srgbClr val="FFC000"/>
                </a:solidFill>
              </a:rPr>
              <a:t>memmove</a:t>
            </a:r>
            <a:r>
              <a:rPr lang="zh-CN" altLang="en-US" dirty="0">
                <a:solidFill>
                  <a:srgbClr val="FFC000"/>
                </a:solidFill>
              </a:rPr>
              <a:t>时再使用</a:t>
            </a:r>
          </a:p>
        </p:txBody>
      </p:sp>
    </p:spTree>
    <p:extLst>
      <p:ext uri="{BB962C8B-B14F-4D97-AF65-F5344CB8AC3E}">
        <p14:creationId xmlns:p14="http://schemas.microsoft.com/office/powerpoint/2010/main" val="110271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5" end="5"/>
                                            </p:txEl>
                                          </p:spTgt>
                                        </p:tgtEl>
                                        <p:attrNameLst>
                                          <p:attrName>style.color</p:attrName>
                                        </p:attrNameLst>
                                      </p:cBhvr>
                                      <p:to>
                                        <a:schemeClr val="tx2"/>
                                      </p:to>
                                    </p:animClr>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6">
                                            <p:txEl>
                                              <p:pRg st="5" end="5"/>
                                            </p:txEl>
                                          </p:spTgt>
                                        </p:tgtEl>
                                      </p:cBhvr>
                                    </p:animEffect>
                                    <p:set>
                                      <p:cBhvr>
                                        <p:cTn id="11" dur="1" fill="hold">
                                          <p:stCondLst>
                                            <p:cond delay="499"/>
                                          </p:stCondLst>
                                        </p:cTn>
                                        <p:tgtEl>
                                          <p:spTgt spid="6">
                                            <p:txEl>
                                              <p:pRg st="5" end="5"/>
                                            </p:txEl>
                                          </p:spTgt>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randombar(horizontal)">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E78E646-4775-457C-9DB4-EABDC696B453}"/>
              </a:ext>
            </a:extLst>
          </p:cNvPr>
          <p:cNvSpPr/>
          <p:nvPr/>
        </p:nvSpPr>
        <p:spPr>
          <a:xfrm>
            <a:off x="395536" y="188640"/>
            <a:ext cx="8280920"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回顾一下内存的布局</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pic>
        <p:nvPicPr>
          <p:cNvPr id="3" name="Picture 2" descr="http://www.time-track.cn/wp-content/uploads/2015/03/memory2.png">
            <a:extLst>
              <a:ext uri="{FF2B5EF4-FFF2-40B4-BE49-F238E27FC236}">
                <a16:creationId xmlns:a16="http://schemas.microsoft.com/office/drawing/2014/main" id="{D6816114-E98D-40DD-919D-E1A9DD693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24483"/>
            <a:ext cx="83724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4664B064-96AB-44A9-8F32-8A61B8E7843F}"/>
              </a:ext>
            </a:extLst>
          </p:cNvPr>
          <p:cNvSpPr txBox="1"/>
          <p:nvPr/>
        </p:nvSpPr>
        <p:spPr>
          <a:xfrm>
            <a:off x="1043608" y="1628800"/>
            <a:ext cx="2023311" cy="830997"/>
          </a:xfrm>
          <a:prstGeom prst="rect">
            <a:avLst/>
          </a:prstGeom>
          <a:noFill/>
        </p:spPr>
        <p:txBody>
          <a:bodyPr wrap="none" rtlCol="0">
            <a:spAutoFit/>
          </a:bodyPr>
          <a:lstStyle/>
          <a:p>
            <a:r>
              <a:rPr lang="en-US" altLang="zh-CN" b="1" dirty="0">
                <a:solidFill>
                  <a:srgbClr val="FFC000"/>
                </a:solidFill>
              </a:rPr>
              <a:t>stack segment</a:t>
            </a:r>
          </a:p>
          <a:p>
            <a:r>
              <a:rPr lang="zh-CN" altLang="en-US" b="1" dirty="0">
                <a:solidFill>
                  <a:srgbClr val="FFC000"/>
                </a:solidFill>
              </a:rPr>
              <a:t>硬件控制</a:t>
            </a:r>
          </a:p>
        </p:txBody>
      </p:sp>
      <p:sp>
        <p:nvSpPr>
          <p:cNvPr id="5" name="文本框 4">
            <a:extLst>
              <a:ext uri="{FF2B5EF4-FFF2-40B4-BE49-F238E27FC236}">
                <a16:creationId xmlns:a16="http://schemas.microsoft.com/office/drawing/2014/main" id="{ADF45E12-1765-4AF9-9E30-BE760A2375F5}"/>
              </a:ext>
            </a:extLst>
          </p:cNvPr>
          <p:cNvSpPr txBox="1"/>
          <p:nvPr/>
        </p:nvSpPr>
        <p:spPr>
          <a:xfrm>
            <a:off x="971600" y="3501008"/>
            <a:ext cx="1972015" cy="830997"/>
          </a:xfrm>
          <a:prstGeom prst="rect">
            <a:avLst/>
          </a:prstGeom>
          <a:noFill/>
        </p:spPr>
        <p:txBody>
          <a:bodyPr wrap="none" rtlCol="0">
            <a:spAutoFit/>
          </a:bodyPr>
          <a:lstStyle/>
          <a:p>
            <a:r>
              <a:rPr lang="en-US" altLang="zh-CN" b="1" dirty="0">
                <a:solidFill>
                  <a:srgbClr val="00AFEF"/>
                </a:solidFill>
              </a:rPr>
              <a:t>heap segment</a:t>
            </a:r>
          </a:p>
          <a:p>
            <a:r>
              <a:rPr lang="zh-CN" altLang="en-US" b="1" dirty="0">
                <a:solidFill>
                  <a:srgbClr val="00AFEF"/>
                </a:solidFill>
              </a:rPr>
              <a:t>软件控制</a:t>
            </a:r>
          </a:p>
        </p:txBody>
      </p:sp>
      <p:sp>
        <p:nvSpPr>
          <p:cNvPr id="7" name="文本框 6">
            <a:extLst>
              <a:ext uri="{FF2B5EF4-FFF2-40B4-BE49-F238E27FC236}">
                <a16:creationId xmlns:a16="http://schemas.microsoft.com/office/drawing/2014/main" id="{AC1A04C3-E101-40A9-87F0-85175AB2D177}"/>
              </a:ext>
            </a:extLst>
          </p:cNvPr>
          <p:cNvSpPr txBox="1"/>
          <p:nvPr/>
        </p:nvSpPr>
        <p:spPr>
          <a:xfrm>
            <a:off x="6300192" y="2204864"/>
            <a:ext cx="1301959" cy="1015663"/>
          </a:xfrm>
          <a:prstGeom prst="rect">
            <a:avLst/>
          </a:prstGeom>
          <a:noFill/>
        </p:spPr>
        <p:txBody>
          <a:bodyPr wrap="none" rtlCol="0">
            <a:spAutoFit/>
          </a:bodyPr>
          <a:lstStyle/>
          <a:p>
            <a:r>
              <a:rPr lang="en-US" altLang="zh-CN" sz="2000" b="1" dirty="0">
                <a:solidFill>
                  <a:srgbClr val="FFC000"/>
                </a:solidFill>
              </a:rPr>
              <a:t>main</a:t>
            </a:r>
          </a:p>
          <a:p>
            <a:r>
              <a:rPr lang="en-US" altLang="zh-CN" sz="2000" b="1" dirty="0">
                <a:solidFill>
                  <a:srgbClr val="FFC000"/>
                </a:solidFill>
              </a:rPr>
              <a:t>  -- fun1</a:t>
            </a:r>
          </a:p>
          <a:p>
            <a:r>
              <a:rPr lang="en-US" altLang="zh-CN" sz="2000" b="1" dirty="0">
                <a:solidFill>
                  <a:srgbClr val="FFC000"/>
                </a:solidFill>
              </a:rPr>
              <a:t>      -- fun2</a:t>
            </a:r>
            <a:endParaRPr lang="zh-CN" altLang="en-US" sz="2000" b="1" dirty="0">
              <a:solidFill>
                <a:srgbClr val="FFC000"/>
              </a:solidFill>
            </a:endParaRPr>
          </a:p>
        </p:txBody>
      </p:sp>
      <p:sp>
        <p:nvSpPr>
          <p:cNvPr id="8" name="文本框 7">
            <a:extLst>
              <a:ext uri="{FF2B5EF4-FFF2-40B4-BE49-F238E27FC236}">
                <a16:creationId xmlns:a16="http://schemas.microsoft.com/office/drawing/2014/main" id="{DF03D8A5-7846-4496-81AA-507D95EA78F2}"/>
              </a:ext>
            </a:extLst>
          </p:cNvPr>
          <p:cNvSpPr txBox="1"/>
          <p:nvPr/>
        </p:nvSpPr>
        <p:spPr>
          <a:xfrm>
            <a:off x="1115616" y="4293096"/>
            <a:ext cx="1335622" cy="400110"/>
          </a:xfrm>
          <a:prstGeom prst="rect">
            <a:avLst/>
          </a:prstGeom>
          <a:noFill/>
        </p:spPr>
        <p:txBody>
          <a:bodyPr wrap="none" rtlCol="0">
            <a:spAutoFit/>
          </a:bodyPr>
          <a:lstStyle/>
          <a:p>
            <a:r>
              <a:rPr lang="en-US" altLang="zh-CN" sz="2000" b="1" dirty="0">
                <a:solidFill>
                  <a:srgbClr val="00AFEF"/>
                </a:solidFill>
              </a:rPr>
              <a:t>malloc(40)</a:t>
            </a:r>
          </a:p>
        </p:txBody>
      </p:sp>
    </p:spTree>
    <p:extLst>
      <p:ext uri="{BB962C8B-B14F-4D97-AF65-F5344CB8AC3E}">
        <p14:creationId xmlns:p14="http://schemas.microsoft.com/office/powerpoint/2010/main" val="385087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4F6DE97-CCE5-4417-8974-07AA59643A5C}"/>
              </a:ext>
            </a:extLst>
          </p:cNvPr>
          <p:cNvSpPr txBox="1"/>
          <p:nvPr/>
        </p:nvSpPr>
        <p:spPr>
          <a:xfrm>
            <a:off x="1043608" y="620688"/>
            <a:ext cx="3752950" cy="1938992"/>
          </a:xfrm>
          <a:prstGeom prst="rect">
            <a:avLst/>
          </a:prstGeom>
          <a:noFill/>
        </p:spPr>
        <p:txBody>
          <a:bodyPr wrap="none" rtlCol="0">
            <a:spAutoFit/>
          </a:bodyPr>
          <a:lstStyle/>
          <a:p>
            <a:r>
              <a:rPr lang="en-US" altLang="zh-CN" dirty="0">
                <a:latin typeface="Consolas" panose="020B0609020204030204" pitchFamily="49" charset="0"/>
              </a:rPr>
              <a:t>void *a = malloc(40);</a:t>
            </a:r>
          </a:p>
          <a:p>
            <a:r>
              <a:rPr lang="en-US" altLang="zh-CN" dirty="0">
                <a:latin typeface="Consolas" panose="020B0609020204030204" pitchFamily="49" charset="0"/>
              </a:rPr>
              <a:t>void *b = malloc(60);</a:t>
            </a:r>
          </a:p>
          <a:p>
            <a:r>
              <a:rPr lang="en-US" altLang="zh-CN" dirty="0">
                <a:latin typeface="Consolas" panose="020B0609020204030204" pitchFamily="49" charset="0"/>
              </a:rPr>
              <a:t>free(a);</a:t>
            </a:r>
          </a:p>
          <a:p>
            <a:r>
              <a:rPr lang="en-US" altLang="zh-CN" dirty="0">
                <a:latin typeface="Consolas" panose="020B0609020204030204" pitchFamily="49" charset="0"/>
              </a:rPr>
              <a:t>void *c = malloc(44);</a:t>
            </a:r>
          </a:p>
          <a:p>
            <a:r>
              <a:rPr lang="en-US" altLang="zh-CN" dirty="0">
                <a:latin typeface="Consolas" panose="020B0609020204030204" pitchFamily="49" charset="0"/>
              </a:rPr>
              <a:t>void *d = malloc(20);</a:t>
            </a:r>
            <a:endParaRPr lang="zh-CN" altLang="en-US" dirty="0">
              <a:latin typeface="Consolas" panose="020B0609020204030204" pitchFamily="49" charset="0"/>
            </a:endParaRPr>
          </a:p>
        </p:txBody>
      </p:sp>
      <p:sp>
        <p:nvSpPr>
          <p:cNvPr id="22" name="矩形 21">
            <a:extLst>
              <a:ext uri="{FF2B5EF4-FFF2-40B4-BE49-F238E27FC236}">
                <a16:creationId xmlns:a16="http://schemas.microsoft.com/office/drawing/2014/main" id="{48B8736B-0C3D-4F88-80BD-953BD27632C6}"/>
              </a:ext>
            </a:extLst>
          </p:cNvPr>
          <p:cNvSpPr/>
          <p:nvPr/>
        </p:nvSpPr>
        <p:spPr bwMode="auto">
          <a:xfrm>
            <a:off x="1187623" y="3002672"/>
            <a:ext cx="6984770" cy="355712"/>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3" name="矩形 22">
            <a:extLst>
              <a:ext uri="{FF2B5EF4-FFF2-40B4-BE49-F238E27FC236}">
                <a16:creationId xmlns:a16="http://schemas.microsoft.com/office/drawing/2014/main" id="{0EC67C81-A22A-405B-98CE-185593BE3256}"/>
              </a:ext>
            </a:extLst>
          </p:cNvPr>
          <p:cNvSpPr/>
          <p:nvPr/>
        </p:nvSpPr>
        <p:spPr bwMode="auto">
          <a:xfrm>
            <a:off x="2051704" y="3002672"/>
            <a:ext cx="144017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60</a:t>
            </a:r>
          </a:p>
        </p:txBody>
      </p:sp>
      <p:sp>
        <p:nvSpPr>
          <p:cNvPr id="24" name="矩形 23">
            <a:extLst>
              <a:ext uri="{FF2B5EF4-FFF2-40B4-BE49-F238E27FC236}">
                <a16:creationId xmlns:a16="http://schemas.microsoft.com/office/drawing/2014/main" id="{2D0B0BBA-0F55-4114-A876-950BC76C8499}"/>
              </a:ext>
            </a:extLst>
          </p:cNvPr>
          <p:cNvSpPr/>
          <p:nvPr/>
        </p:nvSpPr>
        <p:spPr bwMode="auto">
          <a:xfrm>
            <a:off x="3491879" y="3000384"/>
            <a:ext cx="100811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44</a:t>
            </a:r>
          </a:p>
        </p:txBody>
      </p:sp>
      <p:sp>
        <p:nvSpPr>
          <p:cNvPr id="25" name="矩形 24">
            <a:extLst>
              <a:ext uri="{FF2B5EF4-FFF2-40B4-BE49-F238E27FC236}">
                <a16:creationId xmlns:a16="http://schemas.microsoft.com/office/drawing/2014/main" id="{636A2073-C8C9-4B6A-9DD8-D035E1109851}"/>
              </a:ext>
            </a:extLst>
          </p:cNvPr>
          <p:cNvSpPr/>
          <p:nvPr/>
        </p:nvSpPr>
        <p:spPr bwMode="auto">
          <a:xfrm>
            <a:off x="1187623" y="3000384"/>
            <a:ext cx="936093"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40</a:t>
            </a:r>
          </a:p>
        </p:txBody>
      </p:sp>
      <p:sp>
        <p:nvSpPr>
          <p:cNvPr id="26" name="矩形 25">
            <a:extLst>
              <a:ext uri="{FF2B5EF4-FFF2-40B4-BE49-F238E27FC236}">
                <a16:creationId xmlns:a16="http://schemas.microsoft.com/office/drawing/2014/main" id="{B3C263F7-D578-4ABD-860C-365861B02AC8}"/>
              </a:ext>
            </a:extLst>
          </p:cNvPr>
          <p:cNvSpPr/>
          <p:nvPr/>
        </p:nvSpPr>
        <p:spPr bwMode="auto">
          <a:xfrm>
            <a:off x="1194527" y="2996056"/>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20</a:t>
            </a:r>
          </a:p>
        </p:txBody>
      </p:sp>
      <p:cxnSp>
        <p:nvCxnSpPr>
          <p:cNvPr id="31" name="连接符: 曲线 27">
            <a:extLst>
              <a:ext uri="{FF2B5EF4-FFF2-40B4-BE49-F238E27FC236}">
                <a16:creationId xmlns:a16="http://schemas.microsoft.com/office/drawing/2014/main" id="{A073F7F9-72B1-4406-9D72-1228DE479DFD}"/>
              </a:ext>
            </a:extLst>
          </p:cNvPr>
          <p:cNvCxnSpPr>
            <a:cxnSpLocks/>
          </p:cNvCxnSpPr>
          <p:nvPr/>
        </p:nvCxnSpPr>
        <p:spPr bwMode="auto">
          <a:xfrm flipV="1">
            <a:off x="1194527" y="3360424"/>
            <a:ext cx="0" cy="79208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33" name="连接符: 曲线 27">
            <a:extLst>
              <a:ext uri="{FF2B5EF4-FFF2-40B4-BE49-F238E27FC236}">
                <a16:creationId xmlns:a16="http://schemas.microsoft.com/office/drawing/2014/main" id="{410D813B-DE97-4D85-915D-C30C473651F7}"/>
              </a:ext>
            </a:extLst>
          </p:cNvPr>
          <p:cNvCxnSpPr>
            <a:cxnSpLocks/>
          </p:cNvCxnSpPr>
          <p:nvPr/>
        </p:nvCxnSpPr>
        <p:spPr bwMode="auto">
          <a:xfrm flipV="1">
            <a:off x="3563888" y="3360424"/>
            <a:ext cx="0" cy="79208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34" name="连接符: 曲线 27">
            <a:extLst>
              <a:ext uri="{FF2B5EF4-FFF2-40B4-BE49-F238E27FC236}">
                <a16:creationId xmlns:a16="http://schemas.microsoft.com/office/drawing/2014/main" id="{73D4A315-E4A4-41F5-8AFF-A662BA038281}"/>
              </a:ext>
            </a:extLst>
          </p:cNvPr>
          <p:cNvCxnSpPr>
            <a:cxnSpLocks/>
          </p:cNvCxnSpPr>
          <p:nvPr/>
        </p:nvCxnSpPr>
        <p:spPr bwMode="auto">
          <a:xfrm flipV="1">
            <a:off x="1194527" y="3356096"/>
            <a:ext cx="0" cy="79208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5" name="文本框 34">
            <a:extLst>
              <a:ext uri="{FF2B5EF4-FFF2-40B4-BE49-F238E27FC236}">
                <a16:creationId xmlns:a16="http://schemas.microsoft.com/office/drawing/2014/main" id="{1C5DBCC1-4826-4335-9C3C-0450746453CF}"/>
              </a:ext>
            </a:extLst>
          </p:cNvPr>
          <p:cNvSpPr txBox="1"/>
          <p:nvPr/>
        </p:nvSpPr>
        <p:spPr>
          <a:xfrm>
            <a:off x="1187623" y="4653136"/>
            <a:ext cx="6264692" cy="830997"/>
          </a:xfrm>
          <a:prstGeom prst="rect">
            <a:avLst/>
          </a:prstGeom>
          <a:noFill/>
        </p:spPr>
        <p:txBody>
          <a:bodyPr wrap="square" rtlCol="0">
            <a:spAutoFit/>
          </a:bodyPr>
          <a:lstStyle/>
          <a:p>
            <a:r>
              <a:rPr lang="zh-CN" altLang="en-US" dirty="0"/>
              <a:t>有的实现会从上次分配后的地方搜索空闲</a:t>
            </a:r>
            <a:r>
              <a:rPr lang="en-US" altLang="zh-CN" dirty="0"/>
              <a:t>block</a:t>
            </a:r>
            <a:r>
              <a:rPr lang="zh-CN" altLang="en-US" dirty="0"/>
              <a:t>，有的会从开始处找。</a:t>
            </a:r>
          </a:p>
        </p:txBody>
      </p:sp>
    </p:spTree>
    <p:extLst>
      <p:ext uri="{BB962C8B-B14F-4D97-AF65-F5344CB8AC3E}">
        <p14:creationId xmlns:p14="http://schemas.microsoft.com/office/powerpoint/2010/main" val="162088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545404" y="691036"/>
            <a:ext cx="2846576"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37;</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float f = *(float *)&amp;</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17" name="矩形 16">
            <a:extLst>
              <a:ext uri="{FF2B5EF4-FFF2-40B4-BE49-F238E27FC236}">
                <a16:creationId xmlns:a16="http://schemas.microsoft.com/office/drawing/2014/main" id="{56542944-1A5B-414E-9DA5-5C5A87FF0610}"/>
              </a:ext>
            </a:extLst>
          </p:cNvPr>
          <p:cNvSpPr/>
          <p:nvPr/>
        </p:nvSpPr>
        <p:spPr bwMode="auto">
          <a:xfrm>
            <a:off x="7294368" y="3891475"/>
            <a:ext cx="1607040" cy="360040"/>
          </a:xfrm>
          <a:prstGeom prst="rect">
            <a:avLst/>
          </a:prstGeom>
          <a:pattFill prst="solidDmnd">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文本框 17">
            <a:extLst>
              <a:ext uri="{FF2B5EF4-FFF2-40B4-BE49-F238E27FC236}">
                <a16:creationId xmlns:a16="http://schemas.microsoft.com/office/drawing/2014/main" id="{302A6DB4-4B42-4FD2-BC04-BE50BD918A7C}"/>
              </a:ext>
            </a:extLst>
          </p:cNvPr>
          <p:cNvSpPr txBox="1"/>
          <p:nvPr/>
        </p:nvSpPr>
        <p:spPr>
          <a:xfrm>
            <a:off x="1763688" y="3831431"/>
            <a:ext cx="36004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a:t>
            </a:r>
          </a:p>
        </p:txBody>
      </p:sp>
      <p:sp>
        <p:nvSpPr>
          <p:cNvPr id="19" name="文本框 18">
            <a:extLst>
              <a:ext uri="{FF2B5EF4-FFF2-40B4-BE49-F238E27FC236}">
                <a16:creationId xmlns:a16="http://schemas.microsoft.com/office/drawing/2014/main" id="{5169DE7C-0B69-4D9C-B2D7-C694F79840BC}"/>
              </a:ext>
            </a:extLst>
          </p:cNvPr>
          <p:cNvSpPr txBox="1"/>
          <p:nvPr/>
        </p:nvSpPr>
        <p:spPr>
          <a:xfrm>
            <a:off x="1763688" y="4745586"/>
            <a:ext cx="36004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a:t>
            </a:r>
          </a:p>
        </p:txBody>
      </p:sp>
      <p:sp>
        <p:nvSpPr>
          <p:cNvPr id="21" name="矩形 20">
            <a:extLst>
              <a:ext uri="{FF2B5EF4-FFF2-40B4-BE49-F238E27FC236}">
                <a16:creationId xmlns:a16="http://schemas.microsoft.com/office/drawing/2014/main" id="{0BF68AC3-E86F-4320-A99D-BB3A7A578860}"/>
              </a:ext>
            </a:extLst>
          </p:cNvPr>
          <p:cNvSpPr/>
          <p:nvPr/>
        </p:nvSpPr>
        <p:spPr bwMode="auto">
          <a:xfrm>
            <a:off x="3895280" y="3891475"/>
            <a:ext cx="1607040" cy="360040"/>
          </a:xfrm>
          <a:prstGeom prst="rect">
            <a:avLst/>
          </a:prstGeom>
          <a:pattFill prst="wdUpDiag">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41E44186-6823-4CC0-A583-7C13C571B376}"/>
              </a:ext>
            </a:extLst>
          </p:cNvPr>
          <p:cNvSpPr/>
          <p:nvPr/>
        </p:nvSpPr>
        <p:spPr bwMode="auto">
          <a:xfrm>
            <a:off x="5594824" y="3891475"/>
            <a:ext cx="1607040" cy="360040"/>
          </a:xfrm>
          <a:prstGeom prst="rect">
            <a:avLst/>
          </a:prstGeom>
          <a:pattFill prst="smGrid">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3" name="文本框 22">
            <a:extLst>
              <a:ext uri="{FF2B5EF4-FFF2-40B4-BE49-F238E27FC236}">
                <a16:creationId xmlns:a16="http://schemas.microsoft.com/office/drawing/2014/main" id="{D66BFEAC-60A2-4DC5-AC0C-B50B8489D5AD}"/>
              </a:ext>
            </a:extLst>
          </p:cNvPr>
          <p:cNvSpPr txBox="1"/>
          <p:nvPr/>
        </p:nvSpPr>
        <p:spPr>
          <a:xfrm>
            <a:off x="1545404" y="2347910"/>
            <a:ext cx="2954588"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float f = 7.0f;</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short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s = *(short *)&amp;f;</a:t>
            </a:r>
          </a:p>
        </p:txBody>
      </p:sp>
      <p:sp>
        <p:nvSpPr>
          <p:cNvPr id="28" name="矩形 27">
            <a:extLst>
              <a:ext uri="{FF2B5EF4-FFF2-40B4-BE49-F238E27FC236}">
                <a16:creationId xmlns:a16="http://schemas.microsoft.com/office/drawing/2014/main" id="{1ECAE9FE-893D-4996-9B1E-BE38D5BF5D60}"/>
              </a:ext>
            </a:extLst>
          </p:cNvPr>
          <p:cNvSpPr/>
          <p:nvPr/>
        </p:nvSpPr>
        <p:spPr bwMode="auto">
          <a:xfrm>
            <a:off x="2195736" y="3882620"/>
            <a:ext cx="1607040" cy="360040"/>
          </a:xfrm>
          <a:prstGeom prst="rect">
            <a:avLst/>
          </a:prstGeom>
          <a:pattFill prst="wdDnDiag">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矩形 31">
            <a:extLst>
              <a:ext uri="{FF2B5EF4-FFF2-40B4-BE49-F238E27FC236}">
                <a16:creationId xmlns:a16="http://schemas.microsoft.com/office/drawing/2014/main" id="{AFBEBF17-7546-418C-A896-82532E7A8FF6}"/>
              </a:ext>
            </a:extLst>
          </p:cNvPr>
          <p:cNvSpPr/>
          <p:nvPr/>
        </p:nvSpPr>
        <p:spPr bwMode="auto">
          <a:xfrm>
            <a:off x="3895280" y="4792918"/>
            <a:ext cx="1607040" cy="360040"/>
          </a:xfrm>
          <a:prstGeom prst="rect">
            <a:avLst/>
          </a:prstGeom>
          <a:pattFill prst="wdUpDiag">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3" name="矩形 32">
            <a:extLst>
              <a:ext uri="{FF2B5EF4-FFF2-40B4-BE49-F238E27FC236}">
                <a16:creationId xmlns:a16="http://schemas.microsoft.com/office/drawing/2014/main" id="{C9957253-8826-4477-A461-6D8E74358FA3}"/>
              </a:ext>
            </a:extLst>
          </p:cNvPr>
          <p:cNvSpPr/>
          <p:nvPr/>
        </p:nvSpPr>
        <p:spPr bwMode="auto">
          <a:xfrm>
            <a:off x="2195736" y="4784063"/>
            <a:ext cx="1607040" cy="360040"/>
          </a:xfrm>
          <a:prstGeom prst="rect">
            <a:avLst/>
          </a:prstGeom>
          <a:pattFill prst="wdDnDiag">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4" name="箭头: 下 33">
            <a:extLst>
              <a:ext uri="{FF2B5EF4-FFF2-40B4-BE49-F238E27FC236}">
                <a16:creationId xmlns:a16="http://schemas.microsoft.com/office/drawing/2014/main" id="{5CA3AB40-6625-4AC6-B4B0-970732EB3C59}"/>
              </a:ext>
            </a:extLst>
          </p:cNvPr>
          <p:cNvSpPr/>
          <p:nvPr/>
        </p:nvSpPr>
        <p:spPr bwMode="auto">
          <a:xfrm>
            <a:off x="2891244" y="4358164"/>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箭头: 下 34">
            <a:extLst>
              <a:ext uri="{FF2B5EF4-FFF2-40B4-BE49-F238E27FC236}">
                <a16:creationId xmlns:a16="http://schemas.microsoft.com/office/drawing/2014/main" id="{063FC33A-7873-4F77-A8C3-4F6A9A04EA3E}"/>
              </a:ext>
            </a:extLst>
          </p:cNvPr>
          <p:cNvSpPr/>
          <p:nvPr/>
        </p:nvSpPr>
        <p:spPr bwMode="auto">
          <a:xfrm>
            <a:off x="4572000" y="4358164"/>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347153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9F36D23-94E0-4F46-9C6D-51F7A18175DE}"/>
              </a:ext>
            </a:extLst>
          </p:cNvPr>
          <p:cNvSpPr/>
          <p:nvPr/>
        </p:nvSpPr>
        <p:spPr bwMode="auto">
          <a:xfrm>
            <a:off x="1216296" y="1268760"/>
            <a:ext cx="7038767" cy="353424"/>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B25C8B73-E8A3-4E2D-8650-1D0B5FBD7D89}"/>
              </a:ext>
            </a:extLst>
          </p:cNvPr>
          <p:cNvSpPr/>
          <p:nvPr/>
        </p:nvSpPr>
        <p:spPr bwMode="auto">
          <a:xfrm>
            <a:off x="4335520" y="1262144"/>
            <a:ext cx="144017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矩形 4">
            <a:extLst>
              <a:ext uri="{FF2B5EF4-FFF2-40B4-BE49-F238E27FC236}">
                <a16:creationId xmlns:a16="http://schemas.microsoft.com/office/drawing/2014/main" id="{10E1EB48-7CFF-4EDC-82AC-0296DF67A57B}"/>
              </a:ext>
            </a:extLst>
          </p:cNvPr>
          <p:cNvSpPr/>
          <p:nvPr/>
        </p:nvSpPr>
        <p:spPr bwMode="auto">
          <a:xfrm>
            <a:off x="7174966" y="1268760"/>
            <a:ext cx="100811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矩形 5">
            <a:extLst>
              <a:ext uri="{FF2B5EF4-FFF2-40B4-BE49-F238E27FC236}">
                <a16:creationId xmlns:a16="http://schemas.microsoft.com/office/drawing/2014/main" id="{924A7B15-59B3-4669-A0EA-E3FB21BABD91}"/>
              </a:ext>
            </a:extLst>
          </p:cNvPr>
          <p:cNvSpPr/>
          <p:nvPr/>
        </p:nvSpPr>
        <p:spPr bwMode="auto">
          <a:xfrm>
            <a:off x="2699792" y="1268760"/>
            <a:ext cx="936093"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 name="矩形 6">
            <a:extLst>
              <a:ext uri="{FF2B5EF4-FFF2-40B4-BE49-F238E27FC236}">
                <a16:creationId xmlns:a16="http://schemas.microsoft.com/office/drawing/2014/main" id="{8192A33F-D48C-4FE8-87F0-769F3EB81156}"/>
              </a:ext>
            </a:extLst>
          </p:cNvPr>
          <p:cNvSpPr/>
          <p:nvPr/>
        </p:nvSpPr>
        <p:spPr bwMode="auto">
          <a:xfrm>
            <a:off x="1710081" y="1268760"/>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8" name="矩形 7">
            <a:extLst>
              <a:ext uri="{FF2B5EF4-FFF2-40B4-BE49-F238E27FC236}">
                <a16:creationId xmlns:a16="http://schemas.microsoft.com/office/drawing/2014/main" id="{20201086-26ED-4946-B409-F730D8B50EC4}"/>
              </a:ext>
            </a:extLst>
          </p:cNvPr>
          <p:cNvSpPr/>
          <p:nvPr/>
        </p:nvSpPr>
        <p:spPr bwMode="auto">
          <a:xfrm>
            <a:off x="1214382" y="1268760"/>
            <a:ext cx="99127" cy="360040"/>
          </a:xfrm>
          <a:prstGeom prst="rect">
            <a:avLst/>
          </a:prstGeom>
          <a:solidFill>
            <a:srgbClr val="7030A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4" name="任意多边形: 形状 33">
            <a:extLst>
              <a:ext uri="{FF2B5EF4-FFF2-40B4-BE49-F238E27FC236}">
                <a16:creationId xmlns:a16="http://schemas.microsoft.com/office/drawing/2014/main" id="{7DC99257-1849-4517-A82F-A0BC236722EF}"/>
              </a:ext>
            </a:extLst>
          </p:cNvPr>
          <p:cNvSpPr/>
          <p:nvPr/>
        </p:nvSpPr>
        <p:spPr bwMode="auto">
          <a:xfrm>
            <a:off x="1249777" y="758984"/>
            <a:ext cx="1028629"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矩形 34">
            <a:extLst>
              <a:ext uri="{FF2B5EF4-FFF2-40B4-BE49-F238E27FC236}">
                <a16:creationId xmlns:a16="http://schemas.microsoft.com/office/drawing/2014/main" id="{1214BC6E-BFC2-4C98-B3B7-234EB491A4F0}"/>
              </a:ext>
            </a:extLst>
          </p:cNvPr>
          <p:cNvSpPr/>
          <p:nvPr/>
        </p:nvSpPr>
        <p:spPr bwMode="auto">
          <a:xfrm>
            <a:off x="2201841" y="1262144"/>
            <a:ext cx="94172" cy="360040"/>
          </a:xfrm>
          <a:prstGeom prst="rect">
            <a:avLst/>
          </a:prstGeom>
          <a:solidFill>
            <a:srgbClr val="7030A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6" name="任意多边形: 形状 35">
            <a:extLst>
              <a:ext uri="{FF2B5EF4-FFF2-40B4-BE49-F238E27FC236}">
                <a16:creationId xmlns:a16="http://schemas.microsoft.com/office/drawing/2014/main" id="{2C4025EF-3DBB-465E-80A1-7D93425AB94D}"/>
              </a:ext>
            </a:extLst>
          </p:cNvPr>
          <p:cNvSpPr/>
          <p:nvPr/>
        </p:nvSpPr>
        <p:spPr bwMode="auto">
          <a:xfrm>
            <a:off x="2278406" y="1479064"/>
            <a:ext cx="1399344"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a:scene3d>
            <a:camera prst="orthographicFront">
              <a:rot lat="10800000"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7" name="文本框 36">
            <a:extLst>
              <a:ext uri="{FF2B5EF4-FFF2-40B4-BE49-F238E27FC236}">
                <a16:creationId xmlns:a16="http://schemas.microsoft.com/office/drawing/2014/main" id="{BFEA1B49-E4A3-45C8-8C9B-1B4B5EB2BCA8}"/>
              </a:ext>
            </a:extLst>
          </p:cNvPr>
          <p:cNvSpPr txBox="1"/>
          <p:nvPr/>
        </p:nvSpPr>
        <p:spPr>
          <a:xfrm>
            <a:off x="755576" y="2708920"/>
            <a:ext cx="7749745" cy="1569660"/>
          </a:xfrm>
          <a:prstGeom prst="rect">
            <a:avLst/>
          </a:prstGeom>
          <a:noFill/>
        </p:spPr>
        <p:txBody>
          <a:bodyPr wrap="square" rtlCol="0">
            <a:spAutoFit/>
          </a:bodyPr>
          <a:lstStyle/>
          <a:p>
            <a:r>
              <a:rPr lang="en-US" altLang="zh-CN" dirty="0"/>
              <a:t>heap manager</a:t>
            </a:r>
            <a:r>
              <a:rPr lang="zh-CN" altLang="en-US" dirty="0"/>
              <a:t>使用的数据结构，使用一个链表记录空闲的内存块“</a:t>
            </a:r>
            <a:r>
              <a:rPr lang="en-US" altLang="zh-CN" dirty="0"/>
              <a:t>free notes</a:t>
            </a:r>
            <a:r>
              <a:rPr lang="zh-CN" altLang="en-US" dirty="0"/>
              <a:t>”，空闲记录。</a:t>
            </a:r>
            <a:endParaRPr lang="en-US" altLang="zh-CN" dirty="0"/>
          </a:p>
          <a:p>
            <a:endParaRPr lang="en-US" altLang="zh-CN" dirty="0"/>
          </a:p>
          <a:p>
            <a:r>
              <a:rPr lang="en-US" altLang="zh-CN" dirty="0"/>
              <a:t>8</a:t>
            </a:r>
            <a:r>
              <a:rPr lang="zh-CN" altLang="en-US" dirty="0"/>
              <a:t>个字节，记录这一个节点块有多大，下一个块的地址。</a:t>
            </a:r>
          </a:p>
        </p:txBody>
      </p:sp>
    </p:spTree>
    <p:extLst>
      <p:ext uri="{BB962C8B-B14F-4D97-AF65-F5344CB8AC3E}">
        <p14:creationId xmlns:p14="http://schemas.microsoft.com/office/powerpoint/2010/main" val="13386067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369B6F-D41C-4953-A9A5-9EB632964F4C}"/>
              </a:ext>
            </a:extLst>
          </p:cNvPr>
          <p:cNvSpPr txBox="1"/>
          <p:nvPr/>
        </p:nvSpPr>
        <p:spPr>
          <a:xfrm>
            <a:off x="1403648" y="764704"/>
            <a:ext cx="6624736" cy="1200329"/>
          </a:xfrm>
          <a:prstGeom prst="rect">
            <a:avLst/>
          </a:prstGeom>
          <a:noFill/>
        </p:spPr>
        <p:txBody>
          <a:bodyPr wrap="square" rtlCol="0">
            <a:spAutoFit/>
          </a:bodyPr>
          <a:lstStyle/>
          <a:p>
            <a:r>
              <a:rPr lang="en-US" altLang="zh-CN" dirty="0"/>
              <a:t>int *a = malloc(40 * </a:t>
            </a:r>
            <a:r>
              <a:rPr lang="en-US" altLang="zh-CN" dirty="0" err="1"/>
              <a:t>sizeof</a:t>
            </a:r>
            <a:r>
              <a:rPr lang="en-US" altLang="zh-CN" dirty="0"/>
              <a:t>(int));</a:t>
            </a:r>
          </a:p>
          <a:p>
            <a:endParaRPr lang="en-US" altLang="zh-CN" dirty="0"/>
          </a:p>
          <a:p>
            <a:r>
              <a:rPr lang="zh-CN" altLang="en-US" dirty="0"/>
              <a:t>一般会占用多于</a:t>
            </a:r>
            <a:r>
              <a:rPr lang="en-US" altLang="zh-CN" dirty="0"/>
              <a:t>160</a:t>
            </a:r>
            <a:r>
              <a:rPr lang="zh-CN" altLang="en-US" dirty="0"/>
              <a:t>字节的内存</a:t>
            </a:r>
          </a:p>
        </p:txBody>
      </p:sp>
      <p:sp>
        <p:nvSpPr>
          <p:cNvPr id="3" name="矩形 2">
            <a:extLst>
              <a:ext uri="{FF2B5EF4-FFF2-40B4-BE49-F238E27FC236}">
                <a16:creationId xmlns:a16="http://schemas.microsoft.com/office/drawing/2014/main" id="{E7FF5F97-739E-4929-9DF5-C8E90AE08475}"/>
              </a:ext>
            </a:extLst>
          </p:cNvPr>
          <p:cNvSpPr/>
          <p:nvPr/>
        </p:nvSpPr>
        <p:spPr bwMode="auto">
          <a:xfrm>
            <a:off x="2843808" y="2708920"/>
            <a:ext cx="2780043"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18B2A85E-4C91-4885-A427-C44563543080}"/>
              </a:ext>
            </a:extLst>
          </p:cNvPr>
          <p:cNvSpPr/>
          <p:nvPr/>
        </p:nvSpPr>
        <p:spPr bwMode="auto">
          <a:xfrm>
            <a:off x="2527507" y="2709447"/>
            <a:ext cx="316301" cy="360040"/>
          </a:xfrm>
          <a:prstGeom prst="rect">
            <a:avLst/>
          </a:prstGeom>
          <a:solidFill>
            <a:srgbClr val="7030A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5" name="直接箭头连接符 4">
            <a:extLst>
              <a:ext uri="{FF2B5EF4-FFF2-40B4-BE49-F238E27FC236}">
                <a16:creationId xmlns:a16="http://schemas.microsoft.com/office/drawing/2014/main" id="{B889859A-9C89-4270-972C-C5BBCDCF6F6A}"/>
              </a:ext>
            </a:extLst>
          </p:cNvPr>
          <p:cNvCxnSpPr>
            <a:cxnSpLocks/>
          </p:cNvCxnSpPr>
          <p:nvPr/>
        </p:nvCxnSpPr>
        <p:spPr bwMode="auto">
          <a:xfrm flipV="1">
            <a:off x="1933253" y="3092767"/>
            <a:ext cx="936104" cy="64807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6" name="文本框 5">
            <a:extLst>
              <a:ext uri="{FF2B5EF4-FFF2-40B4-BE49-F238E27FC236}">
                <a16:creationId xmlns:a16="http://schemas.microsoft.com/office/drawing/2014/main" id="{BFB8F4CD-245A-416D-9149-5DA0DC7F6692}"/>
              </a:ext>
            </a:extLst>
          </p:cNvPr>
          <p:cNvSpPr txBox="1"/>
          <p:nvPr/>
        </p:nvSpPr>
        <p:spPr>
          <a:xfrm>
            <a:off x="1151620" y="4005064"/>
            <a:ext cx="1980220" cy="1938992"/>
          </a:xfrm>
          <a:prstGeom prst="rect">
            <a:avLst/>
          </a:prstGeom>
          <a:noFill/>
        </p:spPr>
        <p:txBody>
          <a:bodyPr wrap="square" rtlCol="0">
            <a:spAutoFit/>
          </a:bodyPr>
          <a:lstStyle/>
          <a:p>
            <a:r>
              <a:rPr lang="en-US" altLang="zh-CN" dirty="0"/>
              <a:t> free(a + 60);</a:t>
            </a:r>
          </a:p>
          <a:p>
            <a:endParaRPr lang="en-US" altLang="zh-CN" dirty="0"/>
          </a:p>
          <a:p>
            <a:r>
              <a:rPr lang="en-US" altLang="zh-CN" dirty="0"/>
              <a:t>int b[100];</a:t>
            </a:r>
          </a:p>
          <a:p>
            <a:endParaRPr lang="en-US" altLang="zh-CN" dirty="0"/>
          </a:p>
          <a:p>
            <a:r>
              <a:rPr lang="en-US" altLang="zh-CN" dirty="0"/>
              <a:t>free(b);</a:t>
            </a:r>
            <a:endParaRPr lang="zh-CN" altLang="en-US" dirty="0"/>
          </a:p>
        </p:txBody>
      </p:sp>
      <p:sp>
        <p:nvSpPr>
          <p:cNvPr id="7" name="文本框 6">
            <a:extLst>
              <a:ext uri="{FF2B5EF4-FFF2-40B4-BE49-F238E27FC236}">
                <a16:creationId xmlns:a16="http://schemas.microsoft.com/office/drawing/2014/main" id="{7B5D45DB-6CC0-4EBE-8E2F-216106295FC3}"/>
              </a:ext>
            </a:extLst>
          </p:cNvPr>
          <p:cNvSpPr txBox="1"/>
          <p:nvPr/>
        </p:nvSpPr>
        <p:spPr>
          <a:xfrm>
            <a:off x="3635896" y="4743727"/>
            <a:ext cx="3744416" cy="461665"/>
          </a:xfrm>
          <a:prstGeom prst="rect">
            <a:avLst/>
          </a:prstGeom>
          <a:noFill/>
        </p:spPr>
        <p:txBody>
          <a:bodyPr wrap="square" rtlCol="0">
            <a:spAutoFit/>
          </a:bodyPr>
          <a:lstStyle/>
          <a:p>
            <a:r>
              <a:rPr lang="zh-CN" altLang="en-US" dirty="0"/>
              <a:t>编译器不检查此错误。</a:t>
            </a:r>
          </a:p>
        </p:txBody>
      </p:sp>
    </p:spTree>
    <p:extLst>
      <p:ext uri="{BB962C8B-B14F-4D97-AF65-F5344CB8AC3E}">
        <p14:creationId xmlns:p14="http://schemas.microsoft.com/office/powerpoint/2010/main" val="4076744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77044A-F763-4D36-9F50-C3643C85D0C7}"/>
              </a:ext>
            </a:extLst>
          </p:cNvPr>
          <p:cNvSpPr txBox="1"/>
          <p:nvPr/>
        </p:nvSpPr>
        <p:spPr>
          <a:xfrm>
            <a:off x="1259632" y="1268760"/>
            <a:ext cx="6624736" cy="2308324"/>
          </a:xfrm>
          <a:prstGeom prst="rect">
            <a:avLst/>
          </a:prstGeom>
          <a:noFill/>
        </p:spPr>
        <p:txBody>
          <a:bodyPr wrap="square" rtlCol="0">
            <a:spAutoFit/>
          </a:bodyPr>
          <a:lstStyle/>
          <a:p>
            <a:r>
              <a:rPr lang="zh-CN" altLang="en-US" dirty="0"/>
              <a:t>通常会把堆内存提前划分为若干块，每块有</a:t>
            </a:r>
            <a:r>
              <a:rPr lang="en-US" altLang="zh-CN" dirty="0"/>
              <a:t>2</a:t>
            </a:r>
            <a:r>
              <a:rPr lang="zh-CN" altLang="en-US" dirty="0"/>
              <a:t>的幂次方大小：</a:t>
            </a:r>
            <a:endParaRPr lang="en-US" altLang="zh-CN" dirty="0"/>
          </a:p>
          <a:p>
            <a:r>
              <a:rPr lang="en-US" altLang="zh-CN" dirty="0"/>
              <a:t>2</a:t>
            </a:r>
            <a:r>
              <a:rPr lang="en-US" altLang="zh-CN" baseline="30000" dirty="0"/>
              <a:t>3</a:t>
            </a:r>
            <a:r>
              <a:rPr lang="en-US" altLang="zh-CN" dirty="0"/>
              <a:t>, 2</a:t>
            </a:r>
            <a:r>
              <a:rPr lang="en-US" altLang="zh-CN" baseline="30000" dirty="0"/>
              <a:t>6</a:t>
            </a:r>
            <a:r>
              <a:rPr lang="en-US" altLang="zh-CN" dirty="0"/>
              <a:t>, ….      </a:t>
            </a:r>
            <a:r>
              <a:rPr lang="zh-CN" altLang="en-US" dirty="0"/>
              <a:t>高效、简洁</a:t>
            </a:r>
            <a:endParaRPr lang="en-US" altLang="zh-CN" dirty="0"/>
          </a:p>
          <a:p>
            <a:endParaRPr lang="en-US" altLang="zh-CN" dirty="0"/>
          </a:p>
          <a:p>
            <a:r>
              <a:rPr lang="zh-CN" altLang="en-US" dirty="0"/>
              <a:t>分配时根据具体要求的大小挑出来一块。</a:t>
            </a:r>
            <a:endParaRPr lang="en-US" altLang="zh-CN" dirty="0"/>
          </a:p>
          <a:p>
            <a:r>
              <a:rPr lang="en-US" altLang="zh-CN" dirty="0"/>
              <a:t>next power of 2</a:t>
            </a:r>
            <a:endParaRPr lang="zh-CN" altLang="en-US" dirty="0"/>
          </a:p>
        </p:txBody>
      </p:sp>
    </p:spTree>
    <p:extLst>
      <p:ext uri="{BB962C8B-B14F-4D97-AF65-F5344CB8AC3E}">
        <p14:creationId xmlns:p14="http://schemas.microsoft.com/office/powerpoint/2010/main" val="2235426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C7DE6CA-898C-440E-883D-3CDBA69A6937}"/>
              </a:ext>
            </a:extLst>
          </p:cNvPr>
          <p:cNvSpPr/>
          <p:nvPr/>
        </p:nvSpPr>
        <p:spPr bwMode="auto">
          <a:xfrm>
            <a:off x="1216296" y="914440"/>
            <a:ext cx="7038767" cy="353424"/>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 name="矩形 2">
            <a:extLst>
              <a:ext uri="{FF2B5EF4-FFF2-40B4-BE49-F238E27FC236}">
                <a16:creationId xmlns:a16="http://schemas.microsoft.com/office/drawing/2014/main" id="{9E669888-644E-4311-88E1-98D0E7AF81E6}"/>
              </a:ext>
            </a:extLst>
          </p:cNvPr>
          <p:cNvSpPr/>
          <p:nvPr/>
        </p:nvSpPr>
        <p:spPr bwMode="auto">
          <a:xfrm>
            <a:off x="4335520" y="907824"/>
            <a:ext cx="144017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7C27CB80-D3A2-438A-8A7C-2CB0367DF073}"/>
              </a:ext>
            </a:extLst>
          </p:cNvPr>
          <p:cNvSpPr/>
          <p:nvPr/>
        </p:nvSpPr>
        <p:spPr bwMode="auto">
          <a:xfrm>
            <a:off x="7174966" y="914440"/>
            <a:ext cx="100811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矩形 4">
            <a:extLst>
              <a:ext uri="{FF2B5EF4-FFF2-40B4-BE49-F238E27FC236}">
                <a16:creationId xmlns:a16="http://schemas.microsoft.com/office/drawing/2014/main" id="{540509BB-1F64-4CEB-AE45-D64F683331A0}"/>
              </a:ext>
            </a:extLst>
          </p:cNvPr>
          <p:cNvSpPr/>
          <p:nvPr/>
        </p:nvSpPr>
        <p:spPr bwMode="auto">
          <a:xfrm>
            <a:off x="2699792" y="909677"/>
            <a:ext cx="936093"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矩形 5">
            <a:extLst>
              <a:ext uri="{FF2B5EF4-FFF2-40B4-BE49-F238E27FC236}">
                <a16:creationId xmlns:a16="http://schemas.microsoft.com/office/drawing/2014/main" id="{481589A5-F310-4AC6-9C27-128FC3D0ECB0}"/>
              </a:ext>
            </a:extLst>
          </p:cNvPr>
          <p:cNvSpPr/>
          <p:nvPr/>
        </p:nvSpPr>
        <p:spPr bwMode="auto">
          <a:xfrm>
            <a:off x="1710081" y="909677"/>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矩形 9">
            <a:extLst>
              <a:ext uri="{FF2B5EF4-FFF2-40B4-BE49-F238E27FC236}">
                <a16:creationId xmlns:a16="http://schemas.microsoft.com/office/drawing/2014/main" id="{46FB2F22-983C-4B48-B2EE-F5F14FBCBCEC}"/>
              </a:ext>
            </a:extLst>
          </p:cNvPr>
          <p:cNvSpPr/>
          <p:nvPr/>
        </p:nvSpPr>
        <p:spPr bwMode="auto">
          <a:xfrm>
            <a:off x="1216296" y="2782431"/>
            <a:ext cx="7038767" cy="353424"/>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矩形 11">
            <a:extLst>
              <a:ext uri="{FF2B5EF4-FFF2-40B4-BE49-F238E27FC236}">
                <a16:creationId xmlns:a16="http://schemas.microsoft.com/office/drawing/2014/main" id="{DA6BD2DB-12CC-4BCF-9AE7-AC439156B7FC}"/>
              </a:ext>
            </a:extLst>
          </p:cNvPr>
          <p:cNvSpPr/>
          <p:nvPr/>
        </p:nvSpPr>
        <p:spPr bwMode="auto">
          <a:xfrm>
            <a:off x="7174966" y="2782431"/>
            <a:ext cx="100811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3" name="矩形 12">
            <a:extLst>
              <a:ext uri="{FF2B5EF4-FFF2-40B4-BE49-F238E27FC236}">
                <a16:creationId xmlns:a16="http://schemas.microsoft.com/office/drawing/2014/main" id="{D1859509-E820-4AF1-80B6-64C08AB291BD}"/>
              </a:ext>
            </a:extLst>
          </p:cNvPr>
          <p:cNvSpPr/>
          <p:nvPr/>
        </p:nvSpPr>
        <p:spPr bwMode="auto">
          <a:xfrm>
            <a:off x="2699792" y="2776711"/>
            <a:ext cx="936093"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42D5DD0C-1F46-402B-99A0-6BA579ABAE93}"/>
              </a:ext>
            </a:extLst>
          </p:cNvPr>
          <p:cNvSpPr/>
          <p:nvPr/>
        </p:nvSpPr>
        <p:spPr bwMode="auto">
          <a:xfrm>
            <a:off x="1710081" y="2776711"/>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5" name="直接箭头连接符 14">
            <a:extLst>
              <a:ext uri="{FF2B5EF4-FFF2-40B4-BE49-F238E27FC236}">
                <a16:creationId xmlns:a16="http://schemas.microsoft.com/office/drawing/2014/main" id="{9896FF4D-9177-4B49-A7F6-5F1CCB6BF3B3}"/>
              </a:ext>
            </a:extLst>
          </p:cNvPr>
          <p:cNvCxnSpPr>
            <a:cxnSpLocks/>
          </p:cNvCxnSpPr>
          <p:nvPr/>
        </p:nvCxnSpPr>
        <p:spPr bwMode="auto">
          <a:xfrm flipV="1">
            <a:off x="3995936" y="1281096"/>
            <a:ext cx="339584" cy="42543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17" name="文本框 16">
            <a:extLst>
              <a:ext uri="{FF2B5EF4-FFF2-40B4-BE49-F238E27FC236}">
                <a16:creationId xmlns:a16="http://schemas.microsoft.com/office/drawing/2014/main" id="{927800BF-C4BA-4FB4-86B3-9E2547FD050F}"/>
              </a:ext>
            </a:extLst>
          </p:cNvPr>
          <p:cNvSpPr txBox="1"/>
          <p:nvPr/>
        </p:nvSpPr>
        <p:spPr>
          <a:xfrm>
            <a:off x="3527889" y="1713144"/>
            <a:ext cx="936093" cy="461665"/>
          </a:xfrm>
          <a:prstGeom prst="rect">
            <a:avLst/>
          </a:prstGeom>
          <a:noFill/>
        </p:spPr>
        <p:txBody>
          <a:bodyPr wrap="square" rtlCol="0">
            <a:spAutoFit/>
          </a:bodyPr>
          <a:lstStyle/>
          <a:p>
            <a:r>
              <a:rPr lang="zh-CN" altLang="en-US" dirty="0"/>
              <a:t>释放</a:t>
            </a:r>
          </a:p>
        </p:txBody>
      </p:sp>
      <p:sp>
        <p:nvSpPr>
          <p:cNvPr id="18" name="矩形 17">
            <a:extLst>
              <a:ext uri="{FF2B5EF4-FFF2-40B4-BE49-F238E27FC236}">
                <a16:creationId xmlns:a16="http://schemas.microsoft.com/office/drawing/2014/main" id="{D98E9342-0806-4D90-B6F5-4A3B31D739D9}"/>
              </a:ext>
            </a:extLst>
          </p:cNvPr>
          <p:cNvSpPr/>
          <p:nvPr/>
        </p:nvSpPr>
        <p:spPr bwMode="auto">
          <a:xfrm>
            <a:off x="5785220" y="907824"/>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9" name="矩形 18">
            <a:extLst>
              <a:ext uri="{FF2B5EF4-FFF2-40B4-BE49-F238E27FC236}">
                <a16:creationId xmlns:a16="http://schemas.microsoft.com/office/drawing/2014/main" id="{0AFA1B85-1B02-44BC-B7F8-8525DF24B1B7}"/>
              </a:ext>
            </a:extLst>
          </p:cNvPr>
          <p:cNvSpPr/>
          <p:nvPr/>
        </p:nvSpPr>
        <p:spPr bwMode="auto">
          <a:xfrm>
            <a:off x="5794746" y="2780928"/>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0" name="任意多边形: 形状 19">
            <a:extLst>
              <a:ext uri="{FF2B5EF4-FFF2-40B4-BE49-F238E27FC236}">
                <a16:creationId xmlns:a16="http://schemas.microsoft.com/office/drawing/2014/main" id="{41598A81-B609-4EF3-A567-A13C115A160D}"/>
              </a:ext>
            </a:extLst>
          </p:cNvPr>
          <p:cNvSpPr/>
          <p:nvPr/>
        </p:nvSpPr>
        <p:spPr bwMode="auto">
          <a:xfrm>
            <a:off x="1249777" y="404664"/>
            <a:ext cx="1028629"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1" name="任意多边形: 形状 20">
            <a:extLst>
              <a:ext uri="{FF2B5EF4-FFF2-40B4-BE49-F238E27FC236}">
                <a16:creationId xmlns:a16="http://schemas.microsoft.com/office/drawing/2014/main" id="{3554EFBB-A2D4-4FFB-B0D1-7C46992903F5}"/>
              </a:ext>
            </a:extLst>
          </p:cNvPr>
          <p:cNvSpPr/>
          <p:nvPr/>
        </p:nvSpPr>
        <p:spPr bwMode="auto">
          <a:xfrm>
            <a:off x="2311887" y="404664"/>
            <a:ext cx="1396017"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2" name="任意多边形: 形状 21">
            <a:extLst>
              <a:ext uri="{FF2B5EF4-FFF2-40B4-BE49-F238E27FC236}">
                <a16:creationId xmlns:a16="http://schemas.microsoft.com/office/drawing/2014/main" id="{98A85CF6-5AE8-4F9F-A2B8-297E9478D8BA}"/>
              </a:ext>
            </a:extLst>
          </p:cNvPr>
          <p:cNvSpPr/>
          <p:nvPr/>
        </p:nvSpPr>
        <p:spPr bwMode="auto">
          <a:xfrm>
            <a:off x="3741385" y="332656"/>
            <a:ext cx="2630815"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3" name="任意多边形: 形状 22">
            <a:extLst>
              <a:ext uri="{FF2B5EF4-FFF2-40B4-BE49-F238E27FC236}">
                <a16:creationId xmlns:a16="http://schemas.microsoft.com/office/drawing/2014/main" id="{19694A78-90AC-4579-9D9A-5DF74FBFA16C}"/>
              </a:ext>
            </a:extLst>
          </p:cNvPr>
          <p:cNvSpPr/>
          <p:nvPr/>
        </p:nvSpPr>
        <p:spPr bwMode="auto">
          <a:xfrm>
            <a:off x="1249777" y="2231539"/>
            <a:ext cx="1028629"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4" name="任意多边形: 形状 23">
            <a:extLst>
              <a:ext uri="{FF2B5EF4-FFF2-40B4-BE49-F238E27FC236}">
                <a16:creationId xmlns:a16="http://schemas.microsoft.com/office/drawing/2014/main" id="{594A04AF-F2CE-4AB1-AB65-81FAD0666A2D}"/>
              </a:ext>
            </a:extLst>
          </p:cNvPr>
          <p:cNvSpPr/>
          <p:nvPr/>
        </p:nvSpPr>
        <p:spPr bwMode="auto">
          <a:xfrm>
            <a:off x="2311887" y="2204864"/>
            <a:ext cx="1396017"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5" name="任意多边形: 形状 24">
            <a:extLst>
              <a:ext uri="{FF2B5EF4-FFF2-40B4-BE49-F238E27FC236}">
                <a16:creationId xmlns:a16="http://schemas.microsoft.com/office/drawing/2014/main" id="{00F5E3B9-7656-49C4-B59D-F58209C91684}"/>
              </a:ext>
            </a:extLst>
          </p:cNvPr>
          <p:cNvSpPr/>
          <p:nvPr/>
        </p:nvSpPr>
        <p:spPr bwMode="auto">
          <a:xfrm>
            <a:off x="3741385" y="2204864"/>
            <a:ext cx="722597"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6" name="任意多边形: 形状 25">
            <a:extLst>
              <a:ext uri="{FF2B5EF4-FFF2-40B4-BE49-F238E27FC236}">
                <a16:creationId xmlns:a16="http://schemas.microsoft.com/office/drawing/2014/main" id="{99911897-A978-4647-AA42-7128783D968C}"/>
              </a:ext>
            </a:extLst>
          </p:cNvPr>
          <p:cNvSpPr/>
          <p:nvPr/>
        </p:nvSpPr>
        <p:spPr bwMode="auto">
          <a:xfrm>
            <a:off x="4497463" y="2204864"/>
            <a:ext cx="1874737"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7" name="矩形 26">
            <a:extLst>
              <a:ext uri="{FF2B5EF4-FFF2-40B4-BE49-F238E27FC236}">
                <a16:creationId xmlns:a16="http://schemas.microsoft.com/office/drawing/2014/main" id="{362A24B9-69C6-4E95-948F-AE66B4545786}"/>
              </a:ext>
            </a:extLst>
          </p:cNvPr>
          <p:cNvSpPr/>
          <p:nvPr/>
        </p:nvSpPr>
        <p:spPr bwMode="auto">
          <a:xfrm>
            <a:off x="1221599" y="4247533"/>
            <a:ext cx="7038767" cy="353424"/>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8" name="矩形 27">
            <a:extLst>
              <a:ext uri="{FF2B5EF4-FFF2-40B4-BE49-F238E27FC236}">
                <a16:creationId xmlns:a16="http://schemas.microsoft.com/office/drawing/2014/main" id="{89BBAFBA-19DE-4C23-A40B-ACDBF151BA4C}"/>
              </a:ext>
            </a:extLst>
          </p:cNvPr>
          <p:cNvSpPr/>
          <p:nvPr/>
        </p:nvSpPr>
        <p:spPr bwMode="auto">
          <a:xfrm>
            <a:off x="7180269" y="4247533"/>
            <a:ext cx="100811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9" name="矩形 28">
            <a:extLst>
              <a:ext uri="{FF2B5EF4-FFF2-40B4-BE49-F238E27FC236}">
                <a16:creationId xmlns:a16="http://schemas.microsoft.com/office/drawing/2014/main" id="{80DFD92D-B270-455F-9E7B-2B25675E4BF5}"/>
              </a:ext>
            </a:extLst>
          </p:cNvPr>
          <p:cNvSpPr/>
          <p:nvPr/>
        </p:nvSpPr>
        <p:spPr bwMode="auto">
          <a:xfrm>
            <a:off x="2705095" y="4247533"/>
            <a:ext cx="936093"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CF72A681-0581-4CAD-A656-C50C040DB5A5}"/>
              </a:ext>
            </a:extLst>
          </p:cNvPr>
          <p:cNvSpPr/>
          <p:nvPr/>
        </p:nvSpPr>
        <p:spPr bwMode="auto">
          <a:xfrm>
            <a:off x="1715384" y="4247533"/>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1" name="矩形 30">
            <a:extLst>
              <a:ext uri="{FF2B5EF4-FFF2-40B4-BE49-F238E27FC236}">
                <a16:creationId xmlns:a16="http://schemas.microsoft.com/office/drawing/2014/main" id="{A1CC3C13-9C30-4759-8B24-5C7394EEC4A2}"/>
              </a:ext>
            </a:extLst>
          </p:cNvPr>
          <p:cNvSpPr/>
          <p:nvPr/>
        </p:nvSpPr>
        <p:spPr bwMode="auto">
          <a:xfrm>
            <a:off x="5800049" y="4251750"/>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任意多边形: 形状 31">
            <a:extLst>
              <a:ext uri="{FF2B5EF4-FFF2-40B4-BE49-F238E27FC236}">
                <a16:creationId xmlns:a16="http://schemas.microsoft.com/office/drawing/2014/main" id="{F92D6D70-2626-413D-877C-6B4B267C1DF7}"/>
              </a:ext>
            </a:extLst>
          </p:cNvPr>
          <p:cNvSpPr/>
          <p:nvPr/>
        </p:nvSpPr>
        <p:spPr bwMode="auto">
          <a:xfrm>
            <a:off x="1255080" y="3696641"/>
            <a:ext cx="1028629"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3" name="任意多边形: 形状 32">
            <a:extLst>
              <a:ext uri="{FF2B5EF4-FFF2-40B4-BE49-F238E27FC236}">
                <a16:creationId xmlns:a16="http://schemas.microsoft.com/office/drawing/2014/main" id="{CC6423C0-12F4-4EFF-A7AD-2FC46CDA848E}"/>
              </a:ext>
            </a:extLst>
          </p:cNvPr>
          <p:cNvSpPr/>
          <p:nvPr/>
        </p:nvSpPr>
        <p:spPr bwMode="auto">
          <a:xfrm>
            <a:off x="2317190" y="3669966"/>
            <a:ext cx="1396017"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任意多边形: 形状 34">
            <a:extLst>
              <a:ext uri="{FF2B5EF4-FFF2-40B4-BE49-F238E27FC236}">
                <a16:creationId xmlns:a16="http://schemas.microsoft.com/office/drawing/2014/main" id="{1D9FDC7F-BB4B-47E9-9F22-08F54DCA7160}"/>
              </a:ext>
            </a:extLst>
          </p:cNvPr>
          <p:cNvSpPr/>
          <p:nvPr/>
        </p:nvSpPr>
        <p:spPr bwMode="auto">
          <a:xfrm>
            <a:off x="3707904" y="3669966"/>
            <a:ext cx="2669599"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6" name="文本框 35">
            <a:extLst>
              <a:ext uri="{FF2B5EF4-FFF2-40B4-BE49-F238E27FC236}">
                <a16:creationId xmlns:a16="http://schemas.microsoft.com/office/drawing/2014/main" id="{B56B485D-9360-454F-835E-54C5C183E0AE}"/>
              </a:ext>
            </a:extLst>
          </p:cNvPr>
          <p:cNvSpPr txBox="1"/>
          <p:nvPr/>
        </p:nvSpPr>
        <p:spPr>
          <a:xfrm>
            <a:off x="3635885" y="4640800"/>
            <a:ext cx="2026079" cy="461665"/>
          </a:xfrm>
          <a:prstGeom prst="rect">
            <a:avLst/>
          </a:prstGeom>
          <a:noFill/>
        </p:spPr>
        <p:txBody>
          <a:bodyPr wrap="square" rtlCol="0">
            <a:spAutoFit/>
          </a:bodyPr>
          <a:lstStyle/>
          <a:p>
            <a:r>
              <a:rPr lang="zh-CN" altLang="en-US" dirty="0"/>
              <a:t>合并</a:t>
            </a:r>
            <a:r>
              <a:rPr lang="en-US" altLang="zh-CN" dirty="0"/>
              <a:t>free block</a:t>
            </a:r>
            <a:endParaRPr lang="zh-CN" altLang="en-US" dirty="0"/>
          </a:p>
        </p:txBody>
      </p:sp>
      <p:sp>
        <p:nvSpPr>
          <p:cNvPr id="37" name="文本框 36">
            <a:extLst>
              <a:ext uri="{FF2B5EF4-FFF2-40B4-BE49-F238E27FC236}">
                <a16:creationId xmlns:a16="http://schemas.microsoft.com/office/drawing/2014/main" id="{A6E22950-6ECE-4F5D-866D-CA97D53C4646}"/>
              </a:ext>
            </a:extLst>
          </p:cNvPr>
          <p:cNvSpPr txBox="1"/>
          <p:nvPr/>
        </p:nvSpPr>
        <p:spPr>
          <a:xfrm>
            <a:off x="559215" y="5576904"/>
            <a:ext cx="8352928" cy="830997"/>
          </a:xfrm>
          <a:prstGeom prst="rect">
            <a:avLst/>
          </a:prstGeom>
          <a:noFill/>
        </p:spPr>
        <p:txBody>
          <a:bodyPr wrap="square" rtlCol="0">
            <a:spAutoFit/>
          </a:bodyPr>
          <a:lstStyle/>
          <a:p>
            <a:r>
              <a:rPr lang="zh-CN" altLang="en-US" dirty="0"/>
              <a:t>另一种处理方法：延迟释放</a:t>
            </a:r>
            <a:endParaRPr lang="en-US" altLang="zh-CN" dirty="0"/>
          </a:p>
          <a:p>
            <a:r>
              <a:rPr lang="zh-CN" altLang="en-US" dirty="0"/>
              <a:t>直至下次</a:t>
            </a:r>
            <a:r>
              <a:rPr lang="en-US" altLang="zh-CN" dirty="0"/>
              <a:t>malloc</a:t>
            </a:r>
            <a:r>
              <a:rPr lang="zh-CN" altLang="en-US" dirty="0"/>
              <a:t>或者</a:t>
            </a:r>
            <a:r>
              <a:rPr lang="en-US" altLang="zh-CN" dirty="0" err="1"/>
              <a:t>realloc</a:t>
            </a:r>
            <a:r>
              <a:rPr lang="zh-CN" altLang="en-US" dirty="0"/>
              <a:t>空间不够时才真正释放。</a:t>
            </a:r>
          </a:p>
        </p:txBody>
      </p:sp>
      <p:cxnSp>
        <p:nvCxnSpPr>
          <p:cNvPr id="8" name="直接连接符 7">
            <a:extLst>
              <a:ext uri="{FF2B5EF4-FFF2-40B4-BE49-F238E27FC236}">
                <a16:creationId xmlns:a16="http://schemas.microsoft.com/office/drawing/2014/main" id="{4640FB2B-30D7-412C-9FC6-3167E141652D}"/>
              </a:ext>
            </a:extLst>
          </p:cNvPr>
          <p:cNvCxnSpPr/>
          <p:nvPr/>
        </p:nvCxnSpPr>
        <p:spPr bwMode="auto">
          <a:xfrm>
            <a:off x="4463982" y="2782431"/>
            <a:ext cx="0" cy="353424"/>
          </a:xfrm>
          <a:prstGeom prst="line">
            <a:avLst/>
          </a:prstGeom>
          <a:solidFill>
            <a:schemeClr val="accent1"/>
          </a:solidFill>
          <a:ln w="12700" cap="sq" cmpd="sng" algn="ctr">
            <a:solidFill>
              <a:srgbClr val="FF0000"/>
            </a:solidFill>
            <a:prstDash val="dash"/>
            <a:round/>
            <a:headEnd type="none" w="sm" len="sm"/>
            <a:tailEnd type="none" w="sm" len="sm"/>
          </a:ln>
          <a:effectLst/>
        </p:spPr>
      </p:cxnSp>
    </p:spTree>
    <p:extLst>
      <p:ext uri="{BB962C8B-B14F-4D97-AF65-F5344CB8AC3E}">
        <p14:creationId xmlns:p14="http://schemas.microsoft.com/office/powerpoint/2010/main" val="2017403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5E0262-2083-4E7C-91A8-56A8389EA11F}"/>
              </a:ext>
            </a:extLst>
          </p:cNvPr>
          <p:cNvSpPr txBox="1"/>
          <p:nvPr/>
        </p:nvSpPr>
        <p:spPr>
          <a:xfrm>
            <a:off x="1115616" y="1686894"/>
            <a:ext cx="6696744" cy="461665"/>
          </a:xfrm>
          <a:prstGeom prst="rect">
            <a:avLst/>
          </a:prstGeom>
          <a:noFill/>
        </p:spPr>
        <p:txBody>
          <a:bodyPr wrap="square" rtlCol="0">
            <a:spAutoFit/>
          </a:bodyPr>
          <a:lstStyle/>
          <a:p>
            <a:r>
              <a:rPr lang="zh-CN" altLang="en-US" dirty="0"/>
              <a:t>申请</a:t>
            </a:r>
            <a:r>
              <a:rPr lang="en-US" altLang="zh-CN" dirty="0"/>
              <a:t>100</a:t>
            </a:r>
            <a:r>
              <a:rPr lang="zh-CN" altLang="en-US" dirty="0"/>
              <a:t>字节时无法满足</a:t>
            </a:r>
          </a:p>
        </p:txBody>
      </p:sp>
      <p:sp>
        <p:nvSpPr>
          <p:cNvPr id="3" name="矩形 2">
            <a:extLst>
              <a:ext uri="{FF2B5EF4-FFF2-40B4-BE49-F238E27FC236}">
                <a16:creationId xmlns:a16="http://schemas.microsoft.com/office/drawing/2014/main" id="{3E252870-ECD4-454B-A5A3-0A44D4A060D7}"/>
              </a:ext>
            </a:extLst>
          </p:cNvPr>
          <p:cNvSpPr/>
          <p:nvPr/>
        </p:nvSpPr>
        <p:spPr bwMode="auto">
          <a:xfrm>
            <a:off x="1259632" y="749246"/>
            <a:ext cx="5256585" cy="355712"/>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2705DC2B-49E2-47FA-9FBD-A97F59F6F7E5}"/>
              </a:ext>
            </a:extLst>
          </p:cNvPr>
          <p:cNvSpPr/>
          <p:nvPr/>
        </p:nvSpPr>
        <p:spPr bwMode="auto">
          <a:xfrm>
            <a:off x="2267745" y="746865"/>
            <a:ext cx="64807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矩形 4">
            <a:extLst>
              <a:ext uri="{FF2B5EF4-FFF2-40B4-BE49-F238E27FC236}">
                <a16:creationId xmlns:a16="http://schemas.microsoft.com/office/drawing/2014/main" id="{50FCB5FD-CAF9-4AEA-A011-E095F98E00A7}"/>
              </a:ext>
            </a:extLst>
          </p:cNvPr>
          <p:cNvSpPr/>
          <p:nvPr/>
        </p:nvSpPr>
        <p:spPr bwMode="auto">
          <a:xfrm>
            <a:off x="4726518" y="746865"/>
            <a:ext cx="64807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文本框 5">
            <a:extLst>
              <a:ext uri="{FF2B5EF4-FFF2-40B4-BE49-F238E27FC236}">
                <a16:creationId xmlns:a16="http://schemas.microsoft.com/office/drawing/2014/main" id="{70644DF2-634A-4811-9C00-212D27B3C231}"/>
              </a:ext>
            </a:extLst>
          </p:cNvPr>
          <p:cNvSpPr txBox="1"/>
          <p:nvPr/>
        </p:nvSpPr>
        <p:spPr>
          <a:xfrm>
            <a:off x="1517467" y="239470"/>
            <a:ext cx="492443" cy="461665"/>
          </a:xfrm>
          <a:prstGeom prst="rect">
            <a:avLst/>
          </a:prstGeom>
          <a:noFill/>
        </p:spPr>
        <p:txBody>
          <a:bodyPr wrap="none" rtlCol="0">
            <a:spAutoFit/>
          </a:bodyPr>
          <a:lstStyle/>
          <a:p>
            <a:r>
              <a:rPr lang="en-US" altLang="zh-CN" dirty="0"/>
              <a:t>40</a:t>
            </a:r>
            <a:endParaRPr lang="zh-CN" altLang="en-US" dirty="0"/>
          </a:p>
        </p:txBody>
      </p:sp>
      <p:sp>
        <p:nvSpPr>
          <p:cNvPr id="7" name="文本框 6">
            <a:extLst>
              <a:ext uri="{FF2B5EF4-FFF2-40B4-BE49-F238E27FC236}">
                <a16:creationId xmlns:a16="http://schemas.microsoft.com/office/drawing/2014/main" id="{E6233453-7527-44BC-844A-7619FC74F16F}"/>
              </a:ext>
            </a:extLst>
          </p:cNvPr>
          <p:cNvSpPr txBox="1"/>
          <p:nvPr/>
        </p:nvSpPr>
        <p:spPr>
          <a:xfrm>
            <a:off x="2345559" y="239469"/>
            <a:ext cx="492443" cy="461665"/>
          </a:xfrm>
          <a:prstGeom prst="rect">
            <a:avLst/>
          </a:prstGeom>
          <a:noFill/>
        </p:spPr>
        <p:txBody>
          <a:bodyPr wrap="none" rtlCol="0">
            <a:spAutoFit/>
          </a:bodyPr>
          <a:lstStyle/>
          <a:p>
            <a:r>
              <a:rPr lang="en-US" altLang="zh-CN" dirty="0"/>
              <a:t>20</a:t>
            </a:r>
            <a:endParaRPr lang="zh-CN" altLang="en-US" dirty="0"/>
          </a:p>
        </p:txBody>
      </p:sp>
      <p:sp>
        <p:nvSpPr>
          <p:cNvPr id="8" name="文本框 7">
            <a:extLst>
              <a:ext uri="{FF2B5EF4-FFF2-40B4-BE49-F238E27FC236}">
                <a16:creationId xmlns:a16="http://schemas.microsoft.com/office/drawing/2014/main" id="{28FF09D6-ACBC-43E7-A9D0-A5A81531492F}"/>
              </a:ext>
            </a:extLst>
          </p:cNvPr>
          <p:cNvSpPr txBox="1"/>
          <p:nvPr/>
        </p:nvSpPr>
        <p:spPr>
          <a:xfrm>
            <a:off x="3641702" y="239469"/>
            <a:ext cx="492443" cy="461665"/>
          </a:xfrm>
          <a:prstGeom prst="rect">
            <a:avLst/>
          </a:prstGeom>
          <a:noFill/>
        </p:spPr>
        <p:txBody>
          <a:bodyPr wrap="none" rtlCol="0">
            <a:spAutoFit/>
          </a:bodyPr>
          <a:lstStyle/>
          <a:p>
            <a:r>
              <a:rPr lang="en-US" altLang="zh-CN" dirty="0"/>
              <a:t>80</a:t>
            </a:r>
            <a:endParaRPr lang="zh-CN" altLang="en-US" dirty="0"/>
          </a:p>
        </p:txBody>
      </p:sp>
      <p:sp>
        <p:nvSpPr>
          <p:cNvPr id="9" name="文本框 8">
            <a:extLst>
              <a:ext uri="{FF2B5EF4-FFF2-40B4-BE49-F238E27FC236}">
                <a16:creationId xmlns:a16="http://schemas.microsoft.com/office/drawing/2014/main" id="{6442C2AE-8563-4911-BC4A-E5EB880D3508}"/>
              </a:ext>
            </a:extLst>
          </p:cNvPr>
          <p:cNvSpPr txBox="1"/>
          <p:nvPr/>
        </p:nvSpPr>
        <p:spPr>
          <a:xfrm>
            <a:off x="4804332" y="240212"/>
            <a:ext cx="492443" cy="461665"/>
          </a:xfrm>
          <a:prstGeom prst="rect">
            <a:avLst/>
          </a:prstGeom>
          <a:noFill/>
        </p:spPr>
        <p:txBody>
          <a:bodyPr wrap="none" rtlCol="0">
            <a:spAutoFit/>
          </a:bodyPr>
          <a:lstStyle/>
          <a:p>
            <a:r>
              <a:rPr lang="en-US" altLang="zh-CN" dirty="0"/>
              <a:t>20</a:t>
            </a:r>
            <a:endParaRPr lang="zh-CN" altLang="en-US" dirty="0"/>
          </a:p>
        </p:txBody>
      </p:sp>
      <p:sp>
        <p:nvSpPr>
          <p:cNvPr id="10" name="文本框 9">
            <a:extLst>
              <a:ext uri="{FF2B5EF4-FFF2-40B4-BE49-F238E27FC236}">
                <a16:creationId xmlns:a16="http://schemas.microsoft.com/office/drawing/2014/main" id="{CBA89FAB-12B1-49B6-ACB3-A8E69BB2CD88}"/>
              </a:ext>
            </a:extLst>
          </p:cNvPr>
          <p:cNvSpPr txBox="1"/>
          <p:nvPr/>
        </p:nvSpPr>
        <p:spPr>
          <a:xfrm>
            <a:off x="5720740" y="239468"/>
            <a:ext cx="492443" cy="461665"/>
          </a:xfrm>
          <a:prstGeom prst="rect">
            <a:avLst/>
          </a:prstGeom>
          <a:noFill/>
        </p:spPr>
        <p:txBody>
          <a:bodyPr wrap="none" rtlCol="0">
            <a:spAutoFit/>
          </a:bodyPr>
          <a:lstStyle/>
          <a:p>
            <a:r>
              <a:rPr lang="en-US" altLang="zh-CN" dirty="0"/>
              <a:t>40</a:t>
            </a:r>
            <a:endParaRPr lang="zh-CN" altLang="en-US" dirty="0"/>
          </a:p>
        </p:txBody>
      </p:sp>
      <p:cxnSp>
        <p:nvCxnSpPr>
          <p:cNvPr id="11" name="直接箭头连接符 10">
            <a:extLst>
              <a:ext uri="{FF2B5EF4-FFF2-40B4-BE49-F238E27FC236}">
                <a16:creationId xmlns:a16="http://schemas.microsoft.com/office/drawing/2014/main" id="{10DE3AE0-2D5F-4B42-8974-B3BA3A3B1DCF}"/>
              </a:ext>
            </a:extLst>
          </p:cNvPr>
          <p:cNvCxnSpPr>
            <a:cxnSpLocks/>
          </p:cNvCxnSpPr>
          <p:nvPr/>
        </p:nvCxnSpPr>
        <p:spPr bwMode="auto">
          <a:xfrm flipV="1">
            <a:off x="1958646" y="1136353"/>
            <a:ext cx="339584" cy="42543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12" name="直接箭头连接符 11">
            <a:extLst>
              <a:ext uri="{FF2B5EF4-FFF2-40B4-BE49-F238E27FC236}">
                <a16:creationId xmlns:a16="http://schemas.microsoft.com/office/drawing/2014/main" id="{EBDD2F59-C3BB-4CAE-ACE1-CEF1DE44B534}"/>
              </a:ext>
            </a:extLst>
          </p:cNvPr>
          <p:cNvCxnSpPr>
            <a:cxnSpLocks/>
          </p:cNvCxnSpPr>
          <p:nvPr/>
        </p:nvCxnSpPr>
        <p:spPr bwMode="auto">
          <a:xfrm flipV="1">
            <a:off x="4464748" y="1152327"/>
            <a:ext cx="339584" cy="42543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13" name="矩形 12">
            <a:extLst>
              <a:ext uri="{FF2B5EF4-FFF2-40B4-BE49-F238E27FC236}">
                <a16:creationId xmlns:a16="http://schemas.microsoft.com/office/drawing/2014/main" id="{E98AB071-3D31-424F-9276-B7FCB91946B3}"/>
              </a:ext>
            </a:extLst>
          </p:cNvPr>
          <p:cNvSpPr/>
          <p:nvPr/>
        </p:nvSpPr>
        <p:spPr bwMode="auto">
          <a:xfrm>
            <a:off x="1259632" y="3435237"/>
            <a:ext cx="5256585" cy="355712"/>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F4DE99A3-CEE5-4C56-B2EA-6EA34438D532}"/>
              </a:ext>
            </a:extLst>
          </p:cNvPr>
          <p:cNvSpPr/>
          <p:nvPr/>
        </p:nvSpPr>
        <p:spPr bwMode="auto">
          <a:xfrm>
            <a:off x="1259632" y="3435237"/>
            <a:ext cx="64807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5" name="矩形 14">
            <a:extLst>
              <a:ext uri="{FF2B5EF4-FFF2-40B4-BE49-F238E27FC236}">
                <a16:creationId xmlns:a16="http://schemas.microsoft.com/office/drawing/2014/main" id="{CB703FAB-C7D1-42BE-9798-15113B14586D}"/>
              </a:ext>
            </a:extLst>
          </p:cNvPr>
          <p:cNvSpPr/>
          <p:nvPr/>
        </p:nvSpPr>
        <p:spPr bwMode="auto">
          <a:xfrm>
            <a:off x="1917229" y="3435455"/>
            <a:ext cx="64807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7" name="文本框 16">
            <a:extLst>
              <a:ext uri="{FF2B5EF4-FFF2-40B4-BE49-F238E27FC236}">
                <a16:creationId xmlns:a16="http://schemas.microsoft.com/office/drawing/2014/main" id="{D2401FD0-545B-40F4-A914-3F107401371A}"/>
              </a:ext>
            </a:extLst>
          </p:cNvPr>
          <p:cNvSpPr txBox="1"/>
          <p:nvPr/>
        </p:nvSpPr>
        <p:spPr>
          <a:xfrm>
            <a:off x="1415261" y="3027086"/>
            <a:ext cx="492443" cy="461665"/>
          </a:xfrm>
          <a:prstGeom prst="rect">
            <a:avLst/>
          </a:prstGeom>
          <a:noFill/>
        </p:spPr>
        <p:txBody>
          <a:bodyPr wrap="none" rtlCol="0">
            <a:spAutoFit/>
          </a:bodyPr>
          <a:lstStyle/>
          <a:p>
            <a:r>
              <a:rPr lang="en-US" altLang="zh-CN" dirty="0"/>
              <a:t>20</a:t>
            </a:r>
            <a:endParaRPr lang="zh-CN" altLang="en-US" dirty="0"/>
          </a:p>
        </p:txBody>
      </p:sp>
      <p:sp>
        <p:nvSpPr>
          <p:cNvPr id="18" name="文本框 17">
            <a:extLst>
              <a:ext uri="{FF2B5EF4-FFF2-40B4-BE49-F238E27FC236}">
                <a16:creationId xmlns:a16="http://schemas.microsoft.com/office/drawing/2014/main" id="{3192E718-8F11-40E1-901B-004560CB2AFA}"/>
              </a:ext>
            </a:extLst>
          </p:cNvPr>
          <p:cNvSpPr txBox="1"/>
          <p:nvPr/>
        </p:nvSpPr>
        <p:spPr>
          <a:xfrm>
            <a:off x="4168976" y="3000329"/>
            <a:ext cx="646331" cy="461665"/>
          </a:xfrm>
          <a:prstGeom prst="rect">
            <a:avLst/>
          </a:prstGeom>
          <a:noFill/>
        </p:spPr>
        <p:txBody>
          <a:bodyPr wrap="none" rtlCol="0">
            <a:spAutoFit/>
          </a:bodyPr>
          <a:lstStyle/>
          <a:p>
            <a:r>
              <a:rPr lang="en-US" altLang="zh-CN" dirty="0"/>
              <a:t>160</a:t>
            </a:r>
            <a:endParaRPr lang="zh-CN" altLang="en-US" dirty="0"/>
          </a:p>
        </p:txBody>
      </p:sp>
      <p:sp>
        <p:nvSpPr>
          <p:cNvPr id="19" name="文本框 18">
            <a:extLst>
              <a:ext uri="{FF2B5EF4-FFF2-40B4-BE49-F238E27FC236}">
                <a16:creationId xmlns:a16="http://schemas.microsoft.com/office/drawing/2014/main" id="{76EE91AC-E0E0-413A-93D1-9F0A15AB59FC}"/>
              </a:ext>
            </a:extLst>
          </p:cNvPr>
          <p:cNvSpPr txBox="1"/>
          <p:nvPr/>
        </p:nvSpPr>
        <p:spPr>
          <a:xfrm>
            <a:off x="1974086" y="3027086"/>
            <a:ext cx="492443" cy="461665"/>
          </a:xfrm>
          <a:prstGeom prst="rect">
            <a:avLst/>
          </a:prstGeom>
          <a:noFill/>
        </p:spPr>
        <p:txBody>
          <a:bodyPr wrap="none" rtlCol="0">
            <a:spAutoFit/>
          </a:bodyPr>
          <a:lstStyle/>
          <a:p>
            <a:r>
              <a:rPr lang="en-US" altLang="zh-CN" dirty="0"/>
              <a:t>20</a:t>
            </a:r>
            <a:endParaRPr lang="zh-CN" altLang="en-US" dirty="0"/>
          </a:p>
        </p:txBody>
      </p:sp>
      <p:cxnSp>
        <p:nvCxnSpPr>
          <p:cNvPr id="21" name="直接箭头连接符 20">
            <a:extLst>
              <a:ext uri="{FF2B5EF4-FFF2-40B4-BE49-F238E27FC236}">
                <a16:creationId xmlns:a16="http://schemas.microsoft.com/office/drawing/2014/main" id="{C02D6492-E4B4-437E-86AE-EE8CEC12FF12}"/>
              </a:ext>
            </a:extLst>
          </p:cNvPr>
          <p:cNvCxnSpPr>
            <a:cxnSpLocks/>
          </p:cNvCxnSpPr>
          <p:nvPr/>
        </p:nvCxnSpPr>
        <p:spPr bwMode="auto">
          <a:xfrm flipV="1">
            <a:off x="1958646" y="3822344"/>
            <a:ext cx="339584" cy="42543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22" name="直接箭头连接符 21">
            <a:extLst>
              <a:ext uri="{FF2B5EF4-FFF2-40B4-BE49-F238E27FC236}">
                <a16:creationId xmlns:a16="http://schemas.microsoft.com/office/drawing/2014/main" id="{197ACDB6-031F-4FF0-9CAB-B9D9EB662CBF}"/>
              </a:ext>
            </a:extLst>
          </p:cNvPr>
          <p:cNvCxnSpPr>
            <a:cxnSpLocks/>
          </p:cNvCxnSpPr>
          <p:nvPr/>
        </p:nvCxnSpPr>
        <p:spPr bwMode="auto">
          <a:xfrm flipV="1">
            <a:off x="4464748" y="3838318"/>
            <a:ext cx="339584" cy="42543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3" name="文本框 22">
            <a:extLst>
              <a:ext uri="{FF2B5EF4-FFF2-40B4-BE49-F238E27FC236}">
                <a16:creationId xmlns:a16="http://schemas.microsoft.com/office/drawing/2014/main" id="{486EDE6F-4676-47E6-B3A4-AA5B8C271F78}"/>
              </a:ext>
            </a:extLst>
          </p:cNvPr>
          <p:cNvSpPr txBox="1"/>
          <p:nvPr/>
        </p:nvSpPr>
        <p:spPr>
          <a:xfrm>
            <a:off x="1115616" y="4544596"/>
            <a:ext cx="6696744" cy="461665"/>
          </a:xfrm>
          <a:prstGeom prst="rect">
            <a:avLst/>
          </a:prstGeom>
          <a:noFill/>
        </p:spPr>
        <p:txBody>
          <a:bodyPr wrap="square" rtlCol="0">
            <a:spAutoFit/>
          </a:bodyPr>
          <a:lstStyle/>
          <a:p>
            <a:r>
              <a:rPr lang="zh-CN" altLang="en-US" dirty="0"/>
              <a:t>指针有问题了。</a:t>
            </a:r>
          </a:p>
        </p:txBody>
      </p:sp>
    </p:spTree>
    <p:extLst>
      <p:ext uri="{BB962C8B-B14F-4D97-AF65-F5344CB8AC3E}">
        <p14:creationId xmlns:p14="http://schemas.microsoft.com/office/powerpoint/2010/main" val="945822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EEB9EE-CF41-454E-A267-990C943AAF7F}"/>
              </a:ext>
            </a:extLst>
          </p:cNvPr>
          <p:cNvSpPr txBox="1"/>
          <p:nvPr/>
        </p:nvSpPr>
        <p:spPr>
          <a:xfrm>
            <a:off x="1331640" y="679401"/>
            <a:ext cx="6552728" cy="1569660"/>
          </a:xfrm>
          <a:prstGeom prst="rect">
            <a:avLst/>
          </a:prstGeom>
          <a:noFill/>
        </p:spPr>
        <p:txBody>
          <a:bodyPr wrap="square" rtlCol="0">
            <a:spAutoFit/>
          </a:bodyPr>
          <a:lstStyle/>
          <a:p>
            <a:r>
              <a:rPr lang="zh-CN" altLang="en-US" dirty="0"/>
              <a:t>不同系统的策略不一样。</a:t>
            </a:r>
            <a:endParaRPr lang="en-US" altLang="zh-CN" dirty="0"/>
          </a:p>
          <a:p>
            <a:endParaRPr lang="en-US" altLang="zh-CN" dirty="0"/>
          </a:p>
          <a:p>
            <a:r>
              <a:rPr lang="zh-CN" altLang="en-US" dirty="0"/>
              <a:t>苹果</a:t>
            </a:r>
            <a:r>
              <a:rPr lang="en-US" altLang="zh-CN" dirty="0" err="1"/>
              <a:t>macintosh</a:t>
            </a:r>
            <a:r>
              <a:rPr lang="en-US" altLang="zh-CN" dirty="0"/>
              <a:t> 7 </a:t>
            </a:r>
            <a:r>
              <a:rPr lang="zh-CN" altLang="en-US" dirty="0"/>
              <a:t>使用</a:t>
            </a:r>
            <a:r>
              <a:rPr lang="en-US" altLang="zh-CN" dirty="0"/>
              <a:t>memory compact</a:t>
            </a:r>
            <a:r>
              <a:rPr lang="zh-CN" altLang="en-US" dirty="0"/>
              <a:t>技术，</a:t>
            </a:r>
            <a:endParaRPr lang="en-US" altLang="zh-CN" dirty="0"/>
          </a:p>
          <a:p>
            <a:r>
              <a:rPr lang="zh-CN" altLang="en-US" dirty="0"/>
              <a:t>认为 </a:t>
            </a:r>
            <a:r>
              <a:rPr lang="zh-CN" altLang="en-US" dirty="0">
                <a:solidFill>
                  <a:srgbClr val="FFC000"/>
                </a:solidFill>
              </a:rPr>
              <a:t>少儿大</a:t>
            </a:r>
            <a:r>
              <a:rPr lang="zh-CN" altLang="en-US" dirty="0"/>
              <a:t> 比 </a:t>
            </a:r>
            <a:r>
              <a:rPr lang="zh-CN" altLang="en-US" dirty="0">
                <a:solidFill>
                  <a:srgbClr val="FFC000"/>
                </a:solidFill>
              </a:rPr>
              <a:t>多而小</a:t>
            </a:r>
            <a:r>
              <a:rPr lang="zh-CN" altLang="en-US" dirty="0"/>
              <a:t> 的空闲内存更好。</a:t>
            </a:r>
          </a:p>
        </p:txBody>
      </p:sp>
      <p:sp>
        <p:nvSpPr>
          <p:cNvPr id="3" name="矩形 2">
            <a:extLst>
              <a:ext uri="{FF2B5EF4-FFF2-40B4-BE49-F238E27FC236}">
                <a16:creationId xmlns:a16="http://schemas.microsoft.com/office/drawing/2014/main" id="{AF975080-96FD-461E-8733-A55042FA4FCA}"/>
              </a:ext>
            </a:extLst>
          </p:cNvPr>
          <p:cNvSpPr/>
          <p:nvPr/>
        </p:nvSpPr>
        <p:spPr bwMode="auto">
          <a:xfrm>
            <a:off x="4536951" y="2924944"/>
            <a:ext cx="2520280" cy="2763197"/>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DFE50E90-3D3B-4D06-8EC9-68E509F19224}"/>
              </a:ext>
            </a:extLst>
          </p:cNvPr>
          <p:cNvSpPr/>
          <p:nvPr/>
        </p:nvSpPr>
        <p:spPr bwMode="auto">
          <a:xfrm>
            <a:off x="1979712" y="2568022"/>
            <a:ext cx="936104" cy="1433924"/>
          </a:xfrm>
          <a:prstGeom prst="rect">
            <a:avLst/>
          </a:prstGeom>
          <a:solidFill>
            <a:srgbClr val="7030A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矩形 4">
            <a:extLst>
              <a:ext uri="{FF2B5EF4-FFF2-40B4-BE49-F238E27FC236}">
                <a16:creationId xmlns:a16="http://schemas.microsoft.com/office/drawing/2014/main" id="{5A503ADD-93CE-4E36-864D-98FA614031A7}"/>
              </a:ext>
            </a:extLst>
          </p:cNvPr>
          <p:cNvSpPr/>
          <p:nvPr/>
        </p:nvSpPr>
        <p:spPr bwMode="auto">
          <a:xfrm>
            <a:off x="4536602" y="2924944"/>
            <a:ext cx="107094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矩形 5">
            <a:extLst>
              <a:ext uri="{FF2B5EF4-FFF2-40B4-BE49-F238E27FC236}">
                <a16:creationId xmlns:a16="http://schemas.microsoft.com/office/drawing/2014/main" id="{49056181-BE37-443F-BC77-2EFBEAC5BA9A}"/>
              </a:ext>
            </a:extLst>
          </p:cNvPr>
          <p:cNvSpPr/>
          <p:nvPr/>
        </p:nvSpPr>
        <p:spPr bwMode="auto">
          <a:xfrm>
            <a:off x="1979712" y="2568022"/>
            <a:ext cx="936104" cy="360040"/>
          </a:xfrm>
          <a:prstGeom prst="rect">
            <a:avLst/>
          </a:prstGeom>
          <a:solidFill>
            <a:srgbClr val="7030A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7" name="连接符: 曲线 6">
            <a:extLst>
              <a:ext uri="{FF2B5EF4-FFF2-40B4-BE49-F238E27FC236}">
                <a16:creationId xmlns:a16="http://schemas.microsoft.com/office/drawing/2014/main" id="{26630525-6BB7-43A7-AFFB-A7F549551FED}"/>
              </a:ext>
            </a:extLst>
          </p:cNvPr>
          <p:cNvCxnSpPr>
            <a:cxnSpLocks/>
            <a:endCxn id="5" idx="1"/>
          </p:cNvCxnSpPr>
          <p:nvPr/>
        </p:nvCxnSpPr>
        <p:spPr bwMode="auto">
          <a:xfrm>
            <a:off x="2439192" y="2759114"/>
            <a:ext cx="2097410" cy="345850"/>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10" name="文本框 9">
            <a:extLst>
              <a:ext uri="{FF2B5EF4-FFF2-40B4-BE49-F238E27FC236}">
                <a16:creationId xmlns:a16="http://schemas.microsoft.com/office/drawing/2014/main" id="{C1033AAE-25CD-4247-9E6E-4FA40975A7E6}"/>
              </a:ext>
            </a:extLst>
          </p:cNvPr>
          <p:cNvSpPr txBox="1"/>
          <p:nvPr/>
        </p:nvSpPr>
        <p:spPr>
          <a:xfrm>
            <a:off x="1516249" y="4044573"/>
            <a:ext cx="1944216" cy="461665"/>
          </a:xfrm>
          <a:prstGeom prst="rect">
            <a:avLst/>
          </a:prstGeom>
          <a:noFill/>
        </p:spPr>
        <p:txBody>
          <a:bodyPr wrap="square" rtlCol="0">
            <a:spAutoFit/>
          </a:bodyPr>
          <a:lstStyle/>
          <a:p>
            <a:r>
              <a:rPr lang="en-US" altLang="zh-CN" dirty="0"/>
              <a:t>master pointer</a:t>
            </a:r>
            <a:endParaRPr lang="zh-CN" altLang="en-US" dirty="0"/>
          </a:p>
        </p:txBody>
      </p:sp>
      <p:cxnSp>
        <p:nvCxnSpPr>
          <p:cNvPr id="11" name="连接符: 曲线 10">
            <a:extLst>
              <a:ext uri="{FF2B5EF4-FFF2-40B4-BE49-F238E27FC236}">
                <a16:creationId xmlns:a16="http://schemas.microsoft.com/office/drawing/2014/main" id="{94391DCC-87A7-43AB-B56F-EF7D166677BE}"/>
              </a:ext>
            </a:extLst>
          </p:cNvPr>
          <p:cNvCxnSpPr>
            <a:cxnSpLocks/>
          </p:cNvCxnSpPr>
          <p:nvPr/>
        </p:nvCxnSpPr>
        <p:spPr bwMode="auto">
          <a:xfrm flipV="1">
            <a:off x="827584" y="2613078"/>
            <a:ext cx="1152128" cy="380282"/>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14" name="文本框 13">
            <a:extLst>
              <a:ext uri="{FF2B5EF4-FFF2-40B4-BE49-F238E27FC236}">
                <a16:creationId xmlns:a16="http://schemas.microsoft.com/office/drawing/2014/main" id="{28611F17-E05A-4F0D-9C22-3A1E08A5A92F}"/>
              </a:ext>
            </a:extLst>
          </p:cNvPr>
          <p:cNvSpPr txBox="1"/>
          <p:nvPr/>
        </p:nvSpPr>
        <p:spPr>
          <a:xfrm>
            <a:off x="1079612" y="4479890"/>
            <a:ext cx="2664296" cy="461665"/>
          </a:xfrm>
          <a:prstGeom prst="rect">
            <a:avLst/>
          </a:prstGeom>
          <a:noFill/>
        </p:spPr>
        <p:txBody>
          <a:bodyPr wrap="square" rtlCol="0">
            <a:spAutoFit/>
          </a:bodyPr>
          <a:lstStyle/>
          <a:p>
            <a:r>
              <a:rPr lang="zh-CN" altLang="en-US" dirty="0"/>
              <a:t>压缩时只更新这里</a:t>
            </a:r>
          </a:p>
        </p:txBody>
      </p:sp>
    </p:spTree>
    <p:extLst>
      <p:ext uri="{BB962C8B-B14F-4D97-AF65-F5344CB8AC3E}">
        <p14:creationId xmlns:p14="http://schemas.microsoft.com/office/powerpoint/2010/main" val="3375071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CABCCA-D4F6-4B64-816B-03BCC88EDDD9}"/>
              </a:ext>
            </a:extLst>
          </p:cNvPr>
          <p:cNvSpPr txBox="1"/>
          <p:nvPr/>
        </p:nvSpPr>
        <p:spPr>
          <a:xfrm>
            <a:off x="179512" y="116632"/>
            <a:ext cx="2160240" cy="461665"/>
          </a:xfrm>
          <a:prstGeom prst="rect">
            <a:avLst/>
          </a:prstGeom>
          <a:noFill/>
        </p:spPr>
        <p:txBody>
          <a:bodyPr wrap="square" rtlCol="0">
            <a:spAutoFit/>
          </a:bodyPr>
          <a:lstStyle/>
          <a:p>
            <a:r>
              <a:rPr lang="en-US" altLang="zh-CN" b="1" dirty="0">
                <a:solidFill>
                  <a:srgbClr val="FFC000"/>
                </a:solidFill>
              </a:rPr>
              <a:t>Stack Segment</a:t>
            </a:r>
            <a:endParaRPr lang="zh-CN" altLang="en-US" b="1" dirty="0">
              <a:solidFill>
                <a:srgbClr val="FFC000"/>
              </a:solidFill>
            </a:endParaRPr>
          </a:p>
        </p:txBody>
      </p:sp>
      <p:sp>
        <p:nvSpPr>
          <p:cNvPr id="3" name="文本框 2">
            <a:extLst>
              <a:ext uri="{FF2B5EF4-FFF2-40B4-BE49-F238E27FC236}">
                <a16:creationId xmlns:a16="http://schemas.microsoft.com/office/drawing/2014/main" id="{E9F772EC-149C-47B3-BF16-98631F645D37}"/>
              </a:ext>
            </a:extLst>
          </p:cNvPr>
          <p:cNvSpPr txBox="1"/>
          <p:nvPr/>
        </p:nvSpPr>
        <p:spPr>
          <a:xfrm>
            <a:off x="105612" y="797510"/>
            <a:ext cx="2016224" cy="5262979"/>
          </a:xfrm>
          <a:prstGeom prst="rect">
            <a:avLst/>
          </a:prstGeom>
          <a:noFill/>
        </p:spPr>
        <p:txBody>
          <a:bodyPr wrap="square" rtlCol="0">
            <a:spAutoFit/>
          </a:bodyPr>
          <a:lstStyle/>
          <a:p>
            <a:r>
              <a:rPr lang="en-US" altLang="zh-CN" dirty="0"/>
              <a:t>void A()</a:t>
            </a:r>
          </a:p>
          <a:p>
            <a:r>
              <a:rPr lang="en-US" altLang="zh-CN" dirty="0"/>
              <a:t>{ int a;</a:t>
            </a:r>
          </a:p>
          <a:p>
            <a:r>
              <a:rPr lang="en-US" altLang="zh-CN" dirty="0"/>
              <a:t>   short b[4];</a:t>
            </a:r>
          </a:p>
          <a:p>
            <a:r>
              <a:rPr lang="en-US" altLang="zh-CN" dirty="0"/>
              <a:t>   double c;</a:t>
            </a:r>
          </a:p>
          <a:p>
            <a:r>
              <a:rPr lang="en-US" altLang="zh-CN" dirty="0"/>
              <a:t>   B();</a:t>
            </a:r>
          </a:p>
          <a:p>
            <a:r>
              <a:rPr lang="en-US" altLang="zh-CN" dirty="0"/>
              <a:t>   C();</a:t>
            </a:r>
          </a:p>
          <a:p>
            <a:r>
              <a:rPr lang="en-US" altLang="zh-CN" dirty="0"/>
              <a:t>}</a:t>
            </a:r>
          </a:p>
          <a:p>
            <a:endParaRPr lang="en-US" altLang="zh-CN" dirty="0"/>
          </a:p>
          <a:p>
            <a:r>
              <a:rPr lang="en-US" altLang="zh-CN" dirty="0"/>
              <a:t>void B()</a:t>
            </a:r>
          </a:p>
          <a:p>
            <a:r>
              <a:rPr lang="en-US" altLang="zh-CN" dirty="0"/>
              <a:t>{  int x;</a:t>
            </a:r>
          </a:p>
          <a:p>
            <a:r>
              <a:rPr lang="en-US" altLang="zh-CN" dirty="0"/>
              <a:t>    char *y;</a:t>
            </a:r>
          </a:p>
          <a:p>
            <a:r>
              <a:rPr lang="en-US" altLang="zh-CN" dirty="0"/>
              <a:t>    char *z[2];</a:t>
            </a:r>
          </a:p>
          <a:p>
            <a:r>
              <a:rPr lang="en-US" altLang="zh-CN" dirty="0"/>
              <a:t>    C();</a:t>
            </a:r>
          </a:p>
          <a:p>
            <a:r>
              <a:rPr lang="en-US" altLang="zh-CN" dirty="0"/>
              <a:t>}</a:t>
            </a:r>
            <a:endParaRPr lang="zh-CN" altLang="en-US" dirty="0"/>
          </a:p>
        </p:txBody>
      </p:sp>
      <p:sp>
        <p:nvSpPr>
          <p:cNvPr id="4" name="文本框 3">
            <a:extLst>
              <a:ext uri="{FF2B5EF4-FFF2-40B4-BE49-F238E27FC236}">
                <a16:creationId xmlns:a16="http://schemas.microsoft.com/office/drawing/2014/main" id="{BFE4F0E4-B91D-42CE-95A3-CFACA18F11A8}"/>
              </a:ext>
            </a:extLst>
          </p:cNvPr>
          <p:cNvSpPr txBox="1"/>
          <p:nvPr/>
        </p:nvSpPr>
        <p:spPr>
          <a:xfrm>
            <a:off x="4294444" y="836712"/>
            <a:ext cx="2160240" cy="1569660"/>
          </a:xfrm>
          <a:prstGeom prst="rect">
            <a:avLst/>
          </a:prstGeom>
          <a:noFill/>
        </p:spPr>
        <p:txBody>
          <a:bodyPr wrap="square" rtlCol="0">
            <a:spAutoFit/>
          </a:bodyPr>
          <a:lstStyle/>
          <a:p>
            <a:r>
              <a:rPr lang="en-US" altLang="zh-CN" dirty="0" err="1"/>
              <a:t>viod</a:t>
            </a:r>
            <a:r>
              <a:rPr lang="en-US" altLang="zh-CN" dirty="0"/>
              <a:t> C()</a:t>
            </a:r>
          </a:p>
          <a:p>
            <a:r>
              <a:rPr lang="en-US" altLang="zh-CN" dirty="0"/>
              <a:t>{  double m[3];</a:t>
            </a:r>
          </a:p>
          <a:p>
            <a:r>
              <a:rPr lang="en-US" altLang="zh-CN" dirty="0"/>
              <a:t>    int n;</a:t>
            </a:r>
          </a:p>
          <a:p>
            <a:r>
              <a:rPr lang="en-US" altLang="zh-CN" dirty="0"/>
              <a:t>}</a:t>
            </a:r>
            <a:endParaRPr lang="zh-CN" altLang="en-US" dirty="0"/>
          </a:p>
        </p:txBody>
      </p:sp>
      <p:sp>
        <p:nvSpPr>
          <p:cNvPr id="6" name="矩形 5">
            <a:extLst>
              <a:ext uri="{FF2B5EF4-FFF2-40B4-BE49-F238E27FC236}">
                <a16:creationId xmlns:a16="http://schemas.microsoft.com/office/drawing/2014/main" id="{BC20D7E7-F03B-48B1-AE83-05768A446477}"/>
              </a:ext>
            </a:extLst>
          </p:cNvPr>
          <p:cNvSpPr/>
          <p:nvPr/>
        </p:nvSpPr>
        <p:spPr bwMode="auto">
          <a:xfrm>
            <a:off x="2379610" y="2263453"/>
            <a:ext cx="1152128" cy="72008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 name="矩形 6">
            <a:extLst>
              <a:ext uri="{FF2B5EF4-FFF2-40B4-BE49-F238E27FC236}">
                <a16:creationId xmlns:a16="http://schemas.microsoft.com/office/drawing/2014/main" id="{7B552914-9F0E-41B3-AD1B-FB1B4F253133}"/>
              </a:ext>
            </a:extLst>
          </p:cNvPr>
          <p:cNvSpPr/>
          <p:nvPr/>
        </p:nvSpPr>
        <p:spPr bwMode="auto">
          <a:xfrm>
            <a:off x="2379610" y="1543373"/>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8" name="矩形 7">
            <a:extLst>
              <a:ext uri="{FF2B5EF4-FFF2-40B4-BE49-F238E27FC236}">
                <a16:creationId xmlns:a16="http://schemas.microsoft.com/office/drawing/2014/main" id="{EB059EDE-F8C4-49BB-AEEF-3AB58D66A90F}"/>
              </a:ext>
            </a:extLst>
          </p:cNvPr>
          <p:cNvSpPr/>
          <p:nvPr/>
        </p:nvSpPr>
        <p:spPr bwMode="auto">
          <a:xfrm>
            <a:off x="2379610" y="1183333"/>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9" name="直接连接符 8">
            <a:extLst>
              <a:ext uri="{FF2B5EF4-FFF2-40B4-BE49-F238E27FC236}">
                <a16:creationId xmlns:a16="http://schemas.microsoft.com/office/drawing/2014/main" id="{3A7E343B-97D0-4325-9534-85E86FA440C5}"/>
              </a:ext>
            </a:extLst>
          </p:cNvPr>
          <p:cNvCxnSpPr>
            <a:cxnSpLocks/>
            <a:stCxn id="7" idx="0"/>
            <a:endCxn id="7" idx="2"/>
          </p:cNvCxnSpPr>
          <p:nvPr/>
        </p:nvCxnSpPr>
        <p:spPr bwMode="auto">
          <a:xfrm>
            <a:off x="2955674" y="1543373"/>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2" name="矩形 11">
            <a:extLst>
              <a:ext uri="{FF2B5EF4-FFF2-40B4-BE49-F238E27FC236}">
                <a16:creationId xmlns:a16="http://schemas.microsoft.com/office/drawing/2014/main" id="{0CA2E117-6930-4A5F-A363-183ED18F6620}"/>
              </a:ext>
            </a:extLst>
          </p:cNvPr>
          <p:cNvSpPr/>
          <p:nvPr/>
        </p:nvSpPr>
        <p:spPr bwMode="auto">
          <a:xfrm>
            <a:off x="2379610" y="1903413"/>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3" name="直接连接符 12">
            <a:extLst>
              <a:ext uri="{FF2B5EF4-FFF2-40B4-BE49-F238E27FC236}">
                <a16:creationId xmlns:a16="http://schemas.microsoft.com/office/drawing/2014/main" id="{A932994D-8711-4461-953E-E2D1621048C7}"/>
              </a:ext>
            </a:extLst>
          </p:cNvPr>
          <p:cNvCxnSpPr>
            <a:stCxn id="12" idx="0"/>
            <a:endCxn id="12" idx="2"/>
          </p:cNvCxnSpPr>
          <p:nvPr/>
        </p:nvCxnSpPr>
        <p:spPr bwMode="auto">
          <a:xfrm>
            <a:off x="2955674" y="1903413"/>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直接连接符 18">
            <a:extLst>
              <a:ext uri="{FF2B5EF4-FFF2-40B4-BE49-F238E27FC236}">
                <a16:creationId xmlns:a16="http://schemas.microsoft.com/office/drawing/2014/main" id="{686BBC6B-0A2C-4E53-BBC2-7C8349760260}"/>
              </a:ext>
            </a:extLst>
          </p:cNvPr>
          <p:cNvCxnSpPr>
            <a:stCxn id="6" idx="1"/>
          </p:cNvCxnSpPr>
          <p:nvPr/>
        </p:nvCxnSpPr>
        <p:spPr bwMode="auto">
          <a:xfrm>
            <a:off x="2379610" y="2623493"/>
            <a:ext cx="1152128" cy="0"/>
          </a:xfrm>
          <a:prstGeom prst="line">
            <a:avLst/>
          </a:prstGeom>
          <a:solidFill>
            <a:schemeClr val="accent1"/>
          </a:solidFill>
          <a:ln w="12700" cap="sq" cmpd="sng" algn="ctr">
            <a:solidFill>
              <a:schemeClr val="tx1"/>
            </a:solidFill>
            <a:prstDash val="lgDash"/>
            <a:round/>
            <a:headEnd type="none" w="sm" len="sm"/>
            <a:tailEnd type="none" w="sm" len="sm"/>
          </a:ln>
          <a:effectLst/>
        </p:spPr>
      </p:cxnSp>
      <p:sp>
        <p:nvSpPr>
          <p:cNvPr id="20" name="文本框 19">
            <a:extLst>
              <a:ext uri="{FF2B5EF4-FFF2-40B4-BE49-F238E27FC236}">
                <a16:creationId xmlns:a16="http://schemas.microsoft.com/office/drawing/2014/main" id="{975FABAF-60D0-4339-938A-2BC1D0EFD08B}"/>
              </a:ext>
            </a:extLst>
          </p:cNvPr>
          <p:cNvSpPr txBox="1"/>
          <p:nvPr/>
        </p:nvSpPr>
        <p:spPr>
          <a:xfrm>
            <a:off x="3601205" y="1081708"/>
            <a:ext cx="320922" cy="461665"/>
          </a:xfrm>
          <a:prstGeom prst="rect">
            <a:avLst/>
          </a:prstGeom>
          <a:noFill/>
        </p:spPr>
        <p:txBody>
          <a:bodyPr wrap="none" rtlCol="0">
            <a:spAutoFit/>
          </a:bodyPr>
          <a:lstStyle/>
          <a:p>
            <a:r>
              <a:rPr lang="en-US" altLang="zh-CN" dirty="0"/>
              <a:t>a</a:t>
            </a:r>
            <a:endParaRPr lang="zh-CN" altLang="en-US" dirty="0"/>
          </a:p>
        </p:txBody>
      </p:sp>
      <p:sp>
        <p:nvSpPr>
          <p:cNvPr id="21" name="文本框 20">
            <a:extLst>
              <a:ext uri="{FF2B5EF4-FFF2-40B4-BE49-F238E27FC236}">
                <a16:creationId xmlns:a16="http://schemas.microsoft.com/office/drawing/2014/main" id="{0F554FC4-D239-4492-84F5-5EED2CCBE5CA}"/>
              </a:ext>
            </a:extLst>
          </p:cNvPr>
          <p:cNvSpPr txBox="1"/>
          <p:nvPr/>
        </p:nvSpPr>
        <p:spPr>
          <a:xfrm>
            <a:off x="3639750" y="1670274"/>
            <a:ext cx="338554" cy="461665"/>
          </a:xfrm>
          <a:prstGeom prst="rect">
            <a:avLst/>
          </a:prstGeom>
          <a:noFill/>
        </p:spPr>
        <p:txBody>
          <a:bodyPr wrap="none" rtlCol="0">
            <a:spAutoFit/>
          </a:bodyPr>
          <a:lstStyle/>
          <a:p>
            <a:r>
              <a:rPr lang="en-US" altLang="zh-CN" dirty="0"/>
              <a:t>b</a:t>
            </a:r>
            <a:endParaRPr lang="zh-CN" altLang="en-US" dirty="0"/>
          </a:p>
        </p:txBody>
      </p:sp>
      <p:sp>
        <p:nvSpPr>
          <p:cNvPr id="22" name="文本框 21">
            <a:extLst>
              <a:ext uri="{FF2B5EF4-FFF2-40B4-BE49-F238E27FC236}">
                <a16:creationId xmlns:a16="http://schemas.microsoft.com/office/drawing/2014/main" id="{9582F546-2FE6-407F-8ABD-2D9F5B501061}"/>
              </a:ext>
            </a:extLst>
          </p:cNvPr>
          <p:cNvSpPr txBox="1"/>
          <p:nvPr/>
        </p:nvSpPr>
        <p:spPr>
          <a:xfrm>
            <a:off x="3639750" y="2392660"/>
            <a:ext cx="320922" cy="461665"/>
          </a:xfrm>
          <a:prstGeom prst="rect">
            <a:avLst/>
          </a:prstGeom>
          <a:noFill/>
        </p:spPr>
        <p:txBody>
          <a:bodyPr wrap="none" rtlCol="0">
            <a:spAutoFit/>
          </a:bodyPr>
          <a:lstStyle/>
          <a:p>
            <a:r>
              <a:rPr lang="en-US" altLang="zh-CN" dirty="0"/>
              <a:t>c</a:t>
            </a:r>
            <a:endParaRPr lang="zh-CN" altLang="en-US" dirty="0"/>
          </a:p>
        </p:txBody>
      </p:sp>
      <p:sp>
        <p:nvSpPr>
          <p:cNvPr id="23" name="六边形 22">
            <a:extLst>
              <a:ext uri="{FF2B5EF4-FFF2-40B4-BE49-F238E27FC236}">
                <a16:creationId xmlns:a16="http://schemas.microsoft.com/office/drawing/2014/main" id="{174BD537-0B2E-40B0-A6F8-65F8BD24A8EB}"/>
              </a:ext>
            </a:extLst>
          </p:cNvPr>
          <p:cNvSpPr/>
          <p:nvPr/>
        </p:nvSpPr>
        <p:spPr bwMode="auto">
          <a:xfrm>
            <a:off x="1695534" y="967309"/>
            <a:ext cx="504057" cy="461665"/>
          </a:xfrm>
          <a:prstGeom prst="hexagon">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4" name="矩形 23">
            <a:extLst>
              <a:ext uri="{FF2B5EF4-FFF2-40B4-BE49-F238E27FC236}">
                <a16:creationId xmlns:a16="http://schemas.microsoft.com/office/drawing/2014/main" id="{7B0E8636-BAE2-4F65-801A-335BAB9AAA27}"/>
              </a:ext>
            </a:extLst>
          </p:cNvPr>
          <p:cNvSpPr/>
          <p:nvPr/>
        </p:nvSpPr>
        <p:spPr bwMode="auto">
          <a:xfrm>
            <a:off x="2379610" y="4869160"/>
            <a:ext cx="1152128" cy="72008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5" name="矩形 24">
            <a:extLst>
              <a:ext uri="{FF2B5EF4-FFF2-40B4-BE49-F238E27FC236}">
                <a16:creationId xmlns:a16="http://schemas.microsoft.com/office/drawing/2014/main" id="{6A6C4AB6-90CF-4C2C-88CC-10D8AC932043}"/>
              </a:ext>
            </a:extLst>
          </p:cNvPr>
          <p:cNvSpPr/>
          <p:nvPr/>
        </p:nvSpPr>
        <p:spPr bwMode="auto">
          <a:xfrm>
            <a:off x="2379610" y="4495701"/>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0A186575-9466-49A8-92CF-1987CE0E9467}"/>
              </a:ext>
            </a:extLst>
          </p:cNvPr>
          <p:cNvSpPr/>
          <p:nvPr/>
        </p:nvSpPr>
        <p:spPr bwMode="auto">
          <a:xfrm>
            <a:off x="2379610" y="4135661"/>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30" name="直接连接符 29">
            <a:extLst>
              <a:ext uri="{FF2B5EF4-FFF2-40B4-BE49-F238E27FC236}">
                <a16:creationId xmlns:a16="http://schemas.microsoft.com/office/drawing/2014/main" id="{E98FC612-27E8-42C5-AE85-FBC46B7085AE}"/>
              </a:ext>
            </a:extLst>
          </p:cNvPr>
          <p:cNvCxnSpPr>
            <a:stCxn id="24" idx="1"/>
          </p:cNvCxnSpPr>
          <p:nvPr/>
        </p:nvCxnSpPr>
        <p:spPr bwMode="auto">
          <a:xfrm>
            <a:off x="2379610" y="5229200"/>
            <a:ext cx="1152128" cy="0"/>
          </a:xfrm>
          <a:prstGeom prst="line">
            <a:avLst/>
          </a:prstGeom>
          <a:solidFill>
            <a:schemeClr val="accent1"/>
          </a:solidFill>
          <a:ln w="12700" cap="sq" cmpd="sng" algn="ctr">
            <a:solidFill>
              <a:schemeClr val="tx1"/>
            </a:solidFill>
            <a:prstDash val="lgDash"/>
            <a:round/>
            <a:headEnd type="none" w="sm" len="sm"/>
            <a:tailEnd type="none" w="sm" len="sm"/>
          </a:ln>
          <a:effectLst/>
        </p:spPr>
      </p:cxnSp>
      <p:sp>
        <p:nvSpPr>
          <p:cNvPr id="31" name="文本框 30">
            <a:extLst>
              <a:ext uri="{FF2B5EF4-FFF2-40B4-BE49-F238E27FC236}">
                <a16:creationId xmlns:a16="http://schemas.microsoft.com/office/drawing/2014/main" id="{E719C89B-8C59-4DB9-A96A-3BE4AC5E264D}"/>
              </a:ext>
            </a:extLst>
          </p:cNvPr>
          <p:cNvSpPr txBox="1"/>
          <p:nvPr/>
        </p:nvSpPr>
        <p:spPr>
          <a:xfrm>
            <a:off x="3657382" y="4031730"/>
            <a:ext cx="338554" cy="461665"/>
          </a:xfrm>
          <a:prstGeom prst="rect">
            <a:avLst/>
          </a:prstGeom>
          <a:noFill/>
        </p:spPr>
        <p:txBody>
          <a:bodyPr wrap="none" rtlCol="0">
            <a:spAutoFit/>
          </a:bodyPr>
          <a:lstStyle/>
          <a:p>
            <a:r>
              <a:rPr lang="en-US" altLang="zh-CN" dirty="0"/>
              <a:t>x</a:t>
            </a:r>
            <a:endParaRPr lang="zh-CN" altLang="en-US" dirty="0"/>
          </a:p>
        </p:txBody>
      </p:sp>
      <p:sp>
        <p:nvSpPr>
          <p:cNvPr id="32" name="文本框 31">
            <a:extLst>
              <a:ext uri="{FF2B5EF4-FFF2-40B4-BE49-F238E27FC236}">
                <a16:creationId xmlns:a16="http://schemas.microsoft.com/office/drawing/2014/main" id="{0CA5EEA2-4535-42C7-BED5-A75BCF2C7CEA}"/>
              </a:ext>
            </a:extLst>
          </p:cNvPr>
          <p:cNvSpPr txBox="1"/>
          <p:nvPr/>
        </p:nvSpPr>
        <p:spPr>
          <a:xfrm>
            <a:off x="3639750" y="4402460"/>
            <a:ext cx="338554" cy="461665"/>
          </a:xfrm>
          <a:prstGeom prst="rect">
            <a:avLst/>
          </a:prstGeom>
          <a:noFill/>
        </p:spPr>
        <p:txBody>
          <a:bodyPr wrap="none" rtlCol="0">
            <a:spAutoFit/>
          </a:bodyPr>
          <a:lstStyle/>
          <a:p>
            <a:r>
              <a:rPr lang="en-US" altLang="zh-CN" dirty="0"/>
              <a:t>y</a:t>
            </a:r>
            <a:endParaRPr lang="zh-CN" altLang="en-US" dirty="0"/>
          </a:p>
        </p:txBody>
      </p:sp>
      <p:sp>
        <p:nvSpPr>
          <p:cNvPr id="33" name="文本框 32">
            <a:extLst>
              <a:ext uri="{FF2B5EF4-FFF2-40B4-BE49-F238E27FC236}">
                <a16:creationId xmlns:a16="http://schemas.microsoft.com/office/drawing/2014/main" id="{31C046E1-8949-45AE-B780-E186C70A881D}"/>
              </a:ext>
            </a:extLst>
          </p:cNvPr>
          <p:cNvSpPr txBox="1"/>
          <p:nvPr/>
        </p:nvSpPr>
        <p:spPr>
          <a:xfrm>
            <a:off x="3648566" y="4982642"/>
            <a:ext cx="320922" cy="461665"/>
          </a:xfrm>
          <a:prstGeom prst="rect">
            <a:avLst/>
          </a:prstGeom>
          <a:noFill/>
        </p:spPr>
        <p:txBody>
          <a:bodyPr wrap="none" rtlCol="0">
            <a:spAutoFit/>
          </a:bodyPr>
          <a:lstStyle/>
          <a:p>
            <a:r>
              <a:rPr lang="en-US" altLang="zh-CN" dirty="0"/>
              <a:t>z</a:t>
            </a:r>
            <a:endParaRPr lang="zh-CN" altLang="en-US" dirty="0"/>
          </a:p>
        </p:txBody>
      </p:sp>
      <p:sp>
        <p:nvSpPr>
          <p:cNvPr id="34" name="等腰三角形 33">
            <a:extLst>
              <a:ext uri="{FF2B5EF4-FFF2-40B4-BE49-F238E27FC236}">
                <a16:creationId xmlns:a16="http://schemas.microsoft.com/office/drawing/2014/main" id="{B4F359AE-D56A-4D54-A039-77F06DEA7440}"/>
              </a:ext>
            </a:extLst>
          </p:cNvPr>
          <p:cNvSpPr/>
          <p:nvPr/>
        </p:nvSpPr>
        <p:spPr bwMode="auto">
          <a:xfrm>
            <a:off x="1623526" y="4031730"/>
            <a:ext cx="576065" cy="461665"/>
          </a:xfrm>
          <a:prstGeom prst="triangle">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矩形 34">
            <a:extLst>
              <a:ext uri="{FF2B5EF4-FFF2-40B4-BE49-F238E27FC236}">
                <a16:creationId xmlns:a16="http://schemas.microsoft.com/office/drawing/2014/main" id="{2818CC52-9FAF-49AA-8BC4-1BF6CBF88868}"/>
              </a:ext>
            </a:extLst>
          </p:cNvPr>
          <p:cNvSpPr/>
          <p:nvPr/>
        </p:nvSpPr>
        <p:spPr bwMode="auto">
          <a:xfrm>
            <a:off x="4958640" y="5098603"/>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6" name="矩形 35">
            <a:extLst>
              <a:ext uri="{FF2B5EF4-FFF2-40B4-BE49-F238E27FC236}">
                <a16:creationId xmlns:a16="http://schemas.microsoft.com/office/drawing/2014/main" id="{64C997B0-0D48-498D-ADA2-67EE0FCB15EE}"/>
              </a:ext>
            </a:extLst>
          </p:cNvPr>
          <p:cNvSpPr/>
          <p:nvPr/>
        </p:nvSpPr>
        <p:spPr bwMode="auto">
          <a:xfrm>
            <a:off x="4958640" y="2868611"/>
            <a:ext cx="1152128" cy="2214266"/>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7" name="文本框 36">
            <a:extLst>
              <a:ext uri="{FF2B5EF4-FFF2-40B4-BE49-F238E27FC236}">
                <a16:creationId xmlns:a16="http://schemas.microsoft.com/office/drawing/2014/main" id="{A8D402F6-4487-4D03-8A7A-A371BA38C3DC}"/>
              </a:ext>
            </a:extLst>
          </p:cNvPr>
          <p:cNvSpPr txBox="1"/>
          <p:nvPr/>
        </p:nvSpPr>
        <p:spPr>
          <a:xfrm>
            <a:off x="6164710" y="2749005"/>
            <a:ext cx="423514" cy="461665"/>
          </a:xfrm>
          <a:prstGeom prst="rect">
            <a:avLst/>
          </a:prstGeom>
          <a:noFill/>
        </p:spPr>
        <p:txBody>
          <a:bodyPr wrap="none" rtlCol="0">
            <a:spAutoFit/>
          </a:bodyPr>
          <a:lstStyle/>
          <a:p>
            <a:r>
              <a:rPr lang="en-US" altLang="zh-CN" dirty="0"/>
              <a:t>m</a:t>
            </a:r>
            <a:endParaRPr lang="zh-CN" altLang="en-US" dirty="0"/>
          </a:p>
        </p:txBody>
      </p:sp>
      <p:sp>
        <p:nvSpPr>
          <p:cNvPr id="38" name="文本框 37">
            <a:extLst>
              <a:ext uri="{FF2B5EF4-FFF2-40B4-BE49-F238E27FC236}">
                <a16:creationId xmlns:a16="http://schemas.microsoft.com/office/drawing/2014/main" id="{82B689D5-B3AB-4541-9D3D-475E5908DF9B}"/>
              </a:ext>
            </a:extLst>
          </p:cNvPr>
          <p:cNvSpPr txBox="1"/>
          <p:nvPr/>
        </p:nvSpPr>
        <p:spPr>
          <a:xfrm>
            <a:off x="6207190" y="4978673"/>
            <a:ext cx="338554" cy="461665"/>
          </a:xfrm>
          <a:prstGeom prst="rect">
            <a:avLst/>
          </a:prstGeom>
          <a:noFill/>
        </p:spPr>
        <p:txBody>
          <a:bodyPr wrap="none" rtlCol="0">
            <a:spAutoFit/>
          </a:bodyPr>
          <a:lstStyle/>
          <a:p>
            <a:r>
              <a:rPr lang="en-US" altLang="zh-CN" dirty="0"/>
              <a:t>n</a:t>
            </a:r>
            <a:endParaRPr lang="zh-CN" altLang="en-US" dirty="0"/>
          </a:p>
        </p:txBody>
      </p:sp>
      <p:sp>
        <p:nvSpPr>
          <p:cNvPr id="39" name="椭圆 38">
            <a:extLst>
              <a:ext uri="{FF2B5EF4-FFF2-40B4-BE49-F238E27FC236}">
                <a16:creationId xmlns:a16="http://schemas.microsoft.com/office/drawing/2014/main" id="{2F2C8D60-3D56-49DC-B263-740915D361FE}"/>
              </a:ext>
            </a:extLst>
          </p:cNvPr>
          <p:cNvSpPr/>
          <p:nvPr/>
        </p:nvSpPr>
        <p:spPr bwMode="auto">
          <a:xfrm>
            <a:off x="4281692" y="2838419"/>
            <a:ext cx="576065" cy="590581"/>
          </a:xfrm>
          <a:prstGeom prst="ellipse">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0" name="文本框 39">
            <a:extLst>
              <a:ext uri="{FF2B5EF4-FFF2-40B4-BE49-F238E27FC236}">
                <a16:creationId xmlns:a16="http://schemas.microsoft.com/office/drawing/2014/main" id="{062A26C4-5193-44D2-BDD6-1615C3E0E7B4}"/>
              </a:ext>
            </a:extLst>
          </p:cNvPr>
          <p:cNvSpPr txBox="1"/>
          <p:nvPr/>
        </p:nvSpPr>
        <p:spPr>
          <a:xfrm>
            <a:off x="3094113" y="105496"/>
            <a:ext cx="2268252" cy="461665"/>
          </a:xfrm>
          <a:prstGeom prst="rect">
            <a:avLst/>
          </a:prstGeom>
          <a:noFill/>
        </p:spPr>
        <p:txBody>
          <a:bodyPr wrap="square" rtlCol="0">
            <a:spAutoFit/>
          </a:bodyPr>
          <a:lstStyle/>
          <a:p>
            <a:r>
              <a:rPr lang="en-US" altLang="zh-CN" dirty="0">
                <a:solidFill>
                  <a:srgbClr val="FFC000"/>
                </a:solidFill>
              </a:rPr>
              <a:t>activation record</a:t>
            </a:r>
            <a:endParaRPr lang="zh-CN" altLang="en-US" dirty="0">
              <a:solidFill>
                <a:srgbClr val="FFC000"/>
              </a:solidFill>
            </a:endParaRPr>
          </a:p>
        </p:txBody>
      </p:sp>
      <p:sp>
        <p:nvSpPr>
          <p:cNvPr id="41" name="文本框 40">
            <a:extLst>
              <a:ext uri="{FF2B5EF4-FFF2-40B4-BE49-F238E27FC236}">
                <a16:creationId xmlns:a16="http://schemas.microsoft.com/office/drawing/2014/main" id="{A49F9903-E324-406E-BD04-12BEC26C5407}"/>
              </a:ext>
            </a:extLst>
          </p:cNvPr>
          <p:cNvSpPr txBox="1"/>
          <p:nvPr/>
        </p:nvSpPr>
        <p:spPr>
          <a:xfrm>
            <a:off x="5608204" y="105495"/>
            <a:ext cx="2268252" cy="461665"/>
          </a:xfrm>
          <a:prstGeom prst="rect">
            <a:avLst/>
          </a:prstGeom>
          <a:noFill/>
        </p:spPr>
        <p:txBody>
          <a:bodyPr wrap="square" rtlCol="0">
            <a:spAutoFit/>
          </a:bodyPr>
          <a:lstStyle/>
          <a:p>
            <a:r>
              <a:rPr lang="en-US" altLang="zh-CN" dirty="0">
                <a:solidFill>
                  <a:srgbClr val="FFC000"/>
                </a:solidFill>
              </a:rPr>
              <a:t>stack frame</a:t>
            </a:r>
            <a:endParaRPr lang="zh-CN" altLang="en-US" dirty="0">
              <a:solidFill>
                <a:srgbClr val="FFC000"/>
              </a:solidFill>
            </a:endParaRPr>
          </a:p>
        </p:txBody>
      </p:sp>
      <p:sp>
        <p:nvSpPr>
          <p:cNvPr id="42" name="矩形 41">
            <a:extLst>
              <a:ext uri="{FF2B5EF4-FFF2-40B4-BE49-F238E27FC236}">
                <a16:creationId xmlns:a16="http://schemas.microsoft.com/office/drawing/2014/main" id="{D5FB1C91-7E35-4088-A332-3D63BC893152}"/>
              </a:ext>
            </a:extLst>
          </p:cNvPr>
          <p:cNvSpPr/>
          <p:nvPr/>
        </p:nvSpPr>
        <p:spPr bwMode="auto">
          <a:xfrm>
            <a:off x="8339259" y="289620"/>
            <a:ext cx="576066" cy="1584176"/>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3" name="六边形 42">
            <a:extLst>
              <a:ext uri="{FF2B5EF4-FFF2-40B4-BE49-F238E27FC236}">
                <a16:creationId xmlns:a16="http://schemas.microsoft.com/office/drawing/2014/main" id="{C91BE744-F357-4666-AB5E-D18FDE6B1298}"/>
              </a:ext>
            </a:extLst>
          </p:cNvPr>
          <p:cNvSpPr/>
          <p:nvPr/>
        </p:nvSpPr>
        <p:spPr bwMode="auto">
          <a:xfrm>
            <a:off x="8349712" y="1924522"/>
            <a:ext cx="504057" cy="461665"/>
          </a:xfrm>
          <a:prstGeom prst="hexagon">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4" name="等腰三角形 43">
            <a:extLst>
              <a:ext uri="{FF2B5EF4-FFF2-40B4-BE49-F238E27FC236}">
                <a16:creationId xmlns:a16="http://schemas.microsoft.com/office/drawing/2014/main" id="{47E29C44-1F2C-4687-A987-87BC41018CED}"/>
              </a:ext>
            </a:extLst>
          </p:cNvPr>
          <p:cNvSpPr/>
          <p:nvPr/>
        </p:nvSpPr>
        <p:spPr bwMode="auto">
          <a:xfrm>
            <a:off x="8339259" y="2386187"/>
            <a:ext cx="576065" cy="461665"/>
          </a:xfrm>
          <a:prstGeom prst="triangle">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5" name="椭圆 44">
            <a:extLst>
              <a:ext uri="{FF2B5EF4-FFF2-40B4-BE49-F238E27FC236}">
                <a16:creationId xmlns:a16="http://schemas.microsoft.com/office/drawing/2014/main" id="{8B73C01A-9B83-4593-BD31-4B8EBDC55383}"/>
              </a:ext>
            </a:extLst>
          </p:cNvPr>
          <p:cNvSpPr/>
          <p:nvPr/>
        </p:nvSpPr>
        <p:spPr bwMode="auto">
          <a:xfrm>
            <a:off x="8339259" y="2914552"/>
            <a:ext cx="576065" cy="590581"/>
          </a:xfrm>
          <a:prstGeom prst="ellipse">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6" name="椭圆 45">
            <a:extLst>
              <a:ext uri="{FF2B5EF4-FFF2-40B4-BE49-F238E27FC236}">
                <a16:creationId xmlns:a16="http://schemas.microsoft.com/office/drawing/2014/main" id="{CF1958CF-A170-4974-B2ED-B46D7F6EF957}"/>
              </a:ext>
            </a:extLst>
          </p:cNvPr>
          <p:cNvSpPr/>
          <p:nvPr/>
        </p:nvSpPr>
        <p:spPr bwMode="auto">
          <a:xfrm>
            <a:off x="8339258" y="2355305"/>
            <a:ext cx="576065" cy="590581"/>
          </a:xfrm>
          <a:prstGeom prst="ellipse">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7" name="文本框 46">
            <a:extLst>
              <a:ext uri="{FF2B5EF4-FFF2-40B4-BE49-F238E27FC236}">
                <a16:creationId xmlns:a16="http://schemas.microsoft.com/office/drawing/2014/main" id="{98C7094B-CEE1-41D4-8992-CBE3FD7EF0B7}"/>
              </a:ext>
            </a:extLst>
          </p:cNvPr>
          <p:cNvSpPr txBox="1"/>
          <p:nvPr/>
        </p:nvSpPr>
        <p:spPr>
          <a:xfrm>
            <a:off x="7291254" y="3975744"/>
            <a:ext cx="1763624" cy="461665"/>
          </a:xfrm>
          <a:prstGeom prst="rect">
            <a:avLst/>
          </a:prstGeom>
          <a:noFill/>
        </p:spPr>
        <p:txBody>
          <a:bodyPr wrap="none" rtlCol="0">
            <a:spAutoFit/>
          </a:bodyPr>
          <a:lstStyle/>
          <a:p>
            <a:r>
              <a:rPr lang="en-US" altLang="zh-CN" dirty="0"/>
              <a:t>stack pointer</a:t>
            </a:r>
          </a:p>
        </p:txBody>
      </p:sp>
      <p:cxnSp>
        <p:nvCxnSpPr>
          <p:cNvPr id="48" name="连接符: 曲线 47">
            <a:extLst>
              <a:ext uri="{FF2B5EF4-FFF2-40B4-BE49-F238E27FC236}">
                <a16:creationId xmlns:a16="http://schemas.microsoft.com/office/drawing/2014/main" id="{663A0842-B387-44D6-A740-AE28AE5DEF83}"/>
              </a:ext>
            </a:extLst>
          </p:cNvPr>
          <p:cNvCxnSpPr>
            <a:cxnSpLocks/>
            <a:stCxn id="47" idx="1"/>
          </p:cNvCxnSpPr>
          <p:nvPr/>
        </p:nvCxnSpPr>
        <p:spPr bwMode="auto">
          <a:xfrm rot="10800000" flipH="1">
            <a:off x="7291254" y="1893641"/>
            <a:ext cx="1048002" cy="2312936"/>
          </a:xfrm>
          <a:prstGeom prst="curvedConnector4">
            <a:avLst>
              <a:gd name="adj1" fmla="val -21813"/>
              <a:gd name="adj2" fmla="val 99878"/>
            </a:avLst>
          </a:prstGeom>
          <a:solidFill>
            <a:schemeClr val="accent1"/>
          </a:solidFill>
          <a:ln w="38100" cap="sq" cmpd="sng" algn="ctr">
            <a:solidFill>
              <a:schemeClr val="tx1"/>
            </a:solidFill>
            <a:prstDash val="solid"/>
            <a:round/>
            <a:headEnd type="none" w="sm" len="sm"/>
            <a:tailEnd type="triangle" w="med" len="lg"/>
          </a:ln>
          <a:effectLst/>
        </p:spPr>
      </p:cxnSp>
      <p:cxnSp>
        <p:nvCxnSpPr>
          <p:cNvPr id="56" name="连接符: 曲线 55">
            <a:extLst>
              <a:ext uri="{FF2B5EF4-FFF2-40B4-BE49-F238E27FC236}">
                <a16:creationId xmlns:a16="http://schemas.microsoft.com/office/drawing/2014/main" id="{44CB9866-D371-4B13-BEB3-450935FE42DB}"/>
              </a:ext>
            </a:extLst>
          </p:cNvPr>
          <p:cNvCxnSpPr>
            <a:cxnSpLocks/>
            <a:endCxn id="43" idx="2"/>
          </p:cNvCxnSpPr>
          <p:nvPr/>
        </p:nvCxnSpPr>
        <p:spPr bwMode="auto">
          <a:xfrm rot="10800000" flipH="1">
            <a:off x="7265702" y="2386187"/>
            <a:ext cx="1199426" cy="1851272"/>
          </a:xfrm>
          <a:prstGeom prst="curvedConnector4">
            <a:avLst>
              <a:gd name="adj1" fmla="val -19059"/>
              <a:gd name="adj2" fmla="val 98424"/>
            </a:avLst>
          </a:prstGeom>
          <a:solidFill>
            <a:schemeClr val="accent1"/>
          </a:solidFill>
          <a:ln w="38100" cap="sq" cmpd="sng" algn="ctr">
            <a:solidFill>
              <a:schemeClr val="tx1"/>
            </a:solidFill>
            <a:prstDash val="solid"/>
            <a:round/>
            <a:headEnd type="none" w="sm" len="sm"/>
            <a:tailEnd type="triangle" w="med" len="lg"/>
          </a:ln>
          <a:effectLst/>
        </p:spPr>
      </p:cxnSp>
      <p:cxnSp>
        <p:nvCxnSpPr>
          <p:cNvPr id="61" name="连接符: 曲线 60">
            <a:extLst>
              <a:ext uri="{FF2B5EF4-FFF2-40B4-BE49-F238E27FC236}">
                <a16:creationId xmlns:a16="http://schemas.microsoft.com/office/drawing/2014/main" id="{E824B1B9-BA65-4BE6-80A7-9E3AA5FB54E0}"/>
              </a:ext>
            </a:extLst>
          </p:cNvPr>
          <p:cNvCxnSpPr>
            <a:cxnSpLocks/>
            <a:stCxn id="47" idx="1"/>
            <a:endCxn id="44" idx="2"/>
          </p:cNvCxnSpPr>
          <p:nvPr/>
        </p:nvCxnSpPr>
        <p:spPr bwMode="auto">
          <a:xfrm rot="10800000" flipH="1">
            <a:off x="7291253" y="2847853"/>
            <a:ext cx="1048005" cy="1358725"/>
          </a:xfrm>
          <a:prstGeom prst="curvedConnector4">
            <a:avLst>
              <a:gd name="adj1" fmla="val -21813"/>
              <a:gd name="adj2" fmla="val 99854"/>
            </a:avLst>
          </a:prstGeom>
          <a:solidFill>
            <a:schemeClr val="accent1"/>
          </a:solidFill>
          <a:ln w="38100" cap="sq" cmpd="sng" algn="ctr">
            <a:solidFill>
              <a:schemeClr val="tx1"/>
            </a:solidFill>
            <a:prstDash val="solid"/>
            <a:round/>
            <a:headEnd type="none" w="sm" len="sm"/>
            <a:tailEnd type="triangle" w="med" len="lg"/>
          </a:ln>
          <a:effectLst/>
        </p:spPr>
      </p:cxnSp>
      <p:cxnSp>
        <p:nvCxnSpPr>
          <p:cNvPr id="66" name="连接符: 曲线 65">
            <a:extLst>
              <a:ext uri="{FF2B5EF4-FFF2-40B4-BE49-F238E27FC236}">
                <a16:creationId xmlns:a16="http://schemas.microsoft.com/office/drawing/2014/main" id="{CBB29D39-3A3B-484B-8FF0-5B03598DA64F}"/>
              </a:ext>
            </a:extLst>
          </p:cNvPr>
          <p:cNvCxnSpPr>
            <a:cxnSpLocks/>
            <a:stCxn id="47" idx="1"/>
          </p:cNvCxnSpPr>
          <p:nvPr/>
        </p:nvCxnSpPr>
        <p:spPr bwMode="auto">
          <a:xfrm rot="10800000" flipH="1">
            <a:off x="7291254" y="3483197"/>
            <a:ext cx="1084010" cy="723381"/>
          </a:xfrm>
          <a:prstGeom prst="curvedConnector3">
            <a:avLst>
              <a:gd name="adj1" fmla="val -5272"/>
            </a:avLst>
          </a:prstGeom>
          <a:solidFill>
            <a:schemeClr val="accent1"/>
          </a:solidFill>
          <a:ln w="38100" cap="sq" cmpd="sng" algn="ctr">
            <a:solidFill>
              <a:schemeClr val="tx1"/>
            </a:solidFill>
            <a:prstDash val="solid"/>
            <a:round/>
            <a:headEnd type="none" w="sm" len="sm"/>
            <a:tailEnd type="triangle" w="med" len="lg"/>
          </a:ln>
          <a:effectLst/>
        </p:spPr>
      </p:cxnSp>
      <p:sp>
        <p:nvSpPr>
          <p:cNvPr id="10" name="文本框 9">
            <a:extLst>
              <a:ext uri="{FF2B5EF4-FFF2-40B4-BE49-F238E27FC236}">
                <a16:creationId xmlns:a16="http://schemas.microsoft.com/office/drawing/2014/main" id="{511CB57E-C232-43F4-9007-AD4DFBC072E7}"/>
              </a:ext>
            </a:extLst>
          </p:cNvPr>
          <p:cNvSpPr txBox="1"/>
          <p:nvPr/>
        </p:nvSpPr>
        <p:spPr>
          <a:xfrm>
            <a:off x="7520572" y="4477237"/>
            <a:ext cx="1427000" cy="461665"/>
          </a:xfrm>
          <a:prstGeom prst="rect">
            <a:avLst/>
          </a:prstGeom>
          <a:noFill/>
        </p:spPr>
        <p:txBody>
          <a:bodyPr wrap="square" rtlCol="0">
            <a:spAutoFit/>
          </a:bodyPr>
          <a:lstStyle/>
          <a:p>
            <a:r>
              <a:rPr lang="zh-CN" altLang="en-US" dirty="0"/>
              <a:t>硬件实现</a:t>
            </a:r>
            <a:endParaRPr lang="en-US" dirty="0"/>
          </a:p>
        </p:txBody>
      </p:sp>
    </p:spTree>
    <p:extLst>
      <p:ext uri="{BB962C8B-B14F-4D97-AF65-F5344CB8AC3E}">
        <p14:creationId xmlns:p14="http://schemas.microsoft.com/office/powerpoint/2010/main" val="273658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500"/>
                                        <p:tgtEl>
                                          <p:spTgt spid="5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5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down)">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6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down)">
                                      <p:cBhvr>
                                        <p:cTn id="45" dur="500"/>
                                        <p:tgtEl>
                                          <p:spTgt spid="45"/>
                                        </p:tgtEl>
                                      </p:cBhvr>
                                    </p:animEffect>
                                  </p:childTnLst>
                                </p:cTn>
                              </p:par>
                              <p:par>
                                <p:cTn id="46" presetID="22" presetClass="entr" presetSubtype="4" fill="hold" nodeType="with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wipe(down)">
                                      <p:cBhvr>
                                        <p:cTn id="48" dur="500"/>
                                        <p:tgtEl>
                                          <p:spTgt spid="6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45"/>
                                        </p:tgtEl>
                                      </p:cBhvr>
                                    </p:animEffect>
                                    <p:set>
                                      <p:cBhvr>
                                        <p:cTn id="53" dur="1" fill="hold">
                                          <p:stCondLst>
                                            <p:cond delay="499"/>
                                          </p:stCondLst>
                                        </p:cTn>
                                        <p:tgtEl>
                                          <p:spTgt spid="45"/>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66"/>
                                        </p:tgtEl>
                                      </p:cBhvr>
                                    </p:animEffect>
                                    <p:set>
                                      <p:cBhvr>
                                        <p:cTn id="56" dur="1" fill="hold">
                                          <p:stCondLst>
                                            <p:cond delay="499"/>
                                          </p:stCondLst>
                                        </p:cTn>
                                        <p:tgtEl>
                                          <p:spTgt spid="6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4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6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5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 nodeType="click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xit" presetSubtype="4" fill="hold" nodeType="clickEffect">
                                  <p:stCondLst>
                                    <p:cond delay="0"/>
                                  </p:stCondLst>
                                  <p:childTnLst>
                                    <p:animEffect transition="out" filter="wipe(down)">
                                      <p:cBhvr>
                                        <p:cTn id="88" dur="500"/>
                                        <p:tgtEl>
                                          <p:spTgt spid="61"/>
                                        </p:tgtEl>
                                      </p:cBhvr>
                                    </p:animEffect>
                                    <p:set>
                                      <p:cBhvr>
                                        <p:cTn id="89" dur="1" fill="hold">
                                          <p:stCondLst>
                                            <p:cond delay="499"/>
                                          </p:stCondLst>
                                        </p:cTn>
                                        <p:tgtEl>
                                          <p:spTgt spid="61"/>
                                        </p:tgtEl>
                                        <p:attrNameLst>
                                          <p:attrName>style.visibility</p:attrName>
                                        </p:attrNameLst>
                                      </p:cBhvr>
                                      <p:to>
                                        <p:strVal val="hidden"/>
                                      </p:to>
                                    </p:set>
                                  </p:childTnLst>
                                </p:cTn>
                              </p:par>
                              <p:par>
                                <p:cTn id="90" presetID="22" presetClass="exit" presetSubtype="4" fill="hold" grpId="1" nodeType="withEffect">
                                  <p:stCondLst>
                                    <p:cond delay="0"/>
                                  </p:stCondLst>
                                  <p:childTnLst>
                                    <p:animEffect transition="out" filter="wipe(down)">
                                      <p:cBhvr>
                                        <p:cTn id="91" dur="500"/>
                                        <p:tgtEl>
                                          <p:spTgt spid="46"/>
                                        </p:tgtEl>
                                      </p:cBhvr>
                                    </p:animEffect>
                                    <p:set>
                                      <p:cBhvr>
                                        <p:cTn id="92" dur="1" fill="hold">
                                          <p:stCondLst>
                                            <p:cond delay="499"/>
                                          </p:stCondLst>
                                        </p:cTn>
                                        <p:tgtEl>
                                          <p:spTgt spid="4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56"/>
                                        </p:tgtEl>
                                      </p:cBhvr>
                                    </p:animEffect>
                                    <p:set>
                                      <p:cBhvr>
                                        <p:cTn id="101" dur="1" fill="hold">
                                          <p:stCondLst>
                                            <p:cond delay="499"/>
                                          </p:stCondLst>
                                        </p:cTn>
                                        <p:tgtEl>
                                          <p:spTgt spid="56"/>
                                        </p:tgtEl>
                                        <p:attrNameLst>
                                          <p:attrName>style.visibility</p:attrName>
                                        </p:attrNameLst>
                                      </p:cBhvr>
                                      <p:to>
                                        <p:strVal val="hidden"/>
                                      </p:to>
                                    </p:set>
                                  </p:childTnLst>
                                </p:cTn>
                              </p:par>
                              <p:par>
                                <p:cTn id="102" presetID="22" presetClass="exit" presetSubtype="4" fill="hold" grpId="1" nodeType="withEffect">
                                  <p:stCondLst>
                                    <p:cond delay="0"/>
                                  </p:stCondLst>
                                  <p:childTnLst>
                                    <p:animEffect transition="out" filter="wipe(down)">
                                      <p:cBhvr>
                                        <p:cTn id="103" dur="500"/>
                                        <p:tgtEl>
                                          <p:spTgt spid="43"/>
                                        </p:tgtEl>
                                      </p:cBhvr>
                                    </p:animEffect>
                                    <p:set>
                                      <p:cBhvr>
                                        <p:cTn id="104" dur="1" fill="hold">
                                          <p:stCondLst>
                                            <p:cond delay="499"/>
                                          </p:stCondLst>
                                        </p:cTn>
                                        <p:tgtEl>
                                          <p:spTgt spid="4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3" grpId="1" animBg="1"/>
      <p:bldP spid="44" grpId="0" animBg="1"/>
      <p:bldP spid="44" grpId="1" animBg="1"/>
      <p:bldP spid="45" grpId="0" animBg="1"/>
      <p:bldP spid="45" grpId="1" animBg="1"/>
      <p:bldP spid="46" grpId="1" animBg="1"/>
      <p:bldP spid="46" grpId="2" animBg="1"/>
      <p:bldP spid="47"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5C3544-E21F-46CA-8F19-1D7B86268C99}"/>
              </a:ext>
            </a:extLst>
          </p:cNvPr>
          <p:cNvSpPr txBox="1"/>
          <p:nvPr/>
        </p:nvSpPr>
        <p:spPr>
          <a:xfrm>
            <a:off x="323528" y="332656"/>
            <a:ext cx="3663823" cy="461665"/>
          </a:xfrm>
          <a:prstGeom prst="rect">
            <a:avLst/>
          </a:prstGeom>
          <a:noFill/>
        </p:spPr>
        <p:txBody>
          <a:bodyPr wrap="none" rtlCol="0">
            <a:spAutoFit/>
          </a:bodyPr>
          <a:lstStyle/>
          <a:p>
            <a:r>
              <a:rPr lang="zh-CN" altLang="en-US" dirty="0"/>
              <a:t>汇编代码    </a:t>
            </a:r>
            <a:r>
              <a:rPr lang="en-US" altLang="zh-CN" dirty="0"/>
              <a:t>Assembly Code</a:t>
            </a:r>
            <a:endParaRPr lang="en-US" dirty="0"/>
          </a:p>
        </p:txBody>
      </p:sp>
      <p:sp>
        <p:nvSpPr>
          <p:cNvPr id="3" name="任意多边形: 形状 2">
            <a:extLst>
              <a:ext uri="{FF2B5EF4-FFF2-40B4-BE49-F238E27FC236}">
                <a16:creationId xmlns:a16="http://schemas.microsoft.com/office/drawing/2014/main" id="{79FFFCEF-74EB-4C1D-9520-456FB9A59D1D}"/>
              </a:ext>
            </a:extLst>
          </p:cNvPr>
          <p:cNvSpPr/>
          <p:nvPr/>
        </p:nvSpPr>
        <p:spPr bwMode="auto">
          <a:xfrm>
            <a:off x="899592" y="2205928"/>
            <a:ext cx="1024128" cy="2642616"/>
          </a:xfrm>
          <a:custGeom>
            <a:avLst/>
            <a:gdLst>
              <a:gd name="connsiteX0" fmla="*/ 676656 w 1024128"/>
              <a:gd name="connsiteY0" fmla="*/ 0 h 2642616"/>
              <a:gd name="connsiteX1" fmla="*/ 9144 w 1024128"/>
              <a:gd name="connsiteY1" fmla="*/ 566928 h 2642616"/>
              <a:gd name="connsiteX2" fmla="*/ 0 w 1024128"/>
              <a:gd name="connsiteY2" fmla="*/ 2039112 h 2642616"/>
              <a:gd name="connsiteX3" fmla="*/ 640080 w 1024128"/>
              <a:gd name="connsiteY3" fmla="*/ 2642616 h 2642616"/>
              <a:gd name="connsiteX4" fmla="*/ 1005840 w 1024128"/>
              <a:gd name="connsiteY4" fmla="*/ 2194560 h 2642616"/>
              <a:gd name="connsiteX5" fmla="*/ 521208 w 1024128"/>
              <a:gd name="connsiteY5" fmla="*/ 1737360 h 2642616"/>
              <a:gd name="connsiteX6" fmla="*/ 530352 w 1024128"/>
              <a:gd name="connsiteY6" fmla="*/ 850392 h 2642616"/>
              <a:gd name="connsiteX7" fmla="*/ 1024128 w 1024128"/>
              <a:gd name="connsiteY7" fmla="*/ 429768 h 2642616"/>
              <a:gd name="connsiteX8" fmla="*/ 676656 w 1024128"/>
              <a:gd name="connsiteY8" fmla="*/ 0 h 26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4128" h="2642616">
                <a:moveTo>
                  <a:pt x="676656" y="0"/>
                </a:moveTo>
                <a:lnTo>
                  <a:pt x="9144" y="566928"/>
                </a:lnTo>
                <a:lnTo>
                  <a:pt x="0" y="2039112"/>
                </a:lnTo>
                <a:lnTo>
                  <a:pt x="640080" y="2642616"/>
                </a:lnTo>
                <a:lnTo>
                  <a:pt x="1005840" y="2194560"/>
                </a:lnTo>
                <a:lnTo>
                  <a:pt x="521208" y="1737360"/>
                </a:lnTo>
                <a:lnTo>
                  <a:pt x="530352" y="850392"/>
                </a:lnTo>
                <a:lnTo>
                  <a:pt x="1024128" y="429768"/>
                </a:lnTo>
                <a:lnTo>
                  <a:pt x="676656" y="0"/>
                </a:lnTo>
                <a:close/>
              </a:path>
            </a:pathLst>
          </a:custGeom>
          <a:solidFill>
            <a:srgbClr val="00B0F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文本框 4">
            <a:extLst>
              <a:ext uri="{FF2B5EF4-FFF2-40B4-BE49-F238E27FC236}">
                <a16:creationId xmlns:a16="http://schemas.microsoft.com/office/drawing/2014/main" id="{531AA310-C25E-4E22-A985-D044EC1DD5A2}"/>
              </a:ext>
            </a:extLst>
          </p:cNvPr>
          <p:cNvSpPr txBox="1"/>
          <p:nvPr/>
        </p:nvSpPr>
        <p:spPr>
          <a:xfrm>
            <a:off x="971028" y="2781992"/>
            <a:ext cx="407484" cy="1200329"/>
          </a:xfrm>
          <a:prstGeom prst="rect">
            <a:avLst/>
          </a:prstGeom>
          <a:noFill/>
        </p:spPr>
        <p:txBody>
          <a:bodyPr wrap="none" rtlCol="0">
            <a:spAutoFit/>
          </a:bodyPr>
          <a:lstStyle/>
          <a:p>
            <a:r>
              <a:rPr lang="en-US" altLang="zh-CN" dirty="0"/>
              <a:t>A</a:t>
            </a:r>
          </a:p>
          <a:p>
            <a:r>
              <a:rPr lang="en-US" altLang="zh-CN" dirty="0"/>
              <a:t>L</a:t>
            </a:r>
          </a:p>
          <a:p>
            <a:r>
              <a:rPr lang="en-US" dirty="0"/>
              <a:t>U</a:t>
            </a:r>
          </a:p>
        </p:txBody>
      </p:sp>
      <p:sp>
        <p:nvSpPr>
          <p:cNvPr id="6" name="文本框 5">
            <a:extLst>
              <a:ext uri="{FF2B5EF4-FFF2-40B4-BE49-F238E27FC236}">
                <a16:creationId xmlns:a16="http://schemas.microsoft.com/office/drawing/2014/main" id="{04EF4870-7A6F-4714-B976-862057B4C8E9}"/>
              </a:ext>
            </a:extLst>
          </p:cNvPr>
          <p:cNvSpPr txBox="1"/>
          <p:nvPr/>
        </p:nvSpPr>
        <p:spPr>
          <a:xfrm>
            <a:off x="35496" y="4962943"/>
            <a:ext cx="2932213" cy="461665"/>
          </a:xfrm>
          <a:prstGeom prst="rect">
            <a:avLst/>
          </a:prstGeom>
          <a:noFill/>
        </p:spPr>
        <p:txBody>
          <a:bodyPr wrap="none" rtlCol="0">
            <a:spAutoFit/>
          </a:bodyPr>
          <a:lstStyle/>
          <a:p>
            <a:r>
              <a:rPr lang="en-US" altLang="zh-CN" dirty="0"/>
              <a:t>Arithmetic Logic Unit</a:t>
            </a:r>
            <a:endParaRPr lang="en-US" dirty="0"/>
          </a:p>
        </p:txBody>
      </p:sp>
      <p:sp>
        <p:nvSpPr>
          <p:cNvPr id="7" name="矩形 6">
            <a:extLst>
              <a:ext uri="{FF2B5EF4-FFF2-40B4-BE49-F238E27FC236}">
                <a16:creationId xmlns:a16="http://schemas.microsoft.com/office/drawing/2014/main" id="{A2B2DB8D-FD22-44AA-9895-31C7E87E30FA}"/>
              </a:ext>
            </a:extLst>
          </p:cNvPr>
          <p:cNvSpPr/>
          <p:nvPr/>
        </p:nvSpPr>
        <p:spPr bwMode="auto">
          <a:xfrm>
            <a:off x="2627784" y="2187640"/>
            <a:ext cx="864096" cy="264261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8" name="文本框 7">
            <a:extLst>
              <a:ext uri="{FF2B5EF4-FFF2-40B4-BE49-F238E27FC236}">
                <a16:creationId xmlns:a16="http://schemas.microsoft.com/office/drawing/2014/main" id="{98373350-CFCE-44EB-941F-4F8CA7285A22}"/>
              </a:ext>
            </a:extLst>
          </p:cNvPr>
          <p:cNvSpPr txBox="1"/>
          <p:nvPr/>
        </p:nvSpPr>
        <p:spPr>
          <a:xfrm>
            <a:off x="2470491" y="1725975"/>
            <a:ext cx="1208985" cy="461665"/>
          </a:xfrm>
          <a:prstGeom prst="rect">
            <a:avLst/>
          </a:prstGeom>
          <a:noFill/>
        </p:spPr>
        <p:txBody>
          <a:bodyPr wrap="none" rtlCol="0">
            <a:spAutoFit/>
          </a:bodyPr>
          <a:lstStyle/>
          <a:p>
            <a:r>
              <a:rPr lang="en-US" altLang="zh-CN" dirty="0"/>
              <a:t>Register</a:t>
            </a:r>
            <a:endParaRPr lang="en-US" dirty="0"/>
          </a:p>
        </p:txBody>
      </p:sp>
      <p:sp>
        <p:nvSpPr>
          <p:cNvPr id="9" name="矩形 8">
            <a:extLst>
              <a:ext uri="{FF2B5EF4-FFF2-40B4-BE49-F238E27FC236}">
                <a16:creationId xmlns:a16="http://schemas.microsoft.com/office/drawing/2014/main" id="{27EDC5A7-73C4-4338-932B-9D93EB9EA4B9}"/>
              </a:ext>
            </a:extLst>
          </p:cNvPr>
          <p:cNvSpPr/>
          <p:nvPr/>
        </p:nvSpPr>
        <p:spPr bwMode="auto">
          <a:xfrm>
            <a:off x="5076056" y="1124744"/>
            <a:ext cx="2376264" cy="4896544"/>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文本框 9">
            <a:extLst>
              <a:ext uri="{FF2B5EF4-FFF2-40B4-BE49-F238E27FC236}">
                <a16:creationId xmlns:a16="http://schemas.microsoft.com/office/drawing/2014/main" id="{504F9AA7-B3ED-4562-9DE2-04B892720265}"/>
              </a:ext>
            </a:extLst>
          </p:cNvPr>
          <p:cNvSpPr txBox="1"/>
          <p:nvPr/>
        </p:nvSpPr>
        <p:spPr>
          <a:xfrm>
            <a:off x="5820797" y="605879"/>
            <a:ext cx="886781" cy="461665"/>
          </a:xfrm>
          <a:prstGeom prst="rect">
            <a:avLst/>
          </a:prstGeom>
          <a:noFill/>
        </p:spPr>
        <p:txBody>
          <a:bodyPr wrap="none" rtlCol="0">
            <a:spAutoFit/>
          </a:bodyPr>
          <a:lstStyle/>
          <a:p>
            <a:r>
              <a:rPr lang="en-US" altLang="zh-CN" dirty="0"/>
              <a:t>RAM</a:t>
            </a:r>
            <a:endParaRPr lang="en-US" dirty="0"/>
          </a:p>
        </p:txBody>
      </p:sp>
      <p:sp>
        <p:nvSpPr>
          <p:cNvPr id="11" name="文本框 10">
            <a:extLst>
              <a:ext uri="{FF2B5EF4-FFF2-40B4-BE49-F238E27FC236}">
                <a16:creationId xmlns:a16="http://schemas.microsoft.com/office/drawing/2014/main" id="{585FDFF9-9D0D-4014-AFD9-8107017B2793}"/>
              </a:ext>
            </a:extLst>
          </p:cNvPr>
          <p:cNvSpPr txBox="1"/>
          <p:nvPr/>
        </p:nvSpPr>
        <p:spPr>
          <a:xfrm>
            <a:off x="7740352" y="1844824"/>
            <a:ext cx="867545" cy="461665"/>
          </a:xfrm>
          <a:prstGeom prst="rect">
            <a:avLst/>
          </a:prstGeom>
          <a:noFill/>
        </p:spPr>
        <p:txBody>
          <a:bodyPr wrap="none" rtlCol="0">
            <a:spAutoFit/>
          </a:bodyPr>
          <a:lstStyle/>
          <a:p>
            <a:r>
              <a:rPr lang="en-US" altLang="zh-CN" dirty="0"/>
              <a:t>Stack</a:t>
            </a:r>
            <a:endParaRPr lang="en-US" dirty="0"/>
          </a:p>
        </p:txBody>
      </p:sp>
      <p:sp>
        <p:nvSpPr>
          <p:cNvPr id="12" name="文本框 11">
            <a:extLst>
              <a:ext uri="{FF2B5EF4-FFF2-40B4-BE49-F238E27FC236}">
                <a16:creationId xmlns:a16="http://schemas.microsoft.com/office/drawing/2014/main" id="{53BD694D-CF09-4A5F-8143-C6998C99A461}"/>
              </a:ext>
            </a:extLst>
          </p:cNvPr>
          <p:cNvSpPr txBox="1"/>
          <p:nvPr/>
        </p:nvSpPr>
        <p:spPr>
          <a:xfrm>
            <a:off x="7740352" y="3751488"/>
            <a:ext cx="833883" cy="461665"/>
          </a:xfrm>
          <a:prstGeom prst="rect">
            <a:avLst/>
          </a:prstGeom>
          <a:noFill/>
        </p:spPr>
        <p:txBody>
          <a:bodyPr wrap="none" rtlCol="0">
            <a:spAutoFit/>
          </a:bodyPr>
          <a:lstStyle/>
          <a:p>
            <a:r>
              <a:rPr lang="en-US" altLang="zh-CN" dirty="0"/>
              <a:t>Heap</a:t>
            </a:r>
            <a:endParaRPr lang="en-US" dirty="0"/>
          </a:p>
        </p:txBody>
      </p:sp>
      <p:sp>
        <p:nvSpPr>
          <p:cNvPr id="13" name="文本框 12">
            <a:extLst>
              <a:ext uri="{FF2B5EF4-FFF2-40B4-BE49-F238E27FC236}">
                <a16:creationId xmlns:a16="http://schemas.microsoft.com/office/drawing/2014/main" id="{F2A152DF-D9A1-44C2-A6A9-D60DDFE92B6C}"/>
              </a:ext>
            </a:extLst>
          </p:cNvPr>
          <p:cNvSpPr txBox="1"/>
          <p:nvPr/>
        </p:nvSpPr>
        <p:spPr>
          <a:xfrm>
            <a:off x="7740304" y="5196487"/>
            <a:ext cx="833883" cy="461665"/>
          </a:xfrm>
          <a:prstGeom prst="rect">
            <a:avLst/>
          </a:prstGeom>
          <a:noFill/>
        </p:spPr>
        <p:txBody>
          <a:bodyPr wrap="none" rtlCol="0">
            <a:spAutoFit/>
          </a:bodyPr>
          <a:lstStyle/>
          <a:p>
            <a:r>
              <a:rPr lang="en-US" altLang="zh-CN" dirty="0"/>
              <a:t>Code</a:t>
            </a:r>
            <a:endParaRPr lang="en-US" dirty="0"/>
          </a:p>
        </p:txBody>
      </p:sp>
      <p:sp>
        <p:nvSpPr>
          <p:cNvPr id="14" name="箭头: 左右 13">
            <a:extLst>
              <a:ext uri="{FF2B5EF4-FFF2-40B4-BE49-F238E27FC236}">
                <a16:creationId xmlns:a16="http://schemas.microsoft.com/office/drawing/2014/main" id="{950DB84C-A6EC-4C6B-93BF-447A3DF65A08}"/>
              </a:ext>
            </a:extLst>
          </p:cNvPr>
          <p:cNvSpPr/>
          <p:nvPr/>
        </p:nvSpPr>
        <p:spPr bwMode="auto">
          <a:xfrm>
            <a:off x="1599529" y="3364932"/>
            <a:ext cx="870962" cy="288032"/>
          </a:xfrm>
          <a:prstGeom prst="leftRight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5" name="箭头: 左右 14">
            <a:extLst>
              <a:ext uri="{FF2B5EF4-FFF2-40B4-BE49-F238E27FC236}">
                <a16:creationId xmlns:a16="http://schemas.microsoft.com/office/drawing/2014/main" id="{A8FDA451-3083-4827-839D-BE1862843677}"/>
              </a:ext>
            </a:extLst>
          </p:cNvPr>
          <p:cNvSpPr/>
          <p:nvPr/>
        </p:nvSpPr>
        <p:spPr bwMode="auto">
          <a:xfrm>
            <a:off x="3649173" y="3364932"/>
            <a:ext cx="1259431" cy="288032"/>
          </a:xfrm>
          <a:prstGeom prst="leftRightArrow">
            <a:avLst/>
          </a:prstGeom>
          <a:solidFill>
            <a:schemeClr val="tx1">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6" name="文本框 15">
            <a:extLst>
              <a:ext uri="{FF2B5EF4-FFF2-40B4-BE49-F238E27FC236}">
                <a16:creationId xmlns:a16="http://schemas.microsoft.com/office/drawing/2014/main" id="{7991B36D-FCC9-4B62-A3CC-E910317A319D}"/>
              </a:ext>
            </a:extLst>
          </p:cNvPr>
          <p:cNvSpPr txBox="1"/>
          <p:nvPr/>
        </p:nvSpPr>
        <p:spPr>
          <a:xfrm>
            <a:off x="3507896" y="2416966"/>
            <a:ext cx="800219" cy="461665"/>
          </a:xfrm>
          <a:prstGeom prst="rect">
            <a:avLst/>
          </a:prstGeom>
          <a:noFill/>
        </p:spPr>
        <p:txBody>
          <a:bodyPr wrap="none" rtlCol="0">
            <a:spAutoFit/>
          </a:bodyPr>
          <a:lstStyle/>
          <a:p>
            <a:r>
              <a:rPr lang="en-US" dirty="0"/>
              <a:t>32</a:t>
            </a:r>
            <a:r>
              <a:rPr lang="zh-CN" altLang="en-US" dirty="0"/>
              <a:t>个</a:t>
            </a:r>
            <a:endParaRPr lang="en-US" dirty="0"/>
          </a:p>
        </p:txBody>
      </p:sp>
      <p:cxnSp>
        <p:nvCxnSpPr>
          <p:cNvPr id="18" name="直接连接符 17">
            <a:extLst>
              <a:ext uri="{FF2B5EF4-FFF2-40B4-BE49-F238E27FC236}">
                <a16:creationId xmlns:a16="http://schemas.microsoft.com/office/drawing/2014/main" id="{C0C14FD0-5FEF-4D54-B0C6-6254B8EC4EFF}"/>
              </a:ext>
            </a:extLst>
          </p:cNvPr>
          <p:cNvCxnSpPr/>
          <p:nvPr/>
        </p:nvCxnSpPr>
        <p:spPr bwMode="auto">
          <a:xfrm>
            <a:off x="2627784" y="4581128"/>
            <a:ext cx="864096"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直接连接符 18">
            <a:extLst>
              <a:ext uri="{FF2B5EF4-FFF2-40B4-BE49-F238E27FC236}">
                <a16:creationId xmlns:a16="http://schemas.microsoft.com/office/drawing/2014/main" id="{4AEE36D5-256A-4F65-9E2B-73EBD9BAA608}"/>
              </a:ext>
            </a:extLst>
          </p:cNvPr>
          <p:cNvCxnSpPr/>
          <p:nvPr/>
        </p:nvCxnSpPr>
        <p:spPr bwMode="auto">
          <a:xfrm>
            <a:off x="2627784" y="4346816"/>
            <a:ext cx="864096"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0" name="直接连接符 19">
            <a:extLst>
              <a:ext uri="{FF2B5EF4-FFF2-40B4-BE49-F238E27FC236}">
                <a16:creationId xmlns:a16="http://schemas.microsoft.com/office/drawing/2014/main" id="{701E502B-6E08-4D97-8E34-CD4FFB04B7EF}"/>
              </a:ext>
            </a:extLst>
          </p:cNvPr>
          <p:cNvCxnSpPr/>
          <p:nvPr/>
        </p:nvCxnSpPr>
        <p:spPr bwMode="auto">
          <a:xfrm>
            <a:off x="2627784" y="4094216"/>
            <a:ext cx="864096"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1" name="文本框 20">
            <a:extLst>
              <a:ext uri="{FF2B5EF4-FFF2-40B4-BE49-F238E27FC236}">
                <a16:creationId xmlns:a16="http://schemas.microsoft.com/office/drawing/2014/main" id="{1C9B687F-760A-4A4F-9F30-8FC7A6E55EFC}"/>
              </a:ext>
            </a:extLst>
          </p:cNvPr>
          <p:cNvSpPr txBox="1"/>
          <p:nvPr/>
        </p:nvSpPr>
        <p:spPr>
          <a:xfrm>
            <a:off x="211958" y="6091267"/>
            <a:ext cx="8784777" cy="400110"/>
          </a:xfrm>
          <a:prstGeom prst="rect">
            <a:avLst/>
          </a:prstGeom>
          <a:noFill/>
        </p:spPr>
        <p:txBody>
          <a:bodyPr wrap="none" rtlCol="0">
            <a:spAutoFit/>
          </a:bodyPr>
          <a:lstStyle/>
          <a:p>
            <a:r>
              <a:rPr lang="en-US" altLang="zh-CN" sz="2000" dirty="0"/>
              <a:t>ALU</a:t>
            </a:r>
            <a:r>
              <a:rPr lang="zh-CN" altLang="en-US" sz="2000" dirty="0"/>
              <a:t>与</a:t>
            </a:r>
            <a:r>
              <a:rPr lang="en-US" altLang="zh-CN" sz="2000" dirty="0"/>
              <a:t>RAM</a:t>
            </a:r>
            <a:r>
              <a:rPr lang="zh-CN" altLang="en-US" sz="2000" dirty="0"/>
              <a:t>之间有</a:t>
            </a:r>
            <a:r>
              <a:rPr lang="en-US" altLang="zh-CN" sz="2000" dirty="0"/>
              <a:t>Register</a:t>
            </a:r>
            <a:r>
              <a:rPr lang="zh-CN" altLang="en-US" sz="2000" dirty="0"/>
              <a:t>。</a:t>
            </a:r>
            <a:r>
              <a:rPr lang="en-US" altLang="zh-CN" sz="2000" dirty="0"/>
              <a:t>ALU</a:t>
            </a:r>
            <a:r>
              <a:rPr lang="zh-CN" altLang="en-US" sz="2000" dirty="0"/>
              <a:t>与</a:t>
            </a:r>
            <a:r>
              <a:rPr lang="en-US" altLang="zh-CN" sz="2000" dirty="0"/>
              <a:t>RAM</a:t>
            </a:r>
            <a:r>
              <a:rPr lang="zh-CN" altLang="en-US" sz="2000" dirty="0"/>
              <a:t>直连会使硬件复杂，</a:t>
            </a:r>
            <a:r>
              <a:rPr lang="en-US" altLang="zh-CN" sz="2000" dirty="0"/>
              <a:t>clock cycle</a:t>
            </a:r>
            <a:r>
              <a:rPr lang="zh-CN" altLang="en-US" sz="2000" dirty="0"/>
              <a:t>变大</a:t>
            </a:r>
            <a:endParaRPr lang="en-US" sz="2000" dirty="0"/>
          </a:p>
        </p:txBody>
      </p:sp>
      <p:sp>
        <p:nvSpPr>
          <p:cNvPr id="22" name="文本框 21">
            <a:extLst>
              <a:ext uri="{FF2B5EF4-FFF2-40B4-BE49-F238E27FC236}">
                <a16:creationId xmlns:a16="http://schemas.microsoft.com/office/drawing/2014/main" id="{4CA905C2-DAB6-4FEF-B46B-0EDA9AB17C62}"/>
              </a:ext>
            </a:extLst>
          </p:cNvPr>
          <p:cNvSpPr txBox="1"/>
          <p:nvPr/>
        </p:nvSpPr>
        <p:spPr>
          <a:xfrm>
            <a:off x="3533381" y="4546944"/>
            <a:ext cx="453970" cy="369332"/>
          </a:xfrm>
          <a:prstGeom prst="rect">
            <a:avLst/>
          </a:prstGeom>
          <a:noFill/>
        </p:spPr>
        <p:txBody>
          <a:bodyPr wrap="none" rtlCol="0">
            <a:spAutoFit/>
          </a:bodyPr>
          <a:lstStyle/>
          <a:p>
            <a:r>
              <a:rPr lang="en-US" altLang="zh-CN" sz="1800" dirty="0"/>
              <a:t>R1</a:t>
            </a:r>
            <a:endParaRPr lang="en-US" sz="1800" dirty="0"/>
          </a:p>
        </p:txBody>
      </p:sp>
      <p:sp>
        <p:nvSpPr>
          <p:cNvPr id="23" name="文本框 22">
            <a:extLst>
              <a:ext uri="{FF2B5EF4-FFF2-40B4-BE49-F238E27FC236}">
                <a16:creationId xmlns:a16="http://schemas.microsoft.com/office/drawing/2014/main" id="{2787484F-CA76-462F-ADE5-6D87B97F5D83}"/>
              </a:ext>
            </a:extLst>
          </p:cNvPr>
          <p:cNvSpPr txBox="1"/>
          <p:nvPr/>
        </p:nvSpPr>
        <p:spPr>
          <a:xfrm>
            <a:off x="3534098" y="4284423"/>
            <a:ext cx="453970" cy="369332"/>
          </a:xfrm>
          <a:prstGeom prst="rect">
            <a:avLst/>
          </a:prstGeom>
          <a:noFill/>
        </p:spPr>
        <p:txBody>
          <a:bodyPr wrap="none" rtlCol="0">
            <a:spAutoFit/>
          </a:bodyPr>
          <a:lstStyle/>
          <a:p>
            <a:r>
              <a:rPr lang="en-US" altLang="zh-CN" sz="1800" dirty="0"/>
              <a:t>R2</a:t>
            </a:r>
            <a:endParaRPr lang="en-US" sz="1800" dirty="0"/>
          </a:p>
        </p:txBody>
      </p:sp>
      <p:sp>
        <p:nvSpPr>
          <p:cNvPr id="24" name="文本框 23">
            <a:extLst>
              <a:ext uri="{FF2B5EF4-FFF2-40B4-BE49-F238E27FC236}">
                <a16:creationId xmlns:a16="http://schemas.microsoft.com/office/drawing/2014/main" id="{9BAE97B3-BA74-4AB5-B8A1-AA3688D59AFE}"/>
              </a:ext>
            </a:extLst>
          </p:cNvPr>
          <p:cNvSpPr txBox="1"/>
          <p:nvPr/>
        </p:nvSpPr>
        <p:spPr>
          <a:xfrm>
            <a:off x="3533381" y="4028487"/>
            <a:ext cx="453970" cy="369332"/>
          </a:xfrm>
          <a:prstGeom prst="rect">
            <a:avLst/>
          </a:prstGeom>
          <a:noFill/>
        </p:spPr>
        <p:txBody>
          <a:bodyPr wrap="none" rtlCol="0">
            <a:spAutoFit/>
          </a:bodyPr>
          <a:lstStyle/>
          <a:p>
            <a:r>
              <a:rPr lang="en-US" altLang="zh-CN" sz="1800" dirty="0"/>
              <a:t>R3</a:t>
            </a:r>
            <a:endParaRPr lang="en-US" sz="1800" dirty="0"/>
          </a:p>
        </p:txBody>
      </p:sp>
      <p:sp>
        <p:nvSpPr>
          <p:cNvPr id="26" name="矩形 25">
            <a:extLst>
              <a:ext uri="{FF2B5EF4-FFF2-40B4-BE49-F238E27FC236}">
                <a16:creationId xmlns:a16="http://schemas.microsoft.com/office/drawing/2014/main" id="{AFFB2AAB-86B7-4563-A689-8EE82670D24B}"/>
              </a:ext>
            </a:extLst>
          </p:cNvPr>
          <p:cNvSpPr/>
          <p:nvPr/>
        </p:nvSpPr>
        <p:spPr bwMode="auto">
          <a:xfrm>
            <a:off x="5811799" y="1844824"/>
            <a:ext cx="792088"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7</a:t>
            </a:r>
          </a:p>
        </p:txBody>
      </p:sp>
      <p:sp>
        <p:nvSpPr>
          <p:cNvPr id="27" name="矩形 26">
            <a:extLst>
              <a:ext uri="{FF2B5EF4-FFF2-40B4-BE49-F238E27FC236}">
                <a16:creationId xmlns:a16="http://schemas.microsoft.com/office/drawing/2014/main" id="{68390C09-139C-43BB-A166-334FCD91D4B6}"/>
              </a:ext>
            </a:extLst>
          </p:cNvPr>
          <p:cNvSpPr/>
          <p:nvPr/>
        </p:nvSpPr>
        <p:spPr bwMode="auto">
          <a:xfrm>
            <a:off x="5811799" y="2465731"/>
            <a:ext cx="792088"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10</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文本框 27">
            <a:extLst>
              <a:ext uri="{FF2B5EF4-FFF2-40B4-BE49-F238E27FC236}">
                <a16:creationId xmlns:a16="http://schemas.microsoft.com/office/drawing/2014/main" id="{244FEDF5-A131-45AE-8D11-DF810D772865}"/>
              </a:ext>
            </a:extLst>
          </p:cNvPr>
          <p:cNvSpPr txBox="1"/>
          <p:nvPr/>
        </p:nvSpPr>
        <p:spPr>
          <a:xfrm>
            <a:off x="6771339" y="2402334"/>
            <a:ext cx="269626" cy="461665"/>
          </a:xfrm>
          <a:prstGeom prst="rect">
            <a:avLst/>
          </a:prstGeom>
          <a:noFill/>
        </p:spPr>
        <p:txBody>
          <a:bodyPr wrap="none" rtlCol="0">
            <a:spAutoFit/>
          </a:bodyPr>
          <a:lstStyle/>
          <a:p>
            <a:r>
              <a:rPr lang="en-US" altLang="zh-CN" dirty="0"/>
              <a:t>j</a:t>
            </a:r>
            <a:endParaRPr lang="en-US" dirty="0"/>
          </a:p>
        </p:txBody>
      </p:sp>
      <p:sp>
        <p:nvSpPr>
          <p:cNvPr id="29" name="文本框 28">
            <a:extLst>
              <a:ext uri="{FF2B5EF4-FFF2-40B4-BE49-F238E27FC236}">
                <a16:creationId xmlns:a16="http://schemas.microsoft.com/office/drawing/2014/main" id="{CF07ECB9-C2DB-453A-ACC9-332921A8FD3C}"/>
              </a:ext>
            </a:extLst>
          </p:cNvPr>
          <p:cNvSpPr txBox="1"/>
          <p:nvPr/>
        </p:nvSpPr>
        <p:spPr>
          <a:xfrm>
            <a:off x="6771339" y="1781427"/>
            <a:ext cx="269626" cy="461665"/>
          </a:xfrm>
          <a:prstGeom prst="rect">
            <a:avLst/>
          </a:prstGeom>
          <a:noFill/>
        </p:spPr>
        <p:txBody>
          <a:bodyPr wrap="none" rtlCol="0">
            <a:spAutoFit/>
          </a:bodyPr>
          <a:lstStyle/>
          <a:p>
            <a:r>
              <a:rPr lang="en-US" altLang="zh-CN" dirty="0" err="1"/>
              <a:t>i</a:t>
            </a:r>
            <a:endParaRPr lang="en-US" dirty="0"/>
          </a:p>
        </p:txBody>
      </p:sp>
      <p:sp>
        <p:nvSpPr>
          <p:cNvPr id="30" name="矩形 29">
            <a:extLst>
              <a:ext uri="{FF2B5EF4-FFF2-40B4-BE49-F238E27FC236}">
                <a16:creationId xmlns:a16="http://schemas.microsoft.com/office/drawing/2014/main" id="{2D90ED78-3E17-4914-B5F2-505D4AA28DB9}"/>
              </a:ext>
            </a:extLst>
          </p:cNvPr>
          <p:cNvSpPr/>
          <p:nvPr/>
        </p:nvSpPr>
        <p:spPr bwMode="auto">
          <a:xfrm>
            <a:off x="2657567" y="4546944"/>
            <a:ext cx="792088" cy="334873"/>
          </a:xfrm>
          <a:prstGeom prst="rect">
            <a:avLst/>
          </a:prstGeom>
          <a:solidFill>
            <a:schemeClr val="bg1">
              <a:alpha val="0"/>
            </a:schemeClr>
          </a:solidFill>
          <a:ln w="12700" cap="sq" cmpd="sng" algn="ctr">
            <a:no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Times New Roman" pitchFamily="18" charset="0"/>
                <a:ea typeface="宋体" pitchFamily="2" charset="-122"/>
              </a:rPr>
              <a:t>7</a:t>
            </a:r>
          </a:p>
        </p:txBody>
      </p:sp>
      <p:sp>
        <p:nvSpPr>
          <p:cNvPr id="31" name="矩形 30">
            <a:extLst>
              <a:ext uri="{FF2B5EF4-FFF2-40B4-BE49-F238E27FC236}">
                <a16:creationId xmlns:a16="http://schemas.microsoft.com/office/drawing/2014/main" id="{38008F84-F387-4898-A517-CB75A922349B}"/>
              </a:ext>
            </a:extLst>
          </p:cNvPr>
          <p:cNvSpPr/>
          <p:nvPr/>
        </p:nvSpPr>
        <p:spPr bwMode="auto">
          <a:xfrm>
            <a:off x="2673960" y="4301652"/>
            <a:ext cx="792088" cy="334873"/>
          </a:xfrm>
          <a:prstGeom prst="rect">
            <a:avLst/>
          </a:prstGeom>
          <a:solidFill>
            <a:schemeClr val="bg1">
              <a:alpha val="0"/>
            </a:schemeClr>
          </a:solidFill>
          <a:ln w="12700" cap="sq" cmpd="sng" algn="ctr">
            <a:no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Times New Roman" pitchFamily="18" charset="0"/>
                <a:ea typeface="宋体" pitchFamily="2" charset="-122"/>
              </a:rPr>
              <a:t>10</a:t>
            </a:r>
          </a:p>
        </p:txBody>
      </p:sp>
      <p:sp>
        <p:nvSpPr>
          <p:cNvPr id="32" name="矩形 31">
            <a:extLst>
              <a:ext uri="{FF2B5EF4-FFF2-40B4-BE49-F238E27FC236}">
                <a16:creationId xmlns:a16="http://schemas.microsoft.com/office/drawing/2014/main" id="{6C6EE939-AE0F-4C70-95E5-F474BF2BF287}"/>
              </a:ext>
            </a:extLst>
          </p:cNvPr>
          <p:cNvSpPr/>
          <p:nvPr/>
        </p:nvSpPr>
        <p:spPr bwMode="auto">
          <a:xfrm>
            <a:off x="2673960" y="4037262"/>
            <a:ext cx="792088" cy="334873"/>
          </a:xfrm>
          <a:prstGeom prst="rect">
            <a:avLst/>
          </a:prstGeom>
          <a:solidFill>
            <a:schemeClr val="bg1">
              <a:alpha val="0"/>
            </a:schemeClr>
          </a:solidFill>
          <a:ln w="12700" cap="sq" cmpd="sng" algn="ctr">
            <a:no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Times New Roman" pitchFamily="18" charset="0"/>
                <a:ea typeface="宋体" pitchFamily="2" charset="-122"/>
              </a:rPr>
              <a:t>17</a:t>
            </a:r>
          </a:p>
        </p:txBody>
      </p:sp>
      <p:sp>
        <p:nvSpPr>
          <p:cNvPr id="33" name="文本框 32">
            <a:extLst>
              <a:ext uri="{FF2B5EF4-FFF2-40B4-BE49-F238E27FC236}">
                <a16:creationId xmlns:a16="http://schemas.microsoft.com/office/drawing/2014/main" id="{0330911F-A55C-4F2C-8BD4-F354256D02CE}"/>
              </a:ext>
            </a:extLst>
          </p:cNvPr>
          <p:cNvSpPr txBox="1"/>
          <p:nvPr/>
        </p:nvSpPr>
        <p:spPr>
          <a:xfrm>
            <a:off x="4375223" y="280441"/>
            <a:ext cx="700833" cy="461665"/>
          </a:xfrm>
          <a:prstGeom prst="rect">
            <a:avLst/>
          </a:prstGeom>
          <a:noFill/>
        </p:spPr>
        <p:txBody>
          <a:bodyPr wrap="none" rtlCol="0">
            <a:spAutoFit/>
          </a:bodyPr>
          <a:lstStyle/>
          <a:p>
            <a:r>
              <a:rPr lang="en-US" altLang="zh-CN" dirty="0"/>
              <a:t>j+=</a:t>
            </a:r>
            <a:r>
              <a:rPr lang="en-US" altLang="zh-CN" dirty="0" err="1"/>
              <a:t>i</a:t>
            </a:r>
            <a:endParaRPr lang="en-US" dirty="0"/>
          </a:p>
        </p:txBody>
      </p:sp>
      <p:sp>
        <p:nvSpPr>
          <p:cNvPr id="34" name="矩形 33">
            <a:extLst>
              <a:ext uri="{FF2B5EF4-FFF2-40B4-BE49-F238E27FC236}">
                <a16:creationId xmlns:a16="http://schemas.microsoft.com/office/drawing/2014/main" id="{A4089D0B-93A7-4AD6-BDB4-8ACAE6B78FC2}"/>
              </a:ext>
            </a:extLst>
          </p:cNvPr>
          <p:cNvSpPr/>
          <p:nvPr/>
        </p:nvSpPr>
        <p:spPr bwMode="auto">
          <a:xfrm>
            <a:off x="107504" y="1067544"/>
            <a:ext cx="4183993" cy="4590608"/>
          </a:xfrm>
          <a:prstGeom prst="rect">
            <a:avLst/>
          </a:prstGeom>
          <a:solidFill>
            <a:schemeClr val="tx1">
              <a:alpha val="0"/>
            </a:schemeClr>
          </a:solidFill>
          <a:ln w="38100" cap="sq" cmpd="sng" algn="ctr">
            <a:solidFill>
              <a:srgbClr val="FF0000"/>
            </a:solidFill>
            <a:prstDash val="lg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文本框 34">
            <a:extLst>
              <a:ext uri="{FF2B5EF4-FFF2-40B4-BE49-F238E27FC236}">
                <a16:creationId xmlns:a16="http://schemas.microsoft.com/office/drawing/2014/main" id="{E0EC787F-9FAD-458D-BD6F-373CAEE0A72C}"/>
              </a:ext>
            </a:extLst>
          </p:cNvPr>
          <p:cNvSpPr txBox="1"/>
          <p:nvPr/>
        </p:nvSpPr>
        <p:spPr>
          <a:xfrm>
            <a:off x="1810412" y="1048465"/>
            <a:ext cx="784189" cy="461665"/>
          </a:xfrm>
          <a:prstGeom prst="rect">
            <a:avLst/>
          </a:prstGeom>
          <a:noFill/>
        </p:spPr>
        <p:txBody>
          <a:bodyPr wrap="none" rtlCol="0">
            <a:spAutoFit/>
          </a:bodyPr>
          <a:lstStyle/>
          <a:p>
            <a:r>
              <a:rPr lang="en-US" dirty="0"/>
              <a:t>CPU</a:t>
            </a:r>
          </a:p>
        </p:txBody>
      </p:sp>
    </p:spTree>
    <p:extLst>
      <p:ext uri="{BB962C8B-B14F-4D97-AF65-F5344CB8AC3E}">
        <p14:creationId xmlns:p14="http://schemas.microsoft.com/office/powerpoint/2010/main" val="3995759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B58398-EFE3-411D-88C4-BB3325812262}"/>
              </a:ext>
            </a:extLst>
          </p:cNvPr>
          <p:cNvSpPr txBox="1"/>
          <p:nvPr/>
        </p:nvSpPr>
        <p:spPr>
          <a:xfrm>
            <a:off x="140529" y="708736"/>
            <a:ext cx="1247457" cy="3416320"/>
          </a:xfrm>
          <a:prstGeom prst="rect">
            <a:avLst/>
          </a:prstGeom>
          <a:noFill/>
        </p:spPr>
        <p:txBody>
          <a:bodyPr wrap="none" rtlCol="0">
            <a:spAutoFit/>
          </a:bodyPr>
          <a:lstStyle/>
          <a:p>
            <a:r>
              <a:rPr lang="en-US" altLang="zh-CN" dirty="0"/>
              <a:t>int </a:t>
            </a:r>
            <a:r>
              <a:rPr lang="en-US" altLang="zh-CN" dirty="0" err="1"/>
              <a:t>i</a:t>
            </a:r>
            <a:r>
              <a:rPr lang="en-US" altLang="zh-CN" dirty="0"/>
              <a:t>;</a:t>
            </a:r>
          </a:p>
          <a:p>
            <a:r>
              <a:rPr lang="en-US" dirty="0"/>
              <a:t>int j;</a:t>
            </a:r>
          </a:p>
          <a:p>
            <a:r>
              <a:rPr lang="en-US" dirty="0" err="1"/>
              <a:t>i</a:t>
            </a:r>
            <a:r>
              <a:rPr lang="en-US" dirty="0"/>
              <a:t> = 10;</a:t>
            </a:r>
          </a:p>
          <a:p>
            <a:endParaRPr lang="en-US" dirty="0"/>
          </a:p>
          <a:p>
            <a:r>
              <a:rPr lang="en-US" dirty="0"/>
              <a:t>j = </a:t>
            </a:r>
            <a:r>
              <a:rPr lang="en-US" dirty="0" err="1"/>
              <a:t>i</a:t>
            </a:r>
            <a:r>
              <a:rPr lang="en-US" dirty="0"/>
              <a:t> + 7;</a:t>
            </a:r>
          </a:p>
          <a:p>
            <a:endParaRPr lang="en-US" dirty="0"/>
          </a:p>
          <a:p>
            <a:endParaRPr lang="en-US" dirty="0"/>
          </a:p>
          <a:p>
            <a:endParaRPr lang="en-US" dirty="0"/>
          </a:p>
          <a:p>
            <a:r>
              <a:rPr lang="en-US" dirty="0" err="1"/>
              <a:t>j++</a:t>
            </a:r>
            <a:r>
              <a:rPr lang="en-US" dirty="0"/>
              <a:t>;</a:t>
            </a:r>
          </a:p>
        </p:txBody>
      </p:sp>
      <p:sp>
        <p:nvSpPr>
          <p:cNvPr id="3" name="文本框 2">
            <a:extLst>
              <a:ext uri="{FF2B5EF4-FFF2-40B4-BE49-F238E27FC236}">
                <a16:creationId xmlns:a16="http://schemas.microsoft.com/office/drawing/2014/main" id="{3E321B22-107B-4439-8F02-A22D8DB9C1F8}"/>
              </a:ext>
            </a:extLst>
          </p:cNvPr>
          <p:cNvSpPr txBox="1"/>
          <p:nvPr/>
        </p:nvSpPr>
        <p:spPr>
          <a:xfrm>
            <a:off x="1807953" y="1424003"/>
            <a:ext cx="2036135" cy="3416320"/>
          </a:xfrm>
          <a:prstGeom prst="rect">
            <a:avLst/>
          </a:prstGeom>
          <a:noFill/>
        </p:spPr>
        <p:txBody>
          <a:bodyPr wrap="none" rtlCol="0">
            <a:spAutoFit/>
          </a:bodyPr>
          <a:lstStyle/>
          <a:p>
            <a:r>
              <a:rPr lang="en-US" altLang="zh-CN" dirty="0"/>
              <a:t>M[R1+4] = 10</a:t>
            </a:r>
          </a:p>
          <a:p>
            <a:endParaRPr lang="en-US" altLang="zh-CN" dirty="0"/>
          </a:p>
          <a:p>
            <a:r>
              <a:rPr lang="en-US" altLang="zh-CN" dirty="0"/>
              <a:t>R2 = M[R1+4]</a:t>
            </a:r>
          </a:p>
          <a:p>
            <a:r>
              <a:rPr lang="en-US" altLang="zh-CN" dirty="0"/>
              <a:t>R3 = R2 + 7</a:t>
            </a:r>
          </a:p>
          <a:p>
            <a:r>
              <a:rPr lang="en-US" altLang="zh-CN" dirty="0"/>
              <a:t>M[R1] = R3</a:t>
            </a:r>
          </a:p>
          <a:p>
            <a:endParaRPr lang="en-US" altLang="zh-CN" dirty="0"/>
          </a:p>
          <a:p>
            <a:r>
              <a:rPr lang="en-US" altLang="zh-CN" dirty="0"/>
              <a:t>R2 = M[R1]</a:t>
            </a:r>
          </a:p>
          <a:p>
            <a:r>
              <a:rPr lang="en-US" altLang="zh-CN" dirty="0"/>
              <a:t>R2 = R2 + 1</a:t>
            </a:r>
          </a:p>
          <a:p>
            <a:r>
              <a:rPr lang="en-US" altLang="zh-CN" dirty="0"/>
              <a:t>M[R1] = R2</a:t>
            </a:r>
          </a:p>
        </p:txBody>
      </p:sp>
      <p:sp>
        <p:nvSpPr>
          <p:cNvPr id="4" name="矩形 3">
            <a:extLst>
              <a:ext uri="{FF2B5EF4-FFF2-40B4-BE49-F238E27FC236}">
                <a16:creationId xmlns:a16="http://schemas.microsoft.com/office/drawing/2014/main" id="{C2798AD6-F934-4C9F-88EA-C26702549C12}"/>
              </a:ext>
            </a:extLst>
          </p:cNvPr>
          <p:cNvSpPr/>
          <p:nvPr/>
        </p:nvSpPr>
        <p:spPr bwMode="auto">
          <a:xfrm>
            <a:off x="7807329" y="908720"/>
            <a:ext cx="792089" cy="4896544"/>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文本框 4">
            <a:extLst>
              <a:ext uri="{FF2B5EF4-FFF2-40B4-BE49-F238E27FC236}">
                <a16:creationId xmlns:a16="http://schemas.microsoft.com/office/drawing/2014/main" id="{0E2C6092-D353-42D3-995F-A818AAF6EBB7}"/>
              </a:ext>
            </a:extLst>
          </p:cNvPr>
          <p:cNvSpPr txBox="1"/>
          <p:nvPr/>
        </p:nvSpPr>
        <p:spPr>
          <a:xfrm>
            <a:off x="7816328" y="389855"/>
            <a:ext cx="867545" cy="461665"/>
          </a:xfrm>
          <a:prstGeom prst="rect">
            <a:avLst/>
          </a:prstGeom>
          <a:noFill/>
        </p:spPr>
        <p:txBody>
          <a:bodyPr wrap="none" rtlCol="0">
            <a:spAutoFit/>
          </a:bodyPr>
          <a:lstStyle/>
          <a:p>
            <a:r>
              <a:rPr lang="en-US" altLang="zh-CN" dirty="0"/>
              <a:t>Stack</a:t>
            </a:r>
            <a:endParaRPr lang="en-US" dirty="0"/>
          </a:p>
        </p:txBody>
      </p:sp>
      <p:sp>
        <p:nvSpPr>
          <p:cNvPr id="6" name="矩形 5">
            <a:extLst>
              <a:ext uri="{FF2B5EF4-FFF2-40B4-BE49-F238E27FC236}">
                <a16:creationId xmlns:a16="http://schemas.microsoft.com/office/drawing/2014/main" id="{9E520230-C6A8-40BB-907A-CC9DAB7B188B}"/>
              </a:ext>
            </a:extLst>
          </p:cNvPr>
          <p:cNvSpPr/>
          <p:nvPr/>
        </p:nvSpPr>
        <p:spPr bwMode="auto">
          <a:xfrm>
            <a:off x="7807330" y="1628800"/>
            <a:ext cx="792088"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10</a:t>
            </a:r>
          </a:p>
        </p:txBody>
      </p:sp>
      <p:sp>
        <p:nvSpPr>
          <p:cNvPr id="7" name="矩形 6">
            <a:extLst>
              <a:ext uri="{FF2B5EF4-FFF2-40B4-BE49-F238E27FC236}">
                <a16:creationId xmlns:a16="http://schemas.microsoft.com/office/drawing/2014/main" id="{55945C22-1870-41E5-A016-C5A0C7E5C3F6}"/>
              </a:ext>
            </a:extLst>
          </p:cNvPr>
          <p:cNvSpPr/>
          <p:nvPr/>
        </p:nvSpPr>
        <p:spPr bwMode="auto">
          <a:xfrm>
            <a:off x="7807330" y="1963673"/>
            <a:ext cx="792088"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17</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文本框 7">
            <a:extLst>
              <a:ext uri="{FF2B5EF4-FFF2-40B4-BE49-F238E27FC236}">
                <a16:creationId xmlns:a16="http://schemas.microsoft.com/office/drawing/2014/main" id="{1F79C411-D1C7-4B89-8DAD-64A68285C823}"/>
              </a:ext>
            </a:extLst>
          </p:cNvPr>
          <p:cNvSpPr txBox="1"/>
          <p:nvPr/>
        </p:nvSpPr>
        <p:spPr>
          <a:xfrm>
            <a:off x="8766870" y="1853435"/>
            <a:ext cx="269626" cy="461665"/>
          </a:xfrm>
          <a:prstGeom prst="rect">
            <a:avLst/>
          </a:prstGeom>
          <a:noFill/>
        </p:spPr>
        <p:txBody>
          <a:bodyPr wrap="none" rtlCol="0">
            <a:spAutoFit/>
          </a:bodyPr>
          <a:lstStyle/>
          <a:p>
            <a:r>
              <a:rPr lang="en-US" altLang="zh-CN" dirty="0"/>
              <a:t>j</a:t>
            </a:r>
            <a:endParaRPr lang="en-US" dirty="0"/>
          </a:p>
        </p:txBody>
      </p:sp>
      <p:sp>
        <p:nvSpPr>
          <p:cNvPr id="9" name="文本框 8">
            <a:extLst>
              <a:ext uri="{FF2B5EF4-FFF2-40B4-BE49-F238E27FC236}">
                <a16:creationId xmlns:a16="http://schemas.microsoft.com/office/drawing/2014/main" id="{0FA21788-D9B9-4F2B-BFAD-7284C7EC4194}"/>
              </a:ext>
            </a:extLst>
          </p:cNvPr>
          <p:cNvSpPr txBox="1"/>
          <p:nvPr/>
        </p:nvSpPr>
        <p:spPr>
          <a:xfrm>
            <a:off x="8766870" y="1565403"/>
            <a:ext cx="269626" cy="461665"/>
          </a:xfrm>
          <a:prstGeom prst="rect">
            <a:avLst/>
          </a:prstGeom>
          <a:noFill/>
        </p:spPr>
        <p:txBody>
          <a:bodyPr wrap="none" rtlCol="0">
            <a:spAutoFit/>
          </a:bodyPr>
          <a:lstStyle/>
          <a:p>
            <a:r>
              <a:rPr lang="en-US" altLang="zh-CN" dirty="0" err="1"/>
              <a:t>i</a:t>
            </a:r>
            <a:endParaRPr lang="en-US" dirty="0"/>
          </a:p>
        </p:txBody>
      </p:sp>
      <p:sp>
        <p:nvSpPr>
          <p:cNvPr id="10" name="矩形 9">
            <a:extLst>
              <a:ext uri="{FF2B5EF4-FFF2-40B4-BE49-F238E27FC236}">
                <a16:creationId xmlns:a16="http://schemas.microsoft.com/office/drawing/2014/main" id="{294B902E-BA7B-4F69-8E13-C0A09A458CB9}"/>
              </a:ext>
            </a:extLst>
          </p:cNvPr>
          <p:cNvSpPr/>
          <p:nvPr/>
        </p:nvSpPr>
        <p:spPr bwMode="auto">
          <a:xfrm>
            <a:off x="6351507" y="1963673"/>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1" name="文本框 10">
            <a:extLst>
              <a:ext uri="{FF2B5EF4-FFF2-40B4-BE49-F238E27FC236}">
                <a16:creationId xmlns:a16="http://schemas.microsoft.com/office/drawing/2014/main" id="{07B02CCC-B78C-4897-A18B-78C225BC592B}"/>
              </a:ext>
            </a:extLst>
          </p:cNvPr>
          <p:cNvSpPr txBox="1"/>
          <p:nvPr/>
        </p:nvSpPr>
        <p:spPr>
          <a:xfrm>
            <a:off x="6511685" y="1565403"/>
            <a:ext cx="543739" cy="461665"/>
          </a:xfrm>
          <a:prstGeom prst="rect">
            <a:avLst/>
          </a:prstGeom>
          <a:noFill/>
        </p:spPr>
        <p:txBody>
          <a:bodyPr wrap="none" rtlCol="0">
            <a:spAutoFit/>
          </a:bodyPr>
          <a:lstStyle/>
          <a:p>
            <a:r>
              <a:rPr lang="en-US" dirty="0"/>
              <a:t>R1</a:t>
            </a:r>
          </a:p>
        </p:txBody>
      </p:sp>
      <p:cxnSp>
        <p:nvCxnSpPr>
          <p:cNvPr id="12" name="连接符: 曲线 11">
            <a:extLst>
              <a:ext uri="{FF2B5EF4-FFF2-40B4-BE49-F238E27FC236}">
                <a16:creationId xmlns:a16="http://schemas.microsoft.com/office/drawing/2014/main" id="{D8BE468C-7C19-4D38-A2FC-481EE9D05370}"/>
              </a:ext>
            </a:extLst>
          </p:cNvPr>
          <p:cNvCxnSpPr>
            <a:cxnSpLocks/>
          </p:cNvCxnSpPr>
          <p:nvPr/>
        </p:nvCxnSpPr>
        <p:spPr bwMode="auto">
          <a:xfrm>
            <a:off x="6783555" y="2132856"/>
            <a:ext cx="1032773" cy="151954"/>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16" name="文本框 15">
            <a:extLst>
              <a:ext uri="{FF2B5EF4-FFF2-40B4-BE49-F238E27FC236}">
                <a16:creationId xmlns:a16="http://schemas.microsoft.com/office/drawing/2014/main" id="{EFD14B6F-9525-4352-888A-DAD7E06BBDD9}"/>
              </a:ext>
            </a:extLst>
          </p:cNvPr>
          <p:cNvSpPr txBox="1"/>
          <p:nvPr/>
        </p:nvSpPr>
        <p:spPr>
          <a:xfrm>
            <a:off x="6027470" y="2425338"/>
            <a:ext cx="1512168" cy="707886"/>
          </a:xfrm>
          <a:prstGeom prst="rect">
            <a:avLst/>
          </a:prstGeom>
          <a:noFill/>
        </p:spPr>
        <p:txBody>
          <a:bodyPr wrap="square" rtlCol="0">
            <a:spAutoFit/>
          </a:bodyPr>
          <a:lstStyle/>
          <a:p>
            <a:r>
              <a:rPr lang="zh-CN" altLang="en-US" sz="2000" dirty="0"/>
              <a:t>活动记录的</a:t>
            </a:r>
            <a:r>
              <a:rPr lang="en-US" altLang="zh-CN" sz="2000" dirty="0"/>
              <a:t>base address</a:t>
            </a:r>
            <a:endParaRPr lang="en-US" sz="2000" dirty="0"/>
          </a:p>
        </p:txBody>
      </p:sp>
      <p:sp>
        <p:nvSpPr>
          <p:cNvPr id="17" name="文本框 16">
            <a:extLst>
              <a:ext uri="{FF2B5EF4-FFF2-40B4-BE49-F238E27FC236}">
                <a16:creationId xmlns:a16="http://schemas.microsoft.com/office/drawing/2014/main" id="{605FDAAB-24A3-48FD-9776-7626F4426952}"/>
              </a:ext>
            </a:extLst>
          </p:cNvPr>
          <p:cNvSpPr txBox="1"/>
          <p:nvPr/>
        </p:nvSpPr>
        <p:spPr>
          <a:xfrm>
            <a:off x="221067" y="5436458"/>
            <a:ext cx="1645002" cy="461665"/>
          </a:xfrm>
          <a:prstGeom prst="rect">
            <a:avLst/>
          </a:prstGeom>
          <a:noFill/>
        </p:spPr>
        <p:txBody>
          <a:bodyPr wrap="none" rtlCol="0">
            <a:spAutoFit/>
          </a:bodyPr>
          <a:lstStyle/>
          <a:p>
            <a:r>
              <a:rPr lang="en-US" dirty="0"/>
              <a:t>M: memory</a:t>
            </a:r>
          </a:p>
        </p:txBody>
      </p:sp>
      <p:sp>
        <p:nvSpPr>
          <p:cNvPr id="18" name="文本框 17">
            <a:extLst>
              <a:ext uri="{FF2B5EF4-FFF2-40B4-BE49-F238E27FC236}">
                <a16:creationId xmlns:a16="http://schemas.microsoft.com/office/drawing/2014/main" id="{67743554-60B2-4F82-A572-2D4C18F7AD9A}"/>
              </a:ext>
            </a:extLst>
          </p:cNvPr>
          <p:cNvSpPr txBox="1"/>
          <p:nvPr/>
        </p:nvSpPr>
        <p:spPr>
          <a:xfrm>
            <a:off x="3960191" y="2186063"/>
            <a:ext cx="2121093" cy="461665"/>
          </a:xfrm>
          <a:prstGeom prst="rect">
            <a:avLst/>
          </a:prstGeom>
          <a:noFill/>
        </p:spPr>
        <p:txBody>
          <a:bodyPr wrap="none" rtlCol="0">
            <a:spAutoFit/>
          </a:bodyPr>
          <a:lstStyle/>
          <a:p>
            <a:r>
              <a:rPr lang="en-US" dirty="0"/>
              <a:t>//load operation</a:t>
            </a:r>
          </a:p>
        </p:txBody>
      </p:sp>
      <p:sp>
        <p:nvSpPr>
          <p:cNvPr id="19" name="文本框 18">
            <a:extLst>
              <a:ext uri="{FF2B5EF4-FFF2-40B4-BE49-F238E27FC236}">
                <a16:creationId xmlns:a16="http://schemas.microsoft.com/office/drawing/2014/main" id="{2970500B-0E9E-48B4-9AAA-DC3F9001B773}"/>
              </a:ext>
            </a:extLst>
          </p:cNvPr>
          <p:cNvSpPr txBox="1"/>
          <p:nvPr/>
        </p:nvSpPr>
        <p:spPr>
          <a:xfrm>
            <a:off x="3934952" y="2548448"/>
            <a:ext cx="2225289" cy="461665"/>
          </a:xfrm>
          <a:prstGeom prst="rect">
            <a:avLst/>
          </a:prstGeom>
          <a:noFill/>
        </p:spPr>
        <p:txBody>
          <a:bodyPr wrap="none" rtlCol="0">
            <a:spAutoFit/>
          </a:bodyPr>
          <a:lstStyle/>
          <a:p>
            <a:r>
              <a:rPr lang="en-US" dirty="0"/>
              <a:t>//ALU operation</a:t>
            </a:r>
          </a:p>
        </p:txBody>
      </p:sp>
      <p:sp>
        <p:nvSpPr>
          <p:cNvPr id="20" name="文本框 19">
            <a:extLst>
              <a:ext uri="{FF2B5EF4-FFF2-40B4-BE49-F238E27FC236}">
                <a16:creationId xmlns:a16="http://schemas.microsoft.com/office/drawing/2014/main" id="{75548D49-F5D4-4744-9F66-DDAE3C12C2E7}"/>
              </a:ext>
            </a:extLst>
          </p:cNvPr>
          <p:cNvSpPr txBox="1"/>
          <p:nvPr/>
        </p:nvSpPr>
        <p:spPr>
          <a:xfrm>
            <a:off x="3918951" y="2901330"/>
            <a:ext cx="2190023" cy="461665"/>
          </a:xfrm>
          <a:prstGeom prst="rect">
            <a:avLst/>
          </a:prstGeom>
          <a:noFill/>
        </p:spPr>
        <p:txBody>
          <a:bodyPr wrap="none" rtlCol="0">
            <a:spAutoFit/>
          </a:bodyPr>
          <a:lstStyle/>
          <a:p>
            <a:r>
              <a:rPr lang="en-US" dirty="0"/>
              <a:t>//store operation</a:t>
            </a:r>
          </a:p>
        </p:txBody>
      </p:sp>
      <p:cxnSp>
        <p:nvCxnSpPr>
          <p:cNvPr id="22" name="直接连接符 21">
            <a:extLst>
              <a:ext uri="{FF2B5EF4-FFF2-40B4-BE49-F238E27FC236}">
                <a16:creationId xmlns:a16="http://schemas.microsoft.com/office/drawing/2014/main" id="{F19BBB7E-346C-4505-9269-BEC1D61257F4}"/>
              </a:ext>
            </a:extLst>
          </p:cNvPr>
          <p:cNvCxnSpPr/>
          <p:nvPr/>
        </p:nvCxnSpPr>
        <p:spPr bwMode="auto">
          <a:xfrm>
            <a:off x="6081284" y="116632"/>
            <a:ext cx="0" cy="6624736"/>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1" name="文本框 30">
            <a:extLst>
              <a:ext uri="{FF2B5EF4-FFF2-40B4-BE49-F238E27FC236}">
                <a16:creationId xmlns:a16="http://schemas.microsoft.com/office/drawing/2014/main" id="{80A521BE-B180-4835-AADA-DB7874F7044C}"/>
              </a:ext>
            </a:extLst>
          </p:cNvPr>
          <p:cNvSpPr txBox="1"/>
          <p:nvPr/>
        </p:nvSpPr>
        <p:spPr>
          <a:xfrm>
            <a:off x="2542341" y="5436458"/>
            <a:ext cx="3108543" cy="461665"/>
          </a:xfrm>
          <a:prstGeom prst="rect">
            <a:avLst/>
          </a:prstGeom>
          <a:noFill/>
        </p:spPr>
        <p:txBody>
          <a:bodyPr wrap="none" rtlCol="0">
            <a:spAutoFit/>
          </a:bodyPr>
          <a:lstStyle/>
          <a:p>
            <a:r>
              <a:rPr lang="zh-CN" altLang="en-US" dirty="0"/>
              <a:t>处理的都是</a:t>
            </a:r>
            <a:r>
              <a:rPr lang="en-US" altLang="zh-CN" dirty="0"/>
              <a:t>4</a:t>
            </a:r>
            <a:r>
              <a:rPr lang="zh-CN" altLang="en-US" dirty="0"/>
              <a:t>字节的量</a:t>
            </a:r>
            <a:endParaRPr lang="en-US" dirty="0"/>
          </a:p>
        </p:txBody>
      </p:sp>
      <p:sp>
        <p:nvSpPr>
          <p:cNvPr id="32" name="文本框 31">
            <a:extLst>
              <a:ext uri="{FF2B5EF4-FFF2-40B4-BE49-F238E27FC236}">
                <a16:creationId xmlns:a16="http://schemas.microsoft.com/office/drawing/2014/main" id="{50A0BE02-7884-4687-A53A-3021418C7C5D}"/>
              </a:ext>
            </a:extLst>
          </p:cNvPr>
          <p:cNvSpPr txBox="1"/>
          <p:nvPr/>
        </p:nvSpPr>
        <p:spPr>
          <a:xfrm>
            <a:off x="1792361" y="128880"/>
            <a:ext cx="3744412" cy="830997"/>
          </a:xfrm>
          <a:prstGeom prst="rect">
            <a:avLst/>
          </a:prstGeom>
          <a:noFill/>
        </p:spPr>
        <p:txBody>
          <a:bodyPr wrap="square" rtlCol="0">
            <a:spAutoFit/>
          </a:bodyPr>
          <a:lstStyle/>
          <a:p>
            <a:r>
              <a:rPr lang="zh-CN" altLang="en-US" dirty="0">
                <a:solidFill>
                  <a:srgbClr val="FFC000"/>
                </a:solidFill>
              </a:rPr>
              <a:t>每条语句对应一组指令、上下文无关、独立</a:t>
            </a:r>
            <a:endParaRPr lang="en-US" dirty="0">
              <a:solidFill>
                <a:srgbClr val="FFC000"/>
              </a:solidFill>
            </a:endParaRPr>
          </a:p>
        </p:txBody>
      </p:sp>
      <p:sp>
        <p:nvSpPr>
          <p:cNvPr id="33" name="文本框 32">
            <a:extLst>
              <a:ext uri="{FF2B5EF4-FFF2-40B4-BE49-F238E27FC236}">
                <a16:creationId xmlns:a16="http://schemas.microsoft.com/office/drawing/2014/main" id="{DC39E935-88F9-4449-A131-EAA0E4EAC2BB}"/>
              </a:ext>
            </a:extLst>
          </p:cNvPr>
          <p:cNvSpPr txBox="1"/>
          <p:nvPr/>
        </p:nvSpPr>
        <p:spPr>
          <a:xfrm>
            <a:off x="3918951" y="1426330"/>
            <a:ext cx="2190023" cy="461665"/>
          </a:xfrm>
          <a:prstGeom prst="rect">
            <a:avLst/>
          </a:prstGeom>
          <a:noFill/>
        </p:spPr>
        <p:txBody>
          <a:bodyPr wrap="none" rtlCol="0">
            <a:spAutoFit/>
          </a:bodyPr>
          <a:lstStyle/>
          <a:p>
            <a:r>
              <a:rPr lang="en-US" dirty="0"/>
              <a:t>//store operation</a:t>
            </a:r>
          </a:p>
        </p:txBody>
      </p:sp>
      <p:sp>
        <p:nvSpPr>
          <p:cNvPr id="34" name="矩形 33">
            <a:extLst>
              <a:ext uri="{FF2B5EF4-FFF2-40B4-BE49-F238E27FC236}">
                <a16:creationId xmlns:a16="http://schemas.microsoft.com/office/drawing/2014/main" id="{4BE9BE33-6E08-40BB-8E0D-877162A282A8}"/>
              </a:ext>
            </a:extLst>
          </p:cNvPr>
          <p:cNvSpPr/>
          <p:nvPr/>
        </p:nvSpPr>
        <p:spPr bwMode="auto">
          <a:xfrm>
            <a:off x="7806333" y="1964117"/>
            <a:ext cx="792088"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18</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41006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wipe(down)">
                                      <p:cBhvr>
                                        <p:cTn id="54" dur="500"/>
                                        <p:tgtEl>
                                          <p:spTgt spid="3">
                                            <p:txEl>
                                              <p:pRg st="6" end="6"/>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wipe(down)">
                                      <p:cBhvr>
                                        <p:cTn id="57" dur="500"/>
                                        <p:tgtEl>
                                          <p:spTgt spid="3">
                                            <p:txEl>
                                              <p:pRg st="7" end="7"/>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wipe(down)">
                                      <p:cBhvr>
                                        <p:cTn id="60" dur="500"/>
                                        <p:tgtEl>
                                          <p:spTgt spid="3">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31" grpId="0"/>
      <p:bldP spid="33" grpId="0"/>
      <p:bldP spid="3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288F7D1-C2FA-45F9-AE13-4B59194CF07C}"/>
              </a:ext>
            </a:extLst>
          </p:cNvPr>
          <p:cNvSpPr/>
          <p:nvPr/>
        </p:nvSpPr>
        <p:spPr bwMode="auto">
          <a:xfrm>
            <a:off x="6068504" y="722456"/>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 name="文本框 1">
            <a:extLst>
              <a:ext uri="{FF2B5EF4-FFF2-40B4-BE49-F238E27FC236}">
                <a16:creationId xmlns:a16="http://schemas.microsoft.com/office/drawing/2014/main" id="{55B58398-EFE3-411D-88C4-BB3325812262}"/>
              </a:ext>
            </a:extLst>
          </p:cNvPr>
          <p:cNvSpPr txBox="1"/>
          <p:nvPr/>
        </p:nvSpPr>
        <p:spPr>
          <a:xfrm>
            <a:off x="140529" y="708736"/>
            <a:ext cx="1317990" cy="378565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short s1;</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short s2;</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200;</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s1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s2=s1+1</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3" name="文本框 2">
            <a:extLst>
              <a:ext uri="{FF2B5EF4-FFF2-40B4-BE49-F238E27FC236}">
                <a16:creationId xmlns:a16="http://schemas.microsoft.com/office/drawing/2014/main" id="{3E321B22-107B-4439-8F02-A22D8DB9C1F8}"/>
              </a:ext>
            </a:extLst>
          </p:cNvPr>
          <p:cNvSpPr txBox="1"/>
          <p:nvPr/>
        </p:nvSpPr>
        <p:spPr>
          <a:xfrm>
            <a:off x="1885918" y="1818534"/>
            <a:ext cx="2138727"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M[R1+4] = 200</a:t>
            </a:r>
          </a:p>
        </p:txBody>
      </p:sp>
      <p:sp>
        <p:nvSpPr>
          <p:cNvPr id="6" name="矩形 5">
            <a:extLst>
              <a:ext uri="{FF2B5EF4-FFF2-40B4-BE49-F238E27FC236}">
                <a16:creationId xmlns:a16="http://schemas.microsoft.com/office/drawing/2014/main" id="{9E520230-C6A8-40BB-907A-CC9DAB7B188B}"/>
              </a:ext>
            </a:extLst>
          </p:cNvPr>
          <p:cNvSpPr/>
          <p:nvPr/>
        </p:nvSpPr>
        <p:spPr bwMode="auto">
          <a:xfrm>
            <a:off x="7524328" y="373863"/>
            <a:ext cx="959540"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 name="矩形 6">
            <a:extLst>
              <a:ext uri="{FF2B5EF4-FFF2-40B4-BE49-F238E27FC236}">
                <a16:creationId xmlns:a16="http://schemas.microsoft.com/office/drawing/2014/main" id="{55945C22-1870-41E5-A016-C5A0C7E5C3F6}"/>
              </a:ext>
            </a:extLst>
          </p:cNvPr>
          <p:cNvSpPr/>
          <p:nvPr/>
        </p:nvSpPr>
        <p:spPr bwMode="auto">
          <a:xfrm>
            <a:off x="7524327" y="708736"/>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8" name="文本框 7">
            <a:extLst>
              <a:ext uri="{FF2B5EF4-FFF2-40B4-BE49-F238E27FC236}">
                <a16:creationId xmlns:a16="http://schemas.microsoft.com/office/drawing/2014/main" id="{1F79C411-D1C7-4B89-8DAD-64A68285C823}"/>
              </a:ext>
            </a:extLst>
          </p:cNvPr>
          <p:cNvSpPr txBox="1"/>
          <p:nvPr/>
        </p:nvSpPr>
        <p:spPr>
          <a:xfrm>
            <a:off x="7576698" y="962041"/>
            <a:ext cx="458780"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s2</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9" name="文本框 8">
            <a:extLst>
              <a:ext uri="{FF2B5EF4-FFF2-40B4-BE49-F238E27FC236}">
                <a16:creationId xmlns:a16="http://schemas.microsoft.com/office/drawing/2014/main" id="{0FA21788-D9B9-4F2B-BFAD-7284C7EC4194}"/>
              </a:ext>
            </a:extLst>
          </p:cNvPr>
          <p:cNvSpPr txBox="1"/>
          <p:nvPr/>
        </p:nvSpPr>
        <p:spPr>
          <a:xfrm>
            <a:off x="8483868" y="310466"/>
            <a:ext cx="269626"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矩形 9">
            <a:extLst>
              <a:ext uri="{FF2B5EF4-FFF2-40B4-BE49-F238E27FC236}">
                <a16:creationId xmlns:a16="http://schemas.microsoft.com/office/drawing/2014/main" id="{294B902E-BA7B-4F69-8E13-C0A09A458CB9}"/>
              </a:ext>
            </a:extLst>
          </p:cNvPr>
          <p:cNvSpPr/>
          <p:nvPr/>
        </p:nvSpPr>
        <p:spPr bwMode="auto">
          <a:xfrm>
            <a:off x="5524115" y="4112724"/>
            <a:ext cx="954289"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16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0…0 200</a:t>
            </a:r>
          </a:p>
        </p:txBody>
      </p:sp>
      <p:sp>
        <p:nvSpPr>
          <p:cNvPr id="11" name="文本框 10">
            <a:extLst>
              <a:ext uri="{FF2B5EF4-FFF2-40B4-BE49-F238E27FC236}">
                <a16:creationId xmlns:a16="http://schemas.microsoft.com/office/drawing/2014/main" id="{07B02CCC-B78C-4897-A18B-78C225BC592B}"/>
              </a:ext>
            </a:extLst>
          </p:cNvPr>
          <p:cNvSpPr txBox="1"/>
          <p:nvPr/>
        </p:nvSpPr>
        <p:spPr>
          <a:xfrm>
            <a:off x="6228683" y="310466"/>
            <a:ext cx="54373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R1</a:t>
            </a:r>
          </a:p>
        </p:txBody>
      </p:sp>
      <p:cxnSp>
        <p:nvCxnSpPr>
          <p:cNvPr id="12" name="连接符: 曲线 11">
            <a:extLst>
              <a:ext uri="{FF2B5EF4-FFF2-40B4-BE49-F238E27FC236}">
                <a16:creationId xmlns:a16="http://schemas.microsoft.com/office/drawing/2014/main" id="{D8BE468C-7C19-4D38-A2FC-481EE9D05370}"/>
              </a:ext>
            </a:extLst>
          </p:cNvPr>
          <p:cNvCxnSpPr>
            <a:cxnSpLocks/>
          </p:cNvCxnSpPr>
          <p:nvPr/>
        </p:nvCxnSpPr>
        <p:spPr bwMode="auto">
          <a:xfrm>
            <a:off x="6500553" y="877919"/>
            <a:ext cx="1032773" cy="151954"/>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cxnSp>
        <p:nvCxnSpPr>
          <p:cNvPr id="14" name="直接连接符 13">
            <a:extLst>
              <a:ext uri="{FF2B5EF4-FFF2-40B4-BE49-F238E27FC236}">
                <a16:creationId xmlns:a16="http://schemas.microsoft.com/office/drawing/2014/main" id="{5400EACB-4579-4F7D-A8FF-4FAC91E8EA26}"/>
              </a:ext>
            </a:extLst>
          </p:cNvPr>
          <p:cNvCxnSpPr>
            <a:stCxn id="7" idx="0"/>
            <a:endCxn id="7" idx="2"/>
          </p:cNvCxnSpPr>
          <p:nvPr/>
        </p:nvCxnSpPr>
        <p:spPr bwMode="auto">
          <a:xfrm>
            <a:off x="8004097" y="708736"/>
            <a:ext cx="0" cy="33487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3" name="文本框 22">
            <a:extLst>
              <a:ext uri="{FF2B5EF4-FFF2-40B4-BE49-F238E27FC236}">
                <a16:creationId xmlns:a16="http://schemas.microsoft.com/office/drawing/2014/main" id="{FF3DEB07-E051-4307-8AF6-C0798294BD71}"/>
              </a:ext>
            </a:extLst>
          </p:cNvPr>
          <p:cNvSpPr txBox="1"/>
          <p:nvPr/>
        </p:nvSpPr>
        <p:spPr>
          <a:xfrm>
            <a:off x="8022506" y="962041"/>
            <a:ext cx="458780"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s1</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5" name="文本框 14">
            <a:extLst>
              <a:ext uri="{FF2B5EF4-FFF2-40B4-BE49-F238E27FC236}">
                <a16:creationId xmlns:a16="http://schemas.microsoft.com/office/drawing/2014/main" id="{6EC9A634-3CC2-4199-B25F-421F19646438}"/>
              </a:ext>
            </a:extLst>
          </p:cNvPr>
          <p:cNvSpPr txBox="1"/>
          <p:nvPr/>
        </p:nvSpPr>
        <p:spPr>
          <a:xfrm>
            <a:off x="1783325" y="4005064"/>
            <a:ext cx="2343911" cy="1200329"/>
          </a:xfrm>
          <a:prstGeom prst="rect">
            <a:avLst/>
          </a:prstGeom>
          <a:noFill/>
        </p:spPr>
        <p:txBody>
          <a:bodyPr wrap="none" rtlCol="0">
            <a:spAutoFit/>
          </a:bodyPr>
          <a:lstStyle/>
          <a:p>
            <a:pPr lvl="0">
              <a:defRPr/>
            </a:pPr>
            <a:r>
              <a:rPr lang="en-US" altLang="zh-CN" dirty="0">
                <a:solidFill>
                  <a:srgbClr val="FFFFFF"/>
                </a:solidFill>
              </a:rPr>
              <a:t>R2 = .2 M[R1+2]</a:t>
            </a:r>
          </a:p>
          <a:p>
            <a:pPr lvl="0">
              <a:defRPr/>
            </a:pPr>
            <a:r>
              <a:rPr lang="en-US" altLang="zh-CN" dirty="0">
                <a:solidFill>
                  <a:srgbClr val="FFFFFF"/>
                </a:solidFill>
              </a:rPr>
              <a:t>R3 = R2 + 1</a:t>
            </a:r>
          </a:p>
          <a:p>
            <a:pPr lvl="0">
              <a:defRPr/>
            </a:pPr>
            <a:r>
              <a:rPr lang="en-US" altLang="zh-CN" dirty="0">
                <a:solidFill>
                  <a:srgbClr val="FFFFFF"/>
                </a:solidFill>
              </a:rPr>
              <a:t>M[R1] = .2 R3</a:t>
            </a:r>
          </a:p>
        </p:txBody>
      </p:sp>
      <p:sp>
        <p:nvSpPr>
          <p:cNvPr id="21" name="文本框 20">
            <a:extLst>
              <a:ext uri="{FF2B5EF4-FFF2-40B4-BE49-F238E27FC236}">
                <a16:creationId xmlns:a16="http://schemas.microsoft.com/office/drawing/2014/main" id="{BB7710D0-ABDB-4D06-826A-A707728B5E24}"/>
              </a:ext>
            </a:extLst>
          </p:cNvPr>
          <p:cNvSpPr txBox="1"/>
          <p:nvPr/>
        </p:nvSpPr>
        <p:spPr>
          <a:xfrm>
            <a:off x="1858513" y="2553577"/>
            <a:ext cx="2036135" cy="461665"/>
          </a:xfrm>
          <a:prstGeom prst="rect">
            <a:avLst/>
          </a:prstGeom>
          <a:noFill/>
        </p:spPr>
        <p:txBody>
          <a:bodyPr wrap="none" rtlCol="0">
            <a:spAutoFit/>
          </a:bodyPr>
          <a:lstStyle/>
          <a:p>
            <a:r>
              <a:rPr lang="en-US" altLang="zh-CN" dirty="0">
                <a:solidFill>
                  <a:srgbClr val="FFFFFF"/>
                </a:solidFill>
              </a:rPr>
              <a:t>R2 = M[R1+4]</a:t>
            </a:r>
          </a:p>
        </p:txBody>
      </p:sp>
      <p:sp>
        <p:nvSpPr>
          <p:cNvPr id="24" name="矩形 23">
            <a:extLst>
              <a:ext uri="{FF2B5EF4-FFF2-40B4-BE49-F238E27FC236}">
                <a16:creationId xmlns:a16="http://schemas.microsoft.com/office/drawing/2014/main" id="{36F3327B-0CE2-49B2-A4CD-776D948BA526}"/>
              </a:ext>
            </a:extLst>
          </p:cNvPr>
          <p:cNvSpPr/>
          <p:nvPr/>
        </p:nvSpPr>
        <p:spPr>
          <a:xfrm>
            <a:off x="1853953" y="2960370"/>
            <a:ext cx="2343911" cy="461665"/>
          </a:xfrm>
          <a:prstGeom prst="rect">
            <a:avLst/>
          </a:prstGeom>
        </p:spPr>
        <p:txBody>
          <a:bodyPr wrap="none">
            <a:spAutoFit/>
          </a:bodyPr>
          <a:lstStyle/>
          <a:p>
            <a:pPr lvl="0">
              <a:defRPr/>
            </a:pPr>
            <a:r>
              <a:rPr lang="en-US" altLang="zh-CN" dirty="0">
                <a:solidFill>
                  <a:srgbClr val="FFFFFF"/>
                </a:solidFill>
              </a:rPr>
              <a:t>M[R1+2] = .2 R2</a:t>
            </a:r>
          </a:p>
        </p:txBody>
      </p:sp>
      <p:sp>
        <p:nvSpPr>
          <p:cNvPr id="25" name="矩形 24">
            <a:extLst>
              <a:ext uri="{FF2B5EF4-FFF2-40B4-BE49-F238E27FC236}">
                <a16:creationId xmlns:a16="http://schemas.microsoft.com/office/drawing/2014/main" id="{42B6B95F-B1B5-46D7-8D0C-7274A953C539}"/>
              </a:ext>
            </a:extLst>
          </p:cNvPr>
          <p:cNvSpPr/>
          <p:nvPr/>
        </p:nvSpPr>
        <p:spPr>
          <a:xfrm>
            <a:off x="1853953" y="2553577"/>
            <a:ext cx="2790055" cy="461665"/>
          </a:xfrm>
          <a:prstGeom prst="rect">
            <a:avLst/>
          </a:prstGeom>
        </p:spPr>
        <p:txBody>
          <a:bodyPr wrap="square">
            <a:spAutoFit/>
          </a:bodyPr>
          <a:lstStyle/>
          <a:p>
            <a:pPr lvl="0">
              <a:defRPr/>
            </a:pPr>
            <a:r>
              <a:rPr lang="en-US" altLang="zh-CN" dirty="0">
                <a:solidFill>
                  <a:srgbClr val="FFFFFF"/>
                </a:solidFill>
              </a:rPr>
              <a:t>M[R1+2] = M[R1+4]</a:t>
            </a:r>
          </a:p>
        </p:txBody>
      </p:sp>
      <p:sp>
        <p:nvSpPr>
          <p:cNvPr id="26" name="矩形 25">
            <a:extLst>
              <a:ext uri="{FF2B5EF4-FFF2-40B4-BE49-F238E27FC236}">
                <a16:creationId xmlns:a16="http://schemas.microsoft.com/office/drawing/2014/main" id="{723B1E1E-2C10-4F09-9736-D32788594D32}"/>
              </a:ext>
            </a:extLst>
          </p:cNvPr>
          <p:cNvSpPr/>
          <p:nvPr/>
        </p:nvSpPr>
        <p:spPr>
          <a:xfrm>
            <a:off x="1853953" y="2967335"/>
            <a:ext cx="2036135" cy="461665"/>
          </a:xfrm>
          <a:prstGeom prst="rect">
            <a:avLst/>
          </a:prstGeom>
        </p:spPr>
        <p:txBody>
          <a:bodyPr wrap="none">
            <a:spAutoFit/>
          </a:bodyPr>
          <a:lstStyle/>
          <a:p>
            <a:pPr lvl="0">
              <a:defRPr/>
            </a:pPr>
            <a:r>
              <a:rPr lang="en-US" altLang="zh-CN" dirty="0">
                <a:solidFill>
                  <a:srgbClr val="FFFFFF"/>
                </a:solidFill>
              </a:rPr>
              <a:t>M[R1+2] = R2</a:t>
            </a:r>
          </a:p>
        </p:txBody>
      </p:sp>
      <p:sp>
        <p:nvSpPr>
          <p:cNvPr id="28" name="文本框 27">
            <a:extLst>
              <a:ext uri="{FF2B5EF4-FFF2-40B4-BE49-F238E27FC236}">
                <a16:creationId xmlns:a16="http://schemas.microsoft.com/office/drawing/2014/main" id="{874740F3-67C0-4809-BA0C-97E73E5A5A20}"/>
              </a:ext>
            </a:extLst>
          </p:cNvPr>
          <p:cNvSpPr txBox="1"/>
          <p:nvPr/>
        </p:nvSpPr>
        <p:spPr>
          <a:xfrm>
            <a:off x="4910346" y="2553577"/>
            <a:ext cx="1568058" cy="461665"/>
          </a:xfrm>
          <a:prstGeom prst="rect">
            <a:avLst/>
          </a:prstGeom>
          <a:noFill/>
        </p:spPr>
        <p:txBody>
          <a:bodyPr wrap="none" rtlCol="0">
            <a:spAutoFit/>
          </a:bodyPr>
          <a:lstStyle/>
          <a:p>
            <a:r>
              <a:rPr lang="en-US" altLang="zh-CN" dirty="0">
                <a:solidFill>
                  <a:srgbClr val="FFFFFF"/>
                </a:solidFill>
              </a:rPr>
              <a:t>//</a:t>
            </a:r>
            <a:r>
              <a:rPr lang="zh-CN" altLang="en-US" dirty="0">
                <a:solidFill>
                  <a:srgbClr val="FFFFFF"/>
                </a:solidFill>
              </a:rPr>
              <a:t>两个</a:t>
            </a:r>
            <a:r>
              <a:rPr lang="en-US" altLang="zh-CN" dirty="0">
                <a:solidFill>
                  <a:srgbClr val="FFFFFF"/>
                </a:solidFill>
              </a:rPr>
              <a:t>error</a:t>
            </a:r>
          </a:p>
        </p:txBody>
      </p:sp>
      <p:sp>
        <p:nvSpPr>
          <p:cNvPr id="27" name="文本框 26">
            <a:extLst>
              <a:ext uri="{FF2B5EF4-FFF2-40B4-BE49-F238E27FC236}">
                <a16:creationId xmlns:a16="http://schemas.microsoft.com/office/drawing/2014/main" id="{BF9B73A5-E3F0-4B0C-B2DA-A1ADD2104A6B}"/>
              </a:ext>
            </a:extLst>
          </p:cNvPr>
          <p:cNvSpPr txBox="1"/>
          <p:nvPr/>
        </p:nvSpPr>
        <p:spPr>
          <a:xfrm>
            <a:off x="6512729" y="2280199"/>
            <a:ext cx="2631271"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load</a:t>
            </a:r>
            <a:r>
              <a:rPr lang="zh-CN" altLang="en-US" sz="2000" dirty="0"/>
              <a:t>和</a:t>
            </a:r>
            <a:r>
              <a:rPr lang="en-US" altLang="zh-CN" sz="2000" dirty="0"/>
              <a:t>store</a:t>
            </a:r>
            <a:r>
              <a:rPr lang="zh-CN" altLang="en-US" sz="2000" dirty="0"/>
              <a:t>不可同时执行</a:t>
            </a:r>
            <a:endParaRPr lang="en-US" altLang="zh-CN" sz="2000" dirty="0"/>
          </a:p>
          <a:p>
            <a:pPr marL="342900" indent="-342900">
              <a:buFont typeface="Arial" panose="020B0604020202020204" pitchFamily="34" charset="0"/>
              <a:buChar char="•"/>
            </a:pPr>
            <a:r>
              <a:rPr lang="en-US" sz="2000" dirty="0"/>
              <a:t>4</a:t>
            </a:r>
            <a:r>
              <a:rPr lang="zh-CN" altLang="en-US" sz="2000" dirty="0"/>
              <a:t>字节指令无法同时编码源地址和目的地址</a:t>
            </a:r>
            <a:endParaRPr lang="en-US" sz="2000" dirty="0"/>
          </a:p>
        </p:txBody>
      </p:sp>
      <p:sp>
        <p:nvSpPr>
          <p:cNvPr id="29" name="文本框 28">
            <a:extLst>
              <a:ext uri="{FF2B5EF4-FFF2-40B4-BE49-F238E27FC236}">
                <a16:creationId xmlns:a16="http://schemas.microsoft.com/office/drawing/2014/main" id="{E3FD00F0-1164-4A2C-AC35-3FC873E1C6C2}"/>
              </a:ext>
            </a:extLst>
          </p:cNvPr>
          <p:cNvSpPr txBox="1"/>
          <p:nvPr/>
        </p:nvSpPr>
        <p:spPr>
          <a:xfrm>
            <a:off x="4002925" y="2974012"/>
            <a:ext cx="2560316" cy="461665"/>
          </a:xfrm>
          <a:prstGeom prst="rect">
            <a:avLst/>
          </a:prstGeom>
          <a:noFill/>
        </p:spPr>
        <p:txBody>
          <a:bodyPr wrap="none" rtlCol="0">
            <a:spAutoFit/>
          </a:bodyPr>
          <a:lstStyle/>
          <a:p>
            <a:r>
              <a:rPr lang="en-US" dirty="0"/>
              <a:t>//</a:t>
            </a:r>
            <a:r>
              <a:rPr lang="zh-CN" altLang="en-US" dirty="0"/>
              <a:t>错误，更新了</a:t>
            </a:r>
            <a:r>
              <a:rPr lang="en-US" altLang="zh-CN" dirty="0"/>
              <a:t>4B</a:t>
            </a:r>
            <a:endParaRPr lang="en-US" dirty="0"/>
          </a:p>
        </p:txBody>
      </p:sp>
      <p:sp>
        <p:nvSpPr>
          <p:cNvPr id="32" name="文本框 31">
            <a:extLst>
              <a:ext uri="{FF2B5EF4-FFF2-40B4-BE49-F238E27FC236}">
                <a16:creationId xmlns:a16="http://schemas.microsoft.com/office/drawing/2014/main" id="{F8CFF3B8-CF2B-4AB8-802A-3C9A82425D51}"/>
              </a:ext>
            </a:extLst>
          </p:cNvPr>
          <p:cNvSpPr txBox="1"/>
          <p:nvPr/>
        </p:nvSpPr>
        <p:spPr>
          <a:xfrm>
            <a:off x="4980376" y="4042459"/>
            <a:ext cx="54373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R2</a:t>
            </a:r>
          </a:p>
        </p:txBody>
      </p:sp>
      <p:sp>
        <p:nvSpPr>
          <p:cNvPr id="30" name="文本框 29">
            <a:extLst>
              <a:ext uri="{FF2B5EF4-FFF2-40B4-BE49-F238E27FC236}">
                <a16:creationId xmlns:a16="http://schemas.microsoft.com/office/drawing/2014/main" id="{E493B83F-4038-4796-9DF0-C6B4829E6891}"/>
              </a:ext>
            </a:extLst>
          </p:cNvPr>
          <p:cNvSpPr txBox="1"/>
          <p:nvPr/>
        </p:nvSpPr>
        <p:spPr>
          <a:xfrm>
            <a:off x="5145659" y="1262514"/>
            <a:ext cx="3844322" cy="461665"/>
          </a:xfrm>
          <a:prstGeom prst="rect">
            <a:avLst/>
          </a:prstGeom>
          <a:noFill/>
        </p:spPr>
        <p:txBody>
          <a:bodyPr wrap="none" rtlCol="0">
            <a:spAutoFit/>
          </a:bodyPr>
          <a:lstStyle/>
          <a:p>
            <a:r>
              <a:rPr lang="en-US" altLang="zh-CN" dirty="0"/>
              <a:t>s2</a:t>
            </a:r>
            <a:r>
              <a:rPr lang="zh-CN" altLang="en-US" dirty="0"/>
              <a:t>最后声明，在最低的地址</a:t>
            </a:r>
            <a:endParaRPr lang="en-US" dirty="0"/>
          </a:p>
        </p:txBody>
      </p:sp>
    </p:spTree>
    <p:extLst>
      <p:ext uri="{BB962C8B-B14F-4D97-AF65-F5344CB8AC3E}">
        <p14:creationId xmlns:p14="http://schemas.microsoft.com/office/powerpoint/2010/main" val="127584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25"/>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2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inVertical)">
                                      <p:cBhvr>
                                        <p:cTn id="30" dur="500"/>
                                        <p:tgtEl>
                                          <p:spTgt spid="2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arn(inVertical)">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6"/>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2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5" grpId="0"/>
      <p:bldP spid="21" grpId="0"/>
      <p:bldP spid="24" grpId="0"/>
      <p:bldP spid="25" grpId="0"/>
      <p:bldP spid="25" grpId="1"/>
      <p:bldP spid="26" grpId="0"/>
      <p:bldP spid="26" grpId="1"/>
      <p:bldP spid="28" grpId="0"/>
      <p:bldP spid="28" grpId="1"/>
      <p:bldP spid="27" grpId="0"/>
      <p:bldP spid="27" grpId="1"/>
      <p:bldP spid="29" grpId="0"/>
      <p:bldP spid="29" grpId="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545404" y="691036"/>
            <a:ext cx="2846576"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double d = 3.1416;</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char c = *(char *)&amp;d;</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文本框 17">
            <a:extLst>
              <a:ext uri="{FF2B5EF4-FFF2-40B4-BE49-F238E27FC236}">
                <a16:creationId xmlns:a16="http://schemas.microsoft.com/office/drawing/2014/main" id="{302A6DB4-4B42-4FD2-BC04-BE50BD918A7C}"/>
              </a:ext>
            </a:extLst>
          </p:cNvPr>
          <p:cNvSpPr txBox="1"/>
          <p:nvPr/>
        </p:nvSpPr>
        <p:spPr>
          <a:xfrm>
            <a:off x="1763688" y="3831431"/>
            <a:ext cx="36004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a:t>
            </a:r>
          </a:p>
        </p:txBody>
      </p:sp>
      <p:sp>
        <p:nvSpPr>
          <p:cNvPr id="19" name="文本框 18">
            <a:extLst>
              <a:ext uri="{FF2B5EF4-FFF2-40B4-BE49-F238E27FC236}">
                <a16:creationId xmlns:a16="http://schemas.microsoft.com/office/drawing/2014/main" id="{5169DE7C-0B69-4D9C-B2D7-C694F79840BC}"/>
              </a:ext>
            </a:extLst>
          </p:cNvPr>
          <p:cNvSpPr txBox="1"/>
          <p:nvPr/>
        </p:nvSpPr>
        <p:spPr>
          <a:xfrm>
            <a:off x="1763688" y="4745586"/>
            <a:ext cx="36004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a:t>
            </a:r>
          </a:p>
        </p:txBody>
      </p:sp>
      <p:sp>
        <p:nvSpPr>
          <p:cNvPr id="23" name="文本框 22">
            <a:extLst>
              <a:ext uri="{FF2B5EF4-FFF2-40B4-BE49-F238E27FC236}">
                <a16:creationId xmlns:a16="http://schemas.microsoft.com/office/drawing/2014/main" id="{D66BFEAC-60A2-4DC5-AC0C-B50B8489D5AD}"/>
              </a:ext>
            </a:extLst>
          </p:cNvPr>
          <p:cNvSpPr txBox="1"/>
          <p:nvPr/>
        </p:nvSpPr>
        <p:spPr>
          <a:xfrm>
            <a:off x="1545404" y="2347910"/>
            <a:ext cx="3530652"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short s = 45;</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double</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d = *(double *)&amp;s;</a:t>
            </a:r>
          </a:p>
        </p:txBody>
      </p:sp>
      <p:sp>
        <p:nvSpPr>
          <p:cNvPr id="28" name="矩形 27">
            <a:extLst>
              <a:ext uri="{FF2B5EF4-FFF2-40B4-BE49-F238E27FC236}">
                <a16:creationId xmlns:a16="http://schemas.microsoft.com/office/drawing/2014/main" id="{1ECAE9FE-893D-4996-9B1E-BE38D5BF5D60}"/>
              </a:ext>
            </a:extLst>
          </p:cNvPr>
          <p:cNvSpPr/>
          <p:nvPr/>
        </p:nvSpPr>
        <p:spPr bwMode="auto">
          <a:xfrm>
            <a:off x="2195736" y="3882620"/>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45</a:t>
            </a:r>
          </a:p>
        </p:txBody>
      </p:sp>
      <p:cxnSp>
        <p:nvCxnSpPr>
          <p:cNvPr id="3" name="直接连接符 2">
            <a:extLst>
              <a:ext uri="{FF2B5EF4-FFF2-40B4-BE49-F238E27FC236}">
                <a16:creationId xmlns:a16="http://schemas.microsoft.com/office/drawing/2014/main" id="{FAA45966-B1EF-402B-A0E0-3260806AE552}"/>
              </a:ext>
            </a:extLst>
          </p:cNvPr>
          <p:cNvCxnSpPr>
            <a:stCxn id="28" idx="0"/>
            <a:endCxn id="28" idx="2"/>
          </p:cNvCxnSpPr>
          <p:nvPr/>
        </p:nvCxnSpPr>
        <p:spPr bwMode="auto">
          <a:xfrm>
            <a:off x="2999256" y="3882620"/>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0" name="矩形 19">
            <a:extLst>
              <a:ext uri="{FF2B5EF4-FFF2-40B4-BE49-F238E27FC236}">
                <a16:creationId xmlns:a16="http://schemas.microsoft.com/office/drawing/2014/main" id="{D0F57471-D3BC-40BB-BE01-8E48615C018B}"/>
              </a:ext>
            </a:extLst>
          </p:cNvPr>
          <p:cNvSpPr/>
          <p:nvPr/>
        </p:nvSpPr>
        <p:spPr bwMode="auto">
          <a:xfrm>
            <a:off x="2195736" y="4766353"/>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4" name="矩形 23">
            <a:extLst>
              <a:ext uri="{FF2B5EF4-FFF2-40B4-BE49-F238E27FC236}">
                <a16:creationId xmlns:a16="http://schemas.microsoft.com/office/drawing/2014/main" id="{4992AECE-242A-4B15-A56A-0D6B36611A26}"/>
              </a:ext>
            </a:extLst>
          </p:cNvPr>
          <p:cNvSpPr/>
          <p:nvPr/>
        </p:nvSpPr>
        <p:spPr bwMode="auto">
          <a:xfrm>
            <a:off x="3874784" y="3882243"/>
            <a:ext cx="1607040" cy="360040"/>
          </a:xfrm>
          <a:prstGeom prst="rect">
            <a:avLst/>
          </a:prstGeom>
          <a:pattFill prst="shingle">
            <a:fgClr>
              <a:schemeClr val="accent1"/>
            </a:fgClr>
            <a:bgClr>
              <a:schemeClr val="bg1"/>
            </a:bgClr>
          </a:pattFill>
          <a:ln w="12700" cap="sq"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5" name="矩形 24">
            <a:extLst>
              <a:ext uri="{FF2B5EF4-FFF2-40B4-BE49-F238E27FC236}">
                <a16:creationId xmlns:a16="http://schemas.microsoft.com/office/drawing/2014/main" id="{1AC80AEB-53C4-4663-8178-540BD876B5D5}"/>
              </a:ext>
            </a:extLst>
          </p:cNvPr>
          <p:cNvSpPr/>
          <p:nvPr/>
        </p:nvSpPr>
        <p:spPr bwMode="auto">
          <a:xfrm>
            <a:off x="5553832" y="3889663"/>
            <a:ext cx="1607040" cy="360040"/>
          </a:xfrm>
          <a:prstGeom prst="rect">
            <a:avLst/>
          </a:prstGeom>
          <a:pattFill prst="shingle">
            <a:fgClr>
              <a:schemeClr val="accent1"/>
            </a:fgClr>
            <a:bgClr>
              <a:schemeClr val="bg1"/>
            </a:bgClr>
          </a:pattFill>
          <a:ln w="12700" cap="sq"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C667E0AB-AA72-4A02-9E2D-60BDD55B0D6E}"/>
              </a:ext>
            </a:extLst>
          </p:cNvPr>
          <p:cNvSpPr/>
          <p:nvPr/>
        </p:nvSpPr>
        <p:spPr bwMode="auto">
          <a:xfrm>
            <a:off x="7233992" y="3889663"/>
            <a:ext cx="1607040" cy="360040"/>
          </a:xfrm>
          <a:prstGeom prst="rect">
            <a:avLst/>
          </a:prstGeom>
          <a:pattFill prst="shingle">
            <a:fgClr>
              <a:schemeClr val="accent1"/>
            </a:fgClr>
            <a:bgClr>
              <a:schemeClr val="bg1"/>
            </a:bgClr>
          </a:pattFill>
          <a:ln w="12700" cap="sq"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557CC7E1-9183-48A7-BE60-4D4175EB01FF}"/>
              </a:ext>
            </a:extLst>
          </p:cNvPr>
          <p:cNvSpPr/>
          <p:nvPr/>
        </p:nvSpPr>
        <p:spPr bwMode="auto">
          <a:xfrm>
            <a:off x="3874784" y="4766353"/>
            <a:ext cx="1607040" cy="360040"/>
          </a:xfrm>
          <a:prstGeom prst="rect">
            <a:avLst/>
          </a:prstGeom>
          <a:pattFill prst="shingle">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9" name="矩形 28">
            <a:extLst>
              <a:ext uri="{FF2B5EF4-FFF2-40B4-BE49-F238E27FC236}">
                <a16:creationId xmlns:a16="http://schemas.microsoft.com/office/drawing/2014/main" id="{9D4E259A-4A9E-4628-AE1D-2A36C6B31C06}"/>
              </a:ext>
            </a:extLst>
          </p:cNvPr>
          <p:cNvSpPr/>
          <p:nvPr/>
        </p:nvSpPr>
        <p:spPr bwMode="auto">
          <a:xfrm>
            <a:off x="5553832" y="4773773"/>
            <a:ext cx="1607040" cy="360040"/>
          </a:xfrm>
          <a:prstGeom prst="rect">
            <a:avLst/>
          </a:prstGeom>
          <a:pattFill prst="shingle">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4BFBD40B-D9D4-4FD3-B54F-1401ABB765B1}"/>
              </a:ext>
            </a:extLst>
          </p:cNvPr>
          <p:cNvSpPr/>
          <p:nvPr/>
        </p:nvSpPr>
        <p:spPr bwMode="auto">
          <a:xfrm>
            <a:off x="7233992" y="4773773"/>
            <a:ext cx="1607040" cy="360040"/>
          </a:xfrm>
          <a:prstGeom prst="rect">
            <a:avLst/>
          </a:prstGeom>
          <a:pattFill prst="shingle">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1" name="箭头: 下 30">
            <a:extLst>
              <a:ext uri="{FF2B5EF4-FFF2-40B4-BE49-F238E27FC236}">
                <a16:creationId xmlns:a16="http://schemas.microsoft.com/office/drawing/2014/main" id="{77DD220C-C039-41DC-9D5E-F5424D0B0554}"/>
              </a:ext>
            </a:extLst>
          </p:cNvPr>
          <p:cNvSpPr/>
          <p:nvPr/>
        </p:nvSpPr>
        <p:spPr bwMode="auto">
          <a:xfrm>
            <a:off x="2891244" y="4341261"/>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812431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DBCE516A-1677-4028-8D49-F1375167B404}"/>
              </a:ext>
            </a:extLst>
          </p:cNvPr>
          <p:cNvSpPr/>
          <p:nvPr/>
        </p:nvSpPr>
        <p:spPr bwMode="auto">
          <a:xfrm>
            <a:off x="5828369" y="1698719"/>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 name="文本框 1">
            <a:extLst>
              <a:ext uri="{FF2B5EF4-FFF2-40B4-BE49-F238E27FC236}">
                <a16:creationId xmlns:a16="http://schemas.microsoft.com/office/drawing/2014/main" id="{4972C655-3581-4631-BA56-59A1C0D207FB}"/>
              </a:ext>
            </a:extLst>
          </p:cNvPr>
          <p:cNvSpPr txBox="1"/>
          <p:nvPr/>
        </p:nvSpPr>
        <p:spPr>
          <a:xfrm>
            <a:off x="1346625" y="87767"/>
            <a:ext cx="2558714" cy="1938992"/>
          </a:xfrm>
          <a:prstGeom prst="rect">
            <a:avLst/>
          </a:prstGeom>
          <a:noFill/>
        </p:spPr>
        <p:txBody>
          <a:bodyPr wrap="none" rtlCol="0">
            <a:spAutoFit/>
          </a:bodyPr>
          <a:lstStyle/>
          <a:p>
            <a:r>
              <a:rPr lang="en-US" altLang="zh-CN" dirty="0"/>
              <a:t>int a[4];</a:t>
            </a:r>
          </a:p>
          <a:p>
            <a:r>
              <a:rPr lang="en-US" dirty="0"/>
              <a:t>int </a:t>
            </a:r>
            <a:r>
              <a:rPr lang="en-US" dirty="0" err="1"/>
              <a:t>i</a:t>
            </a:r>
            <a:r>
              <a:rPr lang="en-US" dirty="0"/>
              <a:t>;</a:t>
            </a:r>
          </a:p>
          <a:p>
            <a:r>
              <a:rPr lang="en-US" dirty="0"/>
              <a:t>for (</a:t>
            </a:r>
            <a:r>
              <a:rPr lang="en-US" dirty="0" err="1"/>
              <a:t>i</a:t>
            </a:r>
            <a:r>
              <a:rPr lang="en-US" dirty="0"/>
              <a:t>=0; </a:t>
            </a:r>
            <a:r>
              <a:rPr lang="en-US" dirty="0" err="1"/>
              <a:t>i</a:t>
            </a:r>
            <a:r>
              <a:rPr lang="en-US" dirty="0"/>
              <a:t> &lt; 4; </a:t>
            </a:r>
            <a:r>
              <a:rPr lang="en-US" dirty="0" err="1"/>
              <a:t>i</a:t>
            </a:r>
            <a:r>
              <a:rPr lang="en-US" dirty="0"/>
              <a:t>++)</a:t>
            </a:r>
          </a:p>
          <a:p>
            <a:r>
              <a:rPr lang="en-US" dirty="0"/>
              <a:t>    a[</a:t>
            </a:r>
            <a:r>
              <a:rPr lang="en-US" dirty="0" err="1"/>
              <a:t>i</a:t>
            </a:r>
            <a:r>
              <a:rPr lang="en-US" dirty="0"/>
              <a:t>] = 0;</a:t>
            </a:r>
          </a:p>
          <a:p>
            <a:r>
              <a:rPr lang="en-US" dirty="0" err="1"/>
              <a:t>i</a:t>
            </a:r>
            <a:r>
              <a:rPr lang="en-US" altLang="zh-CN" dirty="0"/>
              <a:t>--</a:t>
            </a:r>
            <a:r>
              <a:rPr lang="en-US" dirty="0"/>
              <a:t>;</a:t>
            </a:r>
          </a:p>
        </p:txBody>
      </p:sp>
      <p:sp>
        <p:nvSpPr>
          <p:cNvPr id="3" name="矩形 2">
            <a:extLst>
              <a:ext uri="{FF2B5EF4-FFF2-40B4-BE49-F238E27FC236}">
                <a16:creationId xmlns:a16="http://schemas.microsoft.com/office/drawing/2014/main" id="{A281B80A-1100-49AE-B535-19BB8F933EEB}"/>
              </a:ext>
            </a:extLst>
          </p:cNvPr>
          <p:cNvSpPr/>
          <p:nvPr/>
        </p:nvSpPr>
        <p:spPr bwMode="auto">
          <a:xfrm>
            <a:off x="7021467" y="281912"/>
            <a:ext cx="959540"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6D6D14B7-D418-4564-B4E5-94ED22343F65}"/>
              </a:ext>
            </a:extLst>
          </p:cNvPr>
          <p:cNvSpPr/>
          <p:nvPr/>
        </p:nvSpPr>
        <p:spPr bwMode="auto">
          <a:xfrm>
            <a:off x="7021466" y="616785"/>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文本框 5">
            <a:extLst>
              <a:ext uri="{FF2B5EF4-FFF2-40B4-BE49-F238E27FC236}">
                <a16:creationId xmlns:a16="http://schemas.microsoft.com/office/drawing/2014/main" id="{2DCA81E4-A68D-444E-8431-3FEF7F819252}"/>
              </a:ext>
            </a:extLst>
          </p:cNvPr>
          <p:cNvSpPr txBox="1"/>
          <p:nvPr/>
        </p:nvSpPr>
        <p:spPr>
          <a:xfrm>
            <a:off x="7979811" y="1558190"/>
            <a:ext cx="269626"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 name="文本框 6">
            <a:extLst>
              <a:ext uri="{FF2B5EF4-FFF2-40B4-BE49-F238E27FC236}">
                <a16:creationId xmlns:a16="http://schemas.microsoft.com/office/drawing/2014/main" id="{33C5AE07-3AF0-4670-B26A-D470E65F6BCA}"/>
              </a:ext>
            </a:extLst>
          </p:cNvPr>
          <p:cNvSpPr txBox="1"/>
          <p:nvPr/>
        </p:nvSpPr>
        <p:spPr>
          <a:xfrm>
            <a:off x="6011670" y="1286531"/>
            <a:ext cx="54373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R1</a:t>
            </a:r>
          </a:p>
        </p:txBody>
      </p:sp>
      <p:cxnSp>
        <p:nvCxnSpPr>
          <p:cNvPr id="8" name="连接符: 曲线 7">
            <a:extLst>
              <a:ext uri="{FF2B5EF4-FFF2-40B4-BE49-F238E27FC236}">
                <a16:creationId xmlns:a16="http://schemas.microsoft.com/office/drawing/2014/main" id="{4CBCBCEB-D6A1-4EBE-BC82-E1C3D76B0B41}"/>
              </a:ext>
            </a:extLst>
          </p:cNvPr>
          <p:cNvCxnSpPr>
            <a:cxnSpLocks/>
          </p:cNvCxnSpPr>
          <p:nvPr/>
        </p:nvCxnSpPr>
        <p:spPr bwMode="auto">
          <a:xfrm>
            <a:off x="6260417" y="1859287"/>
            <a:ext cx="759855" cy="111782"/>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11" name="矩形 10">
            <a:extLst>
              <a:ext uri="{FF2B5EF4-FFF2-40B4-BE49-F238E27FC236}">
                <a16:creationId xmlns:a16="http://schemas.microsoft.com/office/drawing/2014/main" id="{F917879B-78BF-4169-A9BB-A0BCAEB0C1C6}"/>
              </a:ext>
            </a:extLst>
          </p:cNvPr>
          <p:cNvSpPr/>
          <p:nvPr/>
        </p:nvSpPr>
        <p:spPr bwMode="auto">
          <a:xfrm>
            <a:off x="7020273" y="951658"/>
            <a:ext cx="959540"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矩形 11">
            <a:extLst>
              <a:ext uri="{FF2B5EF4-FFF2-40B4-BE49-F238E27FC236}">
                <a16:creationId xmlns:a16="http://schemas.microsoft.com/office/drawing/2014/main" id="{4CEF45A8-9DAC-44A3-9DC4-F99450061BE1}"/>
              </a:ext>
            </a:extLst>
          </p:cNvPr>
          <p:cNvSpPr/>
          <p:nvPr/>
        </p:nvSpPr>
        <p:spPr bwMode="auto">
          <a:xfrm>
            <a:off x="7020272" y="1286531"/>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3" name="矩形 12">
            <a:extLst>
              <a:ext uri="{FF2B5EF4-FFF2-40B4-BE49-F238E27FC236}">
                <a16:creationId xmlns:a16="http://schemas.microsoft.com/office/drawing/2014/main" id="{03AE7503-888B-4D4B-A763-DADFCC57E2E7}"/>
              </a:ext>
            </a:extLst>
          </p:cNvPr>
          <p:cNvSpPr/>
          <p:nvPr/>
        </p:nvSpPr>
        <p:spPr bwMode="auto">
          <a:xfrm>
            <a:off x="7020272" y="1628800"/>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文本框 17">
            <a:extLst>
              <a:ext uri="{FF2B5EF4-FFF2-40B4-BE49-F238E27FC236}">
                <a16:creationId xmlns:a16="http://schemas.microsoft.com/office/drawing/2014/main" id="{E778C1FC-72D3-464F-AD4A-8B3F5A66507A}"/>
              </a:ext>
            </a:extLst>
          </p:cNvPr>
          <p:cNvSpPr txBox="1"/>
          <p:nvPr/>
        </p:nvSpPr>
        <p:spPr>
          <a:xfrm>
            <a:off x="8604448" y="720825"/>
            <a:ext cx="32092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p>
        </p:txBody>
      </p:sp>
      <p:sp>
        <p:nvSpPr>
          <p:cNvPr id="19" name="文本框 18">
            <a:extLst>
              <a:ext uri="{FF2B5EF4-FFF2-40B4-BE49-F238E27FC236}">
                <a16:creationId xmlns:a16="http://schemas.microsoft.com/office/drawing/2014/main" id="{AAE3281D-E228-40A2-A1D6-BEA427A46B1B}"/>
              </a:ext>
            </a:extLst>
          </p:cNvPr>
          <p:cNvSpPr txBox="1"/>
          <p:nvPr/>
        </p:nvSpPr>
        <p:spPr>
          <a:xfrm>
            <a:off x="7986696" y="1218200"/>
            <a:ext cx="679994"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a[0]</a:t>
            </a:r>
          </a:p>
        </p:txBody>
      </p:sp>
      <p:sp>
        <p:nvSpPr>
          <p:cNvPr id="22" name="文本框 21">
            <a:extLst>
              <a:ext uri="{FF2B5EF4-FFF2-40B4-BE49-F238E27FC236}">
                <a16:creationId xmlns:a16="http://schemas.microsoft.com/office/drawing/2014/main" id="{1CC0F7D3-ED96-4D59-AC65-372CD6B64597}"/>
              </a:ext>
            </a:extLst>
          </p:cNvPr>
          <p:cNvSpPr txBox="1"/>
          <p:nvPr/>
        </p:nvSpPr>
        <p:spPr>
          <a:xfrm>
            <a:off x="7986696" y="855295"/>
            <a:ext cx="679994"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a[1]</a:t>
            </a:r>
          </a:p>
        </p:txBody>
      </p:sp>
      <p:sp>
        <p:nvSpPr>
          <p:cNvPr id="23" name="文本框 22">
            <a:extLst>
              <a:ext uri="{FF2B5EF4-FFF2-40B4-BE49-F238E27FC236}">
                <a16:creationId xmlns:a16="http://schemas.microsoft.com/office/drawing/2014/main" id="{2147AAED-FE3A-4BD6-8AC3-7B2B3F4B1B86}"/>
              </a:ext>
            </a:extLst>
          </p:cNvPr>
          <p:cNvSpPr txBox="1"/>
          <p:nvPr/>
        </p:nvSpPr>
        <p:spPr>
          <a:xfrm>
            <a:off x="7979811" y="508633"/>
            <a:ext cx="679994"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a[2]</a:t>
            </a:r>
          </a:p>
        </p:txBody>
      </p:sp>
      <p:sp>
        <p:nvSpPr>
          <p:cNvPr id="24" name="文本框 23">
            <a:extLst>
              <a:ext uri="{FF2B5EF4-FFF2-40B4-BE49-F238E27FC236}">
                <a16:creationId xmlns:a16="http://schemas.microsoft.com/office/drawing/2014/main" id="{287927A7-DD5D-4EE1-BDBB-08683772660B}"/>
              </a:ext>
            </a:extLst>
          </p:cNvPr>
          <p:cNvSpPr txBox="1"/>
          <p:nvPr/>
        </p:nvSpPr>
        <p:spPr>
          <a:xfrm>
            <a:off x="7979811" y="187497"/>
            <a:ext cx="679994"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a[3]</a:t>
            </a:r>
          </a:p>
        </p:txBody>
      </p:sp>
      <p:sp>
        <p:nvSpPr>
          <p:cNvPr id="25" name="文本框 24">
            <a:extLst>
              <a:ext uri="{FF2B5EF4-FFF2-40B4-BE49-F238E27FC236}">
                <a16:creationId xmlns:a16="http://schemas.microsoft.com/office/drawing/2014/main" id="{F9C5CFE1-2239-4075-AB79-F6A7384660CE}"/>
              </a:ext>
            </a:extLst>
          </p:cNvPr>
          <p:cNvSpPr txBox="1"/>
          <p:nvPr/>
        </p:nvSpPr>
        <p:spPr>
          <a:xfrm>
            <a:off x="251520" y="2274703"/>
            <a:ext cx="1503938" cy="461665"/>
          </a:xfrm>
          <a:prstGeom prst="rect">
            <a:avLst/>
          </a:prstGeom>
          <a:noFill/>
        </p:spPr>
        <p:txBody>
          <a:bodyPr wrap="none" rtlCol="0">
            <a:spAutoFit/>
          </a:bodyPr>
          <a:lstStyle/>
          <a:p>
            <a:r>
              <a:rPr lang="en-US" dirty="0"/>
              <a:t>M[R1] = 0</a:t>
            </a:r>
          </a:p>
        </p:txBody>
      </p:sp>
      <p:sp>
        <p:nvSpPr>
          <p:cNvPr id="26" name="文本框 25">
            <a:extLst>
              <a:ext uri="{FF2B5EF4-FFF2-40B4-BE49-F238E27FC236}">
                <a16:creationId xmlns:a16="http://schemas.microsoft.com/office/drawing/2014/main" id="{5216FFDA-4057-499B-A109-A568CEF94318}"/>
              </a:ext>
            </a:extLst>
          </p:cNvPr>
          <p:cNvSpPr txBox="1"/>
          <p:nvPr/>
        </p:nvSpPr>
        <p:spPr>
          <a:xfrm>
            <a:off x="251520" y="3068960"/>
            <a:ext cx="1709122" cy="461665"/>
          </a:xfrm>
          <a:prstGeom prst="rect">
            <a:avLst/>
          </a:prstGeom>
          <a:noFill/>
        </p:spPr>
        <p:txBody>
          <a:bodyPr wrap="none" rtlCol="0">
            <a:spAutoFit/>
          </a:bodyPr>
          <a:lstStyle/>
          <a:p>
            <a:r>
              <a:rPr lang="en-US" dirty="0"/>
              <a:t>R2 = M[R1]</a:t>
            </a:r>
          </a:p>
        </p:txBody>
      </p:sp>
      <p:sp>
        <p:nvSpPr>
          <p:cNvPr id="27" name="文本框 26">
            <a:extLst>
              <a:ext uri="{FF2B5EF4-FFF2-40B4-BE49-F238E27FC236}">
                <a16:creationId xmlns:a16="http://schemas.microsoft.com/office/drawing/2014/main" id="{75937F6A-1297-48FC-9A57-33593C6FB75C}"/>
              </a:ext>
            </a:extLst>
          </p:cNvPr>
          <p:cNvSpPr txBox="1"/>
          <p:nvPr/>
        </p:nvSpPr>
        <p:spPr>
          <a:xfrm>
            <a:off x="251520" y="4149080"/>
            <a:ext cx="1915909" cy="1938992"/>
          </a:xfrm>
          <a:prstGeom prst="rect">
            <a:avLst/>
          </a:prstGeom>
          <a:noFill/>
        </p:spPr>
        <p:txBody>
          <a:bodyPr wrap="none" rtlCol="0">
            <a:spAutoFit/>
          </a:bodyPr>
          <a:lstStyle/>
          <a:p>
            <a:r>
              <a:rPr lang="en-US" dirty="0"/>
              <a:t>R3 = M[R1]</a:t>
            </a:r>
          </a:p>
          <a:p>
            <a:r>
              <a:rPr lang="en-US" dirty="0"/>
              <a:t>R4 = R3 * 4</a:t>
            </a:r>
          </a:p>
          <a:p>
            <a:r>
              <a:rPr lang="en-US" dirty="0"/>
              <a:t>R5 = R1 + 4</a:t>
            </a:r>
          </a:p>
          <a:p>
            <a:r>
              <a:rPr lang="en-US" dirty="0"/>
              <a:t>R6 = R4 + R5</a:t>
            </a:r>
          </a:p>
          <a:p>
            <a:r>
              <a:rPr lang="en-US" dirty="0"/>
              <a:t>M[R6] = 0</a:t>
            </a:r>
          </a:p>
        </p:txBody>
      </p:sp>
      <p:sp>
        <p:nvSpPr>
          <p:cNvPr id="28" name="文本框 27">
            <a:extLst>
              <a:ext uri="{FF2B5EF4-FFF2-40B4-BE49-F238E27FC236}">
                <a16:creationId xmlns:a16="http://schemas.microsoft.com/office/drawing/2014/main" id="{08583638-9AEB-41F3-B56D-4F248FDCD4CC}"/>
              </a:ext>
            </a:extLst>
          </p:cNvPr>
          <p:cNvSpPr txBox="1"/>
          <p:nvPr/>
        </p:nvSpPr>
        <p:spPr>
          <a:xfrm>
            <a:off x="3106747" y="3441716"/>
            <a:ext cx="3368230" cy="461665"/>
          </a:xfrm>
          <a:prstGeom prst="rect">
            <a:avLst/>
          </a:prstGeom>
          <a:noFill/>
        </p:spPr>
        <p:txBody>
          <a:bodyPr wrap="none" rtlCol="0">
            <a:spAutoFit/>
          </a:bodyPr>
          <a:lstStyle/>
          <a:p>
            <a:r>
              <a:rPr lang="en-US" dirty="0"/>
              <a:t>//Branch Greater or Equal</a:t>
            </a:r>
          </a:p>
        </p:txBody>
      </p:sp>
      <p:sp>
        <p:nvSpPr>
          <p:cNvPr id="29" name="文本框 28">
            <a:extLst>
              <a:ext uri="{FF2B5EF4-FFF2-40B4-BE49-F238E27FC236}">
                <a16:creationId xmlns:a16="http://schemas.microsoft.com/office/drawing/2014/main" id="{DB11D28B-37AC-47EA-AF64-8BAD3C3F1F25}"/>
              </a:ext>
            </a:extLst>
          </p:cNvPr>
          <p:cNvSpPr txBox="1"/>
          <p:nvPr/>
        </p:nvSpPr>
        <p:spPr>
          <a:xfrm>
            <a:off x="1958077" y="4518412"/>
            <a:ext cx="1354858" cy="461665"/>
          </a:xfrm>
          <a:prstGeom prst="rect">
            <a:avLst/>
          </a:prstGeom>
          <a:noFill/>
        </p:spPr>
        <p:txBody>
          <a:bodyPr wrap="none" rtlCol="0">
            <a:spAutoFit/>
          </a:bodyPr>
          <a:lstStyle/>
          <a:p>
            <a:r>
              <a:rPr lang="en-US" dirty="0"/>
              <a:t>// </a:t>
            </a:r>
            <a:r>
              <a:rPr lang="zh-CN" altLang="en-US" dirty="0"/>
              <a:t>偏移量</a:t>
            </a:r>
            <a:endParaRPr lang="en-US" dirty="0"/>
          </a:p>
        </p:txBody>
      </p:sp>
      <p:sp>
        <p:nvSpPr>
          <p:cNvPr id="30" name="文本框 29">
            <a:extLst>
              <a:ext uri="{FF2B5EF4-FFF2-40B4-BE49-F238E27FC236}">
                <a16:creationId xmlns:a16="http://schemas.microsoft.com/office/drawing/2014/main" id="{01C5025C-8608-41A3-86FE-75DF32917639}"/>
              </a:ext>
            </a:extLst>
          </p:cNvPr>
          <p:cNvSpPr txBox="1"/>
          <p:nvPr/>
        </p:nvSpPr>
        <p:spPr>
          <a:xfrm>
            <a:off x="1958077" y="4913293"/>
            <a:ext cx="1354858" cy="461665"/>
          </a:xfrm>
          <a:prstGeom prst="rect">
            <a:avLst/>
          </a:prstGeom>
          <a:noFill/>
        </p:spPr>
        <p:txBody>
          <a:bodyPr wrap="none" rtlCol="0">
            <a:spAutoFit/>
          </a:bodyPr>
          <a:lstStyle/>
          <a:p>
            <a:r>
              <a:rPr lang="en-US" dirty="0"/>
              <a:t>// </a:t>
            </a:r>
            <a:r>
              <a:rPr lang="zh-CN" altLang="en-US" dirty="0"/>
              <a:t>基地址</a:t>
            </a:r>
            <a:endParaRPr lang="en-US" dirty="0"/>
          </a:p>
        </p:txBody>
      </p:sp>
      <p:sp>
        <p:nvSpPr>
          <p:cNvPr id="31" name="文本框 30">
            <a:extLst>
              <a:ext uri="{FF2B5EF4-FFF2-40B4-BE49-F238E27FC236}">
                <a16:creationId xmlns:a16="http://schemas.microsoft.com/office/drawing/2014/main" id="{93B8B2B1-CF15-4131-BA02-B0A2E502BDD2}"/>
              </a:ext>
            </a:extLst>
          </p:cNvPr>
          <p:cNvSpPr txBox="1"/>
          <p:nvPr/>
        </p:nvSpPr>
        <p:spPr>
          <a:xfrm>
            <a:off x="347870" y="3800069"/>
            <a:ext cx="6312947" cy="400110"/>
          </a:xfrm>
          <a:prstGeom prst="rect">
            <a:avLst/>
          </a:prstGeom>
          <a:noFill/>
        </p:spPr>
        <p:txBody>
          <a:bodyPr wrap="none" rtlCol="0">
            <a:spAutoFit/>
          </a:bodyPr>
          <a:lstStyle/>
          <a:p>
            <a:r>
              <a:rPr lang="zh-CN" altLang="en-US" sz="2000" dirty="0"/>
              <a:t>特殊的</a:t>
            </a:r>
            <a:r>
              <a:rPr lang="en-US" altLang="zh-CN" sz="2000" dirty="0"/>
              <a:t>register</a:t>
            </a:r>
            <a:r>
              <a:rPr lang="zh-CN" altLang="en-US" sz="2000" dirty="0"/>
              <a:t>，</a:t>
            </a:r>
            <a:r>
              <a:rPr lang="en-US" altLang="zh-CN" sz="2000" dirty="0"/>
              <a:t>Program Counter</a:t>
            </a:r>
            <a:r>
              <a:rPr lang="zh-CN" altLang="en-US" sz="2000" dirty="0"/>
              <a:t>，存储当前指令的地址</a:t>
            </a:r>
            <a:endParaRPr lang="en-US" sz="2000" dirty="0"/>
          </a:p>
        </p:txBody>
      </p:sp>
      <p:sp>
        <p:nvSpPr>
          <p:cNvPr id="32" name="文本框 31">
            <a:extLst>
              <a:ext uri="{FF2B5EF4-FFF2-40B4-BE49-F238E27FC236}">
                <a16:creationId xmlns:a16="http://schemas.microsoft.com/office/drawing/2014/main" id="{153D91EE-500B-479E-BB05-B58D337B5884}"/>
              </a:ext>
            </a:extLst>
          </p:cNvPr>
          <p:cNvSpPr txBox="1"/>
          <p:nvPr/>
        </p:nvSpPr>
        <p:spPr>
          <a:xfrm>
            <a:off x="4499992" y="2505535"/>
            <a:ext cx="3465821" cy="1569660"/>
          </a:xfrm>
          <a:prstGeom prst="rect">
            <a:avLst/>
          </a:prstGeom>
          <a:noFill/>
        </p:spPr>
        <p:txBody>
          <a:bodyPr wrap="none" rtlCol="0">
            <a:spAutoFit/>
          </a:bodyPr>
          <a:lstStyle/>
          <a:p>
            <a:r>
              <a:rPr lang="en-US" dirty="0"/>
              <a:t>R2 = M[R1]</a:t>
            </a:r>
          </a:p>
          <a:p>
            <a:r>
              <a:rPr lang="en-US" dirty="0"/>
              <a:t>R2 = R2 + 1</a:t>
            </a:r>
          </a:p>
          <a:p>
            <a:r>
              <a:rPr lang="en-US" dirty="0"/>
              <a:t>M[R1] = R2</a:t>
            </a:r>
          </a:p>
          <a:p>
            <a:r>
              <a:rPr lang="en-US" dirty="0"/>
              <a:t>JMP PC - 40    //10</a:t>
            </a:r>
            <a:r>
              <a:rPr lang="zh-CN" altLang="en-US" dirty="0"/>
              <a:t>条语句</a:t>
            </a:r>
            <a:endParaRPr lang="en-US" dirty="0"/>
          </a:p>
        </p:txBody>
      </p:sp>
      <p:sp>
        <p:nvSpPr>
          <p:cNvPr id="33" name="文本框 32">
            <a:extLst>
              <a:ext uri="{FF2B5EF4-FFF2-40B4-BE49-F238E27FC236}">
                <a16:creationId xmlns:a16="http://schemas.microsoft.com/office/drawing/2014/main" id="{81FD02F4-EC91-4BAF-ABFE-4102AC58122C}"/>
              </a:ext>
            </a:extLst>
          </p:cNvPr>
          <p:cNvSpPr txBox="1"/>
          <p:nvPr/>
        </p:nvSpPr>
        <p:spPr>
          <a:xfrm>
            <a:off x="4572000" y="4518412"/>
            <a:ext cx="1709122" cy="1200329"/>
          </a:xfrm>
          <a:prstGeom prst="rect">
            <a:avLst/>
          </a:prstGeom>
          <a:noFill/>
        </p:spPr>
        <p:txBody>
          <a:bodyPr wrap="none" rtlCol="0">
            <a:spAutoFit/>
          </a:bodyPr>
          <a:lstStyle/>
          <a:p>
            <a:r>
              <a:rPr lang="en-US" altLang="zh-CN" dirty="0"/>
              <a:t>R2 = M[R1]</a:t>
            </a:r>
          </a:p>
          <a:p>
            <a:r>
              <a:rPr lang="en-US" dirty="0"/>
              <a:t>R2 = R2 - 1</a:t>
            </a:r>
          </a:p>
          <a:p>
            <a:r>
              <a:rPr lang="en-US" dirty="0"/>
              <a:t>M[R1] = R2</a:t>
            </a:r>
          </a:p>
        </p:txBody>
      </p:sp>
      <p:sp>
        <p:nvSpPr>
          <p:cNvPr id="35" name="矩形 34">
            <a:extLst>
              <a:ext uri="{FF2B5EF4-FFF2-40B4-BE49-F238E27FC236}">
                <a16:creationId xmlns:a16="http://schemas.microsoft.com/office/drawing/2014/main" id="{2C2845D1-6711-47A6-B5A1-FB99766F385C}"/>
              </a:ext>
            </a:extLst>
          </p:cNvPr>
          <p:cNvSpPr/>
          <p:nvPr/>
        </p:nvSpPr>
        <p:spPr>
          <a:xfrm>
            <a:off x="251520" y="3463841"/>
            <a:ext cx="2537874" cy="461665"/>
          </a:xfrm>
          <a:prstGeom prst="rect">
            <a:avLst/>
          </a:prstGeom>
        </p:spPr>
        <p:txBody>
          <a:bodyPr wrap="none">
            <a:spAutoFit/>
          </a:bodyPr>
          <a:lstStyle/>
          <a:p>
            <a:r>
              <a:rPr lang="en-US" dirty="0"/>
              <a:t>BGE   R2, 4, PC+?</a:t>
            </a:r>
          </a:p>
        </p:txBody>
      </p:sp>
      <p:sp>
        <p:nvSpPr>
          <p:cNvPr id="34" name="矩形 33">
            <a:extLst>
              <a:ext uri="{FF2B5EF4-FFF2-40B4-BE49-F238E27FC236}">
                <a16:creationId xmlns:a16="http://schemas.microsoft.com/office/drawing/2014/main" id="{C5CFC507-EB17-42EB-8462-3D3B5738F32A}"/>
              </a:ext>
            </a:extLst>
          </p:cNvPr>
          <p:cNvSpPr/>
          <p:nvPr/>
        </p:nvSpPr>
        <p:spPr>
          <a:xfrm>
            <a:off x="254391" y="3465231"/>
            <a:ext cx="2709396" cy="461665"/>
          </a:xfrm>
          <a:prstGeom prst="rect">
            <a:avLst/>
          </a:prstGeom>
        </p:spPr>
        <p:txBody>
          <a:bodyPr wrap="none">
            <a:spAutoFit/>
          </a:bodyPr>
          <a:lstStyle/>
          <a:p>
            <a:r>
              <a:rPr lang="en-US" dirty="0">
                <a:solidFill>
                  <a:srgbClr val="FF9933"/>
                </a:solidFill>
              </a:rPr>
              <a:t>BGE   R2, 4, PC+40</a:t>
            </a:r>
          </a:p>
        </p:txBody>
      </p:sp>
    </p:spTree>
    <p:extLst>
      <p:ext uri="{BB962C8B-B14F-4D97-AF65-F5344CB8AC3E}">
        <p14:creationId xmlns:p14="http://schemas.microsoft.com/office/powerpoint/2010/main" val="57373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randombar(horizontal)">
                                      <p:cBhvr>
                                        <p:cTn id="10" dur="500"/>
                                        <p:tgtEl>
                                          <p:spTgt spid="2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randombar(horizontal)">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2" fill="hold" grpId="2" nodeType="clickEffect">
                                  <p:stCondLst>
                                    <p:cond delay="0"/>
                                  </p:stCondLst>
                                  <p:childTnLst>
                                    <p:animClr clrSpc="rgb" dir="cw">
                                      <p:cBhvr override="childStyle">
                                        <p:cTn id="62" dur="500" fill="hold"/>
                                        <p:tgtEl>
                                          <p:spTgt spid="35"/>
                                        </p:tgtEl>
                                        <p:attrNameLst>
                                          <p:attrName>style.color</p:attrName>
                                        </p:attrNameLst>
                                      </p:cBhvr>
                                      <p:to>
                                        <a:schemeClr val="accent1"/>
                                      </p:to>
                                    </p:animClr>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grpId="1" nodeType="clickEffect">
                                  <p:stCondLst>
                                    <p:cond delay="0"/>
                                  </p:stCondLst>
                                  <p:childTnLst>
                                    <p:animEffect transition="out" filter="randombar(horizontal)">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randombar(horizontal)">
                                      <p:cBhvr>
                                        <p:cTn id="7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3" grpId="0"/>
      <p:bldP spid="24" grpId="0"/>
      <p:bldP spid="25" grpId="0"/>
      <p:bldP spid="26" grpId="0"/>
      <p:bldP spid="27" grpId="0"/>
      <p:bldP spid="28" grpId="0"/>
      <p:bldP spid="28" grpId="1"/>
      <p:bldP spid="29" grpId="0"/>
      <p:bldP spid="30" grpId="0"/>
      <p:bldP spid="31" grpId="0"/>
      <p:bldP spid="31" grpId="1"/>
      <p:bldP spid="32" grpId="0"/>
      <p:bldP spid="33" grpId="0"/>
      <p:bldP spid="35" grpId="0"/>
      <p:bldP spid="35" grpId="1"/>
      <p:bldP spid="35" grpId="2"/>
      <p:bldP spid="34"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EBED5A-6A82-4791-BBA8-D4D68CA5576E}"/>
              </a:ext>
            </a:extLst>
          </p:cNvPr>
          <p:cNvSpPr txBox="1"/>
          <p:nvPr/>
        </p:nvSpPr>
        <p:spPr>
          <a:xfrm>
            <a:off x="179512" y="476672"/>
            <a:ext cx="4894289" cy="4524315"/>
          </a:xfrm>
          <a:prstGeom prst="rect">
            <a:avLst/>
          </a:prstGeom>
          <a:noFill/>
        </p:spPr>
        <p:txBody>
          <a:bodyPr wrap="none" rtlCol="0">
            <a:spAutoFit/>
          </a:bodyPr>
          <a:lstStyle/>
          <a:p>
            <a:r>
              <a:rPr lang="en-US" dirty="0"/>
              <a:t>struct fraction</a:t>
            </a:r>
          </a:p>
          <a:p>
            <a:r>
              <a:rPr lang="en-US" dirty="0"/>
              <a:t>{    int nom;</a:t>
            </a:r>
          </a:p>
          <a:p>
            <a:r>
              <a:rPr lang="en-US" dirty="0"/>
              <a:t>      int </a:t>
            </a:r>
            <a:r>
              <a:rPr lang="en-US" dirty="0" err="1"/>
              <a:t>denom</a:t>
            </a:r>
            <a:r>
              <a:rPr lang="en-US" dirty="0"/>
              <a:t>;</a:t>
            </a:r>
          </a:p>
          <a:p>
            <a:r>
              <a:rPr lang="en-US" dirty="0"/>
              <a:t>};</a:t>
            </a:r>
          </a:p>
          <a:p>
            <a:endParaRPr lang="en-US" dirty="0"/>
          </a:p>
          <a:p>
            <a:r>
              <a:rPr lang="en-US" dirty="0"/>
              <a:t>fraction p;</a:t>
            </a:r>
          </a:p>
          <a:p>
            <a:endParaRPr lang="en-US" dirty="0"/>
          </a:p>
          <a:p>
            <a:r>
              <a:rPr lang="en-US" dirty="0" err="1"/>
              <a:t>p.nom</a:t>
            </a:r>
            <a:r>
              <a:rPr lang="en-US" dirty="0"/>
              <a:t> = 22;</a:t>
            </a:r>
          </a:p>
          <a:p>
            <a:endParaRPr lang="en-US" dirty="0"/>
          </a:p>
          <a:p>
            <a:r>
              <a:rPr lang="en-US" dirty="0" err="1"/>
              <a:t>p.denom</a:t>
            </a:r>
            <a:r>
              <a:rPr lang="en-US" dirty="0"/>
              <a:t> = 7;</a:t>
            </a:r>
          </a:p>
          <a:p>
            <a:endParaRPr lang="en-US" dirty="0"/>
          </a:p>
          <a:p>
            <a:r>
              <a:rPr lang="en-US" dirty="0"/>
              <a:t>((fraction*)&amp;(</a:t>
            </a:r>
            <a:r>
              <a:rPr lang="en-US" dirty="0" err="1"/>
              <a:t>p.denom</a:t>
            </a:r>
            <a:r>
              <a:rPr lang="en-US" dirty="0"/>
              <a:t>))-&gt;</a:t>
            </a:r>
            <a:r>
              <a:rPr lang="en-US" dirty="0" err="1"/>
              <a:t>denom</a:t>
            </a:r>
            <a:r>
              <a:rPr lang="en-US" dirty="0"/>
              <a:t> = 4;</a:t>
            </a:r>
          </a:p>
        </p:txBody>
      </p:sp>
      <p:sp>
        <p:nvSpPr>
          <p:cNvPr id="3" name="矩形 2">
            <a:extLst>
              <a:ext uri="{FF2B5EF4-FFF2-40B4-BE49-F238E27FC236}">
                <a16:creationId xmlns:a16="http://schemas.microsoft.com/office/drawing/2014/main" id="{0F837495-8CE3-4FEF-9583-327E57E82F53}"/>
              </a:ext>
            </a:extLst>
          </p:cNvPr>
          <p:cNvSpPr/>
          <p:nvPr/>
        </p:nvSpPr>
        <p:spPr bwMode="auto">
          <a:xfrm>
            <a:off x="4624073" y="1037385"/>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 name="文本框 3">
            <a:extLst>
              <a:ext uri="{FF2B5EF4-FFF2-40B4-BE49-F238E27FC236}">
                <a16:creationId xmlns:a16="http://schemas.microsoft.com/office/drawing/2014/main" id="{21EE78DE-0CDE-46DA-9696-42D650D9224C}"/>
              </a:ext>
            </a:extLst>
          </p:cNvPr>
          <p:cNvSpPr txBox="1"/>
          <p:nvPr/>
        </p:nvSpPr>
        <p:spPr>
          <a:xfrm>
            <a:off x="7041942" y="964355"/>
            <a:ext cx="731290"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nom</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C148988E-CD5C-42DD-8A54-5E3AAF5981BE}"/>
              </a:ext>
            </a:extLst>
          </p:cNvPr>
          <p:cNvSpPr txBox="1"/>
          <p:nvPr/>
        </p:nvSpPr>
        <p:spPr>
          <a:xfrm>
            <a:off x="4807374" y="625197"/>
            <a:ext cx="54373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R1</a:t>
            </a:r>
          </a:p>
        </p:txBody>
      </p:sp>
      <p:cxnSp>
        <p:nvCxnSpPr>
          <p:cNvPr id="6" name="连接符: 曲线 5">
            <a:extLst>
              <a:ext uri="{FF2B5EF4-FFF2-40B4-BE49-F238E27FC236}">
                <a16:creationId xmlns:a16="http://schemas.microsoft.com/office/drawing/2014/main" id="{2F090933-7333-4520-9588-7D8C0363F527}"/>
              </a:ext>
            </a:extLst>
          </p:cNvPr>
          <p:cNvCxnSpPr>
            <a:cxnSpLocks/>
          </p:cNvCxnSpPr>
          <p:nvPr/>
        </p:nvCxnSpPr>
        <p:spPr bwMode="auto">
          <a:xfrm>
            <a:off x="5073801" y="1197833"/>
            <a:ext cx="1008602" cy="179401"/>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7" name="矩形 6">
            <a:extLst>
              <a:ext uri="{FF2B5EF4-FFF2-40B4-BE49-F238E27FC236}">
                <a16:creationId xmlns:a16="http://schemas.microsoft.com/office/drawing/2014/main" id="{9EFFEBC7-F12F-45FC-AA6E-FAFDA8DA3DE8}"/>
              </a:ext>
            </a:extLst>
          </p:cNvPr>
          <p:cNvSpPr/>
          <p:nvPr/>
        </p:nvSpPr>
        <p:spPr bwMode="auto">
          <a:xfrm>
            <a:off x="6082403" y="692696"/>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7</a:t>
            </a:r>
          </a:p>
        </p:txBody>
      </p:sp>
      <p:sp>
        <p:nvSpPr>
          <p:cNvPr id="8" name="矩形 7">
            <a:extLst>
              <a:ext uri="{FF2B5EF4-FFF2-40B4-BE49-F238E27FC236}">
                <a16:creationId xmlns:a16="http://schemas.microsoft.com/office/drawing/2014/main" id="{7C76E97F-BE42-46DE-A6E2-451EF138C90A}"/>
              </a:ext>
            </a:extLst>
          </p:cNvPr>
          <p:cNvSpPr/>
          <p:nvPr/>
        </p:nvSpPr>
        <p:spPr bwMode="auto">
          <a:xfrm>
            <a:off x="6082403" y="1034965"/>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22</a:t>
            </a:r>
          </a:p>
        </p:txBody>
      </p:sp>
      <p:sp>
        <p:nvSpPr>
          <p:cNvPr id="9" name="文本框 8">
            <a:extLst>
              <a:ext uri="{FF2B5EF4-FFF2-40B4-BE49-F238E27FC236}">
                <a16:creationId xmlns:a16="http://schemas.microsoft.com/office/drawing/2014/main" id="{DDD4D71E-ECB6-412B-A188-C04244B9C749}"/>
              </a:ext>
            </a:extLst>
          </p:cNvPr>
          <p:cNvSpPr txBox="1"/>
          <p:nvPr/>
        </p:nvSpPr>
        <p:spPr>
          <a:xfrm>
            <a:off x="7041942" y="581725"/>
            <a:ext cx="1021433"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a:solidFill>
                  <a:srgbClr val="FFFFFF"/>
                </a:solidFill>
              </a:rPr>
              <a:t>denom</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 name="文本框 10">
            <a:extLst>
              <a:ext uri="{FF2B5EF4-FFF2-40B4-BE49-F238E27FC236}">
                <a16:creationId xmlns:a16="http://schemas.microsoft.com/office/drawing/2014/main" id="{241FE643-2F1F-4A48-AE91-48FBE597FD3E}"/>
              </a:ext>
            </a:extLst>
          </p:cNvPr>
          <p:cNvSpPr txBox="1"/>
          <p:nvPr/>
        </p:nvSpPr>
        <p:spPr>
          <a:xfrm>
            <a:off x="8337392" y="748621"/>
            <a:ext cx="338554"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p</a:t>
            </a:r>
          </a:p>
        </p:txBody>
      </p:sp>
      <p:sp>
        <p:nvSpPr>
          <p:cNvPr id="12" name="右大括号 11">
            <a:extLst>
              <a:ext uri="{FF2B5EF4-FFF2-40B4-BE49-F238E27FC236}">
                <a16:creationId xmlns:a16="http://schemas.microsoft.com/office/drawing/2014/main" id="{542A7BEA-F62F-4ECF-AFEA-E78E7AB17C15}"/>
              </a:ext>
            </a:extLst>
          </p:cNvPr>
          <p:cNvSpPr/>
          <p:nvPr/>
        </p:nvSpPr>
        <p:spPr bwMode="auto">
          <a:xfrm>
            <a:off x="8127032" y="692696"/>
            <a:ext cx="216024" cy="684538"/>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3" name="文本框 12">
            <a:extLst>
              <a:ext uri="{FF2B5EF4-FFF2-40B4-BE49-F238E27FC236}">
                <a16:creationId xmlns:a16="http://schemas.microsoft.com/office/drawing/2014/main" id="{92083E19-D8F9-46B5-A9A4-A8122EAAE0A2}"/>
              </a:ext>
            </a:extLst>
          </p:cNvPr>
          <p:cNvSpPr txBox="1"/>
          <p:nvPr/>
        </p:nvSpPr>
        <p:spPr>
          <a:xfrm>
            <a:off x="5644860" y="3042305"/>
            <a:ext cx="1657826" cy="461665"/>
          </a:xfrm>
          <a:prstGeom prst="rect">
            <a:avLst/>
          </a:prstGeom>
          <a:noFill/>
        </p:spPr>
        <p:txBody>
          <a:bodyPr wrap="none" rtlCol="0">
            <a:spAutoFit/>
          </a:bodyPr>
          <a:lstStyle/>
          <a:p>
            <a:r>
              <a:rPr lang="en-US" dirty="0"/>
              <a:t>M[R1] = 22</a:t>
            </a:r>
          </a:p>
        </p:txBody>
      </p:sp>
      <p:sp>
        <p:nvSpPr>
          <p:cNvPr id="14" name="文本框 13">
            <a:extLst>
              <a:ext uri="{FF2B5EF4-FFF2-40B4-BE49-F238E27FC236}">
                <a16:creationId xmlns:a16="http://schemas.microsoft.com/office/drawing/2014/main" id="{3070E65E-E259-4A22-85A3-BCFDEAECBEEF}"/>
              </a:ext>
            </a:extLst>
          </p:cNvPr>
          <p:cNvSpPr txBox="1"/>
          <p:nvPr/>
        </p:nvSpPr>
        <p:spPr>
          <a:xfrm>
            <a:off x="5644860" y="3790813"/>
            <a:ext cx="1830950" cy="461665"/>
          </a:xfrm>
          <a:prstGeom prst="rect">
            <a:avLst/>
          </a:prstGeom>
          <a:noFill/>
        </p:spPr>
        <p:txBody>
          <a:bodyPr wrap="none" rtlCol="0">
            <a:spAutoFit/>
          </a:bodyPr>
          <a:lstStyle/>
          <a:p>
            <a:r>
              <a:rPr lang="en-US" dirty="0"/>
              <a:t>M[R1+4] = 7</a:t>
            </a:r>
          </a:p>
        </p:txBody>
      </p:sp>
      <p:sp>
        <p:nvSpPr>
          <p:cNvPr id="15" name="文本框 14">
            <a:extLst>
              <a:ext uri="{FF2B5EF4-FFF2-40B4-BE49-F238E27FC236}">
                <a16:creationId xmlns:a16="http://schemas.microsoft.com/office/drawing/2014/main" id="{73AAB207-D1CD-4CD5-B70F-EE0927BEBB8F}"/>
              </a:ext>
            </a:extLst>
          </p:cNvPr>
          <p:cNvSpPr txBox="1"/>
          <p:nvPr/>
        </p:nvSpPr>
        <p:spPr>
          <a:xfrm>
            <a:off x="5623124" y="4539322"/>
            <a:ext cx="1830950" cy="461665"/>
          </a:xfrm>
          <a:prstGeom prst="rect">
            <a:avLst/>
          </a:prstGeom>
          <a:noFill/>
        </p:spPr>
        <p:txBody>
          <a:bodyPr wrap="none" rtlCol="0">
            <a:spAutoFit/>
          </a:bodyPr>
          <a:lstStyle/>
          <a:p>
            <a:r>
              <a:rPr lang="en-US" dirty="0"/>
              <a:t>M[R1+8] = 4</a:t>
            </a:r>
          </a:p>
        </p:txBody>
      </p:sp>
      <p:sp>
        <p:nvSpPr>
          <p:cNvPr id="16" name="文本框 15">
            <a:extLst>
              <a:ext uri="{FF2B5EF4-FFF2-40B4-BE49-F238E27FC236}">
                <a16:creationId xmlns:a16="http://schemas.microsoft.com/office/drawing/2014/main" id="{B654C5A0-27A9-4339-A6ED-4433521C0BE2}"/>
              </a:ext>
            </a:extLst>
          </p:cNvPr>
          <p:cNvSpPr txBox="1"/>
          <p:nvPr/>
        </p:nvSpPr>
        <p:spPr>
          <a:xfrm>
            <a:off x="683568" y="5661248"/>
            <a:ext cx="6715300" cy="461665"/>
          </a:xfrm>
          <a:prstGeom prst="rect">
            <a:avLst/>
          </a:prstGeom>
          <a:noFill/>
        </p:spPr>
        <p:txBody>
          <a:bodyPr wrap="none" rtlCol="0">
            <a:spAutoFit/>
          </a:bodyPr>
          <a:lstStyle/>
          <a:p>
            <a:r>
              <a:rPr lang="zh-CN" altLang="en-US" dirty="0">
                <a:solidFill>
                  <a:srgbClr val="FF9933"/>
                </a:solidFill>
              </a:rPr>
              <a:t>在</a:t>
            </a:r>
            <a:r>
              <a:rPr lang="en-US" altLang="zh-CN" dirty="0">
                <a:solidFill>
                  <a:srgbClr val="FF9933"/>
                </a:solidFill>
              </a:rPr>
              <a:t>C</a:t>
            </a:r>
            <a:r>
              <a:rPr lang="zh-CN" altLang="en-US" dirty="0">
                <a:solidFill>
                  <a:srgbClr val="FF9933"/>
                </a:solidFill>
              </a:rPr>
              <a:t>语言里，类型转换</a:t>
            </a:r>
            <a:r>
              <a:rPr lang="en-US" altLang="zh-CN" dirty="0">
                <a:solidFill>
                  <a:srgbClr val="FF9933"/>
                </a:solidFill>
              </a:rPr>
              <a:t>cast</a:t>
            </a:r>
            <a:r>
              <a:rPr lang="zh-CN" altLang="en-US" dirty="0">
                <a:solidFill>
                  <a:srgbClr val="FF9933"/>
                </a:solidFill>
              </a:rPr>
              <a:t>不产生任何汇编代码。</a:t>
            </a:r>
            <a:endParaRPr lang="en-US" dirty="0">
              <a:solidFill>
                <a:srgbClr val="FF9933"/>
              </a:solidFill>
            </a:endParaRPr>
          </a:p>
        </p:txBody>
      </p:sp>
      <p:sp>
        <p:nvSpPr>
          <p:cNvPr id="17" name="矩形 16">
            <a:extLst>
              <a:ext uri="{FF2B5EF4-FFF2-40B4-BE49-F238E27FC236}">
                <a16:creationId xmlns:a16="http://schemas.microsoft.com/office/drawing/2014/main" id="{599FCFD1-2F14-4114-98CD-2AD089DD9F5C}"/>
              </a:ext>
            </a:extLst>
          </p:cNvPr>
          <p:cNvSpPr/>
          <p:nvPr/>
        </p:nvSpPr>
        <p:spPr bwMode="auto">
          <a:xfrm>
            <a:off x="6077836" y="350427"/>
            <a:ext cx="959539" cy="334873"/>
          </a:xfrm>
          <a:prstGeom prst="rect">
            <a:avLst/>
          </a:prstGeom>
          <a:pattFill prst="smGrid">
            <a:fgClr>
              <a:schemeClr val="accent5">
                <a:lumMod val="50000"/>
              </a:schemeClr>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18" name="矩形 17">
            <a:extLst>
              <a:ext uri="{FF2B5EF4-FFF2-40B4-BE49-F238E27FC236}">
                <a16:creationId xmlns:a16="http://schemas.microsoft.com/office/drawing/2014/main" id="{497F32EA-22C0-4B24-8201-99D95748A1B4}"/>
              </a:ext>
            </a:extLst>
          </p:cNvPr>
          <p:cNvSpPr/>
          <p:nvPr/>
        </p:nvSpPr>
        <p:spPr bwMode="auto">
          <a:xfrm>
            <a:off x="6073269" y="350428"/>
            <a:ext cx="959539" cy="677141"/>
          </a:xfrm>
          <a:prstGeom prst="rect">
            <a:avLst/>
          </a:prstGeom>
          <a:solidFill>
            <a:schemeClr val="accent1">
              <a:alpha val="0"/>
            </a:schemeClr>
          </a:solidFill>
          <a:ln w="25400" cap="sq" cmpd="sng" algn="ctr">
            <a:solidFill>
              <a:srgbClr val="FFFF00"/>
            </a:solidFill>
            <a:prstDash val="lg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42463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animBg="1"/>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2312E0E-4F20-4F14-A49C-4F065F1E3E6C}"/>
              </a:ext>
            </a:extLst>
          </p:cNvPr>
          <p:cNvSpPr txBox="1"/>
          <p:nvPr/>
        </p:nvSpPr>
        <p:spPr>
          <a:xfrm>
            <a:off x="395536" y="332656"/>
            <a:ext cx="3565400" cy="461665"/>
          </a:xfrm>
          <a:prstGeom prst="rect">
            <a:avLst/>
          </a:prstGeom>
          <a:noFill/>
        </p:spPr>
        <p:txBody>
          <a:bodyPr wrap="none" rtlCol="0">
            <a:spAutoFit/>
          </a:bodyPr>
          <a:lstStyle/>
          <a:p>
            <a:r>
              <a:rPr lang="zh-CN" altLang="en-US" dirty="0"/>
              <a:t>活动记录 </a:t>
            </a:r>
            <a:r>
              <a:rPr lang="en-US" altLang="zh-CN" dirty="0"/>
              <a:t>activation record</a:t>
            </a:r>
            <a:endParaRPr lang="en-US" dirty="0"/>
          </a:p>
        </p:txBody>
      </p:sp>
      <p:sp>
        <p:nvSpPr>
          <p:cNvPr id="3" name="矩形 2">
            <a:extLst>
              <a:ext uri="{FF2B5EF4-FFF2-40B4-BE49-F238E27FC236}">
                <a16:creationId xmlns:a16="http://schemas.microsoft.com/office/drawing/2014/main" id="{0A61C414-7EC4-483C-B12B-8CA2756A0DAE}"/>
              </a:ext>
            </a:extLst>
          </p:cNvPr>
          <p:cNvSpPr/>
          <p:nvPr/>
        </p:nvSpPr>
        <p:spPr bwMode="auto">
          <a:xfrm>
            <a:off x="1979712" y="1412776"/>
            <a:ext cx="1584176" cy="1512168"/>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params</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形参</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FEA1B891-5592-4140-AC4D-28F5BF9F4F74}"/>
              </a:ext>
            </a:extLst>
          </p:cNvPr>
          <p:cNvSpPr/>
          <p:nvPr/>
        </p:nvSpPr>
        <p:spPr bwMode="auto">
          <a:xfrm>
            <a:off x="1979712" y="2924944"/>
            <a:ext cx="1584176" cy="618455"/>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5" name="矩形 4">
            <a:extLst>
              <a:ext uri="{FF2B5EF4-FFF2-40B4-BE49-F238E27FC236}">
                <a16:creationId xmlns:a16="http://schemas.microsoft.com/office/drawing/2014/main" id="{60B32E79-A15C-4494-9A94-962481FEA563}"/>
              </a:ext>
            </a:extLst>
          </p:cNvPr>
          <p:cNvSpPr/>
          <p:nvPr/>
        </p:nvSpPr>
        <p:spPr bwMode="auto">
          <a:xfrm>
            <a:off x="1979712" y="3544559"/>
            <a:ext cx="1584176" cy="1512168"/>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locals</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局部变量</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文本框 5">
            <a:extLst>
              <a:ext uri="{FF2B5EF4-FFF2-40B4-BE49-F238E27FC236}">
                <a16:creationId xmlns:a16="http://schemas.microsoft.com/office/drawing/2014/main" id="{43EBCC85-4794-4806-8706-14F7BD256713}"/>
              </a:ext>
            </a:extLst>
          </p:cNvPr>
          <p:cNvSpPr txBox="1"/>
          <p:nvPr/>
        </p:nvSpPr>
        <p:spPr>
          <a:xfrm>
            <a:off x="4067944" y="1844824"/>
            <a:ext cx="3570208" cy="461665"/>
          </a:xfrm>
          <a:prstGeom prst="rect">
            <a:avLst/>
          </a:prstGeom>
          <a:noFill/>
        </p:spPr>
        <p:txBody>
          <a:bodyPr wrap="none" rtlCol="0">
            <a:spAutoFit/>
          </a:bodyPr>
          <a:lstStyle/>
          <a:p>
            <a:r>
              <a:rPr lang="zh-CN" altLang="en-US" dirty="0">
                <a:solidFill>
                  <a:srgbClr val="FF9933"/>
                </a:solidFill>
              </a:rPr>
              <a:t>调用者</a:t>
            </a:r>
            <a:r>
              <a:rPr lang="zh-CN" altLang="en-US" dirty="0"/>
              <a:t>负责分配和初始化</a:t>
            </a:r>
            <a:endParaRPr lang="en-US" dirty="0"/>
          </a:p>
        </p:txBody>
      </p:sp>
      <p:sp>
        <p:nvSpPr>
          <p:cNvPr id="7" name="文本框 6">
            <a:extLst>
              <a:ext uri="{FF2B5EF4-FFF2-40B4-BE49-F238E27FC236}">
                <a16:creationId xmlns:a16="http://schemas.microsoft.com/office/drawing/2014/main" id="{D430C52C-B0C2-44E2-8221-AB09D0E5B9C7}"/>
              </a:ext>
            </a:extLst>
          </p:cNvPr>
          <p:cNvSpPr txBox="1"/>
          <p:nvPr/>
        </p:nvSpPr>
        <p:spPr>
          <a:xfrm>
            <a:off x="4067944" y="3003338"/>
            <a:ext cx="2031325" cy="461665"/>
          </a:xfrm>
          <a:prstGeom prst="rect">
            <a:avLst/>
          </a:prstGeom>
          <a:noFill/>
        </p:spPr>
        <p:txBody>
          <a:bodyPr wrap="none" rtlCol="0">
            <a:spAutoFit/>
          </a:bodyPr>
          <a:lstStyle/>
          <a:p>
            <a:r>
              <a:rPr lang="zh-CN" altLang="en-US" dirty="0"/>
              <a:t>函数返回地址</a:t>
            </a:r>
            <a:endParaRPr lang="en-US" dirty="0"/>
          </a:p>
        </p:txBody>
      </p:sp>
      <p:sp>
        <p:nvSpPr>
          <p:cNvPr id="8" name="文本框 7">
            <a:extLst>
              <a:ext uri="{FF2B5EF4-FFF2-40B4-BE49-F238E27FC236}">
                <a16:creationId xmlns:a16="http://schemas.microsoft.com/office/drawing/2014/main" id="{91E0CF9B-6CE5-4B41-87B8-62D0E1FD3648}"/>
              </a:ext>
            </a:extLst>
          </p:cNvPr>
          <p:cNvSpPr txBox="1"/>
          <p:nvPr/>
        </p:nvSpPr>
        <p:spPr>
          <a:xfrm>
            <a:off x="4067944" y="4069810"/>
            <a:ext cx="3877985" cy="461665"/>
          </a:xfrm>
          <a:prstGeom prst="rect">
            <a:avLst/>
          </a:prstGeom>
          <a:noFill/>
        </p:spPr>
        <p:txBody>
          <a:bodyPr wrap="none" rtlCol="0">
            <a:spAutoFit/>
          </a:bodyPr>
          <a:lstStyle/>
          <a:p>
            <a:r>
              <a:rPr lang="zh-CN" altLang="en-US" dirty="0">
                <a:solidFill>
                  <a:srgbClr val="FF9933"/>
                </a:solidFill>
              </a:rPr>
              <a:t>被调用者</a:t>
            </a:r>
            <a:r>
              <a:rPr lang="zh-CN" altLang="en-US" dirty="0"/>
              <a:t>负责分配和初始化</a:t>
            </a:r>
            <a:endParaRPr lang="en-US" dirty="0"/>
          </a:p>
        </p:txBody>
      </p:sp>
      <p:sp>
        <p:nvSpPr>
          <p:cNvPr id="9" name="文本框 8">
            <a:extLst>
              <a:ext uri="{FF2B5EF4-FFF2-40B4-BE49-F238E27FC236}">
                <a16:creationId xmlns:a16="http://schemas.microsoft.com/office/drawing/2014/main" id="{CAD38879-7201-47EB-828C-9D0C4D6DFFB3}"/>
              </a:ext>
            </a:extLst>
          </p:cNvPr>
          <p:cNvSpPr txBox="1"/>
          <p:nvPr/>
        </p:nvSpPr>
        <p:spPr>
          <a:xfrm>
            <a:off x="4572000" y="692696"/>
            <a:ext cx="4379725" cy="461665"/>
          </a:xfrm>
          <a:prstGeom prst="rect">
            <a:avLst/>
          </a:prstGeom>
          <a:noFill/>
        </p:spPr>
        <p:txBody>
          <a:bodyPr wrap="none" rtlCol="0">
            <a:spAutoFit/>
          </a:bodyPr>
          <a:lstStyle/>
          <a:p>
            <a:r>
              <a:rPr lang="en-US" altLang="zh-CN" dirty="0"/>
              <a:t>stack segment</a:t>
            </a:r>
            <a:r>
              <a:rPr lang="zh-CN" altLang="en-US" dirty="0"/>
              <a:t>存的都是活动记录</a:t>
            </a:r>
            <a:endParaRPr lang="en-US" dirty="0"/>
          </a:p>
        </p:txBody>
      </p:sp>
    </p:spTree>
    <p:extLst>
      <p:ext uri="{BB962C8B-B14F-4D97-AF65-F5344CB8AC3E}">
        <p14:creationId xmlns:p14="http://schemas.microsoft.com/office/powerpoint/2010/main" val="1919401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368E8E1-8B07-4CD2-BA76-82FC1D2704CD}"/>
              </a:ext>
            </a:extLst>
          </p:cNvPr>
          <p:cNvSpPr txBox="1"/>
          <p:nvPr/>
        </p:nvSpPr>
        <p:spPr>
          <a:xfrm>
            <a:off x="395536" y="404664"/>
            <a:ext cx="3937360" cy="5262979"/>
          </a:xfrm>
          <a:prstGeom prst="rect">
            <a:avLst/>
          </a:prstGeom>
          <a:noFill/>
        </p:spPr>
        <p:txBody>
          <a:bodyPr wrap="none" rtlCol="0">
            <a:spAutoFit/>
          </a:bodyPr>
          <a:lstStyle/>
          <a:p>
            <a:r>
              <a:rPr lang="en-US" dirty="0"/>
              <a:t>void fun(int b, int *z)</a:t>
            </a:r>
          </a:p>
          <a:p>
            <a:r>
              <a:rPr lang="en-US" dirty="0"/>
              <a:t>{</a:t>
            </a:r>
          </a:p>
          <a:p>
            <a:r>
              <a:rPr lang="en-US" dirty="0"/>
              <a:t>    char s[4];</a:t>
            </a:r>
          </a:p>
          <a:p>
            <a:r>
              <a:rPr lang="en-US" dirty="0"/>
              <a:t>    short *w;</a:t>
            </a:r>
          </a:p>
          <a:p>
            <a:r>
              <a:rPr lang="en-US" dirty="0"/>
              <a:t>    w = (short*)*(s + 2);</a:t>
            </a:r>
          </a:p>
          <a:p>
            <a:r>
              <a:rPr lang="en-US" dirty="0"/>
              <a:t>    *w = 50;</a:t>
            </a:r>
          </a:p>
          <a:p>
            <a:r>
              <a:rPr lang="en-US" dirty="0"/>
              <a:t>}</a:t>
            </a:r>
          </a:p>
          <a:p>
            <a:endParaRPr lang="en-US" dirty="0"/>
          </a:p>
          <a:p>
            <a:r>
              <a:rPr lang="en-US" dirty="0"/>
              <a:t>int main(int </a:t>
            </a:r>
            <a:r>
              <a:rPr lang="en-US" dirty="0" err="1"/>
              <a:t>argc</a:t>
            </a:r>
            <a:r>
              <a:rPr lang="en-US" dirty="0"/>
              <a:t>, char** </a:t>
            </a:r>
            <a:r>
              <a:rPr lang="en-US" dirty="0" err="1"/>
              <a:t>argv</a:t>
            </a:r>
            <a:r>
              <a:rPr lang="en-US" dirty="0"/>
              <a:t>)</a:t>
            </a:r>
          </a:p>
          <a:p>
            <a:r>
              <a:rPr lang="en-US" dirty="0"/>
              <a:t>{</a:t>
            </a:r>
          </a:p>
          <a:p>
            <a:r>
              <a:rPr lang="en-US" dirty="0"/>
              <a:t>    int </a:t>
            </a:r>
            <a:r>
              <a:rPr lang="en-US" dirty="0" err="1"/>
              <a:t>i</a:t>
            </a:r>
            <a:r>
              <a:rPr lang="en-US" dirty="0"/>
              <a:t> = 4;</a:t>
            </a:r>
          </a:p>
          <a:p>
            <a:r>
              <a:rPr lang="en-US" dirty="0"/>
              <a:t>    fun(</a:t>
            </a:r>
            <a:r>
              <a:rPr lang="en-US" dirty="0" err="1"/>
              <a:t>i</a:t>
            </a:r>
            <a:r>
              <a:rPr lang="en-US" dirty="0"/>
              <a:t>, &amp;</a:t>
            </a:r>
            <a:r>
              <a:rPr lang="en-US" dirty="0" err="1"/>
              <a:t>i</a:t>
            </a:r>
            <a:r>
              <a:rPr lang="en-US" dirty="0"/>
              <a:t>);</a:t>
            </a:r>
          </a:p>
          <a:p>
            <a:r>
              <a:rPr lang="en-US" dirty="0"/>
              <a:t>    return 0;</a:t>
            </a:r>
          </a:p>
          <a:p>
            <a:r>
              <a:rPr lang="en-US" dirty="0"/>
              <a:t>}</a:t>
            </a:r>
          </a:p>
        </p:txBody>
      </p:sp>
      <p:sp>
        <p:nvSpPr>
          <p:cNvPr id="3" name="矩形 2">
            <a:extLst>
              <a:ext uri="{FF2B5EF4-FFF2-40B4-BE49-F238E27FC236}">
                <a16:creationId xmlns:a16="http://schemas.microsoft.com/office/drawing/2014/main" id="{6C8A4E3E-DE96-4AB3-9A9A-6D55F20208EC}"/>
              </a:ext>
            </a:extLst>
          </p:cNvPr>
          <p:cNvSpPr/>
          <p:nvPr/>
        </p:nvSpPr>
        <p:spPr bwMode="auto">
          <a:xfrm>
            <a:off x="6012192" y="1528335"/>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D05197F1-11DB-4A0C-9AF1-12DE2A194157}"/>
              </a:ext>
            </a:extLst>
          </p:cNvPr>
          <p:cNvSpPr/>
          <p:nvPr/>
        </p:nvSpPr>
        <p:spPr bwMode="auto">
          <a:xfrm>
            <a:off x="6012192" y="1931926"/>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5" name="矩形 4">
            <a:extLst>
              <a:ext uri="{FF2B5EF4-FFF2-40B4-BE49-F238E27FC236}">
                <a16:creationId xmlns:a16="http://schemas.microsoft.com/office/drawing/2014/main" id="{2A5DA27B-D0D1-4F48-AB5B-A7FAA753DF25}"/>
              </a:ext>
            </a:extLst>
          </p:cNvPr>
          <p:cNvSpPr/>
          <p:nvPr/>
        </p:nvSpPr>
        <p:spPr bwMode="auto">
          <a:xfrm>
            <a:off x="6012192" y="2334365"/>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矩形 5">
            <a:extLst>
              <a:ext uri="{FF2B5EF4-FFF2-40B4-BE49-F238E27FC236}">
                <a16:creationId xmlns:a16="http://schemas.microsoft.com/office/drawing/2014/main" id="{BCD11176-12A7-4FEF-B969-ED7FBC8D240A}"/>
              </a:ext>
            </a:extLst>
          </p:cNvPr>
          <p:cNvSpPr/>
          <p:nvPr/>
        </p:nvSpPr>
        <p:spPr bwMode="auto">
          <a:xfrm>
            <a:off x="6012160" y="1124744"/>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14DE2FB2-F654-4089-AE90-297B90C1CA7A}"/>
              </a:ext>
            </a:extLst>
          </p:cNvPr>
          <p:cNvSpPr/>
          <p:nvPr/>
        </p:nvSpPr>
        <p:spPr bwMode="auto">
          <a:xfrm>
            <a:off x="6012160" y="2736796"/>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9" name="直接连接符 8">
            <a:extLst>
              <a:ext uri="{FF2B5EF4-FFF2-40B4-BE49-F238E27FC236}">
                <a16:creationId xmlns:a16="http://schemas.microsoft.com/office/drawing/2014/main" id="{9D6BBBE2-924B-494D-B792-60B90F20DCED}"/>
              </a:ext>
            </a:extLst>
          </p:cNvPr>
          <p:cNvCxnSpPr>
            <a:stCxn id="4" idx="2"/>
            <a:endCxn id="5" idx="2"/>
          </p:cNvCxnSpPr>
          <p:nvPr/>
        </p:nvCxnSpPr>
        <p:spPr bwMode="auto">
          <a:xfrm>
            <a:off x="6804280" y="2334357"/>
            <a:ext cx="0" cy="4024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直接连接符 10">
            <a:extLst>
              <a:ext uri="{FF2B5EF4-FFF2-40B4-BE49-F238E27FC236}">
                <a16:creationId xmlns:a16="http://schemas.microsoft.com/office/drawing/2014/main" id="{70261D11-3CE2-44B6-99A6-8A01E541FDE6}"/>
              </a:ext>
            </a:extLst>
          </p:cNvPr>
          <p:cNvCxnSpPr/>
          <p:nvPr/>
        </p:nvCxnSpPr>
        <p:spPr bwMode="auto">
          <a:xfrm>
            <a:off x="6425952" y="2334357"/>
            <a:ext cx="0" cy="4024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E5BF0865-9494-4F07-9719-AB5D3ACDA86D}"/>
              </a:ext>
            </a:extLst>
          </p:cNvPr>
          <p:cNvCxnSpPr/>
          <p:nvPr/>
        </p:nvCxnSpPr>
        <p:spPr bwMode="auto">
          <a:xfrm>
            <a:off x="7218040" y="2334357"/>
            <a:ext cx="0" cy="402439"/>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3" name="文本框 12">
            <a:extLst>
              <a:ext uri="{FF2B5EF4-FFF2-40B4-BE49-F238E27FC236}">
                <a16:creationId xmlns:a16="http://schemas.microsoft.com/office/drawing/2014/main" id="{CEF9DA66-3128-4299-A2C6-FFD7796F434A}"/>
              </a:ext>
            </a:extLst>
          </p:cNvPr>
          <p:cNvSpPr txBox="1"/>
          <p:nvPr/>
        </p:nvSpPr>
        <p:spPr>
          <a:xfrm>
            <a:off x="7668344" y="1065510"/>
            <a:ext cx="320922" cy="461665"/>
          </a:xfrm>
          <a:prstGeom prst="rect">
            <a:avLst/>
          </a:prstGeom>
          <a:noFill/>
        </p:spPr>
        <p:txBody>
          <a:bodyPr wrap="none" rtlCol="0">
            <a:spAutoFit/>
          </a:bodyPr>
          <a:lstStyle/>
          <a:p>
            <a:r>
              <a:rPr lang="en-US" dirty="0"/>
              <a:t>z</a:t>
            </a:r>
          </a:p>
        </p:txBody>
      </p:sp>
      <p:sp>
        <p:nvSpPr>
          <p:cNvPr id="14" name="文本框 13">
            <a:extLst>
              <a:ext uri="{FF2B5EF4-FFF2-40B4-BE49-F238E27FC236}">
                <a16:creationId xmlns:a16="http://schemas.microsoft.com/office/drawing/2014/main" id="{FE822584-845B-4F0B-B5D5-1E91F8D29669}"/>
              </a:ext>
            </a:extLst>
          </p:cNvPr>
          <p:cNvSpPr txBox="1"/>
          <p:nvPr/>
        </p:nvSpPr>
        <p:spPr>
          <a:xfrm>
            <a:off x="7668344" y="1469101"/>
            <a:ext cx="338554" cy="461665"/>
          </a:xfrm>
          <a:prstGeom prst="rect">
            <a:avLst/>
          </a:prstGeom>
          <a:noFill/>
        </p:spPr>
        <p:txBody>
          <a:bodyPr wrap="none" rtlCol="0">
            <a:spAutoFit/>
          </a:bodyPr>
          <a:lstStyle/>
          <a:p>
            <a:r>
              <a:rPr lang="en-US" dirty="0"/>
              <a:t>b</a:t>
            </a:r>
          </a:p>
        </p:txBody>
      </p:sp>
      <p:sp>
        <p:nvSpPr>
          <p:cNvPr id="15" name="文本框 14">
            <a:extLst>
              <a:ext uri="{FF2B5EF4-FFF2-40B4-BE49-F238E27FC236}">
                <a16:creationId xmlns:a16="http://schemas.microsoft.com/office/drawing/2014/main" id="{265F134A-FAC7-49C9-87F5-B04F401A39B0}"/>
              </a:ext>
            </a:extLst>
          </p:cNvPr>
          <p:cNvSpPr txBox="1"/>
          <p:nvPr/>
        </p:nvSpPr>
        <p:spPr>
          <a:xfrm>
            <a:off x="7668344" y="2275131"/>
            <a:ext cx="1125629" cy="461665"/>
          </a:xfrm>
          <a:prstGeom prst="rect">
            <a:avLst/>
          </a:prstGeom>
          <a:noFill/>
        </p:spPr>
        <p:txBody>
          <a:bodyPr wrap="none" rtlCol="0">
            <a:spAutoFit/>
          </a:bodyPr>
          <a:lstStyle/>
          <a:p>
            <a:r>
              <a:rPr lang="en-US" dirty="0"/>
              <a:t>s[0…3]</a:t>
            </a:r>
          </a:p>
        </p:txBody>
      </p:sp>
      <p:sp>
        <p:nvSpPr>
          <p:cNvPr id="16" name="文本框 15">
            <a:extLst>
              <a:ext uri="{FF2B5EF4-FFF2-40B4-BE49-F238E27FC236}">
                <a16:creationId xmlns:a16="http://schemas.microsoft.com/office/drawing/2014/main" id="{01C0B107-529F-4255-BFDB-77D9DA8AB266}"/>
              </a:ext>
            </a:extLst>
          </p:cNvPr>
          <p:cNvSpPr txBox="1"/>
          <p:nvPr/>
        </p:nvSpPr>
        <p:spPr>
          <a:xfrm>
            <a:off x="7677525" y="2707178"/>
            <a:ext cx="407484" cy="461665"/>
          </a:xfrm>
          <a:prstGeom prst="rect">
            <a:avLst/>
          </a:prstGeom>
          <a:noFill/>
        </p:spPr>
        <p:txBody>
          <a:bodyPr wrap="none" rtlCol="0">
            <a:spAutoFit/>
          </a:bodyPr>
          <a:lstStyle/>
          <a:p>
            <a:r>
              <a:rPr lang="en-US" dirty="0"/>
              <a:t>w</a:t>
            </a:r>
          </a:p>
        </p:txBody>
      </p:sp>
      <p:sp>
        <p:nvSpPr>
          <p:cNvPr id="17" name="文本框 16">
            <a:extLst>
              <a:ext uri="{FF2B5EF4-FFF2-40B4-BE49-F238E27FC236}">
                <a16:creationId xmlns:a16="http://schemas.microsoft.com/office/drawing/2014/main" id="{8FCC7FCD-A015-4E22-A429-23F65387C785}"/>
              </a:ext>
            </a:extLst>
          </p:cNvPr>
          <p:cNvSpPr txBox="1"/>
          <p:nvPr/>
        </p:nvSpPr>
        <p:spPr>
          <a:xfrm>
            <a:off x="4404872" y="1469101"/>
            <a:ext cx="1535281" cy="830997"/>
          </a:xfrm>
          <a:prstGeom prst="rect">
            <a:avLst/>
          </a:prstGeom>
          <a:noFill/>
        </p:spPr>
        <p:txBody>
          <a:bodyPr wrap="square" rtlCol="0">
            <a:spAutoFit/>
          </a:bodyPr>
          <a:lstStyle/>
          <a:p>
            <a:r>
              <a:rPr lang="zh-CN" altLang="en-US" dirty="0"/>
              <a:t>函数</a:t>
            </a:r>
            <a:r>
              <a:rPr lang="en-US" dirty="0"/>
              <a:t>fun</a:t>
            </a:r>
            <a:r>
              <a:rPr lang="zh-CN" altLang="en-US" dirty="0"/>
              <a:t>的活动记录</a:t>
            </a:r>
            <a:endParaRPr lang="en-US" dirty="0"/>
          </a:p>
        </p:txBody>
      </p:sp>
    </p:spTree>
    <p:extLst>
      <p:ext uri="{BB962C8B-B14F-4D97-AF65-F5344CB8AC3E}">
        <p14:creationId xmlns:p14="http://schemas.microsoft.com/office/powerpoint/2010/main" val="31567904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 name="文本框 70">
            <a:extLst>
              <a:ext uri="{FF2B5EF4-FFF2-40B4-BE49-F238E27FC236}">
                <a16:creationId xmlns:a16="http://schemas.microsoft.com/office/drawing/2014/main" id="{882F7544-1C77-4367-820B-B37D888B6546}"/>
              </a:ext>
            </a:extLst>
          </p:cNvPr>
          <p:cNvSpPr txBox="1"/>
          <p:nvPr/>
        </p:nvSpPr>
        <p:spPr>
          <a:xfrm>
            <a:off x="284366" y="552412"/>
            <a:ext cx="2420856" cy="2280881"/>
          </a:xfrm>
          <a:prstGeom prst="rect">
            <a:avLst/>
          </a:prstGeom>
          <a:noFill/>
        </p:spPr>
        <p:txBody>
          <a:bodyPr wrap="none" rtlCol="0">
            <a:spAutoFit/>
          </a:bodyPr>
          <a:lstStyle/>
          <a:p>
            <a:pPr defTabSz="387078"/>
            <a:r>
              <a:rPr lang="en-US" sz="1016" dirty="0">
                <a:solidFill>
                  <a:srgbClr val="FFFFFF"/>
                </a:solidFill>
                <a:latin typeface="Consolas" panose="020B0609020204030204" pitchFamily="49" charset="0"/>
                <a:cs typeface="Times New Roman" panose="02020603050405020304" pitchFamily="18" charset="0"/>
              </a:rPr>
              <a:t>int main(int </a:t>
            </a:r>
            <a:r>
              <a:rPr lang="en-US" sz="1016" dirty="0" err="1">
                <a:solidFill>
                  <a:srgbClr val="FFFFFF"/>
                </a:solidFill>
                <a:latin typeface="Consolas" panose="020B0609020204030204" pitchFamily="49" charset="0"/>
                <a:cs typeface="Times New Roman" panose="02020603050405020304" pitchFamily="18" charset="0"/>
              </a:rPr>
              <a:t>argc</a:t>
            </a:r>
            <a:r>
              <a:rPr lang="en-US" sz="1016" dirty="0">
                <a:solidFill>
                  <a:srgbClr val="FFFFFF"/>
                </a:solidFill>
                <a:latin typeface="Consolas" panose="020B0609020204030204" pitchFamily="49" charset="0"/>
                <a:cs typeface="Times New Roman" panose="02020603050405020304" pitchFamily="18" charset="0"/>
              </a:rPr>
              <a:t>, char** </a:t>
            </a:r>
            <a:r>
              <a:rPr lang="en-US" sz="1016" dirty="0" err="1">
                <a:solidFill>
                  <a:srgbClr val="FFFFFF"/>
                </a:solidFill>
                <a:latin typeface="Consolas" panose="020B0609020204030204" pitchFamily="49" charset="0"/>
                <a:cs typeface="Times New Roman" panose="02020603050405020304" pitchFamily="18" charset="0"/>
              </a:rPr>
              <a:t>argv</a:t>
            </a:r>
            <a:r>
              <a:rPr lang="en-US" sz="1016" dirty="0">
                <a:solidFill>
                  <a:srgbClr val="FFFFFF"/>
                </a:solidFill>
                <a:latin typeface="Consolas" panose="020B0609020204030204" pitchFamily="49" charset="0"/>
                <a:cs typeface="Times New Roman" panose="02020603050405020304" pitchFamily="18" charset="0"/>
              </a:rPr>
              <a:t>)</a:t>
            </a:r>
          </a:p>
          <a:p>
            <a:pPr defTabSz="387078"/>
            <a:r>
              <a:rPr lang="en-US" sz="1016" dirty="0">
                <a:solidFill>
                  <a:srgbClr val="FFFFFF"/>
                </a:solidFill>
                <a:latin typeface="Consolas" panose="020B0609020204030204" pitchFamily="49" charset="0"/>
                <a:cs typeface="Times New Roman" panose="02020603050405020304" pitchFamily="18" charset="0"/>
              </a:rPr>
              <a:t>{</a:t>
            </a:r>
          </a:p>
          <a:p>
            <a:pPr defTabSz="387078"/>
            <a:r>
              <a:rPr lang="en-US" sz="1016" dirty="0">
                <a:solidFill>
                  <a:srgbClr val="FFFFFF"/>
                </a:solidFill>
                <a:latin typeface="Consolas" panose="020B0609020204030204" pitchFamily="49" charset="0"/>
                <a:cs typeface="Times New Roman" panose="02020603050405020304" pitchFamily="18" charset="0"/>
              </a:rPr>
              <a:t>    int </a:t>
            </a:r>
            <a:r>
              <a:rPr lang="en-US" sz="1016" dirty="0" err="1">
                <a:solidFill>
                  <a:srgbClr val="FFFFFF"/>
                </a:solidFill>
                <a:latin typeface="Consolas" panose="020B0609020204030204" pitchFamily="49" charset="0"/>
                <a:cs typeface="Times New Roman" panose="02020603050405020304" pitchFamily="18" charset="0"/>
              </a:rPr>
              <a:t>i</a:t>
            </a:r>
            <a:r>
              <a:rPr lang="en-US" sz="1016" dirty="0">
                <a:solidFill>
                  <a:srgbClr val="FFFFFF"/>
                </a:solidFill>
                <a:latin typeface="Consolas" panose="020B0609020204030204" pitchFamily="49" charset="0"/>
                <a:cs typeface="Times New Roman" panose="02020603050405020304" pitchFamily="18" charset="0"/>
              </a:rPr>
              <a:t> = 4;</a:t>
            </a:r>
          </a:p>
          <a:p>
            <a:pPr defTabSz="387078"/>
            <a:r>
              <a:rPr lang="en-US" sz="1016" dirty="0">
                <a:solidFill>
                  <a:srgbClr val="FFFFFF"/>
                </a:solidFill>
                <a:latin typeface="Consolas" panose="020B0609020204030204" pitchFamily="49" charset="0"/>
                <a:cs typeface="Times New Roman" panose="02020603050405020304" pitchFamily="18" charset="0"/>
              </a:rPr>
              <a:t>    </a:t>
            </a:r>
          </a:p>
          <a:p>
            <a:pPr defTabSz="387078"/>
            <a:r>
              <a:rPr lang="en-US" sz="1016" dirty="0">
                <a:solidFill>
                  <a:srgbClr val="FFFFFF"/>
                </a:solidFill>
                <a:latin typeface="Consolas" panose="020B0609020204030204" pitchFamily="49" charset="0"/>
                <a:cs typeface="Times New Roman" panose="02020603050405020304" pitchFamily="18" charset="0"/>
              </a:rPr>
              <a:t>    fun(</a:t>
            </a:r>
            <a:r>
              <a:rPr lang="en-US" sz="1016" dirty="0" err="1">
                <a:solidFill>
                  <a:srgbClr val="FFFFFF"/>
                </a:solidFill>
                <a:latin typeface="Consolas" panose="020B0609020204030204" pitchFamily="49" charset="0"/>
                <a:cs typeface="Times New Roman" panose="02020603050405020304" pitchFamily="18" charset="0"/>
              </a:rPr>
              <a:t>i</a:t>
            </a:r>
            <a:r>
              <a:rPr lang="en-US" sz="1016" dirty="0">
                <a:solidFill>
                  <a:srgbClr val="FFFFFF"/>
                </a:solidFill>
                <a:latin typeface="Consolas" panose="020B0609020204030204" pitchFamily="49" charset="0"/>
                <a:cs typeface="Times New Roman" panose="02020603050405020304" pitchFamily="18" charset="0"/>
              </a:rPr>
              <a:t>, &amp;</a:t>
            </a:r>
            <a:r>
              <a:rPr lang="en-US" sz="1016" dirty="0" err="1">
                <a:solidFill>
                  <a:srgbClr val="FFFFFF"/>
                </a:solidFill>
                <a:latin typeface="Consolas" panose="020B0609020204030204" pitchFamily="49" charset="0"/>
                <a:cs typeface="Times New Roman" panose="02020603050405020304" pitchFamily="18" charset="0"/>
              </a:rPr>
              <a:t>i</a:t>
            </a:r>
            <a:r>
              <a:rPr lang="en-US" sz="1016" dirty="0">
                <a:solidFill>
                  <a:srgbClr val="FFFFFF"/>
                </a:solidFill>
                <a:latin typeface="Consolas" panose="020B0609020204030204" pitchFamily="49" charset="0"/>
                <a:cs typeface="Times New Roman" panose="02020603050405020304" pitchFamily="18" charset="0"/>
              </a:rPr>
              <a:t>);</a:t>
            </a:r>
          </a:p>
          <a:p>
            <a:pPr defTabSz="387078"/>
            <a:r>
              <a:rPr lang="en-US" sz="1016" dirty="0">
                <a:solidFill>
                  <a:srgbClr val="FFFFFF"/>
                </a:solidFill>
                <a:latin typeface="Consolas" panose="020B0609020204030204" pitchFamily="49" charset="0"/>
                <a:cs typeface="Times New Roman" panose="02020603050405020304" pitchFamily="18" charset="0"/>
              </a:rPr>
              <a:t>    </a:t>
            </a:r>
          </a:p>
          <a:p>
            <a:pPr defTabSz="387078"/>
            <a:endParaRPr lang="en-US" sz="1016" dirty="0">
              <a:solidFill>
                <a:srgbClr val="FFFFFF"/>
              </a:solidFill>
              <a:latin typeface="Consolas" panose="020B0609020204030204" pitchFamily="49" charset="0"/>
              <a:cs typeface="Times New Roman" panose="02020603050405020304" pitchFamily="18" charset="0"/>
            </a:endParaRPr>
          </a:p>
          <a:p>
            <a:pPr defTabSz="387078"/>
            <a:endParaRPr lang="en-US" sz="1016" dirty="0">
              <a:solidFill>
                <a:srgbClr val="FFFFFF"/>
              </a:solidFill>
              <a:latin typeface="Consolas" panose="020B0609020204030204" pitchFamily="49" charset="0"/>
              <a:cs typeface="Times New Roman" panose="02020603050405020304" pitchFamily="18" charset="0"/>
            </a:endParaRPr>
          </a:p>
          <a:p>
            <a:pPr defTabSz="387078"/>
            <a:endParaRPr lang="en-US" sz="1016" dirty="0">
              <a:solidFill>
                <a:srgbClr val="FFFFFF"/>
              </a:solidFill>
              <a:latin typeface="Consolas" panose="020B0609020204030204" pitchFamily="49" charset="0"/>
              <a:cs typeface="Times New Roman" panose="02020603050405020304" pitchFamily="18" charset="0"/>
            </a:endParaRPr>
          </a:p>
          <a:p>
            <a:pPr defTabSz="387078"/>
            <a:endParaRPr lang="en-US" sz="1016" dirty="0">
              <a:solidFill>
                <a:srgbClr val="FFFFFF"/>
              </a:solidFill>
              <a:latin typeface="Consolas" panose="020B0609020204030204" pitchFamily="49" charset="0"/>
              <a:cs typeface="Times New Roman" panose="02020603050405020304" pitchFamily="18" charset="0"/>
            </a:endParaRPr>
          </a:p>
          <a:p>
            <a:pPr defTabSz="387078"/>
            <a:endParaRPr lang="en-US" sz="1016" dirty="0">
              <a:solidFill>
                <a:srgbClr val="FFFFFF"/>
              </a:solidFill>
              <a:latin typeface="Consolas" panose="020B0609020204030204" pitchFamily="49" charset="0"/>
              <a:cs typeface="Times New Roman" panose="02020603050405020304" pitchFamily="18" charset="0"/>
            </a:endParaRPr>
          </a:p>
          <a:p>
            <a:pPr defTabSz="387078"/>
            <a:endParaRPr lang="en-US" sz="1016" dirty="0">
              <a:solidFill>
                <a:srgbClr val="FFFFFF"/>
              </a:solidFill>
              <a:latin typeface="Consolas" panose="020B0609020204030204" pitchFamily="49" charset="0"/>
              <a:cs typeface="Times New Roman" panose="02020603050405020304" pitchFamily="18" charset="0"/>
            </a:endParaRPr>
          </a:p>
          <a:p>
            <a:pPr defTabSz="387078"/>
            <a:r>
              <a:rPr lang="en-US" sz="1016" dirty="0">
                <a:solidFill>
                  <a:srgbClr val="FFFFFF"/>
                </a:solidFill>
                <a:latin typeface="Consolas" panose="020B0609020204030204" pitchFamily="49" charset="0"/>
                <a:cs typeface="Times New Roman" panose="02020603050405020304" pitchFamily="18" charset="0"/>
              </a:rPr>
              <a:t>    return 0;</a:t>
            </a:r>
          </a:p>
          <a:p>
            <a:pPr defTabSz="387078"/>
            <a:r>
              <a:rPr lang="en-US" sz="1016" dirty="0">
                <a:solidFill>
                  <a:srgbClr val="FFFFFF"/>
                </a:solidFill>
                <a:latin typeface="Consolas" panose="020B0609020204030204" pitchFamily="49" charset="0"/>
                <a:cs typeface="Times New Roman" panose="02020603050405020304" pitchFamily="18" charset="0"/>
              </a:rPr>
              <a:t>}</a:t>
            </a:r>
          </a:p>
        </p:txBody>
      </p:sp>
      <p:sp>
        <p:nvSpPr>
          <p:cNvPr id="72" name="矩形 71">
            <a:extLst>
              <a:ext uri="{FF2B5EF4-FFF2-40B4-BE49-F238E27FC236}">
                <a16:creationId xmlns:a16="http://schemas.microsoft.com/office/drawing/2014/main" id="{2FB2026C-A072-43BC-9A7E-F44FBAE8764F}"/>
              </a:ext>
            </a:extLst>
          </p:cNvPr>
          <p:cNvSpPr/>
          <p:nvPr/>
        </p:nvSpPr>
        <p:spPr bwMode="auto">
          <a:xfrm>
            <a:off x="6614093" y="2152108"/>
            <a:ext cx="670599" cy="170354"/>
          </a:xfrm>
          <a:prstGeom prst="rect">
            <a:avLst/>
          </a:prstGeom>
          <a:solidFill>
            <a:srgbClr val="00B05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r>
              <a:rPr lang="en-US" sz="1016" dirty="0">
                <a:solidFill>
                  <a:srgbClr val="FFFFFF"/>
                </a:solidFill>
                <a:latin typeface="Consolas" panose="020B0609020204030204" pitchFamily="49" charset="0"/>
                <a:cs typeface="Times New Roman" panose="02020603050405020304" pitchFamily="18" charset="0"/>
              </a:rPr>
              <a:t>2</a:t>
            </a:r>
          </a:p>
        </p:txBody>
      </p:sp>
      <p:sp>
        <p:nvSpPr>
          <p:cNvPr id="73" name="矩形 72">
            <a:extLst>
              <a:ext uri="{FF2B5EF4-FFF2-40B4-BE49-F238E27FC236}">
                <a16:creationId xmlns:a16="http://schemas.microsoft.com/office/drawing/2014/main" id="{4A9B85EC-D89B-4744-8C43-CDCEE4F24F7D}"/>
              </a:ext>
            </a:extLst>
          </p:cNvPr>
          <p:cNvSpPr/>
          <p:nvPr/>
        </p:nvSpPr>
        <p:spPr bwMode="auto">
          <a:xfrm>
            <a:off x="6614093" y="2322953"/>
            <a:ext cx="670599" cy="170354"/>
          </a:xfrm>
          <a:prstGeom prst="rect">
            <a:avLst/>
          </a:prstGeom>
          <a:solidFill>
            <a:srgbClr val="FF000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defTabSz="387078"/>
            <a:r>
              <a:rPr lang="en-US" sz="1016" dirty="0">
                <a:solidFill>
                  <a:srgbClr val="FFFFFF"/>
                </a:solidFill>
                <a:latin typeface="Consolas" panose="020B0609020204030204" pitchFamily="49" charset="0"/>
                <a:cs typeface="Times New Roman" panose="02020603050405020304" pitchFamily="18" charset="0"/>
              </a:rPr>
              <a:t>saved PC</a:t>
            </a:r>
          </a:p>
        </p:txBody>
      </p:sp>
      <p:sp>
        <p:nvSpPr>
          <p:cNvPr id="74" name="矩形 73">
            <a:extLst>
              <a:ext uri="{FF2B5EF4-FFF2-40B4-BE49-F238E27FC236}">
                <a16:creationId xmlns:a16="http://schemas.microsoft.com/office/drawing/2014/main" id="{A8F5CB14-904C-4572-BAB4-C66295DF8B70}"/>
              </a:ext>
            </a:extLst>
          </p:cNvPr>
          <p:cNvSpPr/>
          <p:nvPr/>
        </p:nvSpPr>
        <p:spPr bwMode="auto">
          <a:xfrm>
            <a:off x="6614079" y="1981264"/>
            <a:ext cx="670599" cy="170354"/>
          </a:xfrm>
          <a:prstGeom prst="rect">
            <a:avLst/>
          </a:prstGeom>
          <a:solidFill>
            <a:srgbClr val="00B05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latin typeface="Consolas" panose="020B0609020204030204" pitchFamily="49" charset="0"/>
              <a:cs typeface="Times New Roman" panose="02020603050405020304" pitchFamily="18" charset="0"/>
            </a:endParaRPr>
          </a:p>
        </p:txBody>
      </p:sp>
      <p:sp>
        <p:nvSpPr>
          <p:cNvPr id="75" name="矩形 74">
            <a:extLst>
              <a:ext uri="{FF2B5EF4-FFF2-40B4-BE49-F238E27FC236}">
                <a16:creationId xmlns:a16="http://schemas.microsoft.com/office/drawing/2014/main" id="{2AFFDCA7-AB24-472C-8F52-A08F443084A3}"/>
              </a:ext>
            </a:extLst>
          </p:cNvPr>
          <p:cNvSpPr/>
          <p:nvPr/>
        </p:nvSpPr>
        <p:spPr bwMode="auto">
          <a:xfrm>
            <a:off x="6614079" y="2496966"/>
            <a:ext cx="670599" cy="170354"/>
          </a:xfrm>
          <a:prstGeom prst="rect">
            <a:avLst/>
          </a:prstGeom>
          <a:solidFill>
            <a:srgbClr val="0070C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latin typeface="Consolas" panose="020B0609020204030204" pitchFamily="49" charset="0"/>
              <a:cs typeface="Times New Roman" panose="02020603050405020304" pitchFamily="18" charset="0"/>
            </a:endParaRPr>
          </a:p>
        </p:txBody>
      </p:sp>
      <p:sp>
        <p:nvSpPr>
          <p:cNvPr id="76" name="文本框 75">
            <a:extLst>
              <a:ext uri="{FF2B5EF4-FFF2-40B4-BE49-F238E27FC236}">
                <a16:creationId xmlns:a16="http://schemas.microsoft.com/office/drawing/2014/main" id="{496885AA-7B9A-467B-BDF6-C6B46FFF7166}"/>
              </a:ext>
            </a:extLst>
          </p:cNvPr>
          <p:cNvSpPr txBox="1"/>
          <p:nvPr/>
        </p:nvSpPr>
        <p:spPr>
          <a:xfrm>
            <a:off x="7315160" y="1956189"/>
            <a:ext cx="473206" cy="248658"/>
          </a:xfrm>
          <a:prstGeom prst="rect">
            <a:avLst/>
          </a:prstGeom>
          <a:noFill/>
        </p:spPr>
        <p:txBody>
          <a:bodyPr wrap="none" rtlCol="0">
            <a:spAutoFit/>
          </a:bodyPr>
          <a:lstStyle/>
          <a:p>
            <a:pPr defTabSz="387078"/>
            <a:r>
              <a:rPr kumimoji="0" lang="en-US" sz="1016" dirty="0" err="1">
                <a:solidFill>
                  <a:srgbClr val="FFFFFF"/>
                </a:solidFill>
                <a:latin typeface="Consolas" panose="020B0609020204030204" pitchFamily="49" charset="0"/>
                <a:ea typeface="宋体"/>
                <a:cs typeface="Times New Roman" panose="02020603050405020304" pitchFamily="18" charset="0"/>
              </a:rPr>
              <a:t>argv</a:t>
            </a:r>
            <a:endParaRPr lang="en-US" sz="678" dirty="0">
              <a:solidFill>
                <a:srgbClr val="FFFFFF"/>
              </a:solidFill>
              <a:latin typeface="Consolas" panose="020B0609020204030204" pitchFamily="49" charset="0"/>
              <a:cs typeface="Times New Roman" panose="02020603050405020304" pitchFamily="18" charset="0"/>
            </a:endParaRPr>
          </a:p>
        </p:txBody>
      </p:sp>
      <p:sp>
        <p:nvSpPr>
          <p:cNvPr id="77" name="文本框 76">
            <a:extLst>
              <a:ext uri="{FF2B5EF4-FFF2-40B4-BE49-F238E27FC236}">
                <a16:creationId xmlns:a16="http://schemas.microsoft.com/office/drawing/2014/main" id="{2BF62DBA-1393-4830-93DA-0E8152EC4F06}"/>
              </a:ext>
            </a:extLst>
          </p:cNvPr>
          <p:cNvSpPr txBox="1"/>
          <p:nvPr/>
        </p:nvSpPr>
        <p:spPr>
          <a:xfrm>
            <a:off x="7315160" y="2127035"/>
            <a:ext cx="473206" cy="248658"/>
          </a:xfrm>
          <a:prstGeom prst="rect">
            <a:avLst/>
          </a:prstGeom>
          <a:noFill/>
        </p:spPr>
        <p:txBody>
          <a:bodyPr wrap="none" rtlCol="0">
            <a:spAutoFit/>
          </a:bodyPr>
          <a:lstStyle/>
          <a:p>
            <a:pPr defTabSz="387078"/>
            <a:r>
              <a:rPr lang="en-US" altLang="zh-CN" sz="1016" dirty="0" err="1">
                <a:solidFill>
                  <a:srgbClr val="FFFFFF"/>
                </a:solidFill>
                <a:latin typeface="Consolas" panose="020B0609020204030204" pitchFamily="49" charset="0"/>
                <a:cs typeface="Times New Roman" panose="02020603050405020304" pitchFamily="18" charset="0"/>
              </a:rPr>
              <a:t>argc</a:t>
            </a:r>
            <a:endParaRPr lang="en-US" sz="1016" dirty="0">
              <a:solidFill>
                <a:srgbClr val="FFFFFF"/>
              </a:solidFill>
              <a:latin typeface="Consolas" panose="020B0609020204030204" pitchFamily="49" charset="0"/>
              <a:cs typeface="Times New Roman" panose="02020603050405020304" pitchFamily="18" charset="0"/>
            </a:endParaRPr>
          </a:p>
        </p:txBody>
      </p:sp>
      <p:sp>
        <p:nvSpPr>
          <p:cNvPr id="78" name="矩形 77">
            <a:extLst>
              <a:ext uri="{FF2B5EF4-FFF2-40B4-BE49-F238E27FC236}">
                <a16:creationId xmlns:a16="http://schemas.microsoft.com/office/drawing/2014/main" id="{487FBADC-4328-4F17-9908-6FF128C3B5B6}"/>
              </a:ext>
            </a:extLst>
          </p:cNvPr>
          <p:cNvSpPr/>
          <p:nvPr/>
        </p:nvSpPr>
        <p:spPr bwMode="auto">
          <a:xfrm>
            <a:off x="6026484" y="1944283"/>
            <a:ext cx="365782" cy="135941"/>
          </a:xfrm>
          <a:prstGeom prst="rect">
            <a:avLst/>
          </a:prstGeom>
          <a:solidFill>
            <a:srgbClr val="92D05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t" anchorCtr="0" forceAA="0" compatLnSpc="1">
            <a:prstTxWarp prst="textNoShape">
              <a:avLst/>
            </a:prstTxWarp>
            <a:noAutofit/>
          </a:bodyPr>
          <a:lstStyle/>
          <a:p>
            <a:pPr defTabSz="387078"/>
            <a:endParaRPr lang="en-US" sz="1016">
              <a:solidFill>
                <a:srgbClr val="FFFFFF"/>
              </a:solidFill>
              <a:latin typeface="Consolas" panose="020B0609020204030204" pitchFamily="49" charset="0"/>
              <a:cs typeface="Times New Roman" panose="02020603050405020304" pitchFamily="18" charset="0"/>
            </a:endParaRPr>
          </a:p>
        </p:txBody>
      </p:sp>
      <p:sp>
        <p:nvSpPr>
          <p:cNvPr id="79" name="文本框 78">
            <a:extLst>
              <a:ext uri="{FF2B5EF4-FFF2-40B4-BE49-F238E27FC236}">
                <a16:creationId xmlns:a16="http://schemas.microsoft.com/office/drawing/2014/main" id="{A44BB5E6-4704-4426-8B56-ACDD2C73626C}"/>
              </a:ext>
            </a:extLst>
          </p:cNvPr>
          <p:cNvSpPr txBox="1"/>
          <p:nvPr/>
        </p:nvSpPr>
        <p:spPr>
          <a:xfrm>
            <a:off x="6104079" y="1769800"/>
            <a:ext cx="328936" cy="248658"/>
          </a:xfrm>
          <a:prstGeom prst="rect">
            <a:avLst/>
          </a:prstGeom>
          <a:noFill/>
        </p:spPr>
        <p:txBody>
          <a:bodyPr wrap="none" rtlCol="0">
            <a:spAutoFit/>
          </a:bodyPr>
          <a:lstStyle/>
          <a:p>
            <a:pPr defTabSz="387078"/>
            <a:r>
              <a:rPr lang="en-US" altLang="zh-CN" sz="1016" dirty="0">
                <a:solidFill>
                  <a:srgbClr val="FFFFFF"/>
                </a:solidFill>
                <a:latin typeface="Consolas" panose="020B0609020204030204" pitchFamily="49" charset="0"/>
                <a:cs typeface="Times New Roman" panose="02020603050405020304" pitchFamily="18" charset="0"/>
              </a:rPr>
              <a:t>SP</a:t>
            </a:r>
            <a:endParaRPr lang="en-US" sz="1016" dirty="0">
              <a:solidFill>
                <a:srgbClr val="FFFFFF"/>
              </a:solidFill>
              <a:latin typeface="Consolas" panose="020B0609020204030204" pitchFamily="49" charset="0"/>
              <a:cs typeface="Times New Roman" panose="02020603050405020304" pitchFamily="18" charset="0"/>
            </a:endParaRPr>
          </a:p>
        </p:txBody>
      </p:sp>
      <p:cxnSp>
        <p:nvCxnSpPr>
          <p:cNvPr id="80" name="连接符: 曲线 79">
            <a:extLst>
              <a:ext uri="{FF2B5EF4-FFF2-40B4-BE49-F238E27FC236}">
                <a16:creationId xmlns:a16="http://schemas.microsoft.com/office/drawing/2014/main" id="{2773931E-3631-4300-B180-8C59BAB51075}"/>
              </a:ext>
            </a:extLst>
          </p:cNvPr>
          <p:cNvCxnSpPr>
            <a:cxnSpLocks/>
          </p:cNvCxnSpPr>
          <p:nvPr/>
        </p:nvCxnSpPr>
        <p:spPr bwMode="auto">
          <a:xfrm rot="16200000" flipH="1">
            <a:off x="6176557" y="2052506"/>
            <a:ext cx="477811" cy="397205"/>
          </a:xfrm>
          <a:prstGeom prst="curvedConnector3">
            <a:avLst>
              <a:gd name="adj1" fmla="val 98606"/>
            </a:avLst>
          </a:prstGeom>
          <a:solidFill>
            <a:schemeClr val="accent1"/>
          </a:solidFill>
          <a:ln w="38100" cap="sq" cmpd="sng" algn="ctr">
            <a:solidFill>
              <a:schemeClr val="tx1"/>
            </a:solidFill>
            <a:prstDash val="solid"/>
            <a:round/>
            <a:headEnd type="none" w="sm" len="sm"/>
            <a:tailEnd type="triangle" w="med" len="lg"/>
          </a:ln>
          <a:effectLst/>
        </p:spPr>
      </p:cxnSp>
      <p:cxnSp>
        <p:nvCxnSpPr>
          <p:cNvPr id="81" name="连接符: 曲线 80">
            <a:extLst>
              <a:ext uri="{FF2B5EF4-FFF2-40B4-BE49-F238E27FC236}">
                <a16:creationId xmlns:a16="http://schemas.microsoft.com/office/drawing/2014/main" id="{552CAA19-5AE6-459C-B657-33B6EE973276}"/>
              </a:ext>
            </a:extLst>
          </p:cNvPr>
          <p:cNvCxnSpPr>
            <a:cxnSpLocks/>
          </p:cNvCxnSpPr>
          <p:nvPr/>
        </p:nvCxnSpPr>
        <p:spPr bwMode="auto">
          <a:xfrm flipV="1">
            <a:off x="6949393" y="1841838"/>
            <a:ext cx="411497" cy="238386"/>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82" name="矩形 81">
            <a:extLst>
              <a:ext uri="{FF2B5EF4-FFF2-40B4-BE49-F238E27FC236}">
                <a16:creationId xmlns:a16="http://schemas.microsoft.com/office/drawing/2014/main" id="{41AB2266-7067-4A65-9F4A-B06B20A053D8}"/>
              </a:ext>
            </a:extLst>
          </p:cNvPr>
          <p:cNvSpPr/>
          <p:nvPr/>
        </p:nvSpPr>
        <p:spPr bwMode="auto">
          <a:xfrm>
            <a:off x="7366204" y="1693130"/>
            <a:ext cx="406184" cy="141756"/>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latin typeface="Consolas" panose="020B0609020204030204" pitchFamily="49" charset="0"/>
              <a:cs typeface="Times New Roman" panose="02020603050405020304" pitchFamily="18" charset="0"/>
            </a:endParaRPr>
          </a:p>
        </p:txBody>
      </p:sp>
      <p:sp>
        <p:nvSpPr>
          <p:cNvPr id="83" name="文本框 82">
            <a:extLst>
              <a:ext uri="{FF2B5EF4-FFF2-40B4-BE49-F238E27FC236}">
                <a16:creationId xmlns:a16="http://schemas.microsoft.com/office/drawing/2014/main" id="{CE201F82-F508-4A00-8932-61EC22A02CDA}"/>
              </a:ext>
            </a:extLst>
          </p:cNvPr>
          <p:cNvSpPr txBox="1"/>
          <p:nvPr/>
        </p:nvSpPr>
        <p:spPr>
          <a:xfrm>
            <a:off x="5760892" y="1572561"/>
            <a:ext cx="1122423"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cs typeface="Times New Roman" panose="02020603050405020304" pitchFamily="18" charset="0"/>
              </a:rPr>
              <a:t>Stack Pointer</a:t>
            </a:r>
          </a:p>
        </p:txBody>
      </p:sp>
      <p:sp>
        <p:nvSpPr>
          <p:cNvPr id="84" name="文本框 83">
            <a:extLst>
              <a:ext uri="{FF2B5EF4-FFF2-40B4-BE49-F238E27FC236}">
                <a16:creationId xmlns:a16="http://schemas.microsoft.com/office/drawing/2014/main" id="{73D300B8-4EA3-4D36-85D8-638958BC06E0}"/>
              </a:ext>
            </a:extLst>
          </p:cNvPr>
          <p:cNvSpPr txBox="1"/>
          <p:nvPr/>
        </p:nvSpPr>
        <p:spPr>
          <a:xfrm>
            <a:off x="7409211" y="2496966"/>
            <a:ext cx="256802" cy="248658"/>
          </a:xfrm>
          <a:prstGeom prst="rect">
            <a:avLst/>
          </a:prstGeom>
          <a:noFill/>
        </p:spPr>
        <p:txBody>
          <a:bodyPr wrap="none" rtlCol="0">
            <a:spAutoFit/>
          </a:bodyPr>
          <a:lstStyle/>
          <a:p>
            <a:pPr defTabSz="348320" fontAlgn="auto">
              <a:spcBef>
                <a:spcPts val="0"/>
              </a:spcBef>
              <a:spcAft>
                <a:spcPts val="0"/>
              </a:spcAft>
            </a:pPr>
            <a:r>
              <a:rPr kumimoji="0" lang="en-US" sz="1016" dirty="0" err="1">
                <a:solidFill>
                  <a:srgbClr val="FFFFFF"/>
                </a:solidFill>
                <a:latin typeface="Consolas" panose="020B0609020204030204" pitchFamily="49" charset="0"/>
                <a:ea typeface="宋体"/>
                <a:cs typeface="Times New Roman" panose="02020603050405020304" pitchFamily="18" charset="0"/>
              </a:rPr>
              <a:t>i</a:t>
            </a:r>
            <a:endParaRPr kumimoji="0" lang="en-US" sz="1016" dirty="0">
              <a:solidFill>
                <a:srgbClr val="FFFFFF"/>
              </a:solidFill>
              <a:latin typeface="Consolas" panose="020B0609020204030204" pitchFamily="49" charset="0"/>
              <a:ea typeface="宋体"/>
              <a:cs typeface="Times New Roman" panose="02020603050405020304" pitchFamily="18" charset="0"/>
            </a:endParaRPr>
          </a:p>
        </p:txBody>
      </p:sp>
      <p:sp>
        <p:nvSpPr>
          <p:cNvPr id="85" name="文本框 84">
            <a:extLst>
              <a:ext uri="{FF2B5EF4-FFF2-40B4-BE49-F238E27FC236}">
                <a16:creationId xmlns:a16="http://schemas.microsoft.com/office/drawing/2014/main" id="{91E2E330-2F01-4CC6-8B96-609CA0E6E11D}"/>
              </a:ext>
            </a:extLst>
          </p:cNvPr>
          <p:cNvSpPr txBox="1"/>
          <p:nvPr/>
        </p:nvSpPr>
        <p:spPr>
          <a:xfrm>
            <a:off x="2792742" y="634464"/>
            <a:ext cx="3041217"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0070C0"/>
                </a:solidFill>
                <a:latin typeface="Consolas" panose="020B0609020204030204" pitchFamily="49" charset="0"/>
                <a:ea typeface="宋体"/>
                <a:cs typeface="Times New Roman" panose="02020603050405020304" pitchFamily="18" charset="0"/>
              </a:rPr>
              <a:t>SP = SP – 4    //</a:t>
            </a:r>
            <a:r>
              <a:rPr kumimoji="0" lang="zh-CN" altLang="en-US" sz="1016" dirty="0">
                <a:solidFill>
                  <a:srgbClr val="0070C0"/>
                </a:solidFill>
                <a:latin typeface="Consolas" panose="020B0609020204030204" pitchFamily="49" charset="0"/>
                <a:ea typeface="宋体"/>
                <a:cs typeface="Times New Roman" panose="02020603050405020304" pitchFamily="18" charset="0"/>
              </a:rPr>
              <a:t>局部变量</a:t>
            </a:r>
            <a:r>
              <a:rPr kumimoji="0" lang="en-US" altLang="zh-CN" sz="1016" dirty="0" err="1">
                <a:solidFill>
                  <a:srgbClr val="0070C0"/>
                </a:solidFill>
                <a:latin typeface="Consolas" panose="020B0609020204030204" pitchFamily="49" charset="0"/>
                <a:ea typeface="宋体"/>
                <a:cs typeface="Times New Roman" panose="02020603050405020304" pitchFamily="18" charset="0"/>
              </a:rPr>
              <a:t>i</a:t>
            </a:r>
            <a:r>
              <a:rPr kumimoji="0" lang="zh-CN" altLang="en-US" sz="1016" dirty="0">
                <a:solidFill>
                  <a:srgbClr val="0070C0"/>
                </a:solidFill>
                <a:latin typeface="Consolas" panose="020B0609020204030204" pitchFamily="49" charset="0"/>
                <a:ea typeface="宋体"/>
                <a:cs typeface="Times New Roman" panose="02020603050405020304" pitchFamily="18" charset="0"/>
              </a:rPr>
              <a:t>入栈（分配空间）</a:t>
            </a:r>
            <a:endParaRPr kumimoji="0" lang="en-US" sz="1016" dirty="0">
              <a:solidFill>
                <a:srgbClr val="0070C0"/>
              </a:solidFill>
              <a:latin typeface="Consolas" panose="020B0609020204030204" pitchFamily="49" charset="0"/>
              <a:ea typeface="宋体"/>
              <a:cs typeface="Times New Roman" panose="02020603050405020304" pitchFamily="18" charset="0"/>
            </a:endParaRPr>
          </a:p>
        </p:txBody>
      </p:sp>
      <p:sp>
        <p:nvSpPr>
          <p:cNvPr id="86" name="文本框 85">
            <a:extLst>
              <a:ext uri="{FF2B5EF4-FFF2-40B4-BE49-F238E27FC236}">
                <a16:creationId xmlns:a16="http://schemas.microsoft.com/office/drawing/2014/main" id="{F3046C9C-9979-413C-A47F-DF2763CDFD0B}"/>
              </a:ext>
            </a:extLst>
          </p:cNvPr>
          <p:cNvSpPr txBox="1"/>
          <p:nvPr/>
        </p:nvSpPr>
        <p:spPr>
          <a:xfrm>
            <a:off x="2793659" y="846673"/>
            <a:ext cx="1872629"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cs typeface="Times New Roman" panose="02020603050405020304" pitchFamily="18" charset="0"/>
              </a:rPr>
              <a:t>M[SP] = 4      //</a:t>
            </a:r>
            <a:r>
              <a:rPr kumimoji="0" lang="zh-CN" altLang="en-US" sz="1016" dirty="0">
                <a:solidFill>
                  <a:srgbClr val="FFFFFF"/>
                </a:solidFill>
                <a:latin typeface="Consolas" panose="020B0609020204030204" pitchFamily="49" charset="0"/>
                <a:ea typeface="宋体"/>
                <a:cs typeface="Times New Roman" panose="02020603050405020304" pitchFamily="18" charset="0"/>
              </a:rPr>
              <a:t>为</a:t>
            </a:r>
            <a:r>
              <a:rPr kumimoji="0" lang="en-US" altLang="zh-CN" sz="1016" dirty="0" err="1">
                <a:solidFill>
                  <a:srgbClr val="FFFFFF"/>
                </a:solidFill>
                <a:latin typeface="Consolas" panose="020B0609020204030204" pitchFamily="49" charset="0"/>
                <a:ea typeface="宋体"/>
                <a:cs typeface="Times New Roman" panose="02020603050405020304" pitchFamily="18" charset="0"/>
              </a:rPr>
              <a:t>i</a:t>
            </a:r>
            <a:r>
              <a:rPr kumimoji="0" lang="zh-CN" altLang="en-US" sz="1016" dirty="0">
                <a:solidFill>
                  <a:srgbClr val="FFFFFF"/>
                </a:solidFill>
                <a:latin typeface="Consolas" panose="020B0609020204030204" pitchFamily="49" charset="0"/>
                <a:ea typeface="宋体"/>
                <a:cs typeface="Times New Roman" panose="02020603050405020304" pitchFamily="18" charset="0"/>
              </a:rPr>
              <a:t>赋值</a:t>
            </a:r>
            <a:endParaRPr kumimoji="0" lang="en-US" sz="1016" dirty="0">
              <a:solidFill>
                <a:srgbClr val="FFFFFF"/>
              </a:solidFill>
              <a:latin typeface="Consolas" panose="020B0609020204030204" pitchFamily="49" charset="0"/>
              <a:ea typeface="宋体"/>
              <a:cs typeface="Times New Roman" panose="02020603050405020304" pitchFamily="18" charset="0"/>
            </a:endParaRPr>
          </a:p>
        </p:txBody>
      </p:sp>
      <p:cxnSp>
        <p:nvCxnSpPr>
          <p:cNvPr id="87" name="连接符: 曲线 86">
            <a:extLst>
              <a:ext uri="{FF2B5EF4-FFF2-40B4-BE49-F238E27FC236}">
                <a16:creationId xmlns:a16="http://schemas.microsoft.com/office/drawing/2014/main" id="{4EE58AA3-9A17-4AEB-9955-0913547C1FD1}"/>
              </a:ext>
            </a:extLst>
          </p:cNvPr>
          <p:cNvCxnSpPr>
            <a:cxnSpLocks/>
          </p:cNvCxnSpPr>
          <p:nvPr/>
        </p:nvCxnSpPr>
        <p:spPr bwMode="auto">
          <a:xfrm rot="16200000" flipH="1">
            <a:off x="6088550" y="2139994"/>
            <a:ext cx="653797" cy="397232"/>
          </a:xfrm>
          <a:prstGeom prst="curvedConnector3">
            <a:avLst>
              <a:gd name="adj1" fmla="val 100049"/>
            </a:avLst>
          </a:prstGeom>
          <a:solidFill>
            <a:schemeClr val="accent1"/>
          </a:solidFill>
          <a:ln w="38100" cap="sq" cmpd="sng" algn="ctr">
            <a:solidFill>
              <a:schemeClr val="tx1"/>
            </a:solidFill>
            <a:prstDash val="solid"/>
            <a:round/>
            <a:headEnd type="none" w="sm" len="sm"/>
            <a:tailEnd type="triangle" w="med" len="lg"/>
          </a:ln>
          <a:effectLst/>
        </p:spPr>
      </p:cxnSp>
      <p:sp>
        <p:nvSpPr>
          <p:cNvPr id="88" name="矩形 87">
            <a:extLst>
              <a:ext uri="{FF2B5EF4-FFF2-40B4-BE49-F238E27FC236}">
                <a16:creationId xmlns:a16="http://schemas.microsoft.com/office/drawing/2014/main" id="{A0AA4560-B34C-461B-9CAF-4D6BF134FC6F}"/>
              </a:ext>
            </a:extLst>
          </p:cNvPr>
          <p:cNvSpPr/>
          <p:nvPr/>
        </p:nvSpPr>
        <p:spPr bwMode="auto">
          <a:xfrm>
            <a:off x="6614079" y="2671995"/>
            <a:ext cx="670599" cy="170354"/>
          </a:xfrm>
          <a:prstGeom prst="rect">
            <a:avLst/>
          </a:prstGeom>
          <a:solidFill>
            <a:srgbClr val="00B05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latin typeface="Consolas" panose="020B0609020204030204" pitchFamily="49" charset="0"/>
              <a:cs typeface="Times New Roman" panose="02020603050405020304" pitchFamily="18" charset="0"/>
            </a:endParaRPr>
          </a:p>
        </p:txBody>
      </p:sp>
      <p:sp>
        <p:nvSpPr>
          <p:cNvPr id="89" name="矩形 88">
            <a:extLst>
              <a:ext uri="{FF2B5EF4-FFF2-40B4-BE49-F238E27FC236}">
                <a16:creationId xmlns:a16="http://schemas.microsoft.com/office/drawing/2014/main" id="{22F6A1B7-C335-4535-B9FA-06EBDC3A6A14}"/>
              </a:ext>
            </a:extLst>
          </p:cNvPr>
          <p:cNvSpPr/>
          <p:nvPr/>
        </p:nvSpPr>
        <p:spPr bwMode="auto">
          <a:xfrm>
            <a:off x="6614064" y="2844745"/>
            <a:ext cx="670599" cy="170354"/>
          </a:xfrm>
          <a:prstGeom prst="rect">
            <a:avLst/>
          </a:prstGeom>
          <a:solidFill>
            <a:srgbClr val="00B05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latin typeface="Consolas" panose="020B0609020204030204" pitchFamily="49" charset="0"/>
              <a:cs typeface="Times New Roman" panose="02020603050405020304" pitchFamily="18" charset="0"/>
            </a:endParaRPr>
          </a:p>
        </p:txBody>
      </p:sp>
      <p:sp>
        <p:nvSpPr>
          <p:cNvPr id="90" name="文本框 89">
            <a:extLst>
              <a:ext uri="{FF2B5EF4-FFF2-40B4-BE49-F238E27FC236}">
                <a16:creationId xmlns:a16="http://schemas.microsoft.com/office/drawing/2014/main" id="{137E9745-5F29-4B8E-82D6-358C3C8E9C11}"/>
              </a:ext>
            </a:extLst>
          </p:cNvPr>
          <p:cNvSpPr txBox="1"/>
          <p:nvPr/>
        </p:nvSpPr>
        <p:spPr>
          <a:xfrm>
            <a:off x="2788927" y="1158238"/>
            <a:ext cx="2521844" cy="1186607"/>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00B050"/>
                </a:solidFill>
                <a:latin typeface="Consolas" panose="020B0609020204030204" pitchFamily="49" charset="0"/>
                <a:ea typeface="宋体"/>
                <a:cs typeface="Times New Roman" panose="02020603050405020304" pitchFamily="18" charset="0"/>
              </a:rPr>
              <a:t>SP = SP – 8    //</a:t>
            </a:r>
            <a:r>
              <a:rPr kumimoji="0" lang="zh-CN" altLang="en-US" sz="1016" dirty="0">
                <a:solidFill>
                  <a:srgbClr val="00B050"/>
                </a:solidFill>
                <a:latin typeface="Consolas" panose="020B0609020204030204" pitchFamily="49" charset="0"/>
                <a:ea typeface="宋体"/>
                <a:cs typeface="Times New Roman" panose="02020603050405020304" pitchFamily="18" charset="0"/>
              </a:rPr>
              <a:t>形参入栈</a:t>
            </a:r>
            <a:endParaRPr kumimoji="0" lang="en-US" altLang="zh-CN" sz="1016" dirty="0">
              <a:solidFill>
                <a:srgbClr val="00B05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00B050"/>
                </a:solidFill>
                <a:latin typeface="Consolas" panose="020B0609020204030204" pitchFamily="49" charset="0"/>
                <a:ea typeface="宋体"/>
                <a:cs typeface="Times New Roman" panose="02020603050405020304" pitchFamily="18" charset="0"/>
              </a:rPr>
              <a:t>R1 = M[SP+8]   //</a:t>
            </a:r>
            <a:r>
              <a:rPr kumimoji="0" lang="zh-CN" altLang="en-US" sz="1016" dirty="0">
                <a:solidFill>
                  <a:srgbClr val="00B050"/>
                </a:solidFill>
                <a:latin typeface="Consolas" panose="020B0609020204030204" pitchFamily="49" charset="0"/>
                <a:ea typeface="宋体"/>
                <a:cs typeface="Times New Roman" panose="02020603050405020304" pitchFamily="18" charset="0"/>
              </a:rPr>
              <a:t>计算第</a:t>
            </a:r>
            <a:r>
              <a:rPr kumimoji="0" lang="en-US" altLang="zh-CN" sz="1016" dirty="0">
                <a:solidFill>
                  <a:srgbClr val="00B050"/>
                </a:solidFill>
                <a:latin typeface="Consolas" panose="020B0609020204030204" pitchFamily="49" charset="0"/>
                <a:ea typeface="宋体"/>
                <a:cs typeface="Times New Roman" panose="02020603050405020304" pitchFamily="18" charset="0"/>
              </a:rPr>
              <a:t>1</a:t>
            </a:r>
            <a:r>
              <a:rPr kumimoji="0" lang="zh-CN" altLang="en-US" sz="1016" dirty="0">
                <a:solidFill>
                  <a:srgbClr val="00B050"/>
                </a:solidFill>
                <a:latin typeface="Consolas" panose="020B0609020204030204" pitchFamily="49" charset="0"/>
                <a:ea typeface="宋体"/>
                <a:cs typeface="Times New Roman" panose="02020603050405020304" pitchFamily="18" charset="0"/>
              </a:rPr>
              <a:t>个形参的值</a:t>
            </a:r>
            <a:endParaRPr kumimoji="0" lang="en-US" sz="1016" dirty="0">
              <a:solidFill>
                <a:srgbClr val="00B05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00B050"/>
                </a:solidFill>
                <a:latin typeface="Consolas" panose="020B0609020204030204" pitchFamily="49" charset="0"/>
                <a:ea typeface="宋体"/>
                <a:cs typeface="Times New Roman" panose="02020603050405020304" pitchFamily="18" charset="0"/>
              </a:rPr>
              <a:t>R2 = SP + 8    //</a:t>
            </a:r>
            <a:r>
              <a:rPr kumimoji="0" lang="zh-CN" altLang="en-US" sz="1016" dirty="0">
                <a:solidFill>
                  <a:srgbClr val="00B050"/>
                </a:solidFill>
                <a:latin typeface="Consolas" panose="020B0609020204030204" pitchFamily="49" charset="0"/>
                <a:ea typeface="宋体"/>
                <a:cs typeface="Times New Roman" panose="02020603050405020304" pitchFamily="18" charset="0"/>
              </a:rPr>
              <a:t>计算第</a:t>
            </a:r>
            <a:r>
              <a:rPr kumimoji="0" lang="en-US" altLang="zh-CN" sz="1016" dirty="0">
                <a:solidFill>
                  <a:srgbClr val="00B050"/>
                </a:solidFill>
                <a:latin typeface="Consolas" panose="020B0609020204030204" pitchFamily="49" charset="0"/>
                <a:ea typeface="宋体"/>
                <a:cs typeface="Times New Roman" panose="02020603050405020304" pitchFamily="18" charset="0"/>
              </a:rPr>
              <a:t>2</a:t>
            </a:r>
            <a:r>
              <a:rPr kumimoji="0" lang="zh-CN" altLang="en-US" sz="1016" dirty="0">
                <a:solidFill>
                  <a:srgbClr val="00B050"/>
                </a:solidFill>
                <a:latin typeface="Consolas" panose="020B0609020204030204" pitchFamily="49" charset="0"/>
                <a:ea typeface="宋体"/>
                <a:cs typeface="Times New Roman" panose="02020603050405020304" pitchFamily="18" charset="0"/>
              </a:rPr>
              <a:t>个形参的值</a:t>
            </a:r>
            <a:endParaRPr kumimoji="0" lang="en-US" sz="1016" dirty="0">
              <a:solidFill>
                <a:srgbClr val="00B05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00B050"/>
                </a:solidFill>
                <a:latin typeface="Consolas" panose="020B0609020204030204" pitchFamily="49" charset="0"/>
                <a:ea typeface="宋体"/>
                <a:cs typeface="Times New Roman" panose="02020603050405020304" pitchFamily="18" charset="0"/>
              </a:rPr>
              <a:t>M[SP] = R1     //</a:t>
            </a:r>
            <a:r>
              <a:rPr kumimoji="0" lang="zh-CN" altLang="en-US" sz="1016" dirty="0">
                <a:solidFill>
                  <a:srgbClr val="00B050"/>
                </a:solidFill>
                <a:latin typeface="Consolas" panose="020B0609020204030204" pitchFamily="49" charset="0"/>
                <a:ea typeface="宋体"/>
                <a:cs typeface="Times New Roman" panose="02020603050405020304" pitchFamily="18" charset="0"/>
              </a:rPr>
              <a:t>给第</a:t>
            </a:r>
            <a:r>
              <a:rPr kumimoji="0" lang="en-US" altLang="zh-CN" sz="1016" dirty="0">
                <a:solidFill>
                  <a:srgbClr val="00B050"/>
                </a:solidFill>
                <a:latin typeface="Consolas" panose="020B0609020204030204" pitchFamily="49" charset="0"/>
                <a:ea typeface="宋体"/>
                <a:cs typeface="Times New Roman" panose="02020603050405020304" pitchFamily="18" charset="0"/>
              </a:rPr>
              <a:t>1</a:t>
            </a:r>
            <a:r>
              <a:rPr kumimoji="0" lang="zh-CN" altLang="en-US" sz="1016" dirty="0">
                <a:solidFill>
                  <a:srgbClr val="00B050"/>
                </a:solidFill>
                <a:latin typeface="Consolas" panose="020B0609020204030204" pitchFamily="49" charset="0"/>
                <a:ea typeface="宋体"/>
                <a:cs typeface="Times New Roman" panose="02020603050405020304" pitchFamily="18" charset="0"/>
              </a:rPr>
              <a:t>个形参赋值</a:t>
            </a:r>
            <a:endParaRPr kumimoji="0" lang="en-US" sz="1016" dirty="0">
              <a:solidFill>
                <a:srgbClr val="00B05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00B050"/>
                </a:solidFill>
                <a:latin typeface="Consolas" panose="020B0609020204030204" pitchFamily="49" charset="0"/>
                <a:ea typeface="宋体"/>
                <a:cs typeface="Times New Roman" panose="02020603050405020304" pitchFamily="18" charset="0"/>
              </a:rPr>
              <a:t>M[SP+4] = R2   //</a:t>
            </a:r>
            <a:r>
              <a:rPr kumimoji="0" lang="zh-CN" altLang="en-US" sz="1016" dirty="0">
                <a:solidFill>
                  <a:srgbClr val="00B050"/>
                </a:solidFill>
                <a:latin typeface="Consolas" panose="020B0609020204030204" pitchFamily="49" charset="0"/>
                <a:ea typeface="宋体"/>
                <a:cs typeface="Times New Roman" panose="02020603050405020304" pitchFamily="18" charset="0"/>
              </a:rPr>
              <a:t>给第</a:t>
            </a:r>
            <a:r>
              <a:rPr kumimoji="0" lang="en-US" altLang="zh-CN" sz="1016" dirty="0">
                <a:solidFill>
                  <a:srgbClr val="00B050"/>
                </a:solidFill>
                <a:latin typeface="Consolas" panose="020B0609020204030204" pitchFamily="49" charset="0"/>
                <a:ea typeface="宋体"/>
                <a:cs typeface="Times New Roman" panose="02020603050405020304" pitchFamily="18" charset="0"/>
              </a:rPr>
              <a:t>2</a:t>
            </a:r>
            <a:r>
              <a:rPr kumimoji="0" lang="zh-CN" altLang="en-US" sz="1016" dirty="0">
                <a:solidFill>
                  <a:srgbClr val="00B050"/>
                </a:solidFill>
                <a:latin typeface="Consolas" panose="020B0609020204030204" pitchFamily="49" charset="0"/>
                <a:ea typeface="宋体"/>
                <a:cs typeface="Times New Roman" panose="02020603050405020304" pitchFamily="18" charset="0"/>
              </a:rPr>
              <a:t>个形参赋值</a:t>
            </a:r>
            <a:endParaRPr kumimoji="0" lang="en-US" sz="1016" dirty="0">
              <a:solidFill>
                <a:srgbClr val="00B05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FF0000"/>
                </a:solidFill>
                <a:latin typeface="Consolas" panose="020B0609020204030204" pitchFamily="49" charset="0"/>
                <a:ea typeface="宋体"/>
                <a:cs typeface="Times New Roman" panose="02020603050405020304" pitchFamily="18" charset="0"/>
              </a:rPr>
              <a:t>CALL &lt;fun&gt;     //</a:t>
            </a:r>
            <a:r>
              <a:rPr kumimoji="0" lang="zh-CN" altLang="en-US" sz="1016" dirty="0">
                <a:solidFill>
                  <a:srgbClr val="FF0000"/>
                </a:solidFill>
                <a:latin typeface="Consolas" panose="020B0609020204030204" pitchFamily="49" charset="0"/>
                <a:ea typeface="宋体"/>
                <a:cs typeface="Times New Roman" panose="02020603050405020304" pitchFamily="18" charset="0"/>
              </a:rPr>
              <a:t>调用函数</a:t>
            </a:r>
            <a:endParaRPr kumimoji="0" lang="en-US" sz="1016" dirty="0">
              <a:solidFill>
                <a:srgbClr val="FF000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00B050"/>
                </a:solidFill>
                <a:latin typeface="Consolas" panose="020B0609020204030204" pitchFamily="49" charset="0"/>
                <a:ea typeface="宋体"/>
                <a:cs typeface="Times New Roman" panose="02020603050405020304" pitchFamily="18" charset="0"/>
              </a:rPr>
              <a:t>SP = SP + 8    //</a:t>
            </a:r>
            <a:r>
              <a:rPr kumimoji="0" lang="zh-CN" altLang="en-US" sz="1016" dirty="0">
                <a:solidFill>
                  <a:srgbClr val="00B050"/>
                </a:solidFill>
                <a:latin typeface="Consolas" panose="020B0609020204030204" pitchFamily="49" charset="0"/>
                <a:ea typeface="宋体"/>
                <a:cs typeface="Times New Roman" panose="02020603050405020304" pitchFamily="18" charset="0"/>
              </a:rPr>
              <a:t>形参出栈</a:t>
            </a:r>
            <a:endParaRPr kumimoji="0" lang="en-US" sz="1016" dirty="0">
              <a:solidFill>
                <a:srgbClr val="00B050"/>
              </a:solidFill>
              <a:latin typeface="Consolas" panose="020B0609020204030204" pitchFamily="49" charset="0"/>
              <a:ea typeface="宋体"/>
              <a:cs typeface="Times New Roman" panose="02020603050405020304" pitchFamily="18" charset="0"/>
            </a:endParaRPr>
          </a:p>
        </p:txBody>
      </p:sp>
      <p:sp>
        <p:nvSpPr>
          <p:cNvPr id="91" name="矩形 90">
            <a:extLst>
              <a:ext uri="{FF2B5EF4-FFF2-40B4-BE49-F238E27FC236}">
                <a16:creationId xmlns:a16="http://schemas.microsoft.com/office/drawing/2014/main" id="{E78434E4-19F7-4ED2-8CA7-F1AA3623F8B7}"/>
              </a:ext>
            </a:extLst>
          </p:cNvPr>
          <p:cNvSpPr/>
          <p:nvPr/>
        </p:nvSpPr>
        <p:spPr>
          <a:xfrm>
            <a:off x="284367" y="3449808"/>
            <a:ext cx="1853618" cy="1655581"/>
          </a:xfrm>
          <a:prstGeom prst="rect">
            <a:avLst/>
          </a:prstGeom>
        </p:spPr>
        <p:txBody>
          <a:bodyPr wrap="square">
            <a:spAutoFit/>
          </a:bodyPr>
          <a:lstStyle/>
          <a:p>
            <a:pPr defTabSz="387078">
              <a:defRPr/>
            </a:pPr>
            <a:r>
              <a:rPr lang="en-US" sz="1016" dirty="0">
                <a:solidFill>
                  <a:srgbClr val="FFFFFF"/>
                </a:solidFill>
                <a:latin typeface="Consolas" panose="020B0609020204030204" pitchFamily="49" charset="0"/>
                <a:cs typeface="Times New Roman" panose="02020603050405020304" pitchFamily="18" charset="0"/>
              </a:rPr>
              <a:t>void fun(int b, int *z)</a:t>
            </a:r>
          </a:p>
          <a:p>
            <a:pPr defTabSz="387078">
              <a:defRPr/>
            </a:pPr>
            <a:r>
              <a:rPr lang="en-US" sz="1016" dirty="0">
                <a:solidFill>
                  <a:srgbClr val="FFFFFF"/>
                </a:solidFill>
                <a:latin typeface="Consolas" panose="020B0609020204030204" pitchFamily="49" charset="0"/>
                <a:cs typeface="Times New Roman" panose="02020603050405020304" pitchFamily="18" charset="0"/>
              </a:rPr>
              <a:t>{</a:t>
            </a:r>
          </a:p>
          <a:p>
            <a:pPr defTabSz="387078">
              <a:defRPr/>
            </a:pPr>
            <a:r>
              <a:rPr lang="en-US" sz="1016" dirty="0">
                <a:solidFill>
                  <a:srgbClr val="FFFFFF"/>
                </a:solidFill>
                <a:latin typeface="Consolas" panose="020B0609020204030204" pitchFamily="49" charset="0"/>
                <a:cs typeface="Times New Roman" panose="02020603050405020304" pitchFamily="18" charset="0"/>
              </a:rPr>
              <a:t>    char s[4];</a:t>
            </a:r>
          </a:p>
          <a:p>
            <a:pPr defTabSz="387078">
              <a:defRPr/>
            </a:pPr>
            <a:r>
              <a:rPr lang="en-US" sz="1016" dirty="0">
                <a:solidFill>
                  <a:srgbClr val="FFFFFF"/>
                </a:solidFill>
                <a:latin typeface="Consolas" panose="020B0609020204030204" pitchFamily="49" charset="0"/>
                <a:cs typeface="Times New Roman" panose="02020603050405020304" pitchFamily="18" charset="0"/>
              </a:rPr>
              <a:t>    short *w;</a:t>
            </a:r>
          </a:p>
          <a:p>
            <a:pPr defTabSz="387078">
              <a:defRPr/>
            </a:pPr>
            <a:r>
              <a:rPr lang="en-US" sz="1016" dirty="0">
                <a:solidFill>
                  <a:srgbClr val="FFFFFF"/>
                </a:solidFill>
                <a:latin typeface="Consolas" panose="020B0609020204030204" pitchFamily="49" charset="0"/>
                <a:cs typeface="Times New Roman" panose="02020603050405020304" pitchFamily="18" charset="0"/>
              </a:rPr>
              <a:t>    w = (short*)(s + 2);</a:t>
            </a:r>
          </a:p>
          <a:p>
            <a:pPr defTabSz="387078">
              <a:defRPr/>
            </a:pPr>
            <a:r>
              <a:rPr lang="en-US" sz="1016" dirty="0">
                <a:solidFill>
                  <a:srgbClr val="FFFFFF"/>
                </a:solidFill>
                <a:latin typeface="Consolas" panose="020B0609020204030204" pitchFamily="49" charset="0"/>
                <a:cs typeface="Times New Roman" panose="02020603050405020304" pitchFamily="18" charset="0"/>
              </a:rPr>
              <a:t>    </a:t>
            </a:r>
          </a:p>
          <a:p>
            <a:pPr defTabSz="387078">
              <a:defRPr/>
            </a:pPr>
            <a:endParaRPr lang="en-US" sz="1016" dirty="0">
              <a:solidFill>
                <a:srgbClr val="FFFFFF"/>
              </a:solidFill>
              <a:latin typeface="Consolas" panose="020B0609020204030204" pitchFamily="49" charset="0"/>
              <a:cs typeface="Times New Roman" panose="02020603050405020304" pitchFamily="18" charset="0"/>
            </a:endParaRPr>
          </a:p>
          <a:p>
            <a:pPr defTabSz="387078">
              <a:defRPr/>
            </a:pPr>
            <a:r>
              <a:rPr lang="en-US" sz="1016" dirty="0">
                <a:solidFill>
                  <a:srgbClr val="FFFFFF"/>
                </a:solidFill>
                <a:latin typeface="Consolas" panose="020B0609020204030204" pitchFamily="49" charset="0"/>
                <a:cs typeface="Times New Roman" panose="02020603050405020304" pitchFamily="18" charset="0"/>
              </a:rPr>
              <a:t>    *w = 50;</a:t>
            </a:r>
          </a:p>
          <a:p>
            <a:pPr defTabSz="387078">
              <a:defRPr/>
            </a:pPr>
            <a:r>
              <a:rPr lang="en-US" sz="1016" dirty="0">
                <a:solidFill>
                  <a:srgbClr val="FFFFFF"/>
                </a:solidFill>
                <a:latin typeface="Consolas" panose="020B0609020204030204" pitchFamily="49" charset="0"/>
                <a:cs typeface="Times New Roman" panose="02020603050405020304" pitchFamily="18" charset="0"/>
              </a:rPr>
              <a:t>}</a:t>
            </a:r>
          </a:p>
        </p:txBody>
      </p:sp>
      <p:sp>
        <p:nvSpPr>
          <p:cNvPr id="92" name="矩形 91">
            <a:extLst>
              <a:ext uri="{FF2B5EF4-FFF2-40B4-BE49-F238E27FC236}">
                <a16:creationId xmlns:a16="http://schemas.microsoft.com/office/drawing/2014/main" id="{7DB573EC-355E-4156-BD1D-9C16CAB5DE94}"/>
              </a:ext>
            </a:extLst>
          </p:cNvPr>
          <p:cNvSpPr/>
          <p:nvPr/>
        </p:nvSpPr>
        <p:spPr bwMode="auto">
          <a:xfrm>
            <a:off x="6614064" y="3015099"/>
            <a:ext cx="670599" cy="170354"/>
          </a:xfrm>
          <a:prstGeom prst="rect">
            <a:avLst/>
          </a:prstGeom>
          <a:solidFill>
            <a:srgbClr val="FF000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defTabSz="387078"/>
            <a:r>
              <a:rPr lang="en-US" sz="1016" dirty="0">
                <a:solidFill>
                  <a:srgbClr val="FFFFFF"/>
                </a:solidFill>
                <a:latin typeface="Consolas" panose="020B0609020204030204" pitchFamily="49" charset="0"/>
                <a:cs typeface="Times New Roman" panose="02020603050405020304" pitchFamily="18" charset="0"/>
              </a:rPr>
              <a:t>saved PC</a:t>
            </a:r>
          </a:p>
        </p:txBody>
      </p:sp>
      <p:sp>
        <p:nvSpPr>
          <p:cNvPr id="93" name="矩形 92">
            <a:extLst>
              <a:ext uri="{FF2B5EF4-FFF2-40B4-BE49-F238E27FC236}">
                <a16:creationId xmlns:a16="http://schemas.microsoft.com/office/drawing/2014/main" id="{F4D11953-2FA0-48E3-BD53-49F6676C67F6}"/>
              </a:ext>
            </a:extLst>
          </p:cNvPr>
          <p:cNvSpPr/>
          <p:nvPr/>
        </p:nvSpPr>
        <p:spPr bwMode="auto">
          <a:xfrm>
            <a:off x="6614064" y="3359255"/>
            <a:ext cx="670599" cy="170354"/>
          </a:xfrm>
          <a:prstGeom prst="rect">
            <a:avLst/>
          </a:prstGeom>
          <a:solidFill>
            <a:srgbClr val="0070C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endParaRPr>
          </a:p>
        </p:txBody>
      </p:sp>
      <p:grpSp>
        <p:nvGrpSpPr>
          <p:cNvPr id="94" name="组合 93">
            <a:extLst>
              <a:ext uri="{FF2B5EF4-FFF2-40B4-BE49-F238E27FC236}">
                <a16:creationId xmlns:a16="http://schemas.microsoft.com/office/drawing/2014/main" id="{1BA75F8E-BF87-4A84-BD28-51E75D4E898F}"/>
              </a:ext>
            </a:extLst>
          </p:cNvPr>
          <p:cNvGrpSpPr/>
          <p:nvPr/>
        </p:nvGrpSpPr>
        <p:grpSpPr>
          <a:xfrm>
            <a:off x="6614079" y="3188898"/>
            <a:ext cx="670599" cy="170357"/>
            <a:chOff x="15624609" y="6645606"/>
            <a:chExt cx="1584176" cy="402439"/>
          </a:xfrm>
        </p:grpSpPr>
        <p:sp>
          <p:nvSpPr>
            <p:cNvPr id="95" name="矩形 94">
              <a:extLst>
                <a:ext uri="{FF2B5EF4-FFF2-40B4-BE49-F238E27FC236}">
                  <a16:creationId xmlns:a16="http://schemas.microsoft.com/office/drawing/2014/main" id="{0A5EED80-764E-4DB7-A167-DBA90933A8DA}"/>
                </a:ext>
              </a:extLst>
            </p:cNvPr>
            <p:cNvSpPr/>
            <p:nvPr/>
          </p:nvSpPr>
          <p:spPr bwMode="auto">
            <a:xfrm>
              <a:off x="15624609" y="6645614"/>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endParaRPr>
            </a:p>
          </p:txBody>
        </p:sp>
        <p:cxnSp>
          <p:nvCxnSpPr>
            <p:cNvPr id="96" name="直接连接符 95">
              <a:extLst>
                <a:ext uri="{FF2B5EF4-FFF2-40B4-BE49-F238E27FC236}">
                  <a16:creationId xmlns:a16="http://schemas.microsoft.com/office/drawing/2014/main" id="{5E2F8351-D3B6-4BA8-8566-08EA417D6C14}"/>
                </a:ext>
              </a:extLst>
            </p:cNvPr>
            <p:cNvCxnSpPr>
              <a:endCxn id="95" idx="2"/>
            </p:cNvCxnSpPr>
            <p:nvPr/>
          </p:nvCxnSpPr>
          <p:spPr bwMode="auto">
            <a:xfrm>
              <a:off x="16416697" y="6645606"/>
              <a:ext cx="0" cy="4024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7" name="直接连接符 96">
              <a:extLst>
                <a:ext uri="{FF2B5EF4-FFF2-40B4-BE49-F238E27FC236}">
                  <a16:creationId xmlns:a16="http://schemas.microsoft.com/office/drawing/2014/main" id="{CBEAF674-4B30-4CED-8032-4B28492BECC5}"/>
                </a:ext>
              </a:extLst>
            </p:cNvPr>
            <p:cNvCxnSpPr/>
            <p:nvPr/>
          </p:nvCxnSpPr>
          <p:spPr bwMode="auto">
            <a:xfrm>
              <a:off x="16038369" y="6645606"/>
              <a:ext cx="0" cy="4024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8" name="直接连接符 97">
              <a:extLst>
                <a:ext uri="{FF2B5EF4-FFF2-40B4-BE49-F238E27FC236}">
                  <a16:creationId xmlns:a16="http://schemas.microsoft.com/office/drawing/2014/main" id="{4ABE5992-DE9D-4F97-BB45-6176464D8303}"/>
                </a:ext>
              </a:extLst>
            </p:cNvPr>
            <p:cNvCxnSpPr/>
            <p:nvPr/>
          </p:nvCxnSpPr>
          <p:spPr bwMode="auto">
            <a:xfrm>
              <a:off x="16830457" y="6645606"/>
              <a:ext cx="0" cy="402439"/>
            </a:xfrm>
            <a:prstGeom prst="line">
              <a:avLst/>
            </a:prstGeom>
            <a:solidFill>
              <a:schemeClr val="accent1"/>
            </a:solidFill>
            <a:ln w="12700" cap="sq" cmpd="sng" algn="ctr">
              <a:solidFill>
                <a:schemeClr val="tx1"/>
              </a:solidFill>
              <a:prstDash val="solid"/>
              <a:round/>
              <a:headEnd type="none" w="sm" len="sm"/>
              <a:tailEnd type="none" w="sm" len="sm"/>
            </a:ln>
            <a:effectLst/>
          </p:spPr>
        </p:cxnSp>
      </p:grpSp>
      <p:sp>
        <p:nvSpPr>
          <p:cNvPr id="99" name="文本框 98">
            <a:extLst>
              <a:ext uri="{FF2B5EF4-FFF2-40B4-BE49-F238E27FC236}">
                <a16:creationId xmlns:a16="http://schemas.microsoft.com/office/drawing/2014/main" id="{E92346BB-E4A9-47F4-8CC3-6ACDB1B96D0A}"/>
              </a:ext>
            </a:extLst>
          </p:cNvPr>
          <p:cNvSpPr txBox="1"/>
          <p:nvPr/>
        </p:nvSpPr>
        <p:spPr>
          <a:xfrm>
            <a:off x="7315146" y="3169203"/>
            <a:ext cx="617477"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s[0…3]</a:t>
            </a:r>
          </a:p>
        </p:txBody>
      </p:sp>
      <p:sp>
        <p:nvSpPr>
          <p:cNvPr id="100" name="文本框 99">
            <a:extLst>
              <a:ext uri="{FF2B5EF4-FFF2-40B4-BE49-F238E27FC236}">
                <a16:creationId xmlns:a16="http://schemas.microsoft.com/office/drawing/2014/main" id="{89587B88-1EC5-463B-8FB9-DB11E0772C78}"/>
              </a:ext>
            </a:extLst>
          </p:cNvPr>
          <p:cNvSpPr txBox="1"/>
          <p:nvPr/>
        </p:nvSpPr>
        <p:spPr>
          <a:xfrm>
            <a:off x="7319032" y="3352094"/>
            <a:ext cx="256802"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w</a:t>
            </a:r>
          </a:p>
        </p:txBody>
      </p:sp>
      <p:cxnSp>
        <p:nvCxnSpPr>
          <p:cNvPr id="101" name="连接符: 曲线 100">
            <a:extLst>
              <a:ext uri="{FF2B5EF4-FFF2-40B4-BE49-F238E27FC236}">
                <a16:creationId xmlns:a16="http://schemas.microsoft.com/office/drawing/2014/main" id="{81DFC497-F12B-4143-A917-875CF6D249BD}"/>
              </a:ext>
            </a:extLst>
          </p:cNvPr>
          <p:cNvCxnSpPr>
            <a:cxnSpLocks/>
          </p:cNvCxnSpPr>
          <p:nvPr/>
        </p:nvCxnSpPr>
        <p:spPr bwMode="auto">
          <a:xfrm rot="10800000">
            <a:off x="6726011" y="2691917"/>
            <a:ext cx="223357" cy="65256"/>
          </a:xfrm>
          <a:prstGeom prst="curvedConnector3">
            <a:avLst>
              <a:gd name="adj1" fmla="val 50000"/>
            </a:avLst>
          </a:prstGeom>
          <a:solidFill>
            <a:schemeClr val="accent1"/>
          </a:solidFill>
          <a:ln w="12700" cap="sq" cmpd="sng" algn="ctr">
            <a:solidFill>
              <a:schemeClr val="tx1"/>
            </a:solidFill>
            <a:prstDash val="solid"/>
            <a:round/>
            <a:headEnd type="none" w="sm" len="sm"/>
            <a:tailEnd type="triangle" w="med" len="lg"/>
          </a:ln>
          <a:effectLst/>
        </p:spPr>
      </p:cxnSp>
      <p:sp>
        <p:nvSpPr>
          <p:cNvPr id="102" name="文本框 101">
            <a:extLst>
              <a:ext uri="{FF2B5EF4-FFF2-40B4-BE49-F238E27FC236}">
                <a16:creationId xmlns:a16="http://schemas.microsoft.com/office/drawing/2014/main" id="{31C899D0-48FE-44A9-8597-ED4D822DC93C}"/>
              </a:ext>
            </a:extLst>
          </p:cNvPr>
          <p:cNvSpPr txBox="1"/>
          <p:nvPr/>
        </p:nvSpPr>
        <p:spPr>
          <a:xfrm>
            <a:off x="7423053" y="2653067"/>
            <a:ext cx="256802" cy="248658"/>
          </a:xfrm>
          <a:prstGeom prst="rect">
            <a:avLst/>
          </a:prstGeom>
          <a:noFill/>
        </p:spPr>
        <p:txBody>
          <a:bodyPr wrap="none" rtlCol="0">
            <a:spAutoFit/>
          </a:bodyPr>
          <a:lstStyle/>
          <a:p>
            <a:pPr defTabSz="348320" fontAlgn="auto">
              <a:spcBef>
                <a:spcPts val="0"/>
              </a:spcBef>
              <a:spcAft>
                <a:spcPts val="0"/>
              </a:spcAft>
            </a:pPr>
            <a:r>
              <a:rPr kumimoji="0" lang="en-US" altLang="zh-CN" sz="1016" dirty="0">
                <a:solidFill>
                  <a:srgbClr val="FFFFFF"/>
                </a:solidFill>
                <a:latin typeface="Consolas" panose="020B0609020204030204" pitchFamily="49" charset="0"/>
                <a:ea typeface="宋体"/>
                <a:cs typeface="Times New Roman" panose="02020603050405020304" pitchFamily="18" charset="0"/>
              </a:rPr>
              <a:t>z</a:t>
            </a:r>
            <a:endParaRPr kumimoji="0" lang="en-US" sz="1016" dirty="0">
              <a:solidFill>
                <a:srgbClr val="FFFFFF"/>
              </a:solidFill>
              <a:latin typeface="Consolas" panose="020B0609020204030204" pitchFamily="49" charset="0"/>
              <a:ea typeface="宋体"/>
              <a:cs typeface="Times New Roman" panose="02020603050405020304" pitchFamily="18" charset="0"/>
            </a:endParaRPr>
          </a:p>
        </p:txBody>
      </p:sp>
      <p:sp>
        <p:nvSpPr>
          <p:cNvPr id="103" name="文本框 102">
            <a:extLst>
              <a:ext uri="{FF2B5EF4-FFF2-40B4-BE49-F238E27FC236}">
                <a16:creationId xmlns:a16="http://schemas.microsoft.com/office/drawing/2014/main" id="{C59D9EF2-4AE3-43F3-8E9D-782C335C60F7}"/>
              </a:ext>
            </a:extLst>
          </p:cNvPr>
          <p:cNvSpPr txBox="1"/>
          <p:nvPr/>
        </p:nvSpPr>
        <p:spPr>
          <a:xfrm>
            <a:off x="7423053" y="2842349"/>
            <a:ext cx="256802" cy="248658"/>
          </a:xfrm>
          <a:prstGeom prst="rect">
            <a:avLst/>
          </a:prstGeom>
          <a:noFill/>
        </p:spPr>
        <p:txBody>
          <a:bodyPr wrap="none" rtlCol="0">
            <a:spAutoFit/>
          </a:bodyPr>
          <a:lstStyle/>
          <a:p>
            <a:pPr defTabSz="348320" fontAlgn="auto">
              <a:spcBef>
                <a:spcPts val="0"/>
              </a:spcBef>
              <a:spcAft>
                <a:spcPts val="0"/>
              </a:spcAft>
            </a:pPr>
            <a:r>
              <a:rPr kumimoji="0" lang="en-US" altLang="zh-CN" sz="1016" dirty="0">
                <a:solidFill>
                  <a:srgbClr val="FFFFFF"/>
                </a:solidFill>
                <a:latin typeface="Consolas" panose="020B0609020204030204" pitchFamily="49" charset="0"/>
                <a:ea typeface="宋体"/>
                <a:cs typeface="Times New Roman" panose="02020603050405020304" pitchFamily="18" charset="0"/>
              </a:rPr>
              <a:t>b</a:t>
            </a:r>
            <a:endParaRPr kumimoji="0" lang="en-US" sz="1016" dirty="0">
              <a:solidFill>
                <a:srgbClr val="FFFFFF"/>
              </a:solidFill>
              <a:latin typeface="Consolas" panose="020B0609020204030204" pitchFamily="49" charset="0"/>
              <a:ea typeface="宋体"/>
              <a:cs typeface="Times New Roman" panose="02020603050405020304" pitchFamily="18" charset="0"/>
            </a:endParaRPr>
          </a:p>
        </p:txBody>
      </p:sp>
      <p:sp>
        <p:nvSpPr>
          <p:cNvPr id="104" name="文本框 103">
            <a:extLst>
              <a:ext uri="{FF2B5EF4-FFF2-40B4-BE49-F238E27FC236}">
                <a16:creationId xmlns:a16="http://schemas.microsoft.com/office/drawing/2014/main" id="{1BB88159-4E45-4971-A96A-0360D73484E8}"/>
              </a:ext>
            </a:extLst>
          </p:cNvPr>
          <p:cNvSpPr txBox="1"/>
          <p:nvPr/>
        </p:nvSpPr>
        <p:spPr>
          <a:xfrm>
            <a:off x="8134399" y="2212702"/>
            <a:ext cx="756938" cy="248658"/>
          </a:xfrm>
          <a:prstGeom prst="rect">
            <a:avLst/>
          </a:prstGeom>
          <a:noFill/>
        </p:spPr>
        <p:txBody>
          <a:bodyPr wrap="none" rtlCol="0">
            <a:spAutoFit/>
          </a:bodyPr>
          <a:lstStyle/>
          <a:p>
            <a:pPr defTabSz="387078"/>
            <a:r>
              <a:rPr lang="en-US" altLang="zh-CN" sz="1016" dirty="0">
                <a:solidFill>
                  <a:srgbClr val="FFFFFF"/>
                </a:solidFill>
              </a:rPr>
              <a:t>main</a:t>
            </a:r>
            <a:r>
              <a:rPr lang="zh-CN" altLang="en-US" sz="1016" dirty="0">
                <a:solidFill>
                  <a:srgbClr val="FFFFFF"/>
                </a:solidFill>
              </a:rPr>
              <a:t>的</a:t>
            </a:r>
            <a:r>
              <a:rPr lang="en-US" altLang="zh-CN" sz="1016" dirty="0">
                <a:solidFill>
                  <a:srgbClr val="FFFFFF"/>
                </a:solidFill>
              </a:rPr>
              <a:t>AR</a:t>
            </a:r>
            <a:endParaRPr lang="en-US" sz="1016" dirty="0">
              <a:solidFill>
                <a:srgbClr val="FFFFFF"/>
              </a:solidFill>
            </a:endParaRPr>
          </a:p>
        </p:txBody>
      </p:sp>
      <p:sp>
        <p:nvSpPr>
          <p:cNvPr id="105" name="右大括号 104">
            <a:extLst>
              <a:ext uri="{FF2B5EF4-FFF2-40B4-BE49-F238E27FC236}">
                <a16:creationId xmlns:a16="http://schemas.microsoft.com/office/drawing/2014/main" id="{A491032E-B36A-4A8E-8F2B-B0EC72C28CB8}"/>
              </a:ext>
            </a:extLst>
          </p:cNvPr>
          <p:cNvSpPr/>
          <p:nvPr/>
        </p:nvSpPr>
        <p:spPr bwMode="auto">
          <a:xfrm>
            <a:off x="7930311" y="2006731"/>
            <a:ext cx="131674" cy="653797"/>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t" anchorCtr="0" forceAA="0" compatLnSpc="1">
            <a:prstTxWarp prst="textNoShape">
              <a:avLst/>
            </a:prstTxWarp>
            <a:noAutofit/>
          </a:bodyPr>
          <a:lstStyle/>
          <a:p>
            <a:pPr defTabSz="387078"/>
            <a:endParaRPr lang="en-US" sz="1016">
              <a:solidFill>
                <a:srgbClr val="FFFFFF"/>
              </a:solidFill>
            </a:endParaRPr>
          </a:p>
        </p:txBody>
      </p:sp>
      <p:sp>
        <p:nvSpPr>
          <p:cNvPr id="106" name="文本框 105">
            <a:extLst>
              <a:ext uri="{FF2B5EF4-FFF2-40B4-BE49-F238E27FC236}">
                <a16:creationId xmlns:a16="http://schemas.microsoft.com/office/drawing/2014/main" id="{58433E98-DEE1-4CA5-9623-DDF12131EE71}"/>
              </a:ext>
            </a:extLst>
          </p:cNvPr>
          <p:cNvSpPr txBox="1"/>
          <p:nvPr/>
        </p:nvSpPr>
        <p:spPr>
          <a:xfrm>
            <a:off x="8134399" y="2990024"/>
            <a:ext cx="670376" cy="248658"/>
          </a:xfrm>
          <a:prstGeom prst="rect">
            <a:avLst/>
          </a:prstGeom>
          <a:noFill/>
        </p:spPr>
        <p:txBody>
          <a:bodyPr wrap="none" rtlCol="0">
            <a:spAutoFit/>
          </a:bodyPr>
          <a:lstStyle/>
          <a:p>
            <a:pPr defTabSz="387078"/>
            <a:r>
              <a:rPr lang="en-US" altLang="zh-CN" sz="1016" dirty="0">
                <a:solidFill>
                  <a:srgbClr val="FFFFFF"/>
                </a:solidFill>
              </a:rPr>
              <a:t>fun</a:t>
            </a:r>
            <a:r>
              <a:rPr lang="zh-CN" altLang="en-US" sz="1016" dirty="0">
                <a:solidFill>
                  <a:srgbClr val="FFFFFF"/>
                </a:solidFill>
              </a:rPr>
              <a:t>的</a:t>
            </a:r>
            <a:r>
              <a:rPr lang="en-US" altLang="zh-CN" sz="1016" dirty="0">
                <a:solidFill>
                  <a:srgbClr val="FFFFFF"/>
                </a:solidFill>
              </a:rPr>
              <a:t>AR</a:t>
            </a:r>
            <a:endParaRPr lang="en-US" sz="1016" dirty="0">
              <a:solidFill>
                <a:srgbClr val="FFFFFF"/>
              </a:solidFill>
            </a:endParaRPr>
          </a:p>
        </p:txBody>
      </p:sp>
      <p:sp>
        <p:nvSpPr>
          <p:cNvPr id="107" name="右大括号 106">
            <a:extLst>
              <a:ext uri="{FF2B5EF4-FFF2-40B4-BE49-F238E27FC236}">
                <a16:creationId xmlns:a16="http://schemas.microsoft.com/office/drawing/2014/main" id="{0E36F2FF-99BF-48B7-8C71-D16017666B00}"/>
              </a:ext>
            </a:extLst>
          </p:cNvPr>
          <p:cNvSpPr/>
          <p:nvPr/>
        </p:nvSpPr>
        <p:spPr bwMode="auto">
          <a:xfrm>
            <a:off x="7930311" y="2685725"/>
            <a:ext cx="131674" cy="849260"/>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t" anchorCtr="0" forceAA="0" compatLnSpc="1">
            <a:prstTxWarp prst="textNoShape">
              <a:avLst/>
            </a:prstTxWarp>
            <a:noAutofit/>
          </a:bodyPr>
          <a:lstStyle/>
          <a:p>
            <a:pPr defTabSz="387078"/>
            <a:endParaRPr lang="en-US" sz="1016">
              <a:solidFill>
                <a:srgbClr val="FFFFFF"/>
              </a:solidFill>
            </a:endParaRPr>
          </a:p>
        </p:txBody>
      </p:sp>
      <p:cxnSp>
        <p:nvCxnSpPr>
          <p:cNvPr id="108" name="连接符: 曲线 107">
            <a:extLst>
              <a:ext uri="{FF2B5EF4-FFF2-40B4-BE49-F238E27FC236}">
                <a16:creationId xmlns:a16="http://schemas.microsoft.com/office/drawing/2014/main" id="{D002F888-EE2C-48E4-BA39-675807439E61}"/>
              </a:ext>
            </a:extLst>
          </p:cNvPr>
          <p:cNvCxnSpPr>
            <a:cxnSpLocks/>
          </p:cNvCxnSpPr>
          <p:nvPr/>
        </p:nvCxnSpPr>
        <p:spPr bwMode="auto">
          <a:xfrm rot="16200000" flipH="1">
            <a:off x="5911110" y="2301151"/>
            <a:ext cx="1001207" cy="404675"/>
          </a:xfrm>
          <a:prstGeom prst="curvedConnector3">
            <a:avLst>
              <a:gd name="adj1" fmla="val 100321"/>
            </a:avLst>
          </a:prstGeom>
          <a:solidFill>
            <a:schemeClr val="accent1"/>
          </a:solidFill>
          <a:ln w="38100" cap="sq" cmpd="sng" algn="ctr">
            <a:solidFill>
              <a:schemeClr val="tx1"/>
            </a:solidFill>
            <a:prstDash val="solid"/>
            <a:round/>
            <a:headEnd type="none" w="sm" len="sm"/>
            <a:tailEnd type="triangle" w="med" len="lg"/>
          </a:ln>
          <a:effectLst/>
        </p:spPr>
      </p:cxnSp>
      <p:cxnSp>
        <p:nvCxnSpPr>
          <p:cNvPr id="109" name="连接符: 曲线 108">
            <a:extLst>
              <a:ext uri="{FF2B5EF4-FFF2-40B4-BE49-F238E27FC236}">
                <a16:creationId xmlns:a16="http://schemas.microsoft.com/office/drawing/2014/main" id="{9F7658BF-95D5-4195-847D-56D7D2C0A4D5}"/>
              </a:ext>
            </a:extLst>
          </p:cNvPr>
          <p:cNvCxnSpPr>
            <a:cxnSpLocks/>
          </p:cNvCxnSpPr>
          <p:nvPr/>
        </p:nvCxnSpPr>
        <p:spPr bwMode="auto">
          <a:xfrm rot="16200000" flipH="1">
            <a:off x="5642101" y="2562922"/>
            <a:ext cx="1539185" cy="404690"/>
          </a:xfrm>
          <a:prstGeom prst="curvedConnector3">
            <a:avLst>
              <a:gd name="adj1" fmla="val 100471"/>
            </a:avLst>
          </a:prstGeom>
          <a:solidFill>
            <a:schemeClr val="accent1"/>
          </a:solidFill>
          <a:ln w="38100" cap="sq" cmpd="sng" algn="ctr">
            <a:solidFill>
              <a:schemeClr val="tx1"/>
            </a:solidFill>
            <a:prstDash val="solid"/>
            <a:round/>
            <a:headEnd type="none" w="sm" len="sm"/>
            <a:tailEnd type="triangle" w="med" len="lg"/>
          </a:ln>
          <a:effectLst/>
        </p:spPr>
      </p:cxnSp>
      <p:sp>
        <p:nvSpPr>
          <p:cNvPr id="110" name="文本框 109">
            <a:extLst>
              <a:ext uri="{FF2B5EF4-FFF2-40B4-BE49-F238E27FC236}">
                <a16:creationId xmlns:a16="http://schemas.microsoft.com/office/drawing/2014/main" id="{0B9EF3F2-1DA9-4A5C-8FA1-A8C3E9F253DF}"/>
              </a:ext>
            </a:extLst>
          </p:cNvPr>
          <p:cNvSpPr txBox="1"/>
          <p:nvPr/>
        </p:nvSpPr>
        <p:spPr>
          <a:xfrm>
            <a:off x="2340411" y="3641115"/>
            <a:ext cx="617477"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0000"/>
                </a:solidFill>
                <a:latin typeface="Consolas" panose="020B0609020204030204" pitchFamily="49" charset="0"/>
                <a:ea typeface="宋体"/>
              </a:rPr>
              <a:t>&lt;fun&gt;:</a:t>
            </a:r>
          </a:p>
        </p:txBody>
      </p:sp>
      <p:sp>
        <p:nvSpPr>
          <p:cNvPr id="111" name="文本框 110">
            <a:extLst>
              <a:ext uri="{FF2B5EF4-FFF2-40B4-BE49-F238E27FC236}">
                <a16:creationId xmlns:a16="http://schemas.microsoft.com/office/drawing/2014/main" id="{22A9F147-C31D-43F8-AF9E-E98BBAB0B0C2}"/>
              </a:ext>
            </a:extLst>
          </p:cNvPr>
          <p:cNvSpPr txBox="1"/>
          <p:nvPr/>
        </p:nvSpPr>
        <p:spPr>
          <a:xfrm>
            <a:off x="2835245" y="3641115"/>
            <a:ext cx="2117887"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0070C0"/>
                </a:solidFill>
                <a:latin typeface="Consolas" panose="020B0609020204030204" pitchFamily="49" charset="0"/>
                <a:ea typeface="宋体"/>
              </a:rPr>
              <a:t>SP = SP – 8   </a:t>
            </a:r>
            <a:r>
              <a:rPr kumimoji="0" lang="en-US" sz="1016" dirty="0">
                <a:solidFill>
                  <a:srgbClr val="0070C0"/>
                </a:solidFill>
                <a:latin typeface="Consolas" panose="020B0609020204030204" pitchFamily="49" charset="0"/>
                <a:ea typeface="宋体"/>
                <a:cs typeface="Times New Roman" panose="02020603050405020304" pitchFamily="18" charset="0"/>
              </a:rPr>
              <a:t>//</a:t>
            </a:r>
            <a:r>
              <a:rPr kumimoji="0" lang="zh-CN" altLang="en-US" sz="1016" dirty="0">
                <a:solidFill>
                  <a:srgbClr val="0070C0"/>
                </a:solidFill>
                <a:latin typeface="Consolas" panose="020B0609020204030204" pitchFamily="49" charset="0"/>
                <a:ea typeface="宋体"/>
                <a:cs typeface="Times New Roman" panose="02020603050405020304" pitchFamily="18" charset="0"/>
              </a:rPr>
              <a:t>局部变量入栈</a:t>
            </a:r>
            <a:endParaRPr kumimoji="0" lang="en-US" sz="1016" dirty="0">
              <a:solidFill>
                <a:srgbClr val="0070C0"/>
              </a:solidFill>
              <a:latin typeface="Consolas" panose="020B0609020204030204" pitchFamily="49" charset="0"/>
              <a:ea typeface="宋体"/>
            </a:endParaRPr>
          </a:p>
        </p:txBody>
      </p:sp>
      <p:sp>
        <p:nvSpPr>
          <p:cNvPr id="112" name="文本框 111">
            <a:extLst>
              <a:ext uri="{FF2B5EF4-FFF2-40B4-BE49-F238E27FC236}">
                <a16:creationId xmlns:a16="http://schemas.microsoft.com/office/drawing/2014/main" id="{B4C2F454-9723-456D-A5E4-A7538DC3DDE0}"/>
              </a:ext>
            </a:extLst>
          </p:cNvPr>
          <p:cNvSpPr txBox="1"/>
          <p:nvPr/>
        </p:nvSpPr>
        <p:spPr>
          <a:xfrm>
            <a:off x="2850153" y="4082823"/>
            <a:ext cx="2319866" cy="404983"/>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R1 = SP + 6   //</a:t>
            </a:r>
            <a:r>
              <a:rPr kumimoji="0" lang="zh-CN" altLang="en-US" sz="1016" dirty="0">
                <a:solidFill>
                  <a:srgbClr val="FFFFFF"/>
                </a:solidFill>
                <a:latin typeface="Consolas" panose="020B0609020204030204" pitchFamily="49" charset="0"/>
                <a:ea typeface="宋体"/>
              </a:rPr>
              <a:t>计算地址</a:t>
            </a:r>
            <a:endParaRPr kumimoji="0" lang="en-US" sz="1016" dirty="0">
              <a:solidFill>
                <a:srgbClr val="FFFFFF"/>
              </a:solidFill>
              <a:latin typeface="Consolas" panose="020B0609020204030204" pitchFamily="49" charset="0"/>
              <a:ea typeface="宋体"/>
            </a:endParaRPr>
          </a:p>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M[SP] = R1    //</a:t>
            </a:r>
            <a:r>
              <a:rPr kumimoji="0" lang="zh-CN" altLang="en-US" sz="1016" dirty="0">
                <a:solidFill>
                  <a:srgbClr val="FFFFFF"/>
                </a:solidFill>
                <a:latin typeface="Consolas" panose="020B0609020204030204" pitchFamily="49" charset="0"/>
                <a:ea typeface="宋体"/>
              </a:rPr>
              <a:t>结果写入</a:t>
            </a:r>
            <a:r>
              <a:rPr kumimoji="0" lang="en-US" altLang="zh-CN" sz="1016" dirty="0">
                <a:solidFill>
                  <a:srgbClr val="FFFFFF"/>
                </a:solidFill>
                <a:latin typeface="Consolas" panose="020B0609020204030204" pitchFamily="49" charset="0"/>
                <a:ea typeface="宋体"/>
              </a:rPr>
              <a:t>w</a:t>
            </a:r>
            <a:r>
              <a:rPr kumimoji="0" lang="zh-CN" altLang="en-US" sz="1016" dirty="0">
                <a:solidFill>
                  <a:srgbClr val="FFFFFF"/>
                </a:solidFill>
                <a:latin typeface="Consolas" panose="020B0609020204030204" pitchFamily="49" charset="0"/>
                <a:ea typeface="宋体"/>
              </a:rPr>
              <a:t>的内存</a:t>
            </a:r>
            <a:endParaRPr kumimoji="0" lang="en-US" sz="1016" dirty="0">
              <a:solidFill>
                <a:srgbClr val="FFFFFF"/>
              </a:solidFill>
              <a:latin typeface="Consolas" panose="020B0609020204030204" pitchFamily="49" charset="0"/>
              <a:ea typeface="宋体"/>
            </a:endParaRPr>
          </a:p>
        </p:txBody>
      </p:sp>
      <p:sp>
        <p:nvSpPr>
          <p:cNvPr id="113" name="文本框 112">
            <a:extLst>
              <a:ext uri="{FF2B5EF4-FFF2-40B4-BE49-F238E27FC236}">
                <a16:creationId xmlns:a16="http://schemas.microsoft.com/office/drawing/2014/main" id="{E297C0B9-9D0D-427F-95D9-24AFEA155512}"/>
              </a:ext>
            </a:extLst>
          </p:cNvPr>
          <p:cNvSpPr txBox="1"/>
          <p:nvPr/>
        </p:nvSpPr>
        <p:spPr>
          <a:xfrm>
            <a:off x="2850154" y="4574056"/>
            <a:ext cx="3113353" cy="404983"/>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R1 = M[SP]    //</a:t>
            </a:r>
            <a:r>
              <a:rPr kumimoji="0" lang="zh-CN" altLang="en-US" sz="1016" dirty="0">
                <a:solidFill>
                  <a:srgbClr val="FFFFFF"/>
                </a:solidFill>
                <a:latin typeface="Consolas" panose="020B0609020204030204" pitchFamily="49" charset="0"/>
                <a:ea typeface="宋体"/>
              </a:rPr>
              <a:t>获取</a:t>
            </a:r>
            <a:r>
              <a:rPr kumimoji="0" lang="en-US" altLang="zh-CN" sz="1016" dirty="0">
                <a:solidFill>
                  <a:srgbClr val="FFFFFF"/>
                </a:solidFill>
                <a:latin typeface="Consolas" panose="020B0609020204030204" pitchFamily="49" charset="0"/>
                <a:ea typeface="宋体"/>
              </a:rPr>
              <a:t>w</a:t>
            </a:r>
            <a:r>
              <a:rPr kumimoji="0" lang="zh-CN" altLang="en-US" sz="1016" dirty="0">
                <a:solidFill>
                  <a:srgbClr val="FFFFFF"/>
                </a:solidFill>
                <a:latin typeface="Consolas" panose="020B0609020204030204" pitchFamily="49" charset="0"/>
                <a:ea typeface="宋体"/>
              </a:rPr>
              <a:t>里存储的地址</a:t>
            </a:r>
            <a:endParaRPr kumimoji="0" lang="en-US" sz="1016" dirty="0">
              <a:solidFill>
                <a:srgbClr val="FFFFFF"/>
              </a:solidFill>
              <a:latin typeface="Consolas" panose="020B0609020204030204" pitchFamily="49" charset="0"/>
              <a:ea typeface="宋体"/>
            </a:endParaRPr>
          </a:p>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M[R1] = .2 50 //</a:t>
            </a:r>
            <a:r>
              <a:rPr kumimoji="0" lang="zh-CN" altLang="en-US" sz="1016" dirty="0">
                <a:solidFill>
                  <a:srgbClr val="FFFFFF"/>
                </a:solidFill>
                <a:latin typeface="Consolas" panose="020B0609020204030204" pitchFamily="49" charset="0"/>
                <a:ea typeface="宋体"/>
              </a:rPr>
              <a:t>往该地址开始的</a:t>
            </a:r>
            <a:r>
              <a:rPr kumimoji="0" lang="en-US" altLang="zh-CN" sz="1016" dirty="0">
                <a:solidFill>
                  <a:srgbClr val="FFFFFF"/>
                </a:solidFill>
                <a:latin typeface="Consolas" panose="020B0609020204030204" pitchFamily="49" charset="0"/>
                <a:ea typeface="宋体"/>
              </a:rPr>
              <a:t>2</a:t>
            </a:r>
            <a:r>
              <a:rPr kumimoji="0" lang="zh-CN" altLang="en-US" sz="1016" dirty="0">
                <a:solidFill>
                  <a:srgbClr val="FFFFFF"/>
                </a:solidFill>
                <a:latin typeface="Consolas" panose="020B0609020204030204" pitchFamily="49" charset="0"/>
                <a:ea typeface="宋体"/>
              </a:rPr>
              <a:t>个字节写入</a:t>
            </a:r>
            <a:r>
              <a:rPr kumimoji="0" lang="en-US" altLang="zh-CN" sz="1016" dirty="0">
                <a:solidFill>
                  <a:srgbClr val="FFFFFF"/>
                </a:solidFill>
                <a:latin typeface="Consolas" panose="020B0609020204030204" pitchFamily="49" charset="0"/>
                <a:ea typeface="宋体"/>
              </a:rPr>
              <a:t>50</a:t>
            </a:r>
            <a:endParaRPr kumimoji="0" lang="en-US" sz="1016" dirty="0">
              <a:solidFill>
                <a:srgbClr val="FFFFFF"/>
              </a:solidFill>
              <a:latin typeface="Consolas" panose="020B0609020204030204" pitchFamily="49" charset="0"/>
              <a:ea typeface="宋体"/>
            </a:endParaRPr>
          </a:p>
        </p:txBody>
      </p:sp>
      <p:sp>
        <p:nvSpPr>
          <p:cNvPr id="114" name="文本框 113">
            <a:extLst>
              <a:ext uri="{FF2B5EF4-FFF2-40B4-BE49-F238E27FC236}">
                <a16:creationId xmlns:a16="http://schemas.microsoft.com/office/drawing/2014/main" id="{FBCA9823-7DBE-4399-9F6A-2362DB29AA15}"/>
              </a:ext>
            </a:extLst>
          </p:cNvPr>
          <p:cNvSpPr txBox="1"/>
          <p:nvPr/>
        </p:nvSpPr>
        <p:spPr>
          <a:xfrm>
            <a:off x="2850153" y="4970711"/>
            <a:ext cx="3733714" cy="404983"/>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0070C0"/>
                </a:solidFill>
                <a:latin typeface="Consolas" panose="020B0609020204030204" pitchFamily="49" charset="0"/>
                <a:ea typeface="宋体"/>
              </a:rPr>
              <a:t>SP = SP + 8   </a:t>
            </a:r>
            <a:r>
              <a:rPr kumimoji="0" lang="en-US" sz="1016" dirty="0">
                <a:solidFill>
                  <a:srgbClr val="0070C0"/>
                </a:solidFill>
                <a:latin typeface="Consolas" panose="020B0609020204030204" pitchFamily="49" charset="0"/>
                <a:ea typeface="宋体"/>
                <a:cs typeface="Times New Roman" panose="02020603050405020304" pitchFamily="18" charset="0"/>
              </a:rPr>
              <a:t>//</a:t>
            </a:r>
            <a:r>
              <a:rPr kumimoji="0" lang="zh-CN" altLang="en-US" sz="1016" dirty="0">
                <a:solidFill>
                  <a:srgbClr val="0070C0"/>
                </a:solidFill>
                <a:latin typeface="Consolas" panose="020B0609020204030204" pitchFamily="49" charset="0"/>
                <a:ea typeface="宋体"/>
                <a:cs typeface="Times New Roman" panose="02020603050405020304" pitchFamily="18" charset="0"/>
              </a:rPr>
              <a:t>局部变量出栈</a:t>
            </a:r>
            <a:endParaRPr kumimoji="0" lang="en-US" sz="1016" dirty="0">
              <a:solidFill>
                <a:srgbClr val="0070C0"/>
              </a:solidFill>
              <a:latin typeface="Consolas" panose="020B0609020204030204" pitchFamily="49" charset="0"/>
              <a:ea typeface="宋体"/>
            </a:endParaRPr>
          </a:p>
          <a:p>
            <a:pPr defTabSz="348320" fontAlgn="auto">
              <a:spcBef>
                <a:spcPts val="0"/>
              </a:spcBef>
              <a:spcAft>
                <a:spcPts val="0"/>
              </a:spcAft>
            </a:pPr>
            <a:r>
              <a:rPr kumimoji="0" lang="en-US" sz="1016" dirty="0">
                <a:solidFill>
                  <a:srgbClr val="FF0000"/>
                </a:solidFill>
                <a:latin typeface="Consolas" panose="020B0609020204030204" pitchFamily="49" charset="0"/>
                <a:ea typeface="宋体"/>
              </a:rPr>
              <a:t>RET</a:t>
            </a:r>
            <a:r>
              <a:rPr kumimoji="0" lang="en-US" sz="1016" dirty="0">
                <a:solidFill>
                  <a:srgbClr val="FFFFFF"/>
                </a:solidFill>
                <a:latin typeface="Consolas" panose="020B0609020204030204" pitchFamily="49" charset="0"/>
                <a:ea typeface="宋体"/>
              </a:rPr>
              <a:t>           </a:t>
            </a:r>
            <a:r>
              <a:rPr kumimoji="0" lang="en-US" sz="1016" dirty="0">
                <a:solidFill>
                  <a:srgbClr val="FF9933"/>
                </a:solidFill>
                <a:latin typeface="Consolas" panose="020B0609020204030204" pitchFamily="49" charset="0"/>
                <a:ea typeface="宋体"/>
              </a:rPr>
              <a:t>//</a:t>
            </a:r>
            <a:r>
              <a:rPr kumimoji="0" lang="zh-CN" altLang="en-US" sz="1016" dirty="0">
                <a:solidFill>
                  <a:srgbClr val="FF9933"/>
                </a:solidFill>
                <a:latin typeface="Consolas" panose="020B0609020204030204" pitchFamily="49" charset="0"/>
                <a:ea typeface="宋体"/>
              </a:rPr>
              <a:t>将</a:t>
            </a:r>
            <a:r>
              <a:rPr kumimoji="0" lang="en-US" altLang="zh-CN" sz="1016" dirty="0">
                <a:solidFill>
                  <a:srgbClr val="FF9933"/>
                </a:solidFill>
                <a:latin typeface="Consolas" panose="020B0609020204030204" pitchFamily="49" charset="0"/>
                <a:ea typeface="宋体"/>
              </a:rPr>
              <a:t>saved PC</a:t>
            </a:r>
            <a:r>
              <a:rPr kumimoji="0" lang="zh-CN" altLang="en-US" sz="1016" dirty="0">
                <a:solidFill>
                  <a:srgbClr val="FF9933"/>
                </a:solidFill>
                <a:latin typeface="Consolas" panose="020B0609020204030204" pitchFamily="49" charset="0"/>
                <a:ea typeface="宋体"/>
              </a:rPr>
              <a:t>出栈</a:t>
            </a:r>
            <a:r>
              <a:rPr kumimoji="0" lang="en-US" altLang="zh-CN" sz="1016" dirty="0">
                <a:solidFill>
                  <a:srgbClr val="FF9933"/>
                </a:solidFill>
                <a:latin typeface="Consolas" panose="020B0609020204030204" pitchFamily="49" charset="0"/>
                <a:ea typeface="宋体"/>
              </a:rPr>
              <a:t>SP=SP-4</a:t>
            </a:r>
            <a:r>
              <a:rPr kumimoji="0" lang="zh-CN" altLang="en-US" sz="1016" dirty="0">
                <a:solidFill>
                  <a:srgbClr val="FF9933"/>
                </a:solidFill>
                <a:latin typeface="Consolas" panose="020B0609020204030204" pitchFamily="49" charset="0"/>
                <a:ea typeface="宋体"/>
              </a:rPr>
              <a:t>，其值放入</a:t>
            </a:r>
            <a:r>
              <a:rPr kumimoji="0" lang="en-US" altLang="zh-CN" sz="1016" dirty="0">
                <a:solidFill>
                  <a:srgbClr val="FF9933"/>
                </a:solidFill>
                <a:latin typeface="Consolas" panose="020B0609020204030204" pitchFamily="49" charset="0"/>
                <a:ea typeface="宋体"/>
              </a:rPr>
              <a:t>PC</a:t>
            </a:r>
            <a:r>
              <a:rPr kumimoji="0" lang="zh-CN" altLang="en-US" sz="1016" dirty="0">
                <a:solidFill>
                  <a:srgbClr val="FF9933"/>
                </a:solidFill>
                <a:latin typeface="Consolas" panose="020B0609020204030204" pitchFamily="49" charset="0"/>
                <a:ea typeface="宋体"/>
              </a:rPr>
              <a:t>中</a:t>
            </a:r>
            <a:endParaRPr kumimoji="0" lang="en-US" sz="1016" dirty="0">
              <a:solidFill>
                <a:srgbClr val="FF9933"/>
              </a:solidFill>
              <a:latin typeface="Consolas" panose="020B0609020204030204" pitchFamily="49" charset="0"/>
              <a:ea typeface="宋体"/>
            </a:endParaRPr>
          </a:p>
        </p:txBody>
      </p:sp>
      <p:sp>
        <p:nvSpPr>
          <p:cNvPr id="115" name="文本框 114">
            <a:extLst>
              <a:ext uri="{FF2B5EF4-FFF2-40B4-BE49-F238E27FC236}">
                <a16:creationId xmlns:a16="http://schemas.microsoft.com/office/drawing/2014/main" id="{BF328A20-378D-46CA-AD6F-C018580E3E3B}"/>
              </a:ext>
            </a:extLst>
          </p:cNvPr>
          <p:cNvSpPr txBox="1"/>
          <p:nvPr/>
        </p:nvSpPr>
        <p:spPr>
          <a:xfrm>
            <a:off x="2788927" y="2428521"/>
            <a:ext cx="2839239" cy="561308"/>
          </a:xfrm>
          <a:prstGeom prst="rect">
            <a:avLst/>
          </a:prstGeom>
          <a:noFill/>
        </p:spPr>
        <p:txBody>
          <a:bodyPr wrap="none" rtlCol="0">
            <a:spAutoFit/>
          </a:bodyPr>
          <a:lstStyle/>
          <a:p>
            <a:pPr defTabSz="348320" fontAlgn="auto">
              <a:spcBef>
                <a:spcPts val="0"/>
              </a:spcBef>
              <a:spcAft>
                <a:spcPts val="0"/>
              </a:spcAft>
            </a:pPr>
            <a:r>
              <a:rPr kumimoji="0" lang="en-US" altLang="zh-CN" sz="1016" dirty="0">
                <a:solidFill>
                  <a:srgbClr val="0070C0"/>
                </a:solidFill>
                <a:latin typeface="Consolas" panose="020B0609020204030204" pitchFamily="49" charset="0"/>
                <a:ea typeface="宋体"/>
                <a:cs typeface="Times New Roman" panose="02020603050405020304" pitchFamily="18" charset="0"/>
              </a:rPr>
              <a:t>SP = SP + 4    //</a:t>
            </a:r>
            <a:r>
              <a:rPr kumimoji="0" lang="zh-CN" altLang="en-US" sz="1016" dirty="0">
                <a:solidFill>
                  <a:srgbClr val="0070C0"/>
                </a:solidFill>
                <a:latin typeface="Consolas" panose="020B0609020204030204" pitchFamily="49" charset="0"/>
                <a:ea typeface="宋体"/>
                <a:cs typeface="Times New Roman" panose="02020603050405020304" pitchFamily="18" charset="0"/>
              </a:rPr>
              <a:t>局部变量</a:t>
            </a:r>
            <a:r>
              <a:rPr kumimoji="0" lang="en-US" altLang="zh-CN" sz="1016" dirty="0" err="1">
                <a:solidFill>
                  <a:srgbClr val="0070C0"/>
                </a:solidFill>
                <a:latin typeface="Consolas" panose="020B0609020204030204" pitchFamily="49" charset="0"/>
                <a:ea typeface="宋体"/>
                <a:cs typeface="Times New Roman" panose="02020603050405020304" pitchFamily="18" charset="0"/>
              </a:rPr>
              <a:t>i</a:t>
            </a:r>
            <a:r>
              <a:rPr kumimoji="0" lang="zh-CN" altLang="en-US" sz="1016" dirty="0">
                <a:solidFill>
                  <a:srgbClr val="0070C0"/>
                </a:solidFill>
                <a:latin typeface="Consolas" panose="020B0609020204030204" pitchFamily="49" charset="0"/>
                <a:ea typeface="宋体"/>
                <a:cs typeface="Times New Roman" panose="02020603050405020304" pitchFamily="18" charset="0"/>
              </a:rPr>
              <a:t>出栈</a:t>
            </a:r>
            <a:endParaRPr kumimoji="0" lang="en-US" sz="1016" dirty="0">
              <a:solidFill>
                <a:srgbClr val="0070C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FFFFFF"/>
                </a:solidFill>
                <a:latin typeface="Consolas" panose="020B0609020204030204" pitchFamily="49" charset="0"/>
                <a:ea typeface="宋体"/>
                <a:cs typeface="Times New Roman" panose="02020603050405020304" pitchFamily="18" charset="0"/>
              </a:rPr>
              <a:t>RV = 0         //</a:t>
            </a:r>
            <a:r>
              <a:rPr kumimoji="0" lang="zh-CN" altLang="en-US" sz="1016" dirty="0">
                <a:solidFill>
                  <a:srgbClr val="FFFFFF"/>
                </a:solidFill>
                <a:latin typeface="Consolas" panose="020B0609020204030204" pitchFamily="49" charset="0"/>
                <a:ea typeface="宋体"/>
                <a:cs typeface="Times New Roman" panose="02020603050405020304" pitchFamily="18" charset="0"/>
              </a:rPr>
              <a:t>专门传递返回值的寄存器</a:t>
            </a:r>
            <a:endParaRPr kumimoji="0" lang="en-US" sz="1016" dirty="0">
              <a:solidFill>
                <a:srgbClr val="FFFFFF"/>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FF0000"/>
                </a:solidFill>
                <a:latin typeface="Consolas" panose="020B0609020204030204" pitchFamily="49" charset="0"/>
                <a:ea typeface="宋体"/>
                <a:cs typeface="Times New Roman" panose="02020603050405020304" pitchFamily="18" charset="0"/>
              </a:rPr>
              <a:t>RET</a:t>
            </a:r>
          </a:p>
        </p:txBody>
      </p:sp>
      <p:cxnSp>
        <p:nvCxnSpPr>
          <p:cNvPr id="116" name="连接符: 曲线 115">
            <a:extLst>
              <a:ext uri="{FF2B5EF4-FFF2-40B4-BE49-F238E27FC236}">
                <a16:creationId xmlns:a16="http://schemas.microsoft.com/office/drawing/2014/main" id="{285D238A-ED7F-4383-92B5-E2A9AF2D80AC}"/>
              </a:ext>
            </a:extLst>
          </p:cNvPr>
          <p:cNvCxnSpPr>
            <a:cxnSpLocks/>
            <a:stCxn id="92" idx="1"/>
          </p:cNvCxnSpPr>
          <p:nvPr/>
        </p:nvCxnSpPr>
        <p:spPr bwMode="auto">
          <a:xfrm rot="10800000">
            <a:off x="4588600" y="2187484"/>
            <a:ext cx="2025464" cy="912793"/>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117" name="文本框 116">
            <a:extLst>
              <a:ext uri="{FF2B5EF4-FFF2-40B4-BE49-F238E27FC236}">
                <a16:creationId xmlns:a16="http://schemas.microsoft.com/office/drawing/2014/main" id="{89191634-161B-4FE9-A93B-856B16C0AA7C}"/>
              </a:ext>
            </a:extLst>
          </p:cNvPr>
          <p:cNvSpPr txBox="1"/>
          <p:nvPr/>
        </p:nvSpPr>
        <p:spPr>
          <a:xfrm>
            <a:off x="4162453" y="2948158"/>
            <a:ext cx="2074684" cy="353045"/>
          </a:xfrm>
          <a:prstGeom prst="rect">
            <a:avLst/>
          </a:prstGeom>
          <a:noFill/>
        </p:spPr>
        <p:txBody>
          <a:bodyPr wrap="square" rtlCol="0">
            <a:spAutoFit/>
          </a:bodyPr>
          <a:lstStyle/>
          <a:p>
            <a:pPr defTabSz="348320" fontAlgn="auto">
              <a:spcBef>
                <a:spcPts val="0"/>
              </a:spcBef>
              <a:spcAft>
                <a:spcPts val="0"/>
              </a:spcAft>
            </a:pPr>
            <a:r>
              <a:rPr kumimoji="0" lang="zh-CN" altLang="en-US" sz="847" dirty="0">
                <a:solidFill>
                  <a:srgbClr val="FF9933"/>
                </a:solidFill>
                <a:latin typeface="Arial"/>
                <a:ea typeface="宋体"/>
              </a:rPr>
              <a:t>执行</a:t>
            </a:r>
            <a:r>
              <a:rPr kumimoji="0" lang="en-US" altLang="zh-CN" sz="847" dirty="0">
                <a:solidFill>
                  <a:srgbClr val="FF9933"/>
                </a:solidFill>
                <a:latin typeface="Arial"/>
                <a:ea typeface="宋体"/>
              </a:rPr>
              <a:t>CALL</a:t>
            </a:r>
            <a:r>
              <a:rPr kumimoji="0" lang="zh-CN" altLang="en-US" sz="847" dirty="0">
                <a:solidFill>
                  <a:srgbClr val="FF9933"/>
                </a:solidFill>
                <a:latin typeface="Arial"/>
                <a:ea typeface="宋体"/>
              </a:rPr>
              <a:t>指令时，把下一条指令的地址，即</a:t>
            </a:r>
            <a:r>
              <a:rPr kumimoji="0" lang="en-US" altLang="zh-CN" sz="847" dirty="0">
                <a:solidFill>
                  <a:srgbClr val="FF9933"/>
                </a:solidFill>
                <a:latin typeface="Arial"/>
                <a:ea typeface="宋体"/>
              </a:rPr>
              <a:t>PC+4</a:t>
            </a:r>
            <a:r>
              <a:rPr kumimoji="0" lang="zh-CN" altLang="en-US" sz="847" dirty="0">
                <a:solidFill>
                  <a:srgbClr val="FF9933"/>
                </a:solidFill>
                <a:latin typeface="Arial"/>
                <a:ea typeface="宋体"/>
              </a:rPr>
              <a:t>压栈，作为</a:t>
            </a:r>
            <a:r>
              <a:rPr kumimoji="0" lang="en-US" altLang="zh-CN" sz="847" dirty="0">
                <a:solidFill>
                  <a:srgbClr val="FF9933"/>
                </a:solidFill>
                <a:latin typeface="Arial"/>
                <a:ea typeface="宋体"/>
              </a:rPr>
              <a:t>saved PC</a:t>
            </a:r>
            <a:endParaRPr kumimoji="0" lang="en-US" sz="847" dirty="0">
              <a:solidFill>
                <a:srgbClr val="FF9933"/>
              </a:solidFill>
              <a:latin typeface="Arial"/>
              <a:ea typeface="宋体"/>
            </a:endParaRPr>
          </a:p>
        </p:txBody>
      </p:sp>
      <p:sp>
        <p:nvSpPr>
          <p:cNvPr id="121" name="文本框 120">
            <a:extLst>
              <a:ext uri="{FF2B5EF4-FFF2-40B4-BE49-F238E27FC236}">
                <a16:creationId xmlns:a16="http://schemas.microsoft.com/office/drawing/2014/main" id="{62467172-C174-4B07-948E-D9B5CF83A887}"/>
              </a:ext>
            </a:extLst>
          </p:cNvPr>
          <p:cNvSpPr txBox="1"/>
          <p:nvPr/>
        </p:nvSpPr>
        <p:spPr>
          <a:xfrm>
            <a:off x="6876950" y="2481274"/>
            <a:ext cx="256802"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cs typeface="Times New Roman" panose="02020603050405020304" pitchFamily="18" charset="0"/>
              </a:rPr>
              <a:t>4</a:t>
            </a:r>
          </a:p>
        </p:txBody>
      </p:sp>
      <p:sp>
        <p:nvSpPr>
          <p:cNvPr id="122" name="文本框 121">
            <a:extLst>
              <a:ext uri="{FF2B5EF4-FFF2-40B4-BE49-F238E27FC236}">
                <a16:creationId xmlns:a16="http://schemas.microsoft.com/office/drawing/2014/main" id="{A5D92306-2C9D-4AFD-B6E0-9C48D00864E6}"/>
              </a:ext>
            </a:extLst>
          </p:cNvPr>
          <p:cNvSpPr txBox="1"/>
          <p:nvPr/>
        </p:nvSpPr>
        <p:spPr>
          <a:xfrm>
            <a:off x="6876950" y="2823850"/>
            <a:ext cx="256802"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4</a:t>
            </a:r>
          </a:p>
        </p:txBody>
      </p:sp>
      <p:cxnSp>
        <p:nvCxnSpPr>
          <p:cNvPr id="123" name="连接符: 曲线 122">
            <a:extLst>
              <a:ext uri="{FF2B5EF4-FFF2-40B4-BE49-F238E27FC236}">
                <a16:creationId xmlns:a16="http://schemas.microsoft.com/office/drawing/2014/main" id="{01FB5A54-7DBC-4313-A115-31898988F4E4}"/>
              </a:ext>
            </a:extLst>
          </p:cNvPr>
          <p:cNvCxnSpPr>
            <a:cxnSpLocks/>
          </p:cNvCxnSpPr>
          <p:nvPr/>
        </p:nvCxnSpPr>
        <p:spPr bwMode="auto">
          <a:xfrm rot="16200000" flipH="1">
            <a:off x="5815879" y="2398987"/>
            <a:ext cx="1180603" cy="388083"/>
          </a:xfrm>
          <a:prstGeom prst="curvedConnector3">
            <a:avLst>
              <a:gd name="adj1" fmla="val 100480"/>
            </a:avLst>
          </a:prstGeom>
          <a:solidFill>
            <a:schemeClr val="accent1"/>
          </a:solidFill>
          <a:ln w="38100" cap="sq" cmpd="sng" algn="ctr">
            <a:solidFill>
              <a:schemeClr val="tx1"/>
            </a:solidFill>
            <a:prstDash val="solid"/>
            <a:round/>
            <a:headEnd type="none" w="sm" len="sm"/>
            <a:tailEnd type="triangle" w="med" len="lg"/>
          </a:ln>
          <a:effectLst/>
        </p:spPr>
      </p:cxnSp>
      <p:cxnSp>
        <p:nvCxnSpPr>
          <p:cNvPr id="126" name="连接符: 曲线 125">
            <a:extLst>
              <a:ext uri="{FF2B5EF4-FFF2-40B4-BE49-F238E27FC236}">
                <a16:creationId xmlns:a16="http://schemas.microsoft.com/office/drawing/2014/main" id="{3F9812DA-16B6-48DC-9582-A6AB1C385C10}"/>
              </a:ext>
            </a:extLst>
          </p:cNvPr>
          <p:cNvCxnSpPr>
            <a:cxnSpLocks/>
          </p:cNvCxnSpPr>
          <p:nvPr/>
        </p:nvCxnSpPr>
        <p:spPr bwMode="auto">
          <a:xfrm flipV="1">
            <a:off x="6824951" y="3364383"/>
            <a:ext cx="132037" cy="76905"/>
          </a:xfrm>
          <a:prstGeom prst="curvedConnector3">
            <a:avLst>
              <a:gd name="adj1" fmla="val 50000"/>
            </a:avLst>
          </a:prstGeom>
          <a:solidFill>
            <a:schemeClr val="accent1"/>
          </a:solidFill>
          <a:ln w="25400" cap="sq" cmpd="sng" algn="ctr">
            <a:solidFill>
              <a:schemeClr val="tx1"/>
            </a:solidFill>
            <a:prstDash val="solid"/>
            <a:round/>
            <a:headEnd type="none" w="sm" len="sm"/>
            <a:tailEnd type="triangle" w="med" len="lg"/>
          </a:ln>
          <a:effectLst/>
        </p:spPr>
      </p:cxnSp>
      <p:sp>
        <p:nvSpPr>
          <p:cNvPr id="138" name="矩形 137">
            <a:extLst>
              <a:ext uri="{FF2B5EF4-FFF2-40B4-BE49-F238E27FC236}">
                <a16:creationId xmlns:a16="http://schemas.microsoft.com/office/drawing/2014/main" id="{B41FDEB3-5956-442C-AF2A-FC72830D8A0B}"/>
              </a:ext>
            </a:extLst>
          </p:cNvPr>
          <p:cNvSpPr/>
          <p:nvPr/>
        </p:nvSpPr>
        <p:spPr>
          <a:xfrm>
            <a:off x="6963352" y="3148025"/>
            <a:ext cx="328936" cy="248658"/>
          </a:xfrm>
          <a:prstGeom prst="rect">
            <a:avLst/>
          </a:prstGeom>
        </p:spPr>
        <p:txBody>
          <a:bodyPr wrap="none">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50</a:t>
            </a:r>
            <a:endParaRPr kumimoji="0" lang="en-US" sz="1016" dirty="0">
              <a:solidFill>
                <a:srgbClr val="FFFFFF"/>
              </a:solidFill>
              <a:latin typeface="Arial"/>
              <a:ea typeface="宋体"/>
            </a:endParaRPr>
          </a:p>
        </p:txBody>
      </p:sp>
      <p:cxnSp>
        <p:nvCxnSpPr>
          <p:cNvPr id="139" name="连接符: 曲线 138">
            <a:extLst>
              <a:ext uri="{FF2B5EF4-FFF2-40B4-BE49-F238E27FC236}">
                <a16:creationId xmlns:a16="http://schemas.microsoft.com/office/drawing/2014/main" id="{C8D47ABC-FC6C-424E-A083-53EE5A86F665}"/>
              </a:ext>
            </a:extLst>
          </p:cNvPr>
          <p:cNvCxnSpPr>
            <a:cxnSpLocks/>
          </p:cNvCxnSpPr>
          <p:nvPr/>
        </p:nvCxnSpPr>
        <p:spPr bwMode="auto">
          <a:xfrm>
            <a:off x="6215094" y="1995675"/>
            <a:ext cx="398945" cy="322460"/>
          </a:xfrm>
          <a:prstGeom prst="curvedConnector3">
            <a:avLst>
              <a:gd name="adj1" fmla="val 718"/>
            </a:avLst>
          </a:prstGeom>
          <a:solidFill>
            <a:schemeClr val="accent1"/>
          </a:solidFill>
          <a:ln w="38100" cap="sq" cmpd="sng" algn="ctr">
            <a:solidFill>
              <a:schemeClr val="tx1"/>
            </a:solidFill>
            <a:prstDash val="solid"/>
            <a:round/>
            <a:headEnd type="none" w="sm" len="sm"/>
            <a:tailEnd type="triangle" w="med" len="lg"/>
          </a:ln>
          <a:effectLst/>
        </p:spPr>
      </p:cxnSp>
    </p:spTree>
    <p:extLst>
      <p:ext uri="{BB962C8B-B14F-4D97-AF65-F5344CB8AC3E}">
        <p14:creationId xmlns:p14="http://schemas.microsoft.com/office/powerpoint/2010/main" val="193947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0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2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94"/>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9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109"/>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12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3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9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00"/>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92"/>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116"/>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17"/>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123"/>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0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88"/>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89"/>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102"/>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103"/>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08"/>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101"/>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122"/>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0" nodeType="clickEffect">
                                  <p:stCondLst>
                                    <p:cond delay="0"/>
                                  </p:stCondLst>
                                  <p:childTnLst>
                                    <p:set>
                                      <p:cBhvr>
                                        <p:cTn id="156" dur="1" fill="hold">
                                          <p:stCondLst>
                                            <p:cond delay="0"/>
                                          </p:stCondLst>
                                        </p:cTn>
                                        <p:tgtEl>
                                          <p:spTgt spid="107"/>
                                        </p:tgtEl>
                                        <p:attrNameLst>
                                          <p:attrName>style.visibility</p:attrName>
                                        </p:attrNameLst>
                                      </p:cBhvr>
                                      <p:to>
                                        <p:strVal val="hidden"/>
                                      </p:to>
                                    </p:set>
                                  </p:childTnLst>
                                </p:cTn>
                              </p:par>
                              <p:par>
                                <p:cTn id="157" presetID="1" presetClass="exit" presetSubtype="0" fill="hold" grpId="0" nodeType="withEffect">
                                  <p:stCondLst>
                                    <p:cond delay="0"/>
                                  </p:stCondLst>
                                  <p:childTnLst>
                                    <p:set>
                                      <p:cBhvr>
                                        <p:cTn id="158" dur="1" fill="hold">
                                          <p:stCondLst>
                                            <p:cond delay="0"/>
                                          </p:stCondLst>
                                        </p:cTn>
                                        <p:tgtEl>
                                          <p:spTgt spid="106"/>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75"/>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84"/>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87"/>
                                        </p:tgtEl>
                                        <p:attrNameLst>
                                          <p:attrName>style.visibility</p:attrName>
                                        </p:attrNameLst>
                                      </p:cBhvr>
                                      <p:to>
                                        <p:strVal val="hidden"/>
                                      </p:to>
                                    </p:set>
                                  </p:childTnLst>
                                </p:cTn>
                              </p:par>
                              <p:par>
                                <p:cTn id="171" presetID="1" presetClass="exit" presetSubtype="0" fill="hold" grpId="1" nodeType="withEffect">
                                  <p:stCondLst>
                                    <p:cond delay="0"/>
                                  </p:stCondLst>
                                  <p:childTnLst>
                                    <p:set>
                                      <p:cBhvr>
                                        <p:cTn id="172" dur="1" fill="hold">
                                          <p:stCondLst>
                                            <p:cond delay="0"/>
                                          </p:stCondLst>
                                        </p:cTn>
                                        <p:tgtEl>
                                          <p:spTgt spid="121"/>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nodeType="clickEffect">
                                  <p:stCondLst>
                                    <p:cond delay="0"/>
                                  </p:stCondLst>
                                  <p:childTnLst>
                                    <p:set>
                                      <p:cBhvr>
                                        <p:cTn id="180" dur="1" fill="hold">
                                          <p:stCondLst>
                                            <p:cond delay="0"/>
                                          </p:stCondLst>
                                        </p:cTn>
                                        <p:tgtEl>
                                          <p:spTgt spid="80"/>
                                        </p:tgtEl>
                                        <p:attrNameLst>
                                          <p:attrName>style.visibility</p:attrName>
                                        </p:attrNameLst>
                                      </p:cBhvr>
                                      <p:to>
                                        <p:strVal val="hidden"/>
                                      </p:to>
                                    </p:set>
                                  </p:childTnLst>
                                </p:cTn>
                              </p:par>
                              <p:par>
                                <p:cTn id="181" presetID="1" presetClass="exit" presetSubtype="0" fill="hold" grpId="0" nodeType="withEffect">
                                  <p:stCondLst>
                                    <p:cond delay="0"/>
                                  </p:stCondLst>
                                  <p:childTnLst>
                                    <p:set>
                                      <p:cBhvr>
                                        <p:cTn id="182" dur="1" fill="hold">
                                          <p:stCondLst>
                                            <p:cond delay="0"/>
                                          </p:stCondLst>
                                        </p:cTn>
                                        <p:tgtEl>
                                          <p:spTgt spid="73"/>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5" grpId="0" animBg="1"/>
      <p:bldP spid="75" grpId="1" animBg="1"/>
      <p:bldP spid="84" grpId="0"/>
      <p:bldP spid="84" grpId="1"/>
      <p:bldP spid="85" grpId="0"/>
      <p:bldP spid="86" grpId="0"/>
      <p:bldP spid="88" grpId="0" animBg="1"/>
      <p:bldP spid="88" grpId="1" animBg="1"/>
      <p:bldP spid="89" grpId="0" animBg="1"/>
      <p:bldP spid="89" grpId="1" animBg="1"/>
      <p:bldP spid="90" grpId="0"/>
      <p:bldP spid="92" grpId="0" animBg="1"/>
      <p:bldP spid="92" grpId="1" animBg="1"/>
      <p:bldP spid="93" grpId="0" animBg="1"/>
      <p:bldP spid="93" grpId="1" animBg="1"/>
      <p:bldP spid="99" grpId="0"/>
      <p:bldP spid="99" grpId="1"/>
      <p:bldP spid="100" grpId="0"/>
      <p:bldP spid="100" grpId="1"/>
      <p:bldP spid="102" grpId="0"/>
      <p:bldP spid="102" grpId="1"/>
      <p:bldP spid="103" grpId="0"/>
      <p:bldP spid="103" grpId="1"/>
      <p:bldP spid="106" grpId="0"/>
      <p:bldP spid="107" grpId="0" animBg="1"/>
      <p:bldP spid="110" grpId="0"/>
      <p:bldP spid="111" grpId="0"/>
      <p:bldP spid="112" grpId="0"/>
      <p:bldP spid="113" grpId="0"/>
      <p:bldP spid="114" grpId="0"/>
      <p:bldP spid="115" grpId="0"/>
      <p:bldP spid="117" grpId="0"/>
      <p:bldP spid="117" grpId="1"/>
      <p:bldP spid="121" grpId="0"/>
      <p:bldP spid="121" grpId="1"/>
      <p:bldP spid="122" grpId="0"/>
      <p:bldP spid="122" grpId="1"/>
      <p:bldP spid="138" grpId="0"/>
      <p:bldP spid="138" grpId="1"/>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497EA1-3E10-4B9A-B97D-CC25810A3EAF}"/>
              </a:ext>
            </a:extLst>
          </p:cNvPr>
          <p:cNvSpPr txBox="1"/>
          <p:nvPr/>
        </p:nvSpPr>
        <p:spPr>
          <a:xfrm>
            <a:off x="107504" y="105248"/>
            <a:ext cx="2771913" cy="3046988"/>
          </a:xfrm>
          <a:prstGeom prst="rect">
            <a:avLst/>
          </a:prstGeom>
          <a:noFill/>
        </p:spPr>
        <p:txBody>
          <a:bodyPr wrap="none" rtlCol="0">
            <a:spAutoFit/>
          </a:bodyPr>
          <a:lstStyle/>
          <a:p>
            <a:r>
              <a:rPr lang="en-US" altLang="zh-CN" dirty="0"/>
              <a:t>int fact(int n)</a:t>
            </a:r>
          </a:p>
          <a:p>
            <a:r>
              <a:rPr lang="en-US" dirty="0"/>
              <a:t>{</a:t>
            </a:r>
          </a:p>
          <a:p>
            <a:r>
              <a:rPr lang="en-US" dirty="0"/>
              <a:t>    if (n == 1)</a:t>
            </a:r>
          </a:p>
          <a:p>
            <a:r>
              <a:rPr lang="en-US" dirty="0"/>
              <a:t>        </a:t>
            </a:r>
          </a:p>
          <a:p>
            <a:r>
              <a:rPr lang="en-US" dirty="0"/>
              <a:t>            return 1;</a:t>
            </a:r>
          </a:p>
          <a:p>
            <a:r>
              <a:rPr lang="en-US" dirty="0"/>
              <a:t>    </a:t>
            </a:r>
          </a:p>
          <a:p>
            <a:r>
              <a:rPr lang="en-US" dirty="0"/>
              <a:t>    return n*fact(n-1);</a:t>
            </a:r>
          </a:p>
          <a:p>
            <a:r>
              <a:rPr lang="en-US" dirty="0"/>
              <a:t>}</a:t>
            </a:r>
          </a:p>
        </p:txBody>
      </p:sp>
      <p:sp>
        <p:nvSpPr>
          <p:cNvPr id="3" name="文本框 2">
            <a:extLst>
              <a:ext uri="{FF2B5EF4-FFF2-40B4-BE49-F238E27FC236}">
                <a16:creationId xmlns:a16="http://schemas.microsoft.com/office/drawing/2014/main" id="{053ED9BD-B311-48E4-980D-DBBAB194F490}"/>
              </a:ext>
            </a:extLst>
          </p:cNvPr>
          <p:cNvSpPr txBox="1"/>
          <p:nvPr/>
        </p:nvSpPr>
        <p:spPr>
          <a:xfrm>
            <a:off x="2635902" y="748633"/>
            <a:ext cx="1075936" cy="461665"/>
          </a:xfrm>
          <a:prstGeom prst="rect">
            <a:avLst/>
          </a:prstGeom>
          <a:noFill/>
        </p:spPr>
        <p:txBody>
          <a:bodyPr wrap="none" rtlCol="0">
            <a:spAutoFit/>
          </a:bodyPr>
          <a:lstStyle/>
          <a:p>
            <a:r>
              <a:rPr lang="en-US" dirty="0"/>
              <a:t>&lt;fact&gt;:</a:t>
            </a:r>
          </a:p>
        </p:txBody>
      </p:sp>
      <p:sp>
        <p:nvSpPr>
          <p:cNvPr id="4" name="文本框 3">
            <a:extLst>
              <a:ext uri="{FF2B5EF4-FFF2-40B4-BE49-F238E27FC236}">
                <a16:creationId xmlns:a16="http://schemas.microsoft.com/office/drawing/2014/main" id="{A1DDE50A-D39F-4B9C-B9B4-7A79E09D5B95}"/>
              </a:ext>
            </a:extLst>
          </p:cNvPr>
          <p:cNvSpPr txBox="1"/>
          <p:nvPr/>
        </p:nvSpPr>
        <p:spPr>
          <a:xfrm>
            <a:off x="3680293" y="764704"/>
            <a:ext cx="2020105" cy="461665"/>
          </a:xfrm>
          <a:prstGeom prst="rect">
            <a:avLst/>
          </a:prstGeom>
          <a:noFill/>
        </p:spPr>
        <p:txBody>
          <a:bodyPr wrap="none" rtlCol="0">
            <a:spAutoFit/>
          </a:bodyPr>
          <a:lstStyle/>
          <a:p>
            <a:r>
              <a:rPr lang="en-US" dirty="0"/>
              <a:t>R1 = M[SP+4]</a:t>
            </a:r>
          </a:p>
        </p:txBody>
      </p:sp>
      <p:sp>
        <p:nvSpPr>
          <p:cNvPr id="5" name="文本框 4">
            <a:extLst>
              <a:ext uri="{FF2B5EF4-FFF2-40B4-BE49-F238E27FC236}">
                <a16:creationId xmlns:a16="http://schemas.microsoft.com/office/drawing/2014/main" id="{69AE2B66-3FCD-466F-90CD-A899529F33AB}"/>
              </a:ext>
            </a:extLst>
          </p:cNvPr>
          <p:cNvSpPr txBox="1"/>
          <p:nvPr/>
        </p:nvSpPr>
        <p:spPr>
          <a:xfrm>
            <a:off x="3680293" y="1595701"/>
            <a:ext cx="1140312" cy="830997"/>
          </a:xfrm>
          <a:prstGeom prst="rect">
            <a:avLst/>
          </a:prstGeom>
          <a:noFill/>
        </p:spPr>
        <p:txBody>
          <a:bodyPr wrap="none" rtlCol="0">
            <a:spAutoFit/>
          </a:bodyPr>
          <a:lstStyle/>
          <a:p>
            <a:r>
              <a:rPr lang="en-US" dirty="0"/>
              <a:t>RV  = 1</a:t>
            </a:r>
          </a:p>
          <a:p>
            <a:r>
              <a:rPr lang="en-US" dirty="0"/>
              <a:t>RET</a:t>
            </a:r>
          </a:p>
        </p:txBody>
      </p:sp>
      <p:sp>
        <p:nvSpPr>
          <p:cNvPr id="6" name="文本框 5">
            <a:extLst>
              <a:ext uri="{FF2B5EF4-FFF2-40B4-BE49-F238E27FC236}">
                <a16:creationId xmlns:a16="http://schemas.microsoft.com/office/drawing/2014/main" id="{A28D0C89-D4C9-44B9-B851-C0B6F42C2F11}"/>
              </a:ext>
            </a:extLst>
          </p:cNvPr>
          <p:cNvSpPr txBox="1"/>
          <p:nvPr/>
        </p:nvSpPr>
        <p:spPr>
          <a:xfrm>
            <a:off x="3680293" y="2348880"/>
            <a:ext cx="2020105" cy="830997"/>
          </a:xfrm>
          <a:prstGeom prst="rect">
            <a:avLst/>
          </a:prstGeom>
          <a:noFill/>
        </p:spPr>
        <p:txBody>
          <a:bodyPr wrap="none" rtlCol="0">
            <a:spAutoFit/>
          </a:bodyPr>
          <a:lstStyle/>
          <a:p>
            <a:r>
              <a:rPr lang="en-US" dirty="0"/>
              <a:t>R1 = M[SP+4]</a:t>
            </a:r>
          </a:p>
          <a:p>
            <a:r>
              <a:rPr lang="en-US" dirty="0"/>
              <a:t>R1 = R1 – 1</a:t>
            </a:r>
          </a:p>
        </p:txBody>
      </p:sp>
      <p:sp>
        <p:nvSpPr>
          <p:cNvPr id="7" name="文本框 6">
            <a:extLst>
              <a:ext uri="{FF2B5EF4-FFF2-40B4-BE49-F238E27FC236}">
                <a16:creationId xmlns:a16="http://schemas.microsoft.com/office/drawing/2014/main" id="{8F452B7B-8470-490B-9DB8-EE1ABA5784D8}"/>
              </a:ext>
            </a:extLst>
          </p:cNvPr>
          <p:cNvSpPr txBox="1"/>
          <p:nvPr/>
        </p:nvSpPr>
        <p:spPr>
          <a:xfrm>
            <a:off x="3680292" y="3318735"/>
            <a:ext cx="1859612" cy="1569660"/>
          </a:xfrm>
          <a:prstGeom prst="rect">
            <a:avLst/>
          </a:prstGeom>
          <a:noFill/>
        </p:spPr>
        <p:txBody>
          <a:bodyPr wrap="none" rtlCol="0">
            <a:spAutoFit/>
          </a:bodyPr>
          <a:lstStyle/>
          <a:p>
            <a:r>
              <a:rPr lang="en-US" dirty="0"/>
              <a:t>SP = SP – 4</a:t>
            </a:r>
          </a:p>
          <a:p>
            <a:r>
              <a:rPr lang="en-US" dirty="0"/>
              <a:t>M[SP] = R1</a:t>
            </a:r>
          </a:p>
          <a:p>
            <a:r>
              <a:rPr lang="en-US" dirty="0"/>
              <a:t>CALL &lt;fact&gt;</a:t>
            </a:r>
          </a:p>
          <a:p>
            <a:r>
              <a:rPr lang="en-US" dirty="0"/>
              <a:t>SP = SP + 4</a:t>
            </a:r>
          </a:p>
        </p:txBody>
      </p:sp>
      <p:sp>
        <p:nvSpPr>
          <p:cNvPr id="8" name="文本框 7">
            <a:extLst>
              <a:ext uri="{FF2B5EF4-FFF2-40B4-BE49-F238E27FC236}">
                <a16:creationId xmlns:a16="http://schemas.microsoft.com/office/drawing/2014/main" id="{E9AE17FB-1193-444C-A49C-C19ED274789C}"/>
              </a:ext>
            </a:extLst>
          </p:cNvPr>
          <p:cNvSpPr txBox="1"/>
          <p:nvPr/>
        </p:nvSpPr>
        <p:spPr>
          <a:xfrm>
            <a:off x="3680292" y="4952745"/>
            <a:ext cx="2020105" cy="1200329"/>
          </a:xfrm>
          <a:prstGeom prst="rect">
            <a:avLst/>
          </a:prstGeom>
          <a:noFill/>
        </p:spPr>
        <p:txBody>
          <a:bodyPr wrap="none" rtlCol="0">
            <a:spAutoFit/>
          </a:bodyPr>
          <a:lstStyle/>
          <a:p>
            <a:r>
              <a:rPr lang="en-US" dirty="0"/>
              <a:t>R1 = M[SP</a:t>
            </a:r>
            <a:r>
              <a:rPr lang="en-US" altLang="zh-CN" dirty="0"/>
              <a:t>+4]</a:t>
            </a:r>
          </a:p>
          <a:p>
            <a:r>
              <a:rPr lang="en-US" dirty="0"/>
              <a:t>RV = RV * R1</a:t>
            </a:r>
          </a:p>
          <a:p>
            <a:r>
              <a:rPr lang="en-US" dirty="0"/>
              <a:t>RET</a:t>
            </a:r>
          </a:p>
        </p:txBody>
      </p:sp>
      <p:sp>
        <p:nvSpPr>
          <p:cNvPr id="9" name="矩形 8">
            <a:extLst>
              <a:ext uri="{FF2B5EF4-FFF2-40B4-BE49-F238E27FC236}">
                <a16:creationId xmlns:a16="http://schemas.microsoft.com/office/drawing/2014/main" id="{2B6422CB-5F3D-4E4A-99A6-D693888376E8}"/>
              </a:ext>
            </a:extLst>
          </p:cNvPr>
          <p:cNvSpPr/>
          <p:nvPr/>
        </p:nvSpPr>
        <p:spPr bwMode="auto">
          <a:xfrm>
            <a:off x="7020272" y="319882"/>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328510E3-5CE2-4F51-A810-698B9C21B4DC}"/>
              </a:ext>
            </a:extLst>
          </p:cNvPr>
          <p:cNvSpPr/>
          <p:nvPr/>
        </p:nvSpPr>
        <p:spPr bwMode="auto">
          <a:xfrm>
            <a:off x="7020272" y="723473"/>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11" name="文本框 10">
            <a:extLst>
              <a:ext uri="{FF2B5EF4-FFF2-40B4-BE49-F238E27FC236}">
                <a16:creationId xmlns:a16="http://schemas.microsoft.com/office/drawing/2014/main" id="{981D90D7-6461-4D98-8A2D-A895F8EF0CED}"/>
              </a:ext>
            </a:extLst>
          </p:cNvPr>
          <p:cNvSpPr txBox="1"/>
          <p:nvPr/>
        </p:nvSpPr>
        <p:spPr>
          <a:xfrm>
            <a:off x="8676424" y="260648"/>
            <a:ext cx="338554" cy="461665"/>
          </a:xfrm>
          <a:prstGeom prst="rect">
            <a:avLst/>
          </a:prstGeom>
          <a:noFill/>
        </p:spPr>
        <p:txBody>
          <a:bodyPr wrap="none" rtlCol="0">
            <a:spAutoFit/>
          </a:bodyPr>
          <a:lstStyle/>
          <a:p>
            <a:r>
              <a:rPr lang="en-US" dirty="0"/>
              <a:t>n</a:t>
            </a:r>
          </a:p>
        </p:txBody>
      </p:sp>
      <p:sp>
        <p:nvSpPr>
          <p:cNvPr id="14" name="矩形 13">
            <a:extLst>
              <a:ext uri="{FF2B5EF4-FFF2-40B4-BE49-F238E27FC236}">
                <a16:creationId xmlns:a16="http://schemas.microsoft.com/office/drawing/2014/main" id="{487D72D2-2FA6-4E98-83E3-4F79AF18CC81}"/>
              </a:ext>
            </a:extLst>
          </p:cNvPr>
          <p:cNvSpPr/>
          <p:nvPr/>
        </p:nvSpPr>
        <p:spPr>
          <a:xfrm>
            <a:off x="3680292" y="1095127"/>
            <a:ext cx="2597186" cy="461665"/>
          </a:xfrm>
          <a:prstGeom prst="rect">
            <a:avLst/>
          </a:prstGeom>
        </p:spPr>
        <p:txBody>
          <a:bodyPr wrap="none">
            <a:spAutoFit/>
          </a:bodyPr>
          <a:lstStyle/>
          <a:p>
            <a:r>
              <a:rPr lang="en-US" dirty="0"/>
              <a:t>BNE  R1, 1, PC+??</a:t>
            </a:r>
          </a:p>
        </p:txBody>
      </p:sp>
      <p:sp>
        <p:nvSpPr>
          <p:cNvPr id="13" name="矩形 12">
            <a:extLst>
              <a:ext uri="{FF2B5EF4-FFF2-40B4-BE49-F238E27FC236}">
                <a16:creationId xmlns:a16="http://schemas.microsoft.com/office/drawing/2014/main" id="{91F707F1-E630-4E5D-8A68-AA0EB3912F4B}"/>
              </a:ext>
            </a:extLst>
          </p:cNvPr>
          <p:cNvSpPr/>
          <p:nvPr/>
        </p:nvSpPr>
        <p:spPr>
          <a:xfrm>
            <a:off x="3680292" y="1095127"/>
            <a:ext cx="2632452" cy="461665"/>
          </a:xfrm>
          <a:prstGeom prst="rect">
            <a:avLst/>
          </a:prstGeom>
        </p:spPr>
        <p:txBody>
          <a:bodyPr wrap="none">
            <a:spAutoFit/>
          </a:bodyPr>
          <a:lstStyle/>
          <a:p>
            <a:r>
              <a:rPr lang="en-US" dirty="0">
                <a:solidFill>
                  <a:srgbClr val="FFC000"/>
                </a:solidFill>
              </a:rPr>
              <a:t>BNE  R1, 1, PC+12</a:t>
            </a:r>
          </a:p>
        </p:txBody>
      </p:sp>
      <p:sp>
        <p:nvSpPr>
          <p:cNvPr id="15" name="文本框 14">
            <a:extLst>
              <a:ext uri="{FF2B5EF4-FFF2-40B4-BE49-F238E27FC236}">
                <a16:creationId xmlns:a16="http://schemas.microsoft.com/office/drawing/2014/main" id="{04156E64-3049-4596-BEAB-9030A45DE8DE}"/>
              </a:ext>
            </a:extLst>
          </p:cNvPr>
          <p:cNvSpPr txBox="1"/>
          <p:nvPr/>
        </p:nvSpPr>
        <p:spPr>
          <a:xfrm>
            <a:off x="7643083" y="290264"/>
            <a:ext cx="338554" cy="461665"/>
          </a:xfrm>
          <a:prstGeom prst="rect">
            <a:avLst/>
          </a:prstGeom>
          <a:noFill/>
        </p:spPr>
        <p:txBody>
          <a:bodyPr wrap="none" rtlCol="0">
            <a:spAutoFit/>
          </a:bodyPr>
          <a:lstStyle/>
          <a:p>
            <a:r>
              <a:rPr lang="en-US" dirty="0"/>
              <a:t>4</a:t>
            </a:r>
          </a:p>
        </p:txBody>
      </p:sp>
      <p:grpSp>
        <p:nvGrpSpPr>
          <p:cNvPr id="19" name="组合 18">
            <a:extLst>
              <a:ext uri="{FF2B5EF4-FFF2-40B4-BE49-F238E27FC236}">
                <a16:creationId xmlns:a16="http://schemas.microsoft.com/office/drawing/2014/main" id="{38E724AD-B090-4B5E-9A78-2261D6E4C167}"/>
              </a:ext>
            </a:extLst>
          </p:cNvPr>
          <p:cNvGrpSpPr/>
          <p:nvPr/>
        </p:nvGrpSpPr>
        <p:grpSpPr>
          <a:xfrm>
            <a:off x="7020272" y="1121376"/>
            <a:ext cx="1584176" cy="810550"/>
            <a:chOff x="7020272" y="1121376"/>
            <a:chExt cx="1584176" cy="810550"/>
          </a:xfrm>
        </p:grpSpPr>
        <p:sp>
          <p:nvSpPr>
            <p:cNvPr id="16" name="矩形 15">
              <a:extLst>
                <a:ext uri="{FF2B5EF4-FFF2-40B4-BE49-F238E27FC236}">
                  <a16:creationId xmlns:a16="http://schemas.microsoft.com/office/drawing/2014/main" id="{DA9AFA5E-8B73-4D7A-9F3B-926AE426C04C}"/>
                </a:ext>
              </a:extLst>
            </p:cNvPr>
            <p:cNvSpPr/>
            <p:nvPr/>
          </p:nvSpPr>
          <p:spPr bwMode="auto">
            <a:xfrm>
              <a:off x="7020272" y="1125904"/>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7" name="矩形 16">
              <a:extLst>
                <a:ext uri="{FF2B5EF4-FFF2-40B4-BE49-F238E27FC236}">
                  <a16:creationId xmlns:a16="http://schemas.microsoft.com/office/drawing/2014/main" id="{DE72D942-F3E2-4787-869E-B306B06BD2E9}"/>
                </a:ext>
              </a:extLst>
            </p:cNvPr>
            <p:cNvSpPr/>
            <p:nvPr/>
          </p:nvSpPr>
          <p:spPr bwMode="auto">
            <a:xfrm>
              <a:off x="7020272" y="1529495"/>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18" name="文本框 17">
              <a:extLst>
                <a:ext uri="{FF2B5EF4-FFF2-40B4-BE49-F238E27FC236}">
                  <a16:creationId xmlns:a16="http://schemas.microsoft.com/office/drawing/2014/main" id="{8B449E59-B91E-4631-9330-B4D056ECA21C}"/>
                </a:ext>
              </a:extLst>
            </p:cNvPr>
            <p:cNvSpPr txBox="1"/>
            <p:nvPr/>
          </p:nvSpPr>
          <p:spPr>
            <a:xfrm>
              <a:off x="7683416" y="1121376"/>
              <a:ext cx="338554" cy="461665"/>
            </a:xfrm>
            <a:prstGeom prst="rect">
              <a:avLst/>
            </a:prstGeom>
            <a:noFill/>
          </p:spPr>
          <p:txBody>
            <a:bodyPr wrap="none" rtlCol="0">
              <a:spAutoFit/>
            </a:bodyPr>
            <a:lstStyle/>
            <a:p>
              <a:r>
                <a:rPr lang="en-US" dirty="0"/>
                <a:t>3</a:t>
              </a:r>
            </a:p>
          </p:txBody>
        </p:sp>
      </p:grpSp>
      <p:grpSp>
        <p:nvGrpSpPr>
          <p:cNvPr id="20" name="组合 19">
            <a:extLst>
              <a:ext uri="{FF2B5EF4-FFF2-40B4-BE49-F238E27FC236}">
                <a16:creationId xmlns:a16="http://schemas.microsoft.com/office/drawing/2014/main" id="{D9DE18C7-0B95-4D57-A699-ECD4A459AA19}"/>
              </a:ext>
            </a:extLst>
          </p:cNvPr>
          <p:cNvGrpSpPr/>
          <p:nvPr/>
        </p:nvGrpSpPr>
        <p:grpSpPr>
          <a:xfrm>
            <a:off x="7020272" y="1933802"/>
            <a:ext cx="1584176" cy="810550"/>
            <a:chOff x="7020272" y="1121376"/>
            <a:chExt cx="1584176" cy="810550"/>
          </a:xfrm>
        </p:grpSpPr>
        <p:sp>
          <p:nvSpPr>
            <p:cNvPr id="21" name="矩形 20">
              <a:extLst>
                <a:ext uri="{FF2B5EF4-FFF2-40B4-BE49-F238E27FC236}">
                  <a16:creationId xmlns:a16="http://schemas.microsoft.com/office/drawing/2014/main" id="{615B7D87-057B-4BBA-AB5C-19DF7B8B9068}"/>
                </a:ext>
              </a:extLst>
            </p:cNvPr>
            <p:cNvSpPr/>
            <p:nvPr/>
          </p:nvSpPr>
          <p:spPr bwMode="auto">
            <a:xfrm>
              <a:off x="7020272" y="1125904"/>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2" name="矩形 21">
              <a:extLst>
                <a:ext uri="{FF2B5EF4-FFF2-40B4-BE49-F238E27FC236}">
                  <a16:creationId xmlns:a16="http://schemas.microsoft.com/office/drawing/2014/main" id="{A9826AA1-1DCB-43D5-8EBB-0F0A6B17F262}"/>
                </a:ext>
              </a:extLst>
            </p:cNvPr>
            <p:cNvSpPr/>
            <p:nvPr/>
          </p:nvSpPr>
          <p:spPr bwMode="auto">
            <a:xfrm>
              <a:off x="7020272" y="1529495"/>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23" name="文本框 22">
              <a:extLst>
                <a:ext uri="{FF2B5EF4-FFF2-40B4-BE49-F238E27FC236}">
                  <a16:creationId xmlns:a16="http://schemas.microsoft.com/office/drawing/2014/main" id="{36B5EBA3-1F7E-47FC-8566-951EBCE57FBF}"/>
                </a:ext>
              </a:extLst>
            </p:cNvPr>
            <p:cNvSpPr txBox="1"/>
            <p:nvPr/>
          </p:nvSpPr>
          <p:spPr>
            <a:xfrm>
              <a:off x="7683416" y="1121376"/>
              <a:ext cx="338554" cy="461665"/>
            </a:xfrm>
            <a:prstGeom prst="rect">
              <a:avLst/>
            </a:prstGeom>
            <a:noFill/>
          </p:spPr>
          <p:txBody>
            <a:bodyPr wrap="none" rtlCol="0">
              <a:spAutoFit/>
            </a:bodyPr>
            <a:lstStyle/>
            <a:p>
              <a:r>
                <a:rPr lang="en-US" dirty="0"/>
                <a:t>2</a:t>
              </a:r>
            </a:p>
          </p:txBody>
        </p:sp>
      </p:grpSp>
      <p:grpSp>
        <p:nvGrpSpPr>
          <p:cNvPr id="27" name="组合 26">
            <a:extLst>
              <a:ext uri="{FF2B5EF4-FFF2-40B4-BE49-F238E27FC236}">
                <a16:creationId xmlns:a16="http://schemas.microsoft.com/office/drawing/2014/main" id="{FD3D7072-9D03-42F9-88C6-77281A4E43A7}"/>
              </a:ext>
            </a:extLst>
          </p:cNvPr>
          <p:cNvGrpSpPr/>
          <p:nvPr/>
        </p:nvGrpSpPr>
        <p:grpSpPr>
          <a:xfrm>
            <a:off x="7020272" y="2748980"/>
            <a:ext cx="1584176" cy="810550"/>
            <a:chOff x="7020272" y="1121376"/>
            <a:chExt cx="1584176" cy="810550"/>
          </a:xfrm>
        </p:grpSpPr>
        <p:sp>
          <p:nvSpPr>
            <p:cNvPr id="28" name="矩形 27">
              <a:extLst>
                <a:ext uri="{FF2B5EF4-FFF2-40B4-BE49-F238E27FC236}">
                  <a16:creationId xmlns:a16="http://schemas.microsoft.com/office/drawing/2014/main" id="{A40CD6C8-88A8-4BC1-9ABE-301767C36C5C}"/>
                </a:ext>
              </a:extLst>
            </p:cNvPr>
            <p:cNvSpPr/>
            <p:nvPr/>
          </p:nvSpPr>
          <p:spPr bwMode="auto">
            <a:xfrm>
              <a:off x="7020272" y="1125904"/>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9" name="矩形 28">
              <a:extLst>
                <a:ext uri="{FF2B5EF4-FFF2-40B4-BE49-F238E27FC236}">
                  <a16:creationId xmlns:a16="http://schemas.microsoft.com/office/drawing/2014/main" id="{BFFAE989-76B4-4DF0-8234-D6B32BE15012}"/>
                </a:ext>
              </a:extLst>
            </p:cNvPr>
            <p:cNvSpPr/>
            <p:nvPr/>
          </p:nvSpPr>
          <p:spPr bwMode="auto">
            <a:xfrm>
              <a:off x="7020272" y="1529495"/>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30" name="文本框 29">
              <a:extLst>
                <a:ext uri="{FF2B5EF4-FFF2-40B4-BE49-F238E27FC236}">
                  <a16:creationId xmlns:a16="http://schemas.microsoft.com/office/drawing/2014/main" id="{3E090ACC-B399-4960-88DE-3840DF989389}"/>
                </a:ext>
              </a:extLst>
            </p:cNvPr>
            <p:cNvSpPr txBox="1"/>
            <p:nvPr/>
          </p:nvSpPr>
          <p:spPr>
            <a:xfrm>
              <a:off x="7683416" y="1121376"/>
              <a:ext cx="338554" cy="461665"/>
            </a:xfrm>
            <a:prstGeom prst="rect">
              <a:avLst/>
            </a:prstGeom>
            <a:noFill/>
          </p:spPr>
          <p:txBody>
            <a:bodyPr wrap="none" rtlCol="0">
              <a:spAutoFit/>
            </a:bodyPr>
            <a:lstStyle/>
            <a:p>
              <a:r>
                <a:rPr lang="en-US" dirty="0"/>
                <a:t>1</a:t>
              </a:r>
            </a:p>
          </p:txBody>
        </p:sp>
      </p:grpSp>
      <p:grpSp>
        <p:nvGrpSpPr>
          <p:cNvPr id="73" name="组合 72">
            <a:extLst>
              <a:ext uri="{FF2B5EF4-FFF2-40B4-BE49-F238E27FC236}">
                <a16:creationId xmlns:a16="http://schemas.microsoft.com/office/drawing/2014/main" id="{908F482B-BA7F-4CDF-8D72-CC2500A1055D}"/>
              </a:ext>
            </a:extLst>
          </p:cNvPr>
          <p:cNvGrpSpPr/>
          <p:nvPr/>
        </p:nvGrpSpPr>
        <p:grpSpPr>
          <a:xfrm>
            <a:off x="5371318" y="1730711"/>
            <a:ext cx="1809448" cy="2922425"/>
            <a:chOff x="5371318" y="1730711"/>
            <a:chExt cx="1809448" cy="2922425"/>
          </a:xfrm>
        </p:grpSpPr>
        <p:cxnSp>
          <p:nvCxnSpPr>
            <p:cNvPr id="58" name="连接符: 曲线 57">
              <a:extLst>
                <a:ext uri="{FF2B5EF4-FFF2-40B4-BE49-F238E27FC236}">
                  <a16:creationId xmlns:a16="http://schemas.microsoft.com/office/drawing/2014/main" id="{477B54D8-7BF3-4EF4-B1A9-7659455641F8}"/>
                </a:ext>
              </a:extLst>
            </p:cNvPr>
            <p:cNvCxnSpPr>
              <a:cxnSpLocks/>
            </p:cNvCxnSpPr>
            <p:nvPr/>
          </p:nvCxnSpPr>
          <p:spPr bwMode="auto">
            <a:xfrm rot="5400000">
              <a:off x="5788488" y="2309784"/>
              <a:ext cx="1971352" cy="813205"/>
            </a:xfrm>
            <a:prstGeom prst="curvedConnector3">
              <a:avLst>
                <a:gd name="adj1" fmla="val 369"/>
              </a:avLst>
            </a:prstGeom>
            <a:solidFill>
              <a:schemeClr val="accent1"/>
            </a:solidFill>
            <a:ln w="38100" cap="sq" cmpd="sng" algn="ctr">
              <a:solidFill>
                <a:schemeClr val="tx1"/>
              </a:solidFill>
              <a:prstDash val="solid"/>
              <a:round/>
              <a:headEnd type="none" w="sm" len="sm"/>
              <a:tailEnd type="none" w="sm" len="sm"/>
            </a:ln>
            <a:effectLst/>
          </p:spPr>
        </p:cxnSp>
        <p:cxnSp>
          <p:nvCxnSpPr>
            <p:cNvPr id="71" name="连接符: 曲线 70">
              <a:extLst>
                <a:ext uri="{FF2B5EF4-FFF2-40B4-BE49-F238E27FC236}">
                  <a16:creationId xmlns:a16="http://schemas.microsoft.com/office/drawing/2014/main" id="{4FD554EC-E6B0-437A-B5B4-A5E2959715B8}"/>
                </a:ext>
              </a:extLst>
            </p:cNvPr>
            <p:cNvCxnSpPr/>
            <p:nvPr/>
          </p:nvCxnSpPr>
          <p:spPr bwMode="auto">
            <a:xfrm rot="10800000" flipV="1">
              <a:off x="5371318" y="3702062"/>
              <a:ext cx="992225" cy="951074"/>
            </a:xfrm>
            <a:prstGeom prst="curvedConnector3">
              <a:avLst>
                <a:gd name="adj1" fmla="val -686"/>
              </a:avLst>
            </a:prstGeom>
            <a:solidFill>
              <a:schemeClr val="accent1"/>
            </a:solidFill>
            <a:ln w="38100" cap="sq" cmpd="sng" algn="ctr">
              <a:solidFill>
                <a:schemeClr val="tx1"/>
              </a:solidFill>
              <a:prstDash val="solid"/>
              <a:round/>
              <a:headEnd type="none" w="sm" len="sm"/>
              <a:tailEnd type="triangle" w="med" len="lg"/>
            </a:ln>
            <a:effectLst/>
          </p:spPr>
        </p:cxnSp>
      </p:grpSp>
      <p:grpSp>
        <p:nvGrpSpPr>
          <p:cNvPr id="74" name="组合 73">
            <a:extLst>
              <a:ext uri="{FF2B5EF4-FFF2-40B4-BE49-F238E27FC236}">
                <a16:creationId xmlns:a16="http://schemas.microsoft.com/office/drawing/2014/main" id="{16C6719B-6F1F-43F9-9891-619D5400EAD0}"/>
              </a:ext>
            </a:extLst>
          </p:cNvPr>
          <p:cNvGrpSpPr/>
          <p:nvPr/>
        </p:nvGrpSpPr>
        <p:grpSpPr>
          <a:xfrm>
            <a:off x="5367300" y="2543139"/>
            <a:ext cx="1813467" cy="2121156"/>
            <a:chOff x="5189136" y="2393336"/>
            <a:chExt cx="1813467" cy="2121156"/>
          </a:xfrm>
        </p:grpSpPr>
        <p:cxnSp>
          <p:nvCxnSpPr>
            <p:cNvPr id="75" name="连接符: 曲线 74">
              <a:extLst>
                <a:ext uri="{FF2B5EF4-FFF2-40B4-BE49-F238E27FC236}">
                  <a16:creationId xmlns:a16="http://schemas.microsoft.com/office/drawing/2014/main" id="{5E3346CD-885E-428C-8A0E-CA6E7E1B08AA}"/>
                </a:ext>
              </a:extLst>
            </p:cNvPr>
            <p:cNvCxnSpPr>
              <a:cxnSpLocks/>
            </p:cNvCxnSpPr>
            <p:nvPr/>
          </p:nvCxnSpPr>
          <p:spPr bwMode="auto">
            <a:xfrm rot="5400000">
              <a:off x="6030719" y="2730179"/>
              <a:ext cx="1308728" cy="635041"/>
            </a:xfrm>
            <a:prstGeom prst="curvedConnector3">
              <a:avLst>
                <a:gd name="adj1" fmla="val 393"/>
              </a:avLst>
            </a:prstGeom>
            <a:solidFill>
              <a:schemeClr val="accent1"/>
            </a:solidFill>
            <a:ln w="38100" cap="sq" cmpd="sng" algn="ctr">
              <a:solidFill>
                <a:schemeClr val="tx1"/>
              </a:solidFill>
              <a:prstDash val="solid"/>
              <a:round/>
              <a:headEnd type="none" w="sm" len="sm"/>
              <a:tailEnd type="none" w="sm" len="sm"/>
            </a:ln>
            <a:effectLst/>
          </p:spPr>
        </p:cxnSp>
        <p:cxnSp>
          <p:nvCxnSpPr>
            <p:cNvPr id="76" name="连接符: 曲线 75">
              <a:extLst>
                <a:ext uri="{FF2B5EF4-FFF2-40B4-BE49-F238E27FC236}">
                  <a16:creationId xmlns:a16="http://schemas.microsoft.com/office/drawing/2014/main" id="{E83ED688-C92E-4388-B572-D551F74C3DE5}"/>
                </a:ext>
              </a:extLst>
            </p:cNvPr>
            <p:cNvCxnSpPr>
              <a:cxnSpLocks/>
            </p:cNvCxnSpPr>
            <p:nvPr/>
          </p:nvCxnSpPr>
          <p:spPr bwMode="auto">
            <a:xfrm rot="10800000" flipV="1">
              <a:off x="5189136" y="3702060"/>
              <a:ext cx="1174413" cy="812432"/>
            </a:xfrm>
            <a:prstGeom prst="curvedConnector3">
              <a:avLst>
                <a:gd name="adj1" fmla="val 170"/>
              </a:avLst>
            </a:prstGeom>
            <a:solidFill>
              <a:schemeClr val="accent1"/>
            </a:solidFill>
            <a:ln w="38100" cap="sq" cmpd="sng" algn="ctr">
              <a:solidFill>
                <a:schemeClr val="tx1"/>
              </a:solidFill>
              <a:prstDash val="solid"/>
              <a:round/>
              <a:headEnd type="none" w="sm" len="sm"/>
              <a:tailEnd type="triangle" w="med" len="lg"/>
            </a:ln>
            <a:effectLst/>
          </p:spPr>
        </p:cxnSp>
      </p:grpSp>
      <p:grpSp>
        <p:nvGrpSpPr>
          <p:cNvPr id="83" name="组合 82">
            <a:extLst>
              <a:ext uri="{FF2B5EF4-FFF2-40B4-BE49-F238E27FC236}">
                <a16:creationId xmlns:a16="http://schemas.microsoft.com/office/drawing/2014/main" id="{5F27BBCF-8C6A-4CA2-8A6E-70755F0C8686}"/>
              </a:ext>
            </a:extLst>
          </p:cNvPr>
          <p:cNvGrpSpPr/>
          <p:nvPr/>
        </p:nvGrpSpPr>
        <p:grpSpPr>
          <a:xfrm>
            <a:off x="5363286" y="3388494"/>
            <a:ext cx="1845591" cy="1264640"/>
            <a:chOff x="4633414" y="2778796"/>
            <a:chExt cx="1845591" cy="1264640"/>
          </a:xfrm>
        </p:grpSpPr>
        <p:cxnSp>
          <p:nvCxnSpPr>
            <p:cNvPr id="84" name="连接符: 曲线 83">
              <a:extLst>
                <a:ext uri="{FF2B5EF4-FFF2-40B4-BE49-F238E27FC236}">
                  <a16:creationId xmlns:a16="http://schemas.microsoft.com/office/drawing/2014/main" id="{23A638A5-8DC0-459C-AB3B-6419B35F169B}"/>
                </a:ext>
              </a:extLst>
            </p:cNvPr>
            <p:cNvCxnSpPr>
              <a:cxnSpLocks/>
            </p:cNvCxnSpPr>
            <p:nvPr/>
          </p:nvCxnSpPr>
          <p:spPr bwMode="auto">
            <a:xfrm rot="5400000">
              <a:off x="5839952" y="2928850"/>
              <a:ext cx="789108" cy="488999"/>
            </a:xfrm>
            <a:prstGeom prst="curvedConnector3">
              <a:avLst>
                <a:gd name="adj1" fmla="val 1331"/>
              </a:avLst>
            </a:prstGeom>
            <a:solidFill>
              <a:schemeClr val="accent1"/>
            </a:solidFill>
            <a:ln w="38100" cap="sq" cmpd="sng" algn="ctr">
              <a:solidFill>
                <a:schemeClr val="tx1"/>
              </a:solidFill>
              <a:prstDash val="solid"/>
              <a:round/>
              <a:headEnd type="none" w="sm" len="sm"/>
              <a:tailEnd type="none" w="sm" len="sm"/>
            </a:ln>
            <a:effectLst/>
          </p:spPr>
        </p:cxnSp>
        <p:cxnSp>
          <p:nvCxnSpPr>
            <p:cNvPr id="85" name="连接符: 曲线 84">
              <a:extLst>
                <a:ext uri="{FF2B5EF4-FFF2-40B4-BE49-F238E27FC236}">
                  <a16:creationId xmlns:a16="http://schemas.microsoft.com/office/drawing/2014/main" id="{9631A8F8-B06C-434D-867E-DB79B2DD4A4F}"/>
                </a:ext>
              </a:extLst>
            </p:cNvPr>
            <p:cNvCxnSpPr>
              <a:cxnSpLocks/>
            </p:cNvCxnSpPr>
            <p:nvPr/>
          </p:nvCxnSpPr>
          <p:spPr bwMode="auto">
            <a:xfrm rot="10800000" flipV="1">
              <a:off x="4633414" y="3578057"/>
              <a:ext cx="1356593" cy="465379"/>
            </a:xfrm>
            <a:prstGeom prst="curvedConnector3">
              <a:avLst>
                <a:gd name="adj1" fmla="val 795"/>
              </a:avLst>
            </a:prstGeom>
            <a:solidFill>
              <a:schemeClr val="accent1"/>
            </a:solidFill>
            <a:ln w="38100" cap="sq" cmpd="sng" algn="ctr">
              <a:solidFill>
                <a:schemeClr val="tx1"/>
              </a:solidFill>
              <a:prstDash val="solid"/>
              <a:round/>
              <a:headEnd type="none" w="sm" len="sm"/>
              <a:tailEnd type="triangle" w="med" len="lg"/>
            </a:ln>
            <a:effectLst/>
          </p:spPr>
        </p:cxnSp>
      </p:grpSp>
      <p:sp>
        <p:nvSpPr>
          <p:cNvPr id="100" name="矩形 99">
            <a:extLst>
              <a:ext uri="{FF2B5EF4-FFF2-40B4-BE49-F238E27FC236}">
                <a16:creationId xmlns:a16="http://schemas.microsoft.com/office/drawing/2014/main" id="{730AE7C1-F183-4F82-B53E-88E6429F944D}"/>
              </a:ext>
            </a:extLst>
          </p:cNvPr>
          <p:cNvSpPr/>
          <p:nvPr/>
        </p:nvSpPr>
        <p:spPr bwMode="auto">
          <a:xfrm>
            <a:off x="7589922" y="4952745"/>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1" name="文本框 100">
            <a:extLst>
              <a:ext uri="{FF2B5EF4-FFF2-40B4-BE49-F238E27FC236}">
                <a16:creationId xmlns:a16="http://schemas.microsoft.com/office/drawing/2014/main" id="{BD26E7C0-56AA-4CC8-A37C-3F80201E0F62}"/>
              </a:ext>
            </a:extLst>
          </p:cNvPr>
          <p:cNvSpPr txBox="1"/>
          <p:nvPr/>
        </p:nvSpPr>
        <p:spPr>
          <a:xfrm>
            <a:off x="6964378" y="4882480"/>
            <a:ext cx="588046" cy="461665"/>
          </a:xfrm>
          <a:prstGeom prst="rect">
            <a:avLst/>
          </a:prstGeom>
          <a:noFill/>
        </p:spPr>
        <p:txBody>
          <a:bodyPr wrap="none" rtlCol="0">
            <a:spAutoFit/>
          </a:bodyPr>
          <a:lstStyle/>
          <a:p>
            <a:r>
              <a:rPr lang="en-US" dirty="0"/>
              <a:t>RV</a:t>
            </a:r>
          </a:p>
        </p:txBody>
      </p:sp>
      <p:sp>
        <p:nvSpPr>
          <p:cNvPr id="102" name="文本框 101">
            <a:extLst>
              <a:ext uri="{FF2B5EF4-FFF2-40B4-BE49-F238E27FC236}">
                <a16:creationId xmlns:a16="http://schemas.microsoft.com/office/drawing/2014/main" id="{48424ABB-80ED-43A8-B82E-66F94FE5AA80}"/>
              </a:ext>
            </a:extLst>
          </p:cNvPr>
          <p:cNvSpPr txBox="1"/>
          <p:nvPr/>
        </p:nvSpPr>
        <p:spPr>
          <a:xfrm>
            <a:off x="7852693" y="4882480"/>
            <a:ext cx="338554" cy="461665"/>
          </a:xfrm>
          <a:prstGeom prst="rect">
            <a:avLst/>
          </a:prstGeom>
          <a:noFill/>
        </p:spPr>
        <p:txBody>
          <a:bodyPr wrap="none" rtlCol="0">
            <a:spAutoFit/>
          </a:bodyPr>
          <a:lstStyle/>
          <a:p>
            <a:r>
              <a:rPr lang="en-US" dirty="0"/>
              <a:t>1</a:t>
            </a:r>
          </a:p>
        </p:txBody>
      </p:sp>
      <p:sp>
        <p:nvSpPr>
          <p:cNvPr id="103" name="文本框 102">
            <a:extLst>
              <a:ext uri="{FF2B5EF4-FFF2-40B4-BE49-F238E27FC236}">
                <a16:creationId xmlns:a16="http://schemas.microsoft.com/office/drawing/2014/main" id="{2D24AF54-F993-4127-9B57-C98578F181CD}"/>
              </a:ext>
            </a:extLst>
          </p:cNvPr>
          <p:cNvSpPr txBox="1"/>
          <p:nvPr/>
        </p:nvSpPr>
        <p:spPr>
          <a:xfrm>
            <a:off x="7852693" y="4876231"/>
            <a:ext cx="338554" cy="461665"/>
          </a:xfrm>
          <a:prstGeom prst="rect">
            <a:avLst/>
          </a:prstGeom>
          <a:noFill/>
        </p:spPr>
        <p:txBody>
          <a:bodyPr wrap="none" rtlCol="0">
            <a:spAutoFit/>
          </a:bodyPr>
          <a:lstStyle/>
          <a:p>
            <a:r>
              <a:rPr lang="en-US" dirty="0"/>
              <a:t>2</a:t>
            </a:r>
          </a:p>
        </p:txBody>
      </p:sp>
      <p:sp>
        <p:nvSpPr>
          <p:cNvPr id="104" name="文本框 103">
            <a:extLst>
              <a:ext uri="{FF2B5EF4-FFF2-40B4-BE49-F238E27FC236}">
                <a16:creationId xmlns:a16="http://schemas.microsoft.com/office/drawing/2014/main" id="{7A9556B4-CCB5-4C45-9BFA-2F3CF3A7A384}"/>
              </a:ext>
            </a:extLst>
          </p:cNvPr>
          <p:cNvSpPr txBox="1"/>
          <p:nvPr/>
        </p:nvSpPr>
        <p:spPr>
          <a:xfrm>
            <a:off x="7841229" y="4882480"/>
            <a:ext cx="338554" cy="461665"/>
          </a:xfrm>
          <a:prstGeom prst="rect">
            <a:avLst/>
          </a:prstGeom>
          <a:noFill/>
        </p:spPr>
        <p:txBody>
          <a:bodyPr wrap="none" rtlCol="0">
            <a:spAutoFit/>
          </a:bodyPr>
          <a:lstStyle/>
          <a:p>
            <a:r>
              <a:rPr lang="en-US" dirty="0"/>
              <a:t>6</a:t>
            </a:r>
          </a:p>
        </p:txBody>
      </p:sp>
      <p:sp>
        <p:nvSpPr>
          <p:cNvPr id="105" name="文本框 104">
            <a:extLst>
              <a:ext uri="{FF2B5EF4-FFF2-40B4-BE49-F238E27FC236}">
                <a16:creationId xmlns:a16="http://schemas.microsoft.com/office/drawing/2014/main" id="{4D78CFA6-6ABB-4989-9B57-B8E3494B893C}"/>
              </a:ext>
            </a:extLst>
          </p:cNvPr>
          <p:cNvSpPr txBox="1"/>
          <p:nvPr/>
        </p:nvSpPr>
        <p:spPr>
          <a:xfrm>
            <a:off x="7764284" y="4874887"/>
            <a:ext cx="492443" cy="461665"/>
          </a:xfrm>
          <a:prstGeom prst="rect">
            <a:avLst/>
          </a:prstGeom>
          <a:noFill/>
        </p:spPr>
        <p:txBody>
          <a:bodyPr wrap="none" rtlCol="0">
            <a:spAutoFit/>
          </a:bodyPr>
          <a:lstStyle/>
          <a:p>
            <a:r>
              <a:rPr lang="en-US" dirty="0"/>
              <a:t>24</a:t>
            </a:r>
          </a:p>
        </p:txBody>
      </p:sp>
    </p:spTree>
    <p:extLst>
      <p:ext uri="{BB962C8B-B14F-4D97-AF65-F5344CB8AC3E}">
        <p14:creationId xmlns:p14="http://schemas.microsoft.com/office/powerpoint/2010/main" val="297264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500" fill="hold"/>
                                        <p:tgtEl>
                                          <p:spTgt spid="14"/>
                                        </p:tgtEl>
                                        <p:attrNameLst>
                                          <p:attrName>style.color</p:attrName>
                                        </p:attrNameLst>
                                      </p:cBhvr>
                                      <p:to>
                                        <a:schemeClr val="accent1"/>
                                      </p:to>
                                    </p:animClr>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4" presetClass="exit" presetSubtype="10" fill="hold" grpId="2" nodeType="clickEffect">
                                  <p:stCondLst>
                                    <p:cond delay="0"/>
                                  </p:stCondLst>
                                  <p:childTnLst>
                                    <p:animEffect transition="out" filter="randombar(horizontal)">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27"/>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20"/>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0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1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73"/>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0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9"/>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04"/>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animBg="1"/>
      <p:bldP spid="9" grpId="1" animBg="1"/>
      <p:bldP spid="10" grpId="0" animBg="1"/>
      <p:bldP spid="10" grpId="1" animBg="1"/>
      <p:bldP spid="11" grpId="0"/>
      <p:bldP spid="14" grpId="0"/>
      <p:bldP spid="14" grpId="1"/>
      <p:bldP spid="14" grpId="2"/>
      <p:bldP spid="13" grpId="0"/>
      <p:bldP spid="15" grpId="0"/>
      <p:bldP spid="15" grpId="1"/>
      <p:bldP spid="100" grpId="0" animBg="1"/>
      <p:bldP spid="101" grpId="0"/>
      <p:bldP spid="102" grpId="0"/>
      <p:bldP spid="102" grpId="1"/>
      <p:bldP spid="103" grpId="0"/>
      <p:bldP spid="103" grpId="1"/>
      <p:bldP spid="104" grpId="0"/>
      <p:bldP spid="104" grpId="1"/>
      <p:bldP spid="105"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1DF48ED-C55B-4B5F-9351-08BBE4FB9AC1}"/>
              </a:ext>
            </a:extLst>
          </p:cNvPr>
          <p:cNvSpPr txBox="1"/>
          <p:nvPr/>
        </p:nvSpPr>
        <p:spPr>
          <a:xfrm>
            <a:off x="0" y="19794"/>
            <a:ext cx="3199915" cy="5632311"/>
          </a:xfrm>
          <a:prstGeom prst="rect">
            <a:avLst/>
          </a:prstGeom>
          <a:noFill/>
        </p:spPr>
        <p:txBody>
          <a:bodyPr wrap="none" rtlCol="0">
            <a:spAutoFit/>
          </a:bodyPr>
          <a:lstStyle/>
          <a:p>
            <a:r>
              <a:rPr lang="en-US" altLang="zh-CN" dirty="0"/>
              <a:t>void fun()</a:t>
            </a:r>
          </a:p>
          <a:p>
            <a:r>
              <a:rPr lang="en-US" dirty="0"/>
              <a:t>{</a:t>
            </a:r>
          </a:p>
          <a:p>
            <a:r>
              <a:rPr lang="en-US" dirty="0"/>
              <a:t>    int x;</a:t>
            </a:r>
          </a:p>
          <a:p>
            <a:r>
              <a:rPr lang="en-US" dirty="0"/>
              <a:t>    int y;</a:t>
            </a:r>
          </a:p>
          <a:p>
            <a:r>
              <a:rPr lang="en-US" dirty="0"/>
              <a:t>    x = 11;</a:t>
            </a:r>
          </a:p>
          <a:p>
            <a:r>
              <a:rPr lang="en-US" dirty="0"/>
              <a:t>    y = 17;</a:t>
            </a:r>
          </a:p>
          <a:p>
            <a:r>
              <a:rPr lang="en-US" dirty="0"/>
              <a:t>    swap(&amp;x, &amp;y);</a:t>
            </a:r>
          </a:p>
          <a:p>
            <a:r>
              <a:rPr lang="en-US" dirty="0"/>
              <a:t>}</a:t>
            </a:r>
          </a:p>
          <a:p>
            <a:endParaRPr lang="en-US" dirty="0"/>
          </a:p>
          <a:p>
            <a:r>
              <a:rPr lang="en-US" dirty="0"/>
              <a:t>void swap(int *a, int *b)</a:t>
            </a:r>
          </a:p>
          <a:p>
            <a:r>
              <a:rPr lang="en-US" dirty="0"/>
              <a:t>{</a:t>
            </a:r>
          </a:p>
          <a:p>
            <a:r>
              <a:rPr lang="en-US" dirty="0"/>
              <a:t>    int t = *a;</a:t>
            </a:r>
          </a:p>
          <a:p>
            <a:r>
              <a:rPr lang="en-US" dirty="0"/>
              <a:t>    *a = *b;</a:t>
            </a:r>
          </a:p>
          <a:p>
            <a:r>
              <a:rPr lang="en-US" dirty="0"/>
              <a:t>    *b = t;</a:t>
            </a:r>
          </a:p>
          <a:p>
            <a:r>
              <a:rPr lang="en-US" dirty="0"/>
              <a:t>}</a:t>
            </a:r>
          </a:p>
        </p:txBody>
      </p:sp>
      <p:sp>
        <p:nvSpPr>
          <p:cNvPr id="3" name="矩形 2">
            <a:extLst>
              <a:ext uri="{FF2B5EF4-FFF2-40B4-BE49-F238E27FC236}">
                <a16:creationId xmlns:a16="http://schemas.microsoft.com/office/drawing/2014/main" id="{EA306540-FC1A-4394-9BC8-389C73F67623}"/>
              </a:ext>
            </a:extLst>
          </p:cNvPr>
          <p:cNvSpPr/>
          <p:nvPr/>
        </p:nvSpPr>
        <p:spPr bwMode="auto">
          <a:xfrm>
            <a:off x="6588256" y="202360"/>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5" name="矩形 4">
            <a:extLst>
              <a:ext uri="{FF2B5EF4-FFF2-40B4-BE49-F238E27FC236}">
                <a16:creationId xmlns:a16="http://schemas.microsoft.com/office/drawing/2014/main" id="{D429C238-B07C-4DF1-A531-8B949DF3EDF6}"/>
              </a:ext>
            </a:extLst>
          </p:cNvPr>
          <p:cNvSpPr/>
          <p:nvPr/>
        </p:nvSpPr>
        <p:spPr bwMode="auto">
          <a:xfrm>
            <a:off x="6597368" y="1007230"/>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文本框 5">
            <a:extLst>
              <a:ext uri="{FF2B5EF4-FFF2-40B4-BE49-F238E27FC236}">
                <a16:creationId xmlns:a16="http://schemas.microsoft.com/office/drawing/2014/main" id="{713557C9-9062-4702-AE42-32F7AE91D59C}"/>
              </a:ext>
            </a:extLst>
          </p:cNvPr>
          <p:cNvSpPr txBox="1"/>
          <p:nvPr/>
        </p:nvSpPr>
        <p:spPr>
          <a:xfrm>
            <a:off x="8244408" y="545565"/>
            <a:ext cx="338554" cy="461665"/>
          </a:xfrm>
          <a:prstGeom prst="rect">
            <a:avLst/>
          </a:prstGeom>
          <a:noFill/>
        </p:spPr>
        <p:txBody>
          <a:bodyPr wrap="none" rtlCol="0">
            <a:spAutoFit/>
          </a:bodyPr>
          <a:lstStyle/>
          <a:p>
            <a:r>
              <a:rPr lang="en-US" dirty="0"/>
              <a:t>x</a:t>
            </a:r>
          </a:p>
        </p:txBody>
      </p:sp>
      <p:sp>
        <p:nvSpPr>
          <p:cNvPr id="7" name="文本框 6">
            <a:extLst>
              <a:ext uri="{FF2B5EF4-FFF2-40B4-BE49-F238E27FC236}">
                <a16:creationId xmlns:a16="http://schemas.microsoft.com/office/drawing/2014/main" id="{A1D19436-07B5-4E7B-AF22-137405FB1F58}"/>
              </a:ext>
            </a:extLst>
          </p:cNvPr>
          <p:cNvSpPr txBox="1"/>
          <p:nvPr/>
        </p:nvSpPr>
        <p:spPr>
          <a:xfrm>
            <a:off x="8253589" y="977612"/>
            <a:ext cx="338554" cy="461665"/>
          </a:xfrm>
          <a:prstGeom prst="rect">
            <a:avLst/>
          </a:prstGeom>
          <a:noFill/>
        </p:spPr>
        <p:txBody>
          <a:bodyPr wrap="none" rtlCol="0">
            <a:spAutoFit/>
          </a:bodyPr>
          <a:lstStyle/>
          <a:p>
            <a:r>
              <a:rPr lang="en-US" dirty="0"/>
              <a:t>y</a:t>
            </a:r>
          </a:p>
        </p:txBody>
      </p:sp>
      <p:sp>
        <p:nvSpPr>
          <p:cNvPr id="10" name="矩形 9">
            <a:extLst>
              <a:ext uri="{FF2B5EF4-FFF2-40B4-BE49-F238E27FC236}">
                <a16:creationId xmlns:a16="http://schemas.microsoft.com/office/drawing/2014/main" id="{2A66680C-0CD8-491F-AD2A-DE716DE4785D}"/>
              </a:ext>
            </a:extLst>
          </p:cNvPr>
          <p:cNvSpPr/>
          <p:nvPr/>
        </p:nvSpPr>
        <p:spPr bwMode="auto">
          <a:xfrm>
            <a:off x="6597368" y="1821276"/>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A48C023A-5546-4770-99DD-0ECBFDCAD1CB}"/>
              </a:ext>
            </a:extLst>
          </p:cNvPr>
          <p:cNvSpPr/>
          <p:nvPr/>
        </p:nvSpPr>
        <p:spPr bwMode="auto">
          <a:xfrm>
            <a:off x="6597368" y="1417685"/>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50DFC5F3-FF0F-4D0D-90C2-C7D0769BCE22}"/>
              </a:ext>
            </a:extLst>
          </p:cNvPr>
          <p:cNvSpPr/>
          <p:nvPr/>
        </p:nvSpPr>
        <p:spPr bwMode="auto">
          <a:xfrm>
            <a:off x="6597368" y="2232296"/>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13" name="矩形 12">
            <a:extLst>
              <a:ext uri="{FF2B5EF4-FFF2-40B4-BE49-F238E27FC236}">
                <a16:creationId xmlns:a16="http://schemas.microsoft.com/office/drawing/2014/main" id="{F577A4F1-9D11-45DD-9C83-595B4C76ED97}"/>
              </a:ext>
            </a:extLst>
          </p:cNvPr>
          <p:cNvSpPr/>
          <p:nvPr/>
        </p:nvSpPr>
        <p:spPr bwMode="auto">
          <a:xfrm>
            <a:off x="6597368" y="2634735"/>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4" name="文本框 13">
            <a:extLst>
              <a:ext uri="{FF2B5EF4-FFF2-40B4-BE49-F238E27FC236}">
                <a16:creationId xmlns:a16="http://schemas.microsoft.com/office/drawing/2014/main" id="{0C71A140-79DE-4E73-8390-0E5BCE9AE022}"/>
              </a:ext>
            </a:extLst>
          </p:cNvPr>
          <p:cNvSpPr txBox="1"/>
          <p:nvPr/>
        </p:nvSpPr>
        <p:spPr>
          <a:xfrm>
            <a:off x="8266995" y="1343824"/>
            <a:ext cx="338554" cy="461665"/>
          </a:xfrm>
          <a:prstGeom prst="rect">
            <a:avLst/>
          </a:prstGeom>
          <a:noFill/>
        </p:spPr>
        <p:txBody>
          <a:bodyPr wrap="none" rtlCol="0">
            <a:spAutoFit/>
          </a:bodyPr>
          <a:lstStyle/>
          <a:p>
            <a:r>
              <a:rPr lang="en-US" dirty="0"/>
              <a:t>b</a:t>
            </a:r>
          </a:p>
        </p:txBody>
      </p:sp>
      <p:sp>
        <p:nvSpPr>
          <p:cNvPr id="15" name="文本框 14">
            <a:extLst>
              <a:ext uri="{FF2B5EF4-FFF2-40B4-BE49-F238E27FC236}">
                <a16:creationId xmlns:a16="http://schemas.microsoft.com/office/drawing/2014/main" id="{0B89FABB-FDD3-4410-BB48-2875B0ED009C}"/>
              </a:ext>
            </a:extLst>
          </p:cNvPr>
          <p:cNvSpPr txBox="1"/>
          <p:nvPr/>
        </p:nvSpPr>
        <p:spPr>
          <a:xfrm>
            <a:off x="8276176" y="1775871"/>
            <a:ext cx="320922" cy="461665"/>
          </a:xfrm>
          <a:prstGeom prst="rect">
            <a:avLst/>
          </a:prstGeom>
          <a:noFill/>
        </p:spPr>
        <p:txBody>
          <a:bodyPr wrap="none" rtlCol="0">
            <a:spAutoFit/>
          </a:bodyPr>
          <a:lstStyle/>
          <a:p>
            <a:r>
              <a:rPr lang="en-US" dirty="0"/>
              <a:t>a</a:t>
            </a:r>
          </a:p>
        </p:txBody>
      </p:sp>
      <p:sp>
        <p:nvSpPr>
          <p:cNvPr id="16" name="文本框 15">
            <a:extLst>
              <a:ext uri="{FF2B5EF4-FFF2-40B4-BE49-F238E27FC236}">
                <a16:creationId xmlns:a16="http://schemas.microsoft.com/office/drawing/2014/main" id="{86EE5F11-071F-4CDD-A99D-C06FFB56C101}"/>
              </a:ext>
            </a:extLst>
          </p:cNvPr>
          <p:cNvSpPr txBox="1"/>
          <p:nvPr/>
        </p:nvSpPr>
        <p:spPr>
          <a:xfrm>
            <a:off x="8276176" y="2574130"/>
            <a:ext cx="269626" cy="461665"/>
          </a:xfrm>
          <a:prstGeom prst="rect">
            <a:avLst/>
          </a:prstGeom>
          <a:noFill/>
        </p:spPr>
        <p:txBody>
          <a:bodyPr wrap="none" rtlCol="0">
            <a:spAutoFit/>
          </a:bodyPr>
          <a:lstStyle/>
          <a:p>
            <a:r>
              <a:rPr lang="en-US" dirty="0"/>
              <a:t>t</a:t>
            </a:r>
          </a:p>
        </p:txBody>
      </p:sp>
      <p:cxnSp>
        <p:nvCxnSpPr>
          <p:cNvPr id="17" name="连接符: 曲线 16">
            <a:extLst>
              <a:ext uri="{FF2B5EF4-FFF2-40B4-BE49-F238E27FC236}">
                <a16:creationId xmlns:a16="http://schemas.microsoft.com/office/drawing/2014/main" id="{D5BF6B0B-3BBC-4706-BFB2-99A8E7763211}"/>
              </a:ext>
            </a:extLst>
          </p:cNvPr>
          <p:cNvCxnSpPr>
            <a:cxnSpLocks/>
          </p:cNvCxnSpPr>
          <p:nvPr/>
        </p:nvCxnSpPr>
        <p:spPr bwMode="auto">
          <a:xfrm rot="10800000">
            <a:off x="6588256" y="1409662"/>
            <a:ext cx="792058" cy="219139"/>
          </a:xfrm>
          <a:prstGeom prst="curvedConnector3">
            <a:avLst>
              <a:gd name="adj1" fmla="val 141202"/>
            </a:avLst>
          </a:prstGeom>
          <a:solidFill>
            <a:schemeClr val="accent1"/>
          </a:solidFill>
          <a:ln w="38100" cap="sq" cmpd="sng" algn="ctr">
            <a:solidFill>
              <a:schemeClr val="tx1"/>
            </a:solidFill>
            <a:prstDash val="solid"/>
            <a:round/>
            <a:headEnd type="none" w="sm" len="sm"/>
            <a:tailEnd type="triangle" w="med" len="lg"/>
          </a:ln>
          <a:effectLst/>
        </p:spPr>
      </p:cxnSp>
      <p:cxnSp>
        <p:nvCxnSpPr>
          <p:cNvPr id="21" name="连接符: 曲线 20">
            <a:extLst>
              <a:ext uri="{FF2B5EF4-FFF2-40B4-BE49-F238E27FC236}">
                <a16:creationId xmlns:a16="http://schemas.microsoft.com/office/drawing/2014/main" id="{74723986-2E5F-4F45-AD81-8BADAB1C13FA}"/>
              </a:ext>
            </a:extLst>
          </p:cNvPr>
          <p:cNvCxnSpPr>
            <a:cxnSpLocks/>
          </p:cNvCxnSpPr>
          <p:nvPr/>
        </p:nvCxnSpPr>
        <p:spPr bwMode="auto">
          <a:xfrm rot="16200000" flipV="1">
            <a:off x="6465757" y="1146291"/>
            <a:ext cx="1037056" cy="792058"/>
          </a:xfrm>
          <a:prstGeom prst="curvedConnector4">
            <a:avLst>
              <a:gd name="adj1" fmla="val 621"/>
              <a:gd name="adj2" fmla="val 166959"/>
            </a:avLst>
          </a:prstGeom>
          <a:solidFill>
            <a:schemeClr val="accent1"/>
          </a:solidFill>
          <a:ln w="38100" cap="sq" cmpd="sng" algn="ctr">
            <a:solidFill>
              <a:schemeClr val="tx1"/>
            </a:solidFill>
            <a:prstDash val="solid"/>
            <a:round/>
            <a:headEnd type="none" w="sm" len="sm"/>
            <a:tailEnd type="triangle" w="med" len="lg"/>
          </a:ln>
          <a:effectLst/>
        </p:spPr>
      </p:cxnSp>
      <p:sp>
        <p:nvSpPr>
          <p:cNvPr id="38" name="文本框 37">
            <a:extLst>
              <a:ext uri="{FF2B5EF4-FFF2-40B4-BE49-F238E27FC236}">
                <a16:creationId xmlns:a16="http://schemas.microsoft.com/office/drawing/2014/main" id="{29EB55B8-17B3-4F7C-9E72-E5AF0F93DC8D}"/>
              </a:ext>
            </a:extLst>
          </p:cNvPr>
          <p:cNvSpPr txBox="1"/>
          <p:nvPr/>
        </p:nvSpPr>
        <p:spPr>
          <a:xfrm>
            <a:off x="3491880" y="260648"/>
            <a:ext cx="2032736" cy="6001643"/>
          </a:xfrm>
          <a:prstGeom prst="rect">
            <a:avLst/>
          </a:prstGeom>
          <a:noFill/>
        </p:spPr>
        <p:txBody>
          <a:bodyPr wrap="none" rtlCol="0">
            <a:spAutoFit/>
          </a:bodyPr>
          <a:lstStyle/>
          <a:p>
            <a:r>
              <a:rPr lang="en-US" dirty="0"/>
              <a:t>SP = SP – 8</a:t>
            </a:r>
          </a:p>
          <a:p>
            <a:r>
              <a:rPr lang="en-US" dirty="0"/>
              <a:t>M[SP+4] = 11</a:t>
            </a:r>
          </a:p>
          <a:p>
            <a:r>
              <a:rPr lang="en-US" dirty="0"/>
              <a:t>M[SP] = 17</a:t>
            </a:r>
          </a:p>
          <a:p>
            <a:r>
              <a:rPr lang="en-US" dirty="0"/>
              <a:t>R1 = SP</a:t>
            </a:r>
          </a:p>
          <a:p>
            <a:r>
              <a:rPr lang="en-US" dirty="0"/>
              <a:t>R2 = SP + 4</a:t>
            </a:r>
          </a:p>
          <a:p>
            <a:r>
              <a:rPr lang="en-US" dirty="0"/>
              <a:t>SP= SP – 8</a:t>
            </a:r>
          </a:p>
          <a:p>
            <a:r>
              <a:rPr lang="en-US" dirty="0"/>
              <a:t>M[SP] = R2</a:t>
            </a:r>
          </a:p>
          <a:p>
            <a:r>
              <a:rPr lang="en-US" dirty="0"/>
              <a:t>M[Sp+4] = R1</a:t>
            </a:r>
          </a:p>
          <a:p>
            <a:r>
              <a:rPr lang="en-US" dirty="0"/>
              <a:t>CALL &lt;swap&gt;</a:t>
            </a:r>
          </a:p>
          <a:p>
            <a:r>
              <a:rPr lang="en-US" dirty="0"/>
              <a:t>SP = SP + 8</a:t>
            </a:r>
          </a:p>
          <a:p>
            <a:r>
              <a:rPr lang="en-US" dirty="0"/>
              <a:t>SP = SP +8</a:t>
            </a:r>
          </a:p>
          <a:p>
            <a:r>
              <a:rPr lang="en-US" dirty="0"/>
              <a:t>RET</a:t>
            </a:r>
          </a:p>
          <a:p>
            <a:r>
              <a:rPr lang="en-US" dirty="0"/>
              <a:t>SP = SP – 4</a:t>
            </a:r>
          </a:p>
          <a:p>
            <a:r>
              <a:rPr lang="en-US" dirty="0"/>
              <a:t>R1 = M[SP+8]</a:t>
            </a:r>
          </a:p>
          <a:p>
            <a:r>
              <a:rPr lang="en-US" dirty="0"/>
              <a:t>R2 = M[R1]</a:t>
            </a:r>
          </a:p>
          <a:p>
            <a:r>
              <a:rPr lang="en-US" dirty="0"/>
              <a:t>M[SP] = R2</a:t>
            </a:r>
          </a:p>
        </p:txBody>
      </p:sp>
      <p:sp>
        <p:nvSpPr>
          <p:cNvPr id="54" name="矩形 53">
            <a:extLst>
              <a:ext uri="{FF2B5EF4-FFF2-40B4-BE49-F238E27FC236}">
                <a16:creationId xmlns:a16="http://schemas.microsoft.com/office/drawing/2014/main" id="{80ADEC8E-DDB0-492C-81A5-F6FA72C00E98}"/>
              </a:ext>
            </a:extLst>
          </p:cNvPr>
          <p:cNvSpPr/>
          <p:nvPr/>
        </p:nvSpPr>
        <p:spPr bwMode="auto">
          <a:xfrm>
            <a:off x="6588256" y="596202"/>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5" name="文本框 54">
            <a:extLst>
              <a:ext uri="{FF2B5EF4-FFF2-40B4-BE49-F238E27FC236}">
                <a16:creationId xmlns:a16="http://schemas.microsoft.com/office/drawing/2014/main" id="{A46C027F-799F-4399-BD55-0B2821A20924}"/>
              </a:ext>
            </a:extLst>
          </p:cNvPr>
          <p:cNvSpPr txBox="1"/>
          <p:nvPr/>
        </p:nvSpPr>
        <p:spPr>
          <a:xfrm>
            <a:off x="2267744" y="4653136"/>
            <a:ext cx="1249060" cy="461665"/>
          </a:xfrm>
          <a:prstGeom prst="rect">
            <a:avLst/>
          </a:prstGeom>
          <a:noFill/>
        </p:spPr>
        <p:txBody>
          <a:bodyPr wrap="none" rtlCol="0">
            <a:spAutoFit/>
          </a:bodyPr>
          <a:lstStyle/>
          <a:p>
            <a:r>
              <a:rPr lang="en-US" dirty="0"/>
              <a:t>&lt;swap&gt;:</a:t>
            </a:r>
          </a:p>
        </p:txBody>
      </p:sp>
      <p:sp>
        <p:nvSpPr>
          <p:cNvPr id="56" name="文本框 55">
            <a:extLst>
              <a:ext uri="{FF2B5EF4-FFF2-40B4-BE49-F238E27FC236}">
                <a16:creationId xmlns:a16="http://schemas.microsoft.com/office/drawing/2014/main" id="{403CFF91-DF63-402D-8C00-84A2548400EB}"/>
              </a:ext>
            </a:extLst>
          </p:cNvPr>
          <p:cNvSpPr txBox="1"/>
          <p:nvPr/>
        </p:nvSpPr>
        <p:spPr>
          <a:xfrm>
            <a:off x="6302459" y="3239320"/>
            <a:ext cx="2173993" cy="3416320"/>
          </a:xfrm>
          <a:prstGeom prst="rect">
            <a:avLst/>
          </a:prstGeom>
          <a:noFill/>
        </p:spPr>
        <p:txBody>
          <a:bodyPr wrap="none" rtlCol="0">
            <a:spAutoFit/>
          </a:bodyPr>
          <a:lstStyle/>
          <a:p>
            <a:r>
              <a:rPr lang="en-US" dirty="0"/>
              <a:t>R1 = M[SP+12]</a:t>
            </a:r>
          </a:p>
          <a:p>
            <a:r>
              <a:rPr lang="en-US" dirty="0"/>
              <a:t>R2 = M[R1]</a:t>
            </a:r>
          </a:p>
          <a:p>
            <a:r>
              <a:rPr lang="en-US" dirty="0"/>
              <a:t>R3 = M[SP+8]</a:t>
            </a:r>
          </a:p>
          <a:p>
            <a:r>
              <a:rPr lang="en-US" dirty="0"/>
              <a:t>M[R3] = R2</a:t>
            </a:r>
          </a:p>
          <a:p>
            <a:r>
              <a:rPr lang="en-US" dirty="0"/>
              <a:t>R1 = M[SP]</a:t>
            </a:r>
          </a:p>
          <a:p>
            <a:r>
              <a:rPr lang="en-US" dirty="0"/>
              <a:t>R2 = M[SP+12]</a:t>
            </a:r>
          </a:p>
          <a:p>
            <a:r>
              <a:rPr lang="en-US" dirty="0"/>
              <a:t>M[R2] = R1</a:t>
            </a:r>
          </a:p>
          <a:p>
            <a:r>
              <a:rPr lang="en-US" dirty="0"/>
              <a:t>SP = SP + 4</a:t>
            </a:r>
          </a:p>
          <a:p>
            <a:r>
              <a:rPr lang="en-US" dirty="0"/>
              <a:t>RET</a:t>
            </a:r>
          </a:p>
        </p:txBody>
      </p:sp>
      <p:cxnSp>
        <p:nvCxnSpPr>
          <p:cNvPr id="58" name="直接连接符 57">
            <a:extLst>
              <a:ext uri="{FF2B5EF4-FFF2-40B4-BE49-F238E27FC236}">
                <a16:creationId xmlns:a16="http://schemas.microsoft.com/office/drawing/2014/main" id="{44AA9020-846F-4E65-B801-E70840233947}"/>
              </a:ext>
            </a:extLst>
          </p:cNvPr>
          <p:cNvCxnSpPr/>
          <p:nvPr/>
        </p:nvCxnSpPr>
        <p:spPr bwMode="auto">
          <a:xfrm>
            <a:off x="3347864" y="692696"/>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59" name="直接连接符 58">
            <a:extLst>
              <a:ext uri="{FF2B5EF4-FFF2-40B4-BE49-F238E27FC236}">
                <a16:creationId xmlns:a16="http://schemas.microsoft.com/office/drawing/2014/main" id="{31D3B7E2-0B5B-4C6E-8E35-786949ED7F79}"/>
              </a:ext>
            </a:extLst>
          </p:cNvPr>
          <p:cNvCxnSpPr/>
          <p:nvPr/>
        </p:nvCxnSpPr>
        <p:spPr bwMode="auto">
          <a:xfrm>
            <a:off x="3335084" y="1051224"/>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0" name="直接连接符 59">
            <a:extLst>
              <a:ext uri="{FF2B5EF4-FFF2-40B4-BE49-F238E27FC236}">
                <a16:creationId xmlns:a16="http://schemas.microsoft.com/office/drawing/2014/main" id="{762C3253-CE73-4207-B2BA-7594F89E17AD}"/>
              </a:ext>
            </a:extLst>
          </p:cNvPr>
          <p:cNvCxnSpPr/>
          <p:nvPr/>
        </p:nvCxnSpPr>
        <p:spPr bwMode="auto">
          <a:xfrm>
            <a:off x="3343100" y="1409661"/>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3" name="直接连接符 62">
            <a:extLst>
              <a:ext uri="{FF2B5EF4-FFF2-40B4-BE49-F238E27FC236}">
                <a16:creationId xmlns:a16="http://schemas.microsoft.com/office/drawing/2014/main" id="{B8A64531-5B2C-4185-9F23-99DBA1B72E30}"/>
              </a:ext>
            </a:extLst>
          </p:cNvPr>
          <p:cNvCxnSpPr/>
          <p:nvPr/>
        </p:nvCxnSpPr>
        <p:spPr bwMode="auto">
          <a:xfrm>
            <a:off x="3347864" y="3933056"/>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4" name="直接连接符 63">
            <a:extLst>
              <a:ext uri="{FF2B5EF4-FFF2-40B4-BE49-F238E27FC236}">
                <a16:creationId xmlns:a16="http://schemas.microsoft.com/office/drawing/2014/main" id="{AE339713-A4B8-4045-BB3F-BB547158BBE1}"/>
              </a:ext>
            </a:extLst>
          </p:cNvPr>
          <p:cNvCxnSpPr/>
          <p:nvPr/>
        </p:nvCxnSpPr>
        <p:spPr bwMode="auto">
          <a:xfrm>
            <a:off x="3377552" y="4725144"/>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5" name="直接连接符 64">
            <a:extLst>
              <a:ext uri="{FF2B5EF4-FFF2-40B4-BE49-F238E27FC236}">
                <a16:creationId xmlns:a16="http://schemas.microsoft.com/office/drawing/2014/main" id="{12D405B2-08E6-477B-A9A1-10E1AF03E77E}"/>
              </a:ext>
            </a:extLst>
          </p:cNvPr>
          <p:cNvCxnSpPr/>
          <p:nvPr/>
        </p:nvCxnSpPr>
        <p:spPr bwMode="auto">
          <a:xfrm>
            <a:off x="3377552" y="5070225"/>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6" name="直接连接符 65">
            <a:extLst>
              <a:ext uri="{FF2B5EF4-FFF2-40B4-BE49-F238E27FC236}">
                <a16:creationId xmlns:a16="http://schemas.microsoft.com/office/drawing/2014/main" id="{E5CFEE38-D004-4908-BA83-EE7FA04DE55A}"/>
              </a:ext>
            </a:extLst>
          </p:cNvPr>
          <p:cNvCxnSpPr/>
          <p:nvPr/>
        </p:nvCxnSpPr>
        <p:spPr bwMode="auto">
          <a:xfrm>
            <a:off x="3347864" y="6165304"/>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7" name="直接连接符 66">
            <a:extLst>
              <a:ext uri="{FF2B5EF4-FFF2-40B4-BE49-F238E27FC236}">
                <a16:creationId xmlns:a16="http://schemas.microsoft.com/office/drawing/2014/main" id="{A0BBF071-ECF5-4F23-AB9A-5979B32DE54B}"/>
              </a:ext>
            </a:extLst>
          </p:cNvPr>
          <p:cNvCxnSpPr/>
          <p:nvPr/>
        </p:nvCxnSpPr>
        <p:spPr bwMode="auto">
          <a:xfrm>
            <a:off x="6201896" y="4760576"/>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8" name="直接连接符 67">
            <a:extLst>
              <a:ext uri="{FF2B5EF4-FFF2-40B4-BE49-F238E27FC236}">
                <a16:creationId xmlns:a16="http://schemas.microsoft.com/office/drawing/2014/main" id="{5D2F3235-E30C-4E93-ABBE-C570F30E37E0}"/>
              </a:ext>
            </a:extLst>
          </p:cNvPr>
          <p:cNvCxnSpPr/>
          <p:nvPr/>
        </p:nvCxnSpPr>
        <p:spPr bwMode="auto">
          <a:xfrm>
            <a:off x="6256739" y="5862079"/>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spTree>
    <p:extLst>
      <p:ext uri="{BB962C8B-B14F-4D97-AF65-F5344CB8AC3E}">
        <p14:creationId xmlns:p14="http://schemas.microsoft.com/office/powerpoint/2010/main" val="2671934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E6A74D5-C062-4E7A-A1D2-C934B0444FC8}"/>
              </a:ext>
            </a:extLst>
          </p:cNvPr>
          <p:cNvSpPr txBox="1"/>
          <p:nvPr/>
        </p:nvSpPr>
        <p:spPr>
          <a:xfrm>
            <a:off x="323528" y="188640"/>
            <a:ext cx="3369833" cy="2308324"/>
          </a:xfrm>
          <a:prstGeom prst="rect">
            <a:avLst/>
          </a:prstGeom>
          <a:noFill/>
        </p:spPr>
        <p:txBody>
          <a:bodyPr wrap="none" rtlCol="0">
            <a:spAutoFit/>
          </a:bodyPr>
          <a:lstStyle/>
          <a:p>
            <a:r>
              <a:rPr lang="en-US" dirty="0"/>
              <a:t>void swap(int &amp;a, int &amp;b)</a:t>
            </a:r>
          </a:p>
          <a:p>
            <a:r>
              <a:rPr lang="en-US" dirty="0"/>
              <a:t>{</a:t>
            </a:r>
          </a:p>
          <a:p>
            <a:r>
              <a:rPr lang="en-US" dirty="0"/>
              <a:t>    int t = a;</a:t>
            </a:r>
          </a:p>
          <a:p>
            <a:r>
              <a:rPr lang="en-US" dirty="0"/>
              <a:t>    a = b;</a:t>
            </a:r>
          </a:p>
          <a:p>
            <a:r>
              <a:rPr lang="en-US" dirty="0"/>
              <a:t>    b = t;</a:t>
            </a:r>
          </a:p>
          <a:p>
            <a:r>
              <a:rPr lang="en-US" dirty="0"/>
              <a:t>}</a:t>
            </a:r>
          </a:p>
        </p:txBody>
      </p:sp>
      <p:sp>
        <p:nvSpPr>
          <p:cNvPr id="3" name="矩形 2">
            <a:extLst>
              <a:ext uri="{FF2B5EF4-FFF2-40B4-BE49-F238E27FC236}">
                <a16:creationId xmlns:a16="http://schemas.microsoft.com/office/drawing/2014/main" id="{6634CC73-C675-4881-BB1C-82A75A19CD8C}"/>
              </a:ext>
            </a:extLst>
          </p:cNvPr>
          <p:cNvSpPr/>
          <p:nvPr/>
        </p:nvSpPr>
        <p:spPr bwMode="auto">
          <a:xfrm>
            <a:off x="6597368" y="1821276"/>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BCB1C245-343F-4AB2-8C60-0BCC3E0B0EC3}"/>
              </a:ext>
            </a:extLst>
          </p:cNvPr>
          <p:cNvSpPr/>
          <p:nvPr/>
        </p:nvSpPr>
        <p:spPr bwMode="auto">
          <a:xfrm>
            <a:off x="6597368" y="1417685"/>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矩形 4">
            <a:extLst>
              <a:ext uri="{FF2B5EF4-FFF2-40B4-BE49-F238E27FC236}">
                <a16:creationId xmlns:a16="http://schemas.microsoft.com/office/drawing/2014/main" id="{F4AFEE1E-45A3-46BF-9779-B12FDC6476CA}"/>
              </a:ext>
            </a:extLst>
          </p:cNvPr>
          <p:cNvSpPr/>
          <p:nvPr/>
        </p:nvSpPr>
        <p:spPr bwMode="auto">
          <a:xfrm>
            <a:off x="6597368" y="2232296"/>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6" name="矩形 5">
            <a:extLst>
              <a:ext uri="{FF2B5EF4-FFF2-40B4-BE49-F238E27FC236}">
                <a16:creationId xmlns:a16="http://schemas.microsoft.com/office/drawing/2014/main" id="{CF2FB30A-56A4-420A-BF16-3B4892501A8B}"/>
              </a:ext>
            </a:extLst>
          </p:cNvPr>
          <p:cNvSpPr/>
          <p:nvPr/>
        </p:nvSpPr>
        <p:spPr bwMode="auto">
          <a:xfrm>
            <a:off x="6597368" y="2634735"/>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DCB605C1-C82A-424E-9B8E-0318C2DA26CB}"/>
              </a:ext>
            </a:extLst>
          </p:cNvPr>
          <p:cNvSpPr txBox="1"/>
          <p:nvPr/>
        </p:nvSpPr>
        <p:spPr>
          <a:xfrm>
            <a:off x="8266995" y="1343824"/>
            <a:ext cx="338554" cy="461665"/>
          </a:xfrm>
          <a:prstGeom prst="rect">
            <a:avLst/>
          </a:prstGeom>
          <a:noFill/>
        </p:spPr>
        <p:txBody>
          <a:bodyPr wrap="none" rtlCol="0">
            <a:spAutoFit/>
          </a:bodyPr>
          <a:lstStyle/>
          <a:p>
            <a:r>
              <a:rPr lang="en-US" dirty="0"/>
              <a:t>b</a:t>
            </a:r>
          </a:p>
        </p:txBody>
      </p:sp>
      <p:sp>
        <p:nvSpPr>
          <p:cNvPr id="8" name="文本框 7">
            <a:extLst>
              <a:ext uri="{FF2B5EF4-FFF2-40B4-BE49-F238E27FC236}">
                <a16:creationId xmlns:a16="http://schemas.microsoft.com/office/drawing/2014/main" id="{9133B7D7-A3AC-4D2F-8AF8-D522ED7C2627}"/>
              </a:ext>
            </a:extLst>
          </p:cNvPr>
          <p:cNvSpPr txBox="1"/>
          <p:nvPr/>
        </p:nvSpPr>
        <p:spPr>
          <a:xfrm>
            <a:off x="8276176" y="1775871"/>
            <a:ext cx="320922" cy="461665"/>
          </a:xfrm>
          <a:prstGeom prst="rect">
            <a:avLst/>
          </a:prstGeom>
          <a:noFill/>
        </p:spPr>
        <p:txBody>
          <a:bodyPr wrap="none" rtlCol="0">
            <a:spAutoFit/>
          </a:bodyPr>
          <a:lstStyle/>
          <a:p>
            <a:r>
              <a:rPr lang="en-US" dirty="0"/>
              <a:t>a</a:t>
            </a:r>
          </a:p>
        </p:txBody>
      </p:sp>
      <p:sp>
        <p:nvSpPr>
          <p:cNvPr id="9" name="文本框 8">
            <a:extLst>
              <a:ext uri="{FF2B5EF4-FFF2-40B4-BE49-F238E27FC236}">
                <a16:creationId xmlns:a16="http://schemas.microsoft.com/office/drawing/2014/main" id="{0489E61C-56B4-45C8-8FE0-A7DF3D10BEA1}"/>
              </a:ext>
            </a:extLst>
          </p:cNvPr>
          <p:cNvSpPr txBox="1"/>
          <p:nvPr/>
        </p:nvSpPr>
        <p:spPr>
          <a:xfrm>
            <a:off x="8276176" y="2574130"/>
            <a:ext cx="269626" cy="461665"/>
          </a:xfrm>
          <a:prstGeom prst="rect">
            <a:avLst/>
          </a:prstGeom>
          <a:noFill/>
        </p:spPr>
        <p:txBody>
          <a:bodyPr wrap="none" rtlCol="0">
            <a:spAutoFit/>
          </a:bodyPr>
          <a:lstStyle/>
          <a:p>
            <a:r>
              <a:rPr lang="en-US" dirty="0"/>
              <a:t>t</a:t>
            </a:r>
          </a:p>
        </p:txBody>
      </p:sp>
      <p:cxnSp>
        <p:nvCxnSpPr>
          <p:cNvPr id="10" name="连接符: 曲线 9">
            <a:extLst>
              <a:ext uri="{FF2B5EF4-FFF2-40B4-BE49-F238E27FC236}">
                <a16:creationId xmlns:a16="http://schemas.microsoft.com/office/drawing/2014/main" id="{38DF04A3-5C38-4809-A0C6-FB6FACDDD9C6}"/>
              </a:ext>
            </a:extLst>
          </p:cNvPr>
          <p:cNvCxnSpPr>
            <a:cxnSpLocks/>
          </p:cNvCxnSpPr>
          <p:nvPr/>
        </p:nvCxnSpPr>
        <p:spPr bwMode="auto">
          <a:xfrm rot="10800000">
            <a:off x="6597368" y="1343824"/>
            <a:ext cx="782946" cy="284978"/>
          </a:xfrm>
          <a:prstGeom prst="curvedConnector3">
            <a:avLst>
              <a:gd name="adj1" fmla="val 129417"/>
            </a:avLst>
          </a:prstGeom>
          <a:solidFill>
            <a:schemeClr val="accent1"/>
          </a:solidFill>
          <a:ln w="38100" cap="sq" cmpd="sng" algn="ctr">
            <a:solidFill>
              <a:srgbClr val="FFC000"/>
            </a:solidFill>
            <a:prstDash val="solid"/>
            <a:round/>
            <a:headEnd type="none" w="sm" len="sm"/>
            <a:tailEnd type="triangle" w="med" len="lg"/>
          </a:ln>
          <a:effectLst/>
        </p:spPr>
      </p:cxnSp>
      <p:cxnSp>
        <p:nvCxnSpPr>
          <p:cNvPr id="11" name="连接符: 曲线 10">
            <a:extLst>
              <a:ext uri="{FF2B5EF4-FFF2-40B4-BE49-F238E27FC236}">
                <a16:creationId xmlns:a16="http://schemas.microsoft.com/office/drawing/2014/main" id="{9C69CB8C-EB6E-4B8F-B493-03E56E6E7D6E}"/>
              </a:ext>
            </a:extLst>
          </p:cNvPr>
          <p:cNvCxnSpPr>
            <a:cxnSpLocks/>
          </p:cNvCxnSpPr>
          <p:nvPr/>
        </p:nvCxnSpPr>
        <p:spPr bwMode="auto">
          <a:xfrm rot="16200000" flipV="1">
            <a:off x="6465757" y="1146291"/>
            <a:ext cx="1037056" cy="792058"/>
          </a:xfrm>
          <a:prstGeom prst="curvedConnector4">
            <a:avLst>
              <a:gd name="adj1" fmla="val 621"/>
              <a:gd name="adj2" fmla="val 166959"/>
            </a:avLst>
          </a:prstGeom>
          <a:solidFill>
            <a:schemeClr val="accent1"/>
          </a:solidFill>
          <a:ln w="38100" cap="sq" cmpd="sng" algn="ctr">
            <a:solidFill>
              <a:srgbClr val="FFC000"/>
            </a:solidFill>
            <a:prstDash val="solid"/>
            <a:round/>
            <a:headEnd type="none" w="sm" len="sm"/>
            <a:tailEnd type="triangle" w="med" len="lg"/>
          </a:ln>
          <a:effectLst/>
        </p:spPr>
      </p:cxnSp>
      <p:sp>
        <p:nvSpPr>
          <p:cNvPr id="16" name="文本框 15">
            <a:extLst>
              <a:ext uri="{FF2B5EF4-FFF2-40B4-BE49-F238E27FC236}">
                <a16:creationId xmlns:a16="http://schemas.microsoft.com/office/drawing/2014/main" id="{C42E7524-0F0D-4C7B-9DA3-65E59B4874F2}"/>
              </a:ext>
            </a:extLst>
          </p:cNvPr>
          <p:cNvSpPr txBox="1"/>
          <p:nvPr/>
        </p:nvSpPr>
        <p:spPr>
          <a:xfrm>
            <a:off x="7703103" y="787723"/>
            <a:ext cx="1415772" cy="461665"/>
          </a:xfrm>
          <a:prstGeom prst="rect">
            <a:avLst/>
          </a:prstGeom>
          <a:noFill/>
        </p:spPr>
        <p:txBody>
          <a:bodyPr wrap="none" rtlCol="0">
            <a:spAutoFit/>
          </a:bodyPr>
          <a:lstStyle/>
          <a:p>
            <a:r>
              <a:rPr lang="zh-CN" altLang="en-US" dirty="0"/>
              <a:t>仍是指针</a:t>
            </a:r>
            <a:endParaRPr lang="en-US" dirty="0"/>
          </a:p>
        </p:txBody>
      </p:sp>
      <p:sp>
        <p:nvSpPr>
          <p:cNvPr id="17" name="文本框 16">
            <a:extLst>
              <a:ext uri="{FF2B5EF4-FFF2-40B4-BE49-F238E27FC236}">
                <a16:creationId xmlns:a16="http://schemas.microsoft.com/office/drawing/2014/main" id="{DD0DEEFF-8F13-44BE-A51B-E0A17EEA8FA1}"/>
              </a:ext>
            </a:extLst>
          </p:cNvPr>
          <p:cNvSpPr txBox="1"/>
          <p:nvPr/>
        </p:nvSpPr>
        <p:spPr>
          <a:xfrm>
            <a:off x="3961536" y="69824"/>
            <a:ext cx="5063764" cy="830997"/>
          </a:xfrm>
          <a:prstGeom prst="rect">
            <a:avLst/>
          </a:prstGeom>
          <a:noFill/>
        </p:spPr>
        <p:txBody>
          <a:bodyPr wrap="square" rtlCol="0">
            <a:spAutoFit/>
          </a:bodyPr>
          <a:lstStyle/>
          <a:p>
            <a:r>
              <a:rPr lang="en-US" altLang="zh-CN" dirty="0">
                <a:solidFill>
                  <a:srgbClr val="FFC000"/>
                </a:solidFill>
              </a:rPr>
              <a:t>a,</a:t>
            </a:r>
            <a:r>
              <a:rPr lang="zh-CN" altLang="en-US" dirty="0">
                <a:solidFill>
                  <a:srgbClr val="FFC000"/>
                </a:solidFill>
              </a:rPr>
              <a:t> </a:t>
            </a:r>
            <a:r>
              <a:rPr lang="en-US" altLang="zh-CN" dirty="0">
                <a:solidFill>
                  <a:srgbClr val="FFC000"/>
                </a:solidFill>
              </a:rPr>
              <a:t>b</a:t>
            </a:r>
            <a:r>
              <a:rPr lang="zh-CN" altLang="en-US" dirty="0">
                <a:solidFill>
                  <a:srgbClr val="FFC000"/>
                </a:solidFill>
              </a:rPr>
              <a:t>看似</a:t>
            </a:r>
            <a:r>
              <a:rPr lang="en-US" altLang="zh-CN" dirty="0">
                <a:solidFill>
                  <a:srgbClr val="FFC000"/>
                </a:solidFill>
              </a:rPr>
              <a:t>standalone integers</a:t>
            </a:r>
            <a:r>
              <a:rPr lang="zh-CN" altLang="en-US" dirty="0">
                <a:solidFill>
                  <a:srgbClr val="FFC000"/>
                </a:solidFill>
              </a:rPr>
              <a:t>的别名，但是内部看来</a:t>
            </a:r>
            <a:r>
              <a:rPr lang="en-US" altLang="zh-CN" dirty="0">
                <a:solidFill>
                  <a:srgbClr val="FFC000"/>
                </a:solidFill>
              </a:rPr>
              <a:t>a</a:t>
            </a:r>
            <a:r>
              <a:rPr lang="zh-CN" altLang="en-US" dirty="0">
                <a:solidFill>
                  <a:srgbClr val="FFC000"/>
                </a:solidFill>
              </a:rPr>
              <a:t>和</a:t>
            </a:r>
            <a:r>
              <a:rPr lang="en-US" altLang="zh-CN" dirty="0">
                <a:solidFill>
                  <a:srgbClr val="FFC000"/>
                </a:solidFill>
              </a:rPr>
              <a:t>b</a:t>
            </a:r>
            <a:r>
              <a:rPr lang="zh-CN" altLang="en-US" dirty="0">
                <a:solidFill>
                  <a:srgbClr val="FFC000"/>
                </a:solidFill>
              </a:rPr>
              <a:t>是存的指针（地址）</a:t>
            </a:r>
            <a:endParaRPr lang="en-US" dirty="0">
              <a:solidFill>
                <a:srgbClr val="FFC000"/>
              </a:solidFill>
            </a:endParaRPr>
          </a:p>
        </p:txBody>
      </p:sp>
      <p:sp>
        <p:nvSpPr>
          <p:cNvPr id="18" name="矩形 17">
            <a:extLst>
              <a:ext uri="{FF2B5EF4-FFF2-40B4-BE49-F238E27FC236}">
                <a16:creationId xmlns:a16="http://schemas.microsoft.com/office/drawing/2014/main" id="{A1FB6A2C-7435-411D-B020-1358A2665F6E}"/>
              </a:ext>
            </a:extLst>
          </p:cNvPr>
          <p:cNvSpPr/>
          <p:nvPr/>
        </p:nvSpPr>
        <p:spPr>
          <a:xfrm>
            <a:off x="2968997" y="1675376"/>
            <a:ext cx="1637928" cy="1938992"/>
          </a:xfrm>
          <a:prstGeom prst="rect">
            <a:avLst/>
          </a:prstGeom>
        </p:spPr>
        <p:txBody>
          <a:bodyPr wrap="square">
            <a:spAutoFit/>
          </a:bodyPr>
          <a:lstStyle/>
          <a:p>
            <a:r>
              <a:rPr lang="en-US" dirty="0"/>
              <a:t>int x;</a:t>
            </a:r>
          </a:p>
          <a:p>
            <a:r>
              <a:rPr lang="en-US" dirty="0"/>
              <a:t>int y;</a:t>
            </a:r>
          </a:p>
          <a:p>
            <a:r>
              <a:rPr lang="en-US" dirty="0"/>
              <a:t>x = 11;</a:t>
            </a:r>
          </a:p>
          <a:p>
            <a:r>
              <a:rPr lang="en-US" dirty="0"/>
              <a:t>y = 17;</a:t>
            </a:r>
          </a:p>
          <a:p>
            <a:r>
              <a:rPr lang="en-US" dirty="0"/>
              <a:t>swap(x, y);</a:t>
            </a:r>
          </a:p>
        </p:txBody>
      </p:sp>
      <p:sp>
        <p:nvSpPr>
          <p:cNvPr id="19" name="文本框 18">
            <a:extLst>
              <a:ext uri="{FF2B5EF4-FFF2-40B4-BE49-F238E27FC236}">
                <a16:creationId xmlns:a16="http://schemas.microsoft.com/office/drawing/2014/main" id="{489800B2-85D0-42A5-B3BB-EF8B655DD7FE}"/>
              </a:ext>
            </a:extLst>
          </p:cNvPr>
          <p:cNvSpPr txBox="1"/>
          <p:nvPr/>
        </p:nvSpPr>
        <p:spPr>
          <a:xfrm>
            <a:off x="251520" y="3760872"/>
            <a:ext cx="8712968"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虽没写</a:t>
            </a:r>
            <a:r>
              <a:rPr lang="en-US" altLang="zh-CN" dirty="0"/>
              <a:t>&amp;</a:t>
            </a:r>
            <a:r>
              <a:rPr lang="zh-CN" altLang="en-US" dirty="0"/>
              <a:t>，但并不意味着编译器不用地址，编译器仍使用地址。</a:t>
            </a:r>
            <a:endParaRPr lang="en-US" altLang="zh-CN" dirty="0"/>
          </a:p>
          <a:p>
            <a:pPr marL="342900" indent="-342900">
              <a:buFont typeface="Arial" panose="020B0604020202020204" pitchFamily="34" charset="0"/>
              <a:buChar char="•"/>
            </a:pPr>
            <a:r>
              <a:rPr lang="zh-CN" altLang="en-US" dirty="0"/>
              <a:t>引用版</a:t>
            </a:r>
            <a:r>
              <a:rPr lang="en-US" altLang="zh-CN" dirty="0"/>
              <a:t>swap</a:t>
            </a:r>
            <a:r>
              <a:rPr lang="zh-CN" altLang="en-US" dirty="0"/>
              <a:t>函数的汇编代码和之前的指针版本的一模一样。</a:t>
            </a:r>
            <a:endParaRPr lang="en-US" altLang="zh-CN" dirty="0"/>
          </a:p>
          <a:p>
            <a:pPr marL="342900" indent="-342900">
              <a:buFont typeface="Arial" panose="020B0604020202020204" pitchFamily="34" charset="0"/>
              <a:buChar char="•"/>
            </a:pPr>
            <a:r>
              <a:rPr lang="en-US" altLang="zh-CN" dirty="0"/>
              <a:t>x</a:t>
            </a:r>
            <a:r>
              <a:rPr lang="zh-CN" altLang="en-US" dirty="0"/>
              <a:t>和</a:t>
            </a:r>
            <a:r>
              <a:rPr lang="en-US" altLang="zh-CN" dirty="0"/>
              <a:t>y</a:t>
            </a:r>
            <a:r>
              <a:rPr lang="zh-CN" altLang="en-US" dirty="0"/>
              <a:t>成为左值。</a:t>
            </a:r>
            <a:r>
              <a:rPr lang="en-US" altLang="zh-CN" dirty="0"/>
              <a:t>On Your Behalf</a:t>
            </a:r>
          </a:p>
          <a:p>
            <a:pPr marL="342900" indent="-342900">
              <a:buFont typeface="Arial" panose="020B0604020202020204" pitchFamily="34" charset="0"/>
              <a:buChar char="•"/>
            </a:pPr>
            <a:r>
              <a:rPr lang="zh-CN" altLang="en-US" dirty="0"/>
              <a:t>返回一个引用，实际上在背后返回的是一个指针。</a:t>
            </a:r>
            <a:endParaRPr lang="en-US" altLang="zh-CN" dirty="0"/>
          </a:p>
          <a:p>
            <a:pPr marL="342900" indent="-342900">
              <a:buFont typeface="Arial" panose="020B0604020202020204" pitchFamily="34" charset="0"/>
              <a:buChar char="•"/>
            </a:pPr>
            <a:r>
              <a:rPr lang="zh-CN" altLang="en-US" dirty="0">
                <a:solidFill>
                  <a:srgbClr val="FFC000"/>
                </a:solidFill>
              </a:rPr>
              <a:t>引用的工作模式就像是一个会</a:t>
            </a:r>
            <a:r>
              <a:rPr lang="zh-CN" altLang="en-US" b="1" dirty="0">
                <a:solidFill>
                  <a:srgbClr val="FFFF00"/>
                </a:solidFill>
              </a:rPr>
              <a:t>自动解引用的指针</a:t>
            </a:r>
            <a:r>
              <a:rPr lang="zh-CN" altLang="en-US" dirty="0">
                <a:solidFill>
                  <a:srgbClr val="FFC000"/>
                </a:solidFill>
              </a:rPr>
              <a:t>。</a:t>
            </a:r>
            <a:endParaRPr lang="en-US" altLang="zh-CN" dirty="0">
              <a:solidFill>
                <a:srgbClr val="FFC000"/>
              </a:solidFill>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18097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C00735-5084-4042-9CC1-B2F1209983B3}"/>
              </a:ext>
            </a:extLst>
          </p:cNvPr>
          <p:cNvSpPr txBox="1"/>
          <p:nvPr/>
        </p:nvSpPr>
        <p:spPr>
          <a:xfrm>
            <a:off x="971600" y="476672"/>
            <a:ext cx="1697901" cy="1569660"/>
          </a:xfrm>
          <a:prstGeom prst="rect">
            <a:avLst/>
          </a:prstGeom>
          <a:noFill/>
        </p:spPr>
        <p:txBody>
          <a:bodyPr wrap="none" rtlCol="0">
            <a:spAutoFit/>
          </a:bodyPr>
          <a:lstStyle/>
          <a:p>
            <a:r>
              <a:rPr lang="en-US" dirty="0"/>
              <a:t>int x = 17;</a:t>
            </a:r>
          </a:p>
          <a:p>
            <a:r>
              <a:rPr lang="en-US" dirty="0"/>
              <a:t>int y = x;</a:t>
            </a:r>
          </a:p>
          <a:p>
            <a:r>
              <a:rPr lang="en-US" dirty="0"/>
              <a:t>int &amp;z = y;</a:t>
            </a:r>
          </a:p>
          <a:p>
            <a:r>
              <a:rPr lang="en-US" dirty="0"/>
              <a:t>int *p = &amp;y;</a:t>
            </a:r>
          </a:p>
        </p:txBody>
      </p:sp>
      <p:sp>
        <p:nvSpPr>
          <p:cNvPr id="3" name="文本框 2">
            <a:extLst>
              <a:ext uri="{FF2B5EF4-FFF2-40B4-BE49-F238E27FC236}">
                <a16:creationId xmlns:a16="http://schemas.microsoft.com/office/drawing/2014/main" id="{8B3BF8E9-983F-4461-970E-F5E043745A8D}"/>
              </a:ext>
            </a:extLst>
          </p:cNvPr>
          <p:cNvSpPr txBox="1"/>
          <p:nvPr/>
        </p:nvSpPr>
        <p:spPr>
          <a:xfrm>
            <a:off x="767112" y="3645024"/>
            <a:ext cx="7609776" cy="1569660"/>
          </a:xfrm>
          <a:prstGeom prst="rect">
            <a:avLst/>
          </a:prstGeom>
          <a:noFill/>
        </p:spPr>
        <p:txBody>
          <a:bodyPr wrap="none" rtlCol="0">
            <a:spAutoFit/>
          </a:bodyPr>
          <a:lstStyle/>
          <a:p>
            <a:r>
              <a:rPr lang="zh-CN" altLang="en-US" dirty="0"/>
              <a:t>引用更方便</a:t>
            </a:r>
            <a:endParaRPr lang="en-US" altLang="zh-CN" dirty="0"/>
          </a:p>
          <a:p>
            <a:pPr marL="342900" indent="-342900">
              <a:buFont typeface="Arial" panose="020B0604020202020204" pitchFamily="34" charset="0"/>
              <a:buChar char="•"/>
            </a:pPr>
            <a:r>
              <a:rPr lang="zh-CN" altLang="en-US" dirty="0"/>
              <a:t>引用给你一种“</a:t>
            </a:r>
            <a:r>
              <a:rPr lang="zh-CN" altLang="en-US" dirty="0">
                <a:solidFill>
                  <a:srgbClr val="FFC000"/>
                </a:solidFill>
              </a:rPr>
              <a:t>错觉</a:t>
            </a:r>
            <a:r>
              <a:rPr lang="zh-CN" altLang="en-US" dirty="0"/>
              <a:t>”，作为原始变量的别名。</a:t>
            </a:r>
            <a:endParaRPr lang="en-US" altLang="zh-CN" dirty="0"/>
          </a:p>
          <a:p>
            <a:pPr marL="342900" indent="-342900">
              <a:buFont typeface="Arial" panose="020B0604020202020204" pitchFamily="34" charset="0"/>
              <a:buChar char="•"/>
            </a:pPr>
            <a:r>
              <a:rPr lang="zh-CN" altLang="en-US" dirty="0"/>
              <a:t>引用无法重新绑定到一个新的左值上，而指针可以。</a:t>
            </a:r>
            <a:endParaRPr lang="en-US" altLang="zh-CN" dirty="0"/>
          </a:p>
          <a:p>
            <a:pPr marL="342900" indent="-342900">
              <a:buFont typeface="Arial" panose="020B0604020202020204" pitchFamily="34" charset="0"/>
              <a:buChar char="•"/>
            </a:pPr>
            <a:r>
              <a:rPr lang="zh-CN" altLang="en-US" dirty="0"/>
              <a:t>所以，构造链表无法使用引用。</a:t>
            </a:r>
            <a:endParaRPr lang="en-US" dirty="0"/>
          </a:p>
        </p:txBody>
      </p:sp>
      <p:sp>
        <p:nvSpPr>
          <p:cNvPr id="4" name="矩形 3">
            <a:extLst>
              <a:ext uri="{FF2B5EF4-FFF2-40B4-BE49-F238E27FC236}">
                <a16:creationId xmlns:a16="http://schemas.microsoft.com/office/drawing/2014/main" id="{17240DD8-E838-4D74-A279-A48F390C5A54}"/>
              </a:ext>
            </a:extLst>
          </p:cNvPr>
          <p:cNvSpPr/>
          <p:nvPr/>
        </p:nvSpPr>
        <p:spPr bwMode="auto">
          <a:xfrm>
            <a:off x="5994731" y="692696"/>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551709FB-ECBB-422A-A258-D26CE77BC827}"/>
              </a:ext>
            </a:extLst>
          </p:cNvPr>
          <p:cNvSpPr txBox="1"/>
          <p:nvPr/>
        </p:nvSpPr>
        <p:spPr>
          <a:xfrm>
            <a:off x="7164288" y="620688"/>
            <a:ext cx="338554" cy="461665"/>
          </a:xfrm>
          <a:prstGeom prst="rect">
            <a:avLst/>
          </a:prstGeom>
          <a:noFill/>
        </p:spPr>
        <p:txBody>
          <a:bodyPr wrap="none" rtlCol="0">
            <a:spAutoFit/>
          </a:bodyPr>
          <a:lstStyle/>
          <a:p>
            <a:r>
              <a:rPr lang="en-US" altLang="zh-CN" dirty="0"/>
              <a:t>x</a:t>
            </a:r>
          </a:p>
        </p:txBody>
      </p:sp>
      <p:sp>
        <p:nvSpPr>
          <p:cNvPr id="7" name="文本框 6">
            <a:extLst>
              <a:ext uri="{FF2B5EF4-FFF2-40B4-BE49-F238E27FC236}">
                <a16:creationId xmlns:a16="http://schemas.microsoft.com/office/drawing/2014/main" id="{6FF178FD-17AA-437F-B8B7-216E19594E59}"/>
              </a:ext>
            </a:extLst>
          </p:cNvPr>
          <p:cNvSpPr txBox="1"/>
          <p:nvPr/>
        </p:nvSpPr>
        <p:spPr>
          <a:xfrm>
            <a:off x="7182536" y="1100673"/>
            <a:ext cx="338554" cy="461665"/>
          </a:xfrm>
          <a:prstGeom prst="rect">
            <a:avLst/>
          </a:prstGeom>
          <a:noFill/>
        </p:spPr>
        <p:txBody>
          <a:bodyPr wrap="none" rtlCol="0">
            <a:spAutoFit/>
          </a:bodyPr>
          <a:lstStyle/>
          <a:p>
            <a:r>
              <a:rPr lang="en-US" altLang="zh-CN" dirty="0"/>
              <a:t>y</a:t>
            </a:r>
          </a:p>
        </p:txBody>
      </p:sp>
      <p:sp>
        <p:nvSpPr>
          <p:cNvPr id="9" name="矩形 8">
            <a:extLst>
              <a:ext uri="{FF2B5EF4-FFF2-40B4-BE49-F238E27FC236}">
                <a16:creationId xmlns:a16="http://schemas.microsoft.com/office/drawing/2014/main" id="{C87D840E-7353-4007-8118-70CEDE8423F8}"/>
              </a:ext>
            </a:extLst>
          </p:cNvPr>
          <p:cNvSpPr/>
          <p:nvPr/>
        </p:nvSpPr>
        <p:spPr bwMode="auto">
          <a:xfrm>
            <a:off x="5994731" y="1714118"/>
            <a:ext cx="959539" cy="334873"/>
          </a:xfrm>
          <a:prstGeom prst="rect">
            <a:avLst/>
          </a:prstGeom>
          <a:pattFill prst="openDmnd">
            <a:fgClr>
              <a:schemeClr val="accent5">
                <a:lumMod val="50000"/>
              </a:schemeClr>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文本框 9">
            <a:extLst>
              <a:ext uri="{FF2B5EF4-FFF2-40B4-BE49-F238E27FC236}">
                <a16:creationId xmlns:a16="http://schemas.microsoft.com/office/drawing/2014/main" id="{5E219AC0-BC7C-45DF-9715-D7B4E1C2EA20}"/>
              </a:ext>
            </a:extLst>
          </p:cNvPr>
          <p:cNvSpPr txBox="1"/>
          <p:nvPr/>
        </p:nvSpPr>
        <p:spPr>
          <a:xfrm>
            <a:off x="7164288" y="1642110"/>
            <a:ext cx="320922" cy="461665"/>
          </a:xfrm>
          <a:prstGeom prst="rect">
            <a:avLst/>
          </a:prstGeom>
          <a:noFill/>
        </p:spPr>
        <p:txBody>
          <a:bodyPr wrap="none" rtlCol="0">
            <a:spAutoFit/>
          </a:bodyPr>
          <a:lstStyle/>
          <a:p>
            <a:r>
              <a:rPr lang="en-US" altLang="zh-CN" dirty="0"/>
              <a:t>z</a:t>
            </a:r>
          </a:p>
        </p:txBody>
      </p:sp>
      <p:sp>
        <p:nvSpPr>
          <p:cNvPr id="11" name="矩形 10">
            <a:extLst>
              <a:ext uri="{FF2B5EF4-FFF2-40B4-BE49-F238E27FC236}">
                <a16:creationId xmlns:a16="http://schemas.microsoft.com/office/drawing/2014/main" id="{35D3035A-2307-42B5-92D9-9B5269785447}"/>
              </a:ext>
            </a:extLst>
          </p:cNvPr>
          <p:cNvSpPr/>
          <p:nvPr/>
        </p:nvSpPr>
        <p:spPr bwMode="auto">
          <a:xfrm>
            <a:off x="6012979" y="2194103"/>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文本框 11">
            <a:extLst>
              <a:ext uri="{FF2B5EF4-FFF2-40B4-BE49-F238E27FC236}">
                <a16:creationId xmlns:a16="http://schemas.microsoft.com/office/drawing/2014/main" id="{AD0AA397-C1BA-4C82-92A3-C5D8E7F94F9F}"/>
              </a:ext>
            </a:extLst>
          </p:cNvPr>
          <p:cNvSpPr txBox="1"/>
          <p:nvPr/>
        </p:nvSpPr>
        <p:spPr>
          <a:xfrm>
            <a:off x="7182536" y="2122095"/>
            <a:ext cx="338554" cy="461665"/>
          </a:xfrm>
          <a:prstGeom prst="rect">
            <a:avLst/>
          </a:prstGeom>
          <a:noFill/>
        </p:spPr>
        <p:txBody>
          <a:bodyPr wrap="none" rtlCol="0">
            <a:spAutoFit/>
          </a:bodyPr>
          <a:lstStyle/>
          <a:p>
            <a:r>
              <a:rPr lang="en-US" altLang="zh-CN" dirty="0"/>
              <a:t>p</a:t>
            </a:r>
          </a:p>
        </p:txBody>
      </p:sp>
      <p:cxnSp>
        <p:nvCxnSpPr>
          <p:cNvPr id="13" name="连接符: 曲线 12">
            <a:extLst>
              <a:ext uri="{FF2B5EF4-FFF2-40B4-BE49-F238E27FC236}">
                <a16:creationId xmlns:a16="http://schemas.microsoft.com/office/drawing/2014/main" id="{9A0CFACA-1F59-4A0E-BCEC-BC091B162F02}"/>
              </a:ext>
            </a:extLst>
          </p:cNvPr>
          <p:cNvCxnSpPr>
            <a:cxnSpLocks/>
          </p:cNvCxnSpPr>
          <p:nvPr/>
        </p:nvCxnSpPr>
        <p:spPr bwMode="auto">
          <a:xfrm rot="16200000" flipV="1">
            <a:off x="5808046" y="1754433"/>
            <a:ext cx="853141" cy="479770"/>
          </a:xfrm>
          <a:prstGeom prst="curvedConnector4">
            <a:avLst>
              <a:gd name="adj1" fmla="val 530"/>
              <a:gd name="adj2" fmla="val 269626"/>
            </a:avLst>
          </a:prstGeom>
          <a:solidFill>
            <a:schemeClr val="accent1"/>
          </a:solidFill>
          <a:ln w="38100" cap="sq" cmpd="sng" algn="ctr">
            <a:solidFill>
              <a:srgbClr val="FFC000"/>
            </a:solidFill>
            <a:prstDash val="solid"/>
            <a:round/>
            <a:headEnd type="none" w="sm" len="sm"/>
            <a:tailEnd type="triangle" w="med" len="lg"/>
          </a:ln>
          <a:effectLst/>
        </p:spPr>
      </p:cxnSp>
      <p:sp>
        <p:nvSpPr>
          <p:cNvPr id="27" name="矩形 26">
            <a:extLst>
              <a:ext uri="{FF2B5EF4-FFF2-40B4-BE49-F238E27FC236}">
                <a16:creationId xmlns:a16="http://schemas.microsoft.com/office/drawing/2014/main" id="{C698AFF0-F947-4675-9480-8C4AB28EFC32}"/>
              </a:ext>
            </a:extLst>
          </p:cNvPr>
          <p:cNvSpPr/>
          <p:nvPr/>
        </p:nvSpPr>
        <p:spPr bwMode="auto">
          <a:xfrm>
            <a:off x="6012978" y="1227321"/>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28" name="连接符: 曲线 27">
            <a:extLst>
              <a:ext uri="{FF2B5EF4-FFF2-40B4-BE49-F238E27FC236}">
                <a16:creationId xmlns:a16="http://schemas.microsoft.com/office/drawing/2014/main" id="{5B4A73E0-B0F3-403C-AAE1-894BF78D4CE9}"/>
              </a:ext>
            </a:extLst>
          </p:cNvPr>
          <p:cNvCxnSpPr>
            <a:cxnSpLocks/>
          </p:cNvCxnSpPr>
          <p:nvPr/>
        </p:nvCxnSpPr>
        <p:spPr bwMode="auto">
          <a:xfrm rot="10800000">
            <a:off x="5994732" y="1562194"/>
            <a:ext cx="522853" cy="369490"/>
          </a:xfrm>
          <a:prstGeom prst="curvedConnector3">
            <a:avLst>
              <a:gd name="adj1" fmla="val 161927"/>
            </a:avLst>
          </a:prstGeom>
          <a:solidFill>
            <a:schemeClr val="accent1"/>
          </a:solidFill>
          <a:ln w="38100" cap="sq" cmpd="sng" algn="ctr">
            <a:solidFill>
              <a:srgbClr val="FFC000"/>
            </a:solidFill>
            <a:prstDash val="solid"/>
            <a:round/>
            <a:headEnd type="none" w="sm" len="sm"/>
            <a:tailEnd type="triangle" w="med" len="lg"/>
          </a:ln>
          <a:effectLst/>
        </p:spPr>
      </p:cxnSp>
    </p:spTree>
    <p:extLst>
      <p:ext uri="{BB962C8B-B14F-4D97-AF65-F5344CB8AC3E}">
        <p14:creationId xmlns:p14="http://schemas.microsoft.com/office/powerpoint/2010/main" val="31284572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5A2484E-1D61-4722-BB86-2BE3C8FB171A}"/>
              </a:ext>
            </a:extLst>
          </p:cNvPr>
          <p:cNvSpPr txBox="1"/>
          <p:nvPr/>
        </p:nvSpPr>
        <p:spPr>
          <a:xfrm>
            <a:off x="539552" y="188640"/>
            <a:ext cx="3409908" cy="5632311"/>
          </a:xfrm>
          <a:prstGeom prst="rect">
            <a:avLst/>
          </a:prstGeom>
          <a:noFill/>
        </p:spPr>
        <p:txBody>
          <a:bodyPr wrap="none" rtlCol="0">
            <a:spAutoFit/>
          </a:bodyPr>
          <a:lstStyle/>
          <a:p>
            <a:r>
              <a:rPr lang="en-US" dirty="0"/>
              <a:t>class B</a:t>
            </a:r>
          </a:p>
          <a:p>
            <a:r>
              <a:rPr lang="en-US" dirty="0"/>
              <a:t>{public:</a:t>
            </a:r>
          </a:p>
          <a:p>
            <a:r>
              <a:rPr lang="en-US" dirty="0"/>
              <a:t>    int fun1(int x, int y);</a:t>
            </a:r>
          </a:p>
          <a:p>
            <a:r>
              <a:rPr lang="en-US" dirty="0"/>
              <a:t>    char* fun2(int *z)</a:t>
            </a:r>
          </a:p>
          <a:p>
            <a:r>
              <a:rPr lang="en-US" dirty="0"/>
              <a:t>    { int w = *z;</a:t>
            </a:r>
          </a:p>
          <a:p>
            <a:r>
              <a:rPr lang="en-US" dirty="0"/>
              <a:t>       return s + fun1(a, a);}</a:t>
            </a:r>
          </a:p>
          <a:p>
            <a:r>
              <a:rPr lang="en-US" dirty="0"/>
              <a:t>  private:</a:t>
            </a:r>
          </a:p>
          <a:p>
            <a:r>
              <a:rPr lang="en-US" dirty="0"/>
              <a:t>    int a;</a:t>
            </a:r>
          </a:p>
          <a:p>
            <a:r>
              <a:rPr lang="en-US" dirty="0"/>
              <a:t>    char *p;</a:t>
            </a:r>
          </a:p>
          <a:p>
            <a:r>
              <a:rPr lang="en-US" dirty="0"/>
              <a:t>    char s[8];</a:t>
            </a:r>
          </a:p>
          <a:p>
            <a:r>
              <a:rPr lang="en-US" dirty="0"/>
              <a:t>};</a:t>
            </a:r>
          </a:p>
          <a:p>
            <a:endParaRPr lang="en-US" dirty="0"/>
          </a:p>
          <a:p>
            <a:r>
              <a:rPr lang="en-US" dirty="0"/>
              <a:t>int n = 17;</a:t>
            </a:r>
          </a:p>
          <a:p>
            <a:r>
              <a:rPr lang="en-US" dirty="0"/>
              <a:t>B </a:t>
            </a:r>
            <a:r>
              <a:rPr lang="en-US" dirty="0" err="1"/>
              <a:t>b</a:t>
            </a:r>
            <a:r>
              <a:rPr lang="en-US" dirty="0"/>
              <a:t>;</a:t>
            </a:r>
          </a:p>
          <a:p>
            <a:r>
              <a:rPr lang="en-US" dirty="0"/>
              <a:t>b.fun2(&amp;n);</a:t>
            </a:r>
          </a:p>
        </p:txBody>
      </p:sp>
      <p:sp>
        <p:nvSpPr>
          <p:cNvPr id="3" name="矩形 2">
            <a:extLst>
              <a:ext uri="{FF2B5EF4-FFF2-40B4-BE49-F238E27FC236}">
                <a16:creationId xmlns:a16="http://schemas.microsoft.com/office/drawing/2014/main" id="{1423DA2C-02F8-4BCB-8B1A-C7AC68D0DE19}"/>
              </a:ext>
            </a:extLst>
          </p:cNvPr>
          <p:cNvSpPr/>
          <p:nvPr/>
        </p:nvSpPr>
        <p:spPr bwMode="auto">
          <a:xfrm>
            <a:off x="5930978" y="1860821"/>
            <a:ext cx="1584208"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543FE986-7FF6-45EB-B47E-72BECAA69362}"/>
              </a:ext>
            </a:extLst>
          </p:cNvPr>
          <p:cNvSpPr/>
          <p:nvPr/>
        </p:nvSpPr>
        <p:spPr bwMode="auto">
          <a:xfrm>
            <a:off x="5931008" y="225216"/>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矩形 4">
            <a:extLst>
              <a:ext uri="{FF2B5EF4-FFF2-40B4-BE49-F238E27FC236}">
                <a16:creationId xmlns:a16="http://schemas.microsoft.com/office/drawing/2014/main" id="{BA4CE456-35EC-4313-82F2-6E02C54E8AE4}"/>
              </a:ext>
            </a:extLst>
          </p:cNvPr>
          <p:cNvSpPr/>
          <p:nvPr/>
        </p:nvSpPr>
        <p:spPr bwMode="auto">
          <a:xfrm>
            <a:off x="5930994" y="3093995"/>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6" name="矩形 5">
            <a:extLst>
              <a:ext uri="{FF2B5EF4-FFF2-40B4-BE49-F238E27FC236}">
                <a16:creationId xmlns:a16="http://schemas.microsoft.com/office/drawing/2014/main" id="{173FBF94-C411-44A0-8E9F-A99E5E3E826E}"/>
              </a:ext>
            </a:extLst>
          </p:cNvPr>
          <p:cNvSpPr/>
          <p:nvPr/>
        </p:nvSpPr>
        <p:spPr bwMode="auto">
          <a:xfrm>
            <a:off x="5930994" y="3496434"/>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180DF43F-8D13-497D-801C-CFE28BB222A6}"/>
              </a:ext>
            </a:extLst>
          </p:cNvPr>
          <p:cNvSpPr txBox="1"/>
          <p:nvPr/>
        </p:nvSpPr>
        <p:spPr>
          <a:xfrm>
            <a:off x="7609802" y="3435829"/>
            <a:ext cx="407484" cy="461665"/>
          </a:xfrm>
          <a:prstGeom prst="rect">
            <a:avLst/>
          </a:prstGeom>
          <a:noFill/>
        </p:spPr>
        <p:txBody>
          <a:bodyPr wrap="none" rtlCol="0">
            <a:spAutoFit/>
          </a:bodyPr>
          <a:lstStyle/>
          <a:p>
            <a:r>
              <a:rPr lang="en-US" dirty="0"/>
              <a:t>w</a:t>
            </a:r>
          </a:p>
        </p:txBody>
      </p:sp>
      <p:sp>
        <p:nvSpPr>
          <p:cNvPr id="10" name="矩形 9">
            <a:extLst>
              <a:ext uri="{FF2B5EF4-FFF2-40B4-BE49-F238E27FC236}">
                <a16:creationId xmlns:a16="http://schemas.microsoft.com/office/drawing/2014/main" id="{C7E4CEAE-B2A3-44A2-B7CC-A0784F84D0B7}"/>
              </a:ext>
            </a:extLst>
          </p:cNvPr>
          <p:cNvSpPr/>
          <p:nvPr/>
        </p:nvSpPr>
        <p:spPr bwMode="auto">
          <a:xfrm>
            <a:off x="5929637" y="646243"/>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BCCEFF43-9CD2-4BBF-B415-A17E033A9129}"/>
              </a:ext>
            </a:extLst>
          </p:cNvPr>
          <p:cNvSpPr/>
          <p:nvPr/>
        </p:nvSpPr>
        <p:spPr bwMode="auto">
          <a:xfrm>
            <a:off x="5931010" y="1048682"/>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27F583CF-3C2D-40CF-938B-ADE6AC1ACBDE}"/>
              </a:ext>
            </a:extLst>
          </p:cNvPr>
          <p:cNvSpPr/>
          <p:nvPr/>
        </p:nvSpPr>
        <p:spPr bwMode="auto">
          <a:xfrm>
            <a:off x="5930978" y="1458390"/>
            <a:ext cx="1584208"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4" name="直接连接符 13">
            <a:extLst>
              <a:ext uri="{FF2B5EF4-FFF2-40B4-BE49-F238E27FC236}">
                <a16:creationId xmlns:a16="http://schemas.microsoft.com/office/drawing/2014/main" id="{0CF9EF74-75BE-44FE-9E84-4D9052FE73C1}"/>
              </a:ext>
            </a:extLst>
          </p:cNvPr>
          <p:cNvCxnSpPr>
            <a:stCxn id="10" idx="0"/>
            <a:endCxn id="11" idx="2"/>
          </p:cNvCxnSpPr>
          <p:nvPr/>
        </p:nvCxnSpPr>
        <p:spPr bwMode="auto">
          <a:xfrm>
            <a:off x="6721725" y="646243"/>
            <a:ext cx="1373" cy="80487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直接连接符 14">
            <a:extLst>
              <a:ext uri="{FF2B5EF4-FFF2-40B4-BE49-F238E27FC236}">
                <a16:creationId xmlns:a16="http://schemas.microsoft.com/office/drawing/2014/main" id="{A9767BBF-A99A-429D-A3E2-8382E72E666D}"/>
              </a:ext>
            </a:extLst>
          </p:cNvPr>
          <p:cNvCxnSpPr/>
          <p:nvPr/>
        </p:nvCxnSpPr>
        <p:spPr bwMode="auto">
          <a:xfrm flipH="1">
            <a:off x="6327601" y="653987"/>
            <a:ext cx="3390" cy="80487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直接连接符 15">
            <a:extLst>
              <a:ext uri="{FF2B5EF4-FFF2-40B4-BE49-F238E27FC236}">
                <a16:creationId xmlns:a16="http://schemas.microsoft.com/office/drawing/2014/main" id="{8ACDF354-DCEF-42F6-A496-17D05969E004}"/>
              </a:ext>
            </a:extLst>
          </p:cNvPr>
          <p:cNvCxnSpPr/>
          <p:nvPr/>
        </p:nvCxnSpPr>
        <p:spPr bwMode="auto">
          <a:xfrm flipH="1">
            <a:off x="7115205" y="660194"/>
            <a:ext cx="3390" cy="80487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7" name="文本框 16">
            <a:extLst>
              <a:ext uri="{FF2B5EF4-FFF2-40B4-BE49-F238E27FC236}">
                <a16:creationId xmlns:a16="http://schemas.microsoft.com/office/drawing/2014/main" id="{DC71C996-7D7A-4B6E-9837-7904E3393813}"/>
              </a:ext>
            </a:extLst>
          </p:cNvPr>
          <p:cNvSpPr txBox="1"/>
          <p:nvPr/>
        </p:nvSpPr>
        <p:spPr>
          <a:xfrm>
            <a:off x="7972557" y="1227557"/>
            <a:ext cx="27185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b</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右大括号 17">
            <a:extLst>
              <a:ext uri="{FF2B5EF4-FFF2-40B4-BE49-F238E27FC236}">
                <a16:creationId xmlns:a16="http://schemas.microsoft.com/office/drawing/2014/main" id="{72C512D7-0910-4F33-A6F7-2FFC80312A94}"/>
              </a:ext>
            </a:extLst>
          </p:cNvPr>
          <p:cNvSpPr/>
          <p:nvPr/>
        </p:nvSpPr>
        <p:spPr bwMode="auto">
          <a:xfrm>
            <a:off x="7832300" y="692696"/>
            <a:ext cx="173462" cy="1570556"/>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9" name="文本框 18">
            <a:extLst>
              <a:ext uri="{FF2B5EF4-FFF2-40B4-BE49-F238E27FC236}">
                <a16:creationId xmlns:a16="http://schemas.microsoft.com/office/drawing/2014/main" id="{4D8F09DA-95D8-4F7C-AA8F-0B58263DBE22}"/>
              </a:ext>
            </a:extLst>
          </p:cNvPr>
          <p:cNvSpPr txBox="1"/>
          <p:nvPr/>
        </p:nvSpPr>
        <p:spPr>
          <a:xfrm>
            <a:off x="7684337" y="165982"/>
            <a:ext cx="27185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n</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DB60E007-AD27-4372-ABD8-9110EFD7613A}"/>
              </a:ext>
            </a:extLst>
          </p:cNvPr>
          <p:cNvSpPr/>
          <p:nvPr/>
        </p:nvSpPr>
        <p:spPr bwMode="auto">
          <a:xfrm>
            <a:off x="5930994" y="2281856"/>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1" name="矩形 30">
            <a:extLst>
              <a:ext uri="{FF2B5EF4-FFF2-40B4-BE49-F238E27FC236}">
                <a16:creationId xmlns:a16="http://schemas.microsoft.com/office/drawing/2014/main" id="{628B1975-B869-46FA-BCDE-CF690374E371}"/>
              </a:ext>
            </a:extLst>
          </p:cNvPr>
          <p:cNvSpPr/>
          <p:nvPr/>
        </p:nvSpPr>
        <p:spPr bwMode="auto">
          <a:xfrm>
            <a:off x="5930994" y="2692347"/>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2" name="文本框 31">
            <a:extLst>
              <a:ext uri="{FF2B5EF4-FFF2-40B4-BE49-F238E27FC236}">
                <a16:creationId xmlns:a16="http://schemas.microsoft.com/office/drawing/2014/main" id="{C7711B19-C1C5-401E-A432-04CCFE4EF90A}"/>
              </a:ext>
            </a:extLst>
          </p:cNvPr>
          <p:cNvSpPr txBox="1"/>
          <p:nvPr/>
        </p:nvSpPr>
        <p:spPr>
          <a:xfrm>
            <a:off x="7615139" y="2260490"/>
            <a:ext cx="320922" cy="461665"/>
          </a:xfrm>
          <a:prstGeom prst="rect">
            <a:avLst/>
          </a:prstGeom>
          <a:noFill/>
        </p:spPr>
        <p:txBody>
          <a:bodyPr wrap="none" rtlCol="0">
            <a:spAutoFit/>
          </a:bodyPr>
          <a:lstStyle/>
          <a:p>
            <a:r>
              <a:rPr lang="en-US" dirty="0"/>
              <a:t>z</a:t>
            </a:r>
          </a:p>
        </p:txBody>
      </p:sp>
      <p:sp>
        <p:nvSpPr>
          <p:cNvPr id="33" name="文本框 32">
            <a:extLst>
              <a:ext uri="{FF2B5EF4-FFF2-40B4-BE49-F238E27FC236}">
                <a16:creationId xmlns:a16="http://schemas.microsoft.com/office/drawing/2014/main" id="{AF420B1B-80AF-40C6-BD99-9ED149E11FF1}"/>
              </a:ext>
            </a:extLst>
          </p:cNvPr>
          <p:cNvSpPr txBox="1"/>
          <p:nvPr/>
        </p:nvSpPr>
        <p:spPr>
          <a:xfrm>
            <a:off x="7524328" y="2662729"/>
            <a:ext cx="628698" cy="461665"/>
          </a:xfrm>
          <a:prstGeom prst="rect">
            <a:avLst/>
          </a:prstGeom>
          <a:noFill/>
        </p:spPr>
        <p:txBody>
          <a:bodyPr wrap="none" rtlCol="0">
            <a:spAutoFit/>
          </a:bodyPr>
          <a:lstStyle/>
          <a:p>
            <a:r>
              <a:rPr lang="en-US" dirty="0"/>
              <a:t>this</a:t>
            </a:r>
          </a:p>
        </p:txBody>
      </p:sp>
      <p:cxnSp>
        <p:nvCxnSpPr>
          <p:cNvPr id="9" name="连接符: 曲线 8">
            <a:extLst>
              <a:ext uri="{FF2B5EF4-FFF2-40B4-BE49-F238E27FC236}">
                <a16:creationId xmlns:a16="http://schemas.microsoft.com/office/drawing/2014/main" id="{C85E6774-A814-4DEA-813E-5B41CC0F5D17}"/>
              </a:ext>
            </a:extLst>
          </p:cNvPr>
          <p:cNvCxnSpPr>
            <a:cxnSpLocks/>
          </p:cNvCxnSpPr>
          <p:nvPr/>
        </p:nvCxnSpPr>
        <p:spPr bwMode="auto">
          <a:xfrm rot="5400000" flipH="1" flipV="1">
            <a:off x="4828449" y="888204"/>
            <a:ext cx="1359693" cy="838585"/>
          </a:xfrm>
          <a:prstGeom prst="curvedConnector3">
            <a:avLst>
              <a:gd name="adj1" fmla="val 96403"/>
            </a:avLst>
          </a:prstGeom>
          <a:solidFill>
            <a:schemeClr val="accent1"/>
          </a:solidFill>
          <a:ln w="38100" cap="sq" cmpd="sng" algn="ctr">
            <a:solidFill>
              <a:srgbClr val="FFC000"/>
            </a:solidFill>
            <a:prstDash val="solid"/>
            <a:round/>
            <a:headEnd type="none" w="sm" len="sm"/>
            <a:tailEnd type="triangle" w="med" len="lg"/>
          </a:ln>
          <a:effectLst/>
        </p:spPr>
      </p:cxnSp>
      <p:cxnSp>
        <p:nvCxnSpPr>
          <p:cNvPr id="38" name="连接符: 曲线 37">
            <a:extLst>
              <a:ext uri="{FF2B5EF4-FFF2-40B4-BE49-F238E27FC236}">
                <a16:creationId xmlns:a16="http://schemas.microsoft.com/office/drawing/2014/main" id="{9F19D2C2-89C5-4ED1-BBFD-111241322C34}"/>
              </a:ext>
            </a:extLst>
          </p:cNvPr>
          <p:cNvCxnSpPr>
            <a:cxnSpLocks/>
          </p:cNvCxnSpPr>
          <p:nvPr/>
        </p:nvCxnSpPr>
        <p:spPr bwMode="auto">
          <a:xfrm rot="10800000">
            <a:off x="5089004" y="1994621"/>
            <a:ext cx="1634083" cy="496703"/>
          </a:xfrm>
          <a:prstGeom prst="curvedConnector3">
            <a:avLst>
              <a:gd name="adj1" fmla="val 100362"/>
            </a:avLst>
          </a:prstGeom>
          <a:solidFill>
            <a:schemeClr val="accent1"/>
          </a:solidFill>
          <a:ln w="38100" cap="sq" cmpd="sng" algn="ctr">
            <a:solidFill>
              <a:srgbClr val="FFC000"/>
            </a:solidFill>
            <a:prstDash val="solid"/>
            <a:round/>
            <a:headEnd type="none" w="sm" len="sm"/>
            <a:tailEnd type="none" w="sm" len="sm"/>
          </a:ln>
          <a:effectLst/>
        </p:spPr>
      </p:cxnSp>
      <p:cxnSp>
        <p:nvCxnSpPr>
          <p:cNvPr id="8" name="连接符: 曲线 7">
            <a:extLst>
              <a:ext uri="{FF2B5EF4-FFF2-40B4-BE49-F238E27FC236}">
                <a16:creationId xmlns:a16="http://schemas.microsoft.com/office/drawing/2014/main" id="{109785D5-DC7B-4F5B-965B-0497AE939313}"/>
              </a:ext>
            </a:extLst>
          </p:cNvPr>
          <p:cNvCxnSpPr>
            <a:cxnSpLocks/>
          </p:cNvCxnSpPr>
          <p:nvPr/>
        </p:nvCxnSpPr>
        <p:spPr bwMode="auto">
          <a:xfrm rot="10800000">
            <a:off x="5906046" y="2242972"/>
            <a:ext cx="817037" cy="692176"/>
          </a:xfrm>
          <a:prstGeom prst="curvedConnector3">
            <a:avLst>
              <a:gd name="adj1" fmla="val 136176"/>
            </a:avLst>
          </a:prstGeom>
          <a:solidFill>
            <a:schemeClr val="accent1"/>
          </a:solidFill>
          <a:ln w="38100" cap="sq" cmpd="sng" algn="ctr">
            <a:solidFill>
              <a:srgbClr val="FFC000"/>
            </a:solidFill>
            <a:prstDash val="solid"/>
            <a:round/>
            <a:headEnd type="none" w="sm" len="sm"/>
            <a:tailEnd type="triangle" w="med" len="lg"/>
          </a:ln>
          <a:effectLst/>
        </p:spPr>
      </p:cxnSp>
      <p:sp>
        <p:nvSpPr>
          <p:cNvPr id="55" name="文本框 54">
            <a:extLst>
              <a:ext uri="{FF2B5EF4-FFF2-40B4-BE49-F238E27FC236}">
                <a16:creationId xmlns:a16="http://schemas.microsoft.com/office/drawing/2014/main" id="{80270669-3778-4D39-AFEB-70602BE766A4}"/>
              </a:ext>
            </a:extLst>
          </p:cNvPr>
          <p:cNvSpPr txBox="1"/>
          <p:nvPr/>
        </p:nvSpPr>
        <p:spPr>
          <a:xfrm>
            <a:off x="1384598" y="5673440"/>
            <a:ext cx="7111242" cy="830997"/>
          </a:xfrm>
          <a:prstGeom prst="rect">
            <a:avLst/>
          </a:prstGeom>
          <a:noFill/>
        </p:spPr>
        <p:txBody>
          <a:bodyPr wrap="none" rtlCol="0">
            <a:spAutoFit/>
          </a:bodyPr>
          <a:lstStyle/>
          <a:p>
            <a:r>
              <a:rPr lang="zh-CN" altLang="en-US" dirty="0"/>
              <a:t>实际上有</a:t>
            </a:r>
            <a:r>
              <a:rPr lang="en-US" altLang="zh-CN" dirty="0">
                <a:solidFill>
                  <a:srgbClr val="FFC000"/>
                </a:solidFill>
              </a:rPr>
              <a:t>2</a:t>
            </a:r>
            <a:r>
              <a:rPr lang="zh-CN" altLang="en-US" dirty="0"/>
              <a:t>个参数。汇编级的调用</a:t>
            </a:r>
            <a:r>
              <a:rPr lang="en-US" altLang="zh-CN" dirty="0">
                <a:solidFill>
                  <a:srgbClr val="FFC000"/>
                </a:solidFill>
              </a:rPr>
              <a:t>B::fun2(&amp;b, &amp;n)</a:t>
            </a:r>
          </a:p>
          <a:p>
            <a:r>
              <a:rPr lang="zh-CN" altLang="en-US" dirty="0"/>
              <a:t>成员函数</a:t>
            </a:r>
            <a:r>
              <a:rPr lang="en-US" altLang="zh-CN" dirty="0"/>
              <a:t>k</a:t>
            </a:r>
            <a:r>
              <a:rPr lang="zh-CN" altLang="en-US" dirty="0"/>
              <a:t>个参数，实际上有</a:t>
            </a:r>
            <a:r>
              <a:rPr lang="en-US" altLang="zh-CN" dirty="0"/>
              <a:t>k+1</a:t>
            </a:r>
            <a:r>
              <a:rPr lang="zh-CN" altLang="en-US" dirty="0"/>
              <a:t>个，多一个</a:t>
            </a:r>
            <a:r>
              <a:rPr lang="en-US" altLang="zh-CN" dirty="0">
                <a:solidFill>
                  <a:srgbClr val="FFC000"/>
                </a:solidFill>
              </a:rPr>
              <a:t>this</a:t>
            </a:r>
            <a:r>
              <a:rPr lang="zh-CN" altLang="en-US" dirty="0"/>
              <a:t>指针</a:t>
            </a:r>
            <a:endParaRPr lang="en-US" dirty="0"/>
          </a:p>
        </p:txBody>
      </p:sp>
      <p:sp>
        <p:nvSpPr>
          <p:cNvPr id="56" name="文本框 55">
            <a:extLst>
              <a:ext uri="{FF2B5EF4-FFF2-40B4-BE49-F238E27FC236}">
                <a16:creationId xmlns:a16="http://schemas.microsoft.com/office/drawing/2014/main" id="{35A258C7-2DFF-4829-B34D-04BA2CBE5D42}"/>
              </a:ext>
            </a:extLst>
          </p:cNvPr>
          <p:cNvSpPr txBox="1"/>
          <p:nvPr/>
        </p:nvSpPr>
        <p:spPr>
          <a:xfrm>
            <a:off x="2623356" y="3110103"/>
            <a:ext cx="2954935" cy="1938992"/>
          </a:xfrm>
          <a:prstGeom prst="rect">
            <a:avLst/>
          </a:prstGeom>
          <a:noFill/>
          <a:ln w="25400">
            <a:solidFill>
              <a:srgbClr val="FFC000"/>
            </a:solidFill>
          </a:ln>
        </p:spPr>
        <p:txBody>
          <a:bodyPr wrap="square" rtlCol="0">
            <a:spAutoFit/>
          </a:bodyPr>
          <a:lstStyle/>
          <a:p>
            <a:r>
              <a:rPr lang="en-US" altLang="zh-CN" dirty="0">
                <a:solidFill>
                  <a:srgbClr val="FFC000"/>
                </a:solidFill>
              </a:rPr>
              <a:t>static</a:t>
            </a:r>
            <a:r>
              <a:rPr lang="zh-CN" altLang="en-US" dirty="0"/>
              <a:t>成员函数和普通函数一样，就像用类名包起来命名空间里的函数。可用函数指针向外提供。</a:t>
            </a:r>
            <a:endParaRPr lang="en-US" dirty="0"/>
          </a:p>
        </p:txBody>
      </p:sp>
      <p:sp>
        <p:nvSpPr>
          <p:cNvPr id="57" name="矩形 56">
            <a:extLst>
              <a:ext uri="{FF2B5EF4-FFF2-40B4-BE49-F238E27FC236}">
                <a16:creationId xmlns:a16="http://schemas.microsoft.com/office/drawing/2014/main" id="{F4B3EC73-9B12-4260-B6A5-DC6883C79595}"/>
              </a:ext>
            </a:extLst>
          </p:cNvPr>
          <p:cNvSpPr/>
          <p:nvPr/>
        </p:nvSpPr>
        <p:spPr>
          <a:xfrm>
            <a:off x="847577" y="1290543"/>
            <a:ext cx="3409908" cy="1200329"/>
          </a:xfrm>
          <a:prstGeom prst="rect">
            <a:avLst/>
          </a:prstGeom>
        </p:spPr>
        <p:txBody>
          <a:bodyPr wrap="square">
            <a:spAutoFit/>
          </a:bodyPr>
          <a:lstStyle/>
          <a:p>
            <a:r>
              <a:rPr lang="en-US" dirty="0"/>
              <a:t>char* fun2(int *z, </a:t>
            </a:r>
            <a:r>
              <a:rPr lang="en-US" dirty="0">
                <a:solidFill>
                  <a:srgbClr val="FFC000"/>
                </a:solidFill>
              </a:rPr>
              <a:t>B &amp;d</a:t>
            </a:r>
            <a:r>
              <a:rPr lang="en-US" dirty="0"/>
              <a:t>)</a:t>
            </a:r>
          </a:p>
          <a:p>
            <a:r>
              <a:rPr lang="en-US" dirty="0"/>
              <a:t>{ int w = *z;</a:t>
            </a:r>
          </a:p>
          <a:p>
            <a:r>
              <a:rPr lang="en-US" dirty="0"/>
              <a:t>   return s + </a:t>
            </a:r>
            <a:r>
              <a:rPr lang="en-US" dirty="0">
                <a:solidFill>
                  <a:srgbClr val="FFC000"/>
                </a:solidFill>
              </a:rPr>
              <a:t>d.</a:t>
            </a:r>
            <a:r>
              <a:rPr lang="en-US" dirty="0"/>
              <a:t>fun1(a, a);}</a:t>
            </a:r>
          </a:p>
        </p:txBody>
      </p:sp>
      <p:sp>
        <p:nvSpPr>
          <p:cNvPr id="58" name="文本框 57">
            <a:extLst>
              <a:ext uri="{FF2B5EF4-FFF2-40B4-BE49-F238E27FC236}">
                <a16:creationId xmlns:a16="http://schemas.microsoft.com/office/drawing/2014/main" id="{77D1348F-7FE9-4D26-BD1D-534BDCB84491}"/>
              </a:ext>
            </a:extLst>
          </p:cNvPr>
          <p:cNvSpPr txBox="1"/>
          <p:nvPr/>
        </p:nvSpPr>
        <p:spPr>
          <a:xfrm>
            <a:off x="2137969" y="2406518"/>
            <a:ext cx="3485249" cy="461665"/>
          </a:xfrm>
          <a:prstGeom prst="rect">
            <a:avLst/>
          </a:prstGeom>
          <a:noFill/>
        </p:spPr>
        <p:txBody>
          <a:bodyPr wrap="none" rtlCol="0">
            <a:spAutoFit/>
          </a:bodyPr>
          <a:lstStyle/>
          <a:p>
            <a:r>
              <a:rPr lang="zh-CN" altLang="en-US" dirty="0">
                <a:solidFill>
                  <a:srgbClr val="FFC000"/>
                </a:solidFill>
              </a:rPr>
              <a:t>把</a:t>
            </a:r>
            <a:r>
              <a:rPr lang="en-US" altLang="zh-CN" dirty="0">
                <a:solidFill>
                  <a:srgbClr val="FFC000"/>
                </a:solidFill>
              </a:rPr>
              <a:t>d</a:t>
            </a:r>
            <a:r>
              <a:rPr lang="zh-CN" altLang="en-US" dirty="0">
                <a:solidFill>
                  <a:srgbClr val="FFC000"/>
                </a:solidFill>
              </a:rPr>
              <a:t>的地址加入</a:t>
            </a:r>
            <a:r>
              <a:rPr lang="en-US" altLang="zh-CN" dirty="0">
                <a:solidFill>
                  <a:srgbClr val="FFC000"/>
                </a:solidFill>
              </a:rPr>
              <a:t>fun1</a:t>
            </a:r>
            <a:r>
              <a:rPr lang="zh-CN" altLang="en-US" dirty="0">
                <a:solidFill>
                  <a:srgbClr val="FFC000"/>
                </a:solidFill>
              </a:rPr>
              <a:t>的</a:t>
            </a:r>
            <a:r>
              <a:rPr lang="en-US" altLang="zh-CN" dirty="0">
                <a:solidFill>
                  <a:srgbClr val="FFC000"/>
                </a:solidFill>
              </a:rPr>
              <a:t>AR</a:t>
            </a:r>
            <a:endParaRPr lang="en-US" dirty="0">
              <a:solidFill>
                <a:srgbClr val="FFC000"/>
              </a:solidFill>
            </a:endParaRPr>
          </a:p>
        </p:txBody>
      </p:sp>
      <p:sp>
        <p:nvSpPr>
          <p:cNvPr id="59" name="矩形 58">
            <a:extLst>
              <a:ext uri="{FF2B5EF4-FFF2-40B4-BE49-F238E27FC236}">
                <a16:creationId xmlns:a16="http://schemas.microsoft.com/office/drawing/2014/main" id="{2AC35F17-400E-48DA-BBAB-93C16F22CE4B}"/>
              </a:ext>
            </a:extLst>
          </p:cNvPr>
          <p:cNvSpPr/>
          <p:nvPr/>
        </p:nvSpPr>
        <p:spPr bwMode="auto">
          <a:xfrm>
            <a:off x="5927588" y="5128215"/>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60" name="矩形 59">
            <a:extLst>
              <a:ext uri="{FF2B5EF4-FFF2-40B4-BE49-F238E27FC236}">
                <a16:creationId xmlns:a16="http://schemas.microsoft.com/office/drawing/2014/main" id="{65787F07-CF4D-40F7-9632-1479DED0D592}"/>
              </a:ext>
            </a:extLst>
          </p:cNvPr>
          <p:cNvSpPr/>
          <p:nvPr/>
        </p:nvSpPr>
        <p:spPr bwMode="auto">
          <a:xfrm>
            <a:off x="5927588" y="3913362"/>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1" name="矩形 60">
            <a:extLst>
              <a:ext uri="{FF2B5EF4-FFF2-40B4-BE49-F238E27FC236}">
                <a16:creationId xmlns:a16="http://schemas.microsoft.com/office/drawing/2014/main" id="{4623B0B4-98EC-4B9A-95BB-7F76EA41C9C1}"/>
              </a:ext>
            </a:extLst>
          </p:cNvPr>
          <p:cNvSpPr/>
          <p:nvPr/>
        </p:nvSpPr>
        <p:spPr bwMode="auto">
          <a:xfrm>
            <a:off x="5927588" y="4323853"/>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2" name="文本框 61">
            <a:extLst>
              <a:ext uri="{FF2B5EF4-FFF2-40B4-BE49-F238E27FC236}">
                <a16:creationId xmlns:a16="http://schemas.microsoft.com/office/drawing/2014/main" id="{1E7066A3-8EFD-4CAE-B57E-D99A1BC1521A}"/>
              </a:ext>
            </a:extLst>
          </p:cNvPr>
          <p:cNvSpPr txBox="1"/>
          <p:nvPr/>
        </p:nvSpPr>
        <p:spPr>
          <a:xfrm>
            <a:off x="7611733" y="3891996"/>
            <a:ext cx="338554" cy="461665"/>
          </a:xfrm>
          <a:prstGeom prst="rect">
            <a:avLst/>
          </a:prstGeom>
          <a:noFill/>
        </p:spPr>
        <p:txBody>
          <a:bodyPr wrap="none" rtlCol="0">
            <a:spAutoFit/>
          </a:bodyPr>
          <a:lstStyle/>
          <a:p>
            <a:r>
              <a:rPr lang="en-US" dirty="0"/>
              <a:t>y</a:t>
            </a:r>
          </a:p>
        </p:txBody>
      </p:sp>
      <p:sp>
        <p:nvSpPr>
          <p:cNvPr id="63" name="文本框 62">
            <a:extLst>
              <a:ext uri="{FF2B5EF4-FFF2-40B4-BE49-F238E27FC236}">
                <a16:creationId xmlns:a16="http://schemas.microsoft.com/office/drawing/2014/main" id="{1594A203-EFDB-4940-AD4D-0F9225B099EB}"/>
              </a:ext>
            </a:extLst>
          </p:cNvPr>
          <p:cNvSpPr txBox="1"/>
          <p:nvPr/>
        </p:nvSpPr>
        <p:spPr>
          <a:xfrm>
            <a:off x="7611733" y="4294235"/>
            <a:ext cx="338554" cy="461665"/>
          </a:xfrm>
          <a:prstGeom prst="rect">
            <a:avLst/>
          </a:prstGeom>
          <a:noFill/>
        </p:spPr>
        <p:txBody>
          <a:bodyPr wrap="none" rtlCol="0">
            <a:spAutoFit/>
          </a:bodyPr>
          <a:lstStyle/>
          <a:p>
            <a:r>
              <a:rPr lang="en-US" dirty="0"/>
              <a:t>x</a:t>
            </a:r>
          </a:p>
        </p:txBody>
      </p:sp>
      <p:sp>
        <p:nvSpPr>
          <p:cNvPr id="64" name="右大括号 63">
            <a:extLst>
              <a:ext uri="{FF2B5EF4-FFF2-40B4-BE49-F238E27FC236}">
                <a16:creationId xmlns:a16="http://schemas.microsoft.com/office/drawing/2014/main" id="{27C082B6-39AE-404A-B73B-4A735C3697D2}"/>
              </a:ext>
            </a:extLst>
          </p:cNvPr>
          <p:cNvSpPr/>
          <p:nvPr/>
        </p:nvSpPr>
        <p:spPr bwMode="auto">
          <a:xfrm>
            <a:off x="8100392" y="2281856"/>
            <a:ext cx="173462" cy="1570556"/>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5" name="文本框 64">
            <a:extLst>
              <a:ext uri="{FF2B5EF4-FFF2-40B4-BE49-F238E27FC236}">
                <a16:creationId xmlns:a16="http://schemas.microsoft.com/office/drawing/2014/main" id="{650D41CA-CFB9-46EE-88E7-8882B592572E}"/>
              </a:ext>
            </a:extLst>
          </p:cNvPr>
          <p:cNvSpPr txBox="1"/>
          <p:nvPr/>
        </p:nvSpPr>
        <p:spPr>
          <a:xfrm>
            <a:off x="8244408" y="2828902"/>
            <a:ext cx="78074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fun2</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6" name="右大括号 65">
            <a:extLst>
              <a:ext uri="{FF2B5EF4-FFF2-40B4-BE49-F238E27FC236}">
                <a16:creationId xmlns:a16="http://schemas.microsoft.com/office/drawing/2014/main" id="{39BC4B38-048B-4A30-9092-6FBDC9A9CA6A}"/>
              </a:ext>
            </a:extLst>
          </p:cNvPr>
          <p:cNvSpPr/>
          <p:nvPr/>
        </p:nvSpPr>
        <p:spPr bwMode="auto">
          <a:xfrm>
            <a:off x="8100392" y="3940223"/>
            <a:ext cx="173462" cy="1590423"/>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7" name="文本框 66">
            <a:extLst>
              <a:ext uri="{FF2B5EF4-FFF2-40B4-BE49-F238E27FC236}">
                <a16:creationId xmlns:a16="http://schemas.microsoft.com/office/drawing/2014/main" id="{2AD8AC52-EABE-4F20-9A95-502B9E4F8F13}"/>
              </a:ext>
            </a:extLst>
          </p:cNvPr>
          <p:cNvSpPr txBox="1"/>
          <p:nvPr/>
        </p:nvSpPr>
        <p:spPr>
          <a:xfrm>
            <a:off x="8244408" y="4487269"/>
            <a:ext cx="78074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fun1</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8" name="矩形 67">
            <a:extLst>
              <a:ext uri="{FF2B5EF4-FFF2-40B4-BE49-F238E27FC236}">
                <a16:creationId xmlns:a16="http://schemas.microsoft.com/office/drawing/2014/main" id="{F761C2E4-747B-4BE6-9A2D-B114B9D18F9E}"/>
              </a:ext>
            </a:extLst>
          </p:cNvPr>
          <p:cNvSpPr/>
          <p:nvPr/>
        </p:nvSpPr>
        <p:spPr bwMode="auto">
          <a:xfrm>
            <a:off x="5927556" y="4722004"/>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9" name="文本框 68">
            <a:extLst>
              <a:ext uri="{FF2B5EF4-FFF2-40B4-BE49-F238E27FC236}">
                <a16:creationId xmlns:a16="http://schemas.microsoft.com/office/drawing/2014/main" id="{F3ADD0AF-D10B-4C98-99DC-C598DA8AC1B3}"/>
              </a:ext>
            </a:extLst>
          </p:cNvPr>
          <p:cNvSpPr txBox="1"/>
          <p:nvPr/>
        </p:nvSpPr>
        <p:spPr>
          <a:xfrm>
            <a:off x="7524328" y="4692386"/>
            <a:ext cx="628698" cy="461665"/>
          </a:xfrm>
          <a:prstGeom prst="rect">
            <a:avLst/>
          </a:prstGeom>
          <a:noFill/>
        </p:spPr>
        <p:txBody>
          <a:bodyPr wrap="none" rtlCol="0">
            <a:spAutoFit/>
          </a:bodyPr>
          <a:lstStyle/>
          <a:p>
            <a:r>
              <a:rPr lang="en-US" dirty="0"/>
              <a:t>this</a:t>
            </a:r>
          </a:p>
        </p:txBody>
      </p:sp>
      <p:cxnSp>
        <p:nvCxnSpPr>
          <p:cNvPr id="70" name="连接符: 曲线 69">
            <a:extLst>
              <a:ext uri="{FF2B5EF4-FFF2-40B4-BE49-F238E27FC236}">
                <a16:creationId xmlns:a16="http://schemas.microsoft.com/office/drawing/2014/main" id="{AE6BD665-FFC0-406D-B6A0-C15607B0C6C1}"/>
              </a:ext>
            </a:extLst>
          </p:cNvPr>
          <p:cNvCxnSpPr>
            <a:cxnSpLocks/>
          </p:cNvCxnSpPr>
          <p:nvPr/>
        </p:nvCxnSpPr>
        <p:spPr bwMode="auto">
          <a:xfrm rot="5400000" flipH="1" flipV="1">
            <a:off x="4345375" y="3605946"/>
            <a:ext cx="2893565" cy="202654"/>
          </a:xfrm>
          <a:prstGeom prst="curvedConnector3">
            <a:avLst>
              <a:gd name="adj1" fmla="val 95920"/>
            </a:avLst>
          </a:prstGeom>
          <a:solidFill>
            <a:schemeClr val="accent1"/>
          </a:solidFill>
          <a:ln w="38100" cap="sq" cmpd="sng" algn="ctr">
            <a:solidFill>
              <a:srgbClr val="FFC000"/>
            </a:solidFill>
            <a:prstDash val="solid"/>
            <a:round/>
            <a:headEnd type="none" w="sm" len="sm"/>
            <a:tailEnd type="triangle" w="med" len="lg"/>
          </a:ln>
          <a:effectLst/>
        </p:spPr>
      </p:cxnSp>
      <p:cxnSp>
        <p:nvCxnSpPr>
          <p:cNvPr id="71" name="连接符: 曲线 70">
            <a:extLst>
              <a:ext uri="{FF2B5EF4-FFF2-40B4-BE49-F238E27FC236}">
                <a16:creationId xmlns:a16="http://schemas.microsoft.com/office/drawing/2014/main" id="{8718C636-30A8-4F47-8C27-FB3A1DD18F25}"/>
              </a:ext>
            </a:extLst>
          </p:cNvPr>
          <p:cNvCxnSpPr>
            <a:cxnSpLocks/>
          </p:cNvCxnSpPr>
          <p:nvPr/>
        </p:nvCxnSpPr>
        <p:spPr bwMode="auto">
          <a:xfrm rot="10800000">
            <a:off x="5690830" y="5154052"/>
            <a:ext cx="393340" cy="219167"/>
          </a:xfrm>
          <a:prstGeom prst="curvedConnector3">
            <a:avLst>
              <a:gd name="adj1" fmla="val 100046"/>
            </a:avLst>
          </a:prstGeom>
          <a:solidFill>
            <a:schemeClr val="accent1"/>
          </a:solidFill>
          <a:ln w="38100" cap="sq" cmpd="sng" algn="ctr">
            <a:solidFill>
              <a:srgbClr val="FFC000"/>
            </a:solidFill>
            <a:prstDash val="solid"/>
            <a:round/>
            <a:headEnd type="none" w="sm" len="sm"/>
            <a:tailEnd type="none" w="sm" len="sm"/>
          </a:ln>
          <a:effectLst/>
        </p:spPr>
      </p:cxnSp>
    </p:spTree>
    <p:extLst>
      <p:ext uri="{BB962C8B-B14F-4D97-AF65-F5344CB8AC3E}">
        <p14:creationId xmlns:p14="http://schemas.microsoft.com/office/powerpoint/2010/main" val="110010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randombar(horizontal)">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285680" y="1166842"/>
            <a:ext cx="5040560" cy="452431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struct fraction</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nom;</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a:t>
            </a:r>
            <a:r>
              <a:rPr lang="en-US" dirty="0" err="1">
                <a:solidFill>
                  <a:srgbClr val="FFFFFF"/>
                </a:solidFill>
              </a:rPr>
              <a:t>demom</a:t>
            </a: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fraction p;</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a:solidFill>
                  <a:srgbClr val="FFFFFF"/>
                </a:solidFill>
              </a:rPr>
              <a:t>p.nom</a:t>
            </a:r>
            <a:r>
              <a:rPr lang="en-US" dirty="0">
                <a:solidFill>
                  <a:srgbClr val="FFFFFF"/>
                </a:solidFill>
              </a:rPr>
              <a:t> = 22;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p.denom</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7;</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((fraction*)&amp;(</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p.denom</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))-&gt;nom = 12;</a:t>
            </a:r>
          </a:p>
          <a:p>
            <a:r>
              <a:rPr lang="en-US" dirty="0">
                <a:solidFill>
                  <a:srgbClr val="FFFFFF"/>
                </a:solidFill>
              </a:rPr>
              <a:t>((fraction*)&amp;(</a:t>
            </a:r>
            <a:r>
              <a:rPr lang="en-US" dirty="0" err="1">
                <a:solidFill>
                  <a:srgbClr val="FFFFFF"/>
                </a:solidFill>
              </a:rPr>
              <a:t>p.denom</a:t>
            </a:r>
            <a:r>
              <a:rPr lang="en-US" dirty="0">
                <a:solidFill>
                  <a:srgbClr val="FFFFFF"/>
                </a:solidFill>
              </a:rPr>
              <a:t>))-&gt;</a:t>
            </a:r>
            <a:r>
              <a:rPr lang="en-US" dirty="0" err="1">
                <a:solidFill>
                  <a:srgbClr val="FFFFFF"/>
                </a:solidFill>
              </a:rPr>
              <a:t>denom</a:t>
            </a:r>
            <a:r>
              <a:rPr lang="en-US" dirty="0">
                <a:solidFill>
                  <a:srgbClr val="FFFFFF"/>
                </a:solidFill>
              </a:rPr>
              <a:t> = 33;</a:t>
            </a:r>
          </a:p>
        </p:txBody>
      </p:sp>
      <p:sp>
        <p:nvSpPr>
          <p:cNvPr id="17" name="矩形 16">
            <a:extLst>
              <a:ext uri="{FF2B5EF4-FFF2-40B4-BE49-F238E27FC236}">
                <a16:creationId xmlns:a16="http://schemas.microsoft.com/office/drawing/2014/main" id="{A3CE145A-0822-4F5A-8778-58EA835A37F0}"/>
              </a:ext>
            </a:extLst>
          </p:cNvPr>
          <p:cNvSpPr/>
          <p:nvPr/>
        </p:nvSpPr>
        <p:spPr bwMode="auto">
          <a:xfrm>
            <a:off x="6153144" y="2085976"/>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22</a:t>
            </a:r>
          </a:p>
        </p:txBody>
      </p:sp>
      <p:sp>
        <p:nvSpPr>
          <p:cNvPr id="21" name="矩形 20">
            <a:extLst>
              <a:ext uri="{FF2B5EF4-FFF2-40B4-BE49-F238E27FC236}">
                <a16:creationId xmlns:a16="http://schemas.microsoft.com/office/drawing/2014/main" id="{EC578ED6-8C7A-44AA-B9A2-17FD125152D2}"/>
              </a:ext>
            </a:extLst>
          </p:cNvPr>
          <p:cNvSpPr/>
          <p:nvPr/>
        </p:nvSpPr>
        <p:spPr bwMode="auto">
          <a:xfrm>
            <a:off x="6153144" y="1725936"/>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7</a:t>
            </a:r>
          </a:p>
        </p:txBody>
      </p:sp>
      <p:sp>
        <p:nvSpPr>
          <p:cNvPr id="2" name="文本框 1">
            <a:extLst>
              <a:ext uri="{FF2B5EF4-FFF2-40B4-BE49-F238E27FC236}">
                <a16:creationId xmlns:a16="http://schemas.microsoft.com/office/drawing/2014/main" id="{B9126ABC-9ABE-484A-8247-C39E40E83354}"/>
              </a:ext>
            </a:extLst>
          </p:cNvPr>
          <p:cNvSpPr txBox="1"/>
          <p:nvPr/>
        </p:nvSpPr>
        <p:spPr>
          <a:xfrm>
            <a:off x="7924376" y="2035163"/>
            <a:ext cx="1008112" cy="461665"/>
          </a:xfrm>
          <a:prstGeom prst="rect">
            <a:avLst/>
          </a:prstGeom>
          <a:noFill/>
        </p:spPr>
        <p:txBody>
          <a:bodyPr wrap="square" rtlCol="0">
            <a:spAutoFit/>
          </a:bodyPr>
          <a:lstStyle/>
          <a:p>
            <a:r>
              <a:rPr lang="en-US" dirty="0" err="1"/>
              <a:t>p.nom</a:t>
            </a:r>
            <a:endParaRPr lang="en-US" dirty="0"/>
          </a:p>
        </p:txBody>
      </p:sp>
      <p:sp>
        <p:nvSpPr>
          <p:cNvPr id="22" name="文本框 21">
            <a:extLst>
              <a:ext uri="{FF2B5EF4-FFF2-40B4-BE49-F238E27FC236}">
                <a16:creationId xmlns:a16="http://schemas.microsoft.com/office/drawing/2014/main" id="{4BDE34F9-5D93-4CEC-AFE1-205DF4835AD4}"/>
              </a:ext>
            </a:extLst>
          </p:cNvPr>
          <p:cNvSpPr txBox="1"/>
          <p:nvPr/>
        </p:nvSpPr>
        <p:spPr>
          <a:xfrm>
            <a:off x="7910616" y="1624311"/>
            <a:ext cx="1381912" cy="461665"/>
          </a:xfrm>
          <a:prstGeom prst="rect">
            <a:avLst/>
          </a:prstGeom>
          <a:noFill/>
        </p:spPr>
        <p:txBody>
          <a:bodyPr wrap="square" rtlCol="0">
            <a:spAutoFit/>
          </a:bodyPr>
          <a:lstStyle/>
          <a:p>
            <a:r>
              <a:rPr lang="en-US" dirty="0" err="1"/>
              <a:t>p.denom</a:t>
            </a:r>
            <a:endParaRPr lang="en-US" dirty="0"/>
          </a:p>
        </p:txBody>
      </p:sp>
      <p:cxnSp>
        <p:nvCxnSpPr>
          <p:cNvPr id="8" name="直接箭头连接符 7">
            <a:extLst>
              <a:ext uri="{FF2B5EF4-FFF2-40B4-BE49-F238E27FC236}">
                <a16:creationId xmlns:a16="http://schemas.microsoft.com/office/drawing/2014/main" id="{98C2AE03-9711-4D87-A9D6-5A0B736C4346}"/>
              </a:ext>
            </a:extLst>
          </p:cNvPr>
          <p:cNvCxnSpPr>
            <a:cxnSpLocks/>
          </p:cNvCxnSpPr>
          <p:nvPr/>
        </p:nvCxnSpPr>
        <p:spPr bwMode="auto">
          <a:xfrm flipV="1">
            <a:off x="5764136" y="2446016"/>
            <a:ext cx="389008" cy="144016"/>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32" name="直接箭头连接符 31">
            <a:extLst>
              <a:ext uri="{FF2B5EF4-FFF2-40B4-BE49-F238E27FC236}">
                <a16:creationId xmlns:a16="http://schemas.microsoft.com/office/drawing/2014/main" id="{E9844DDF-CD3F-4B0C-922C-7AEDB83A5D30}"/>
              </a:ext>
            </a:extLst>
          </p:cNvPr>
          <p:cNvCxnSpPr>
            <a:cxnSpLocks/>
          </p:cNvCxnSpPr>
          <p:nvPr/>
        </p:nvCxnSpPr>
        <p:spPr bwMode="auto">
          <a:xfrm flipV="1">
            <a:off x="5757256" y="2076220"/>
            <a:ext cx="389008" cy="144016"/>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4" name="矩形 33">
            <a:extLst>
              <a:ext uri="{FF2B5EF4-FFF2-40B4-BE49-F238E27FC236}">
                <a16:creationId xmlns:a16="http://schemas.microsoft.com/office/drawing/2014/main" id="{85A376F5-E4EE-4942-9AC2-C4D243646813}"/>
              </a:ext>
            </a:extLst>
          </p:cNvPr>
          <p:cNvSpPr/>
          <p:nvPr/>
        </p:nvSpPr>
        <p:spPr bwMode="auto">
          <a:xfrm>
            <a:off x="6148560" y="1716180"/>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12</a:t>
            </a:r>
          </a:p>
        </p:txBody>
      </p:sp>
      <p:sp useBgFill="1">
        <p:nvSpPr>
          <p:cNvPr id="35" name="矩形 34">
            <a:extLst>
              <a:ext uri="{FF2B5EF4-FFF2-40B4-BE49-F238E27FC236}">
                <a16:creationId xmlns:a16="http://schemas.microsoft.com/office/drawing/2014/main" id="{B4DBF7CF-8C08-4178-8784-6793310F06FC}"/>
              </a:ext>
            </a:extLst>
          </p:cNvPr>
          <p:cNvSpPr/>
          <p:nvPr/>
        </p:nvSpPr>
        <p:spPr bwMode="auto">
          <a:xfrm>
            <a:off x="6156176" y="1340768"/>
            <a:ext cx="1607040" cy="360040"/>
          </a:xfrm>
          <a:prstGeom prst="rect">
            <a:avLst/>
          </a:prstGeom>
          <a:ln w="12700" cap="sq"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33</a:t>
            </a:r>
          </a:p>
        </p:txBody>
      </p:sp>
      <p:sp>
        <p:nvSpPr>
          <p:cNvPr id="36" name="文本框 35">
            <a:extLst>
              <a:ext uri="{FF2B5EF4-FFF2-40B4-BE49-F238E27FC236}">
                <a16:creationId xmlns:a16="http://schemas.microsoft.com/office/drawing/2014/main" id="{0EC258AC-34ED-4C0B-8037-2E22E4557407}"/>
              </a:ext>
            </a:extLst>
          </p:cNvPr>
          <p:cNvSpPr txBox="1"/>
          <p:nvPr/>
        </p:nvSpPr>
        <p:spPr>
          <a:xfrm>
            <a:off x="5084344" y="2377406"/>
            <a:ext cx="630904" cy="461665"/>
          </a:xfrm>
          <a:prstGeom prst="rect">
            <a:avLst/>
          </a:prstGeom>
          <a:noFill/>
        </p:spPr>
        <p:txBody>
          <a:bodyPr wrap="square" rtlCol="0">
            <a:spAutoFit/>
          </a:bodyPr>
          <a:lstStyle/>
          <a:p>
            <a:r>
              <a:rPr lang="en-US" dirty="0">
                <a:solidFill>
                  <a:srgbClr val="FFFF00"/>
                </a:solidFill>
              </a:rPr>
              <a:t>&amp;p</a:t>
            </a:r>
          </a:p>
        </p:txBody>
      </p:sp>
      <p:sp>
        <p:nvSpPr>
          <p:cNvPr id="37" name="文本框 36">
            <a:extLst>
              <a:ext uri="{FF2B5EF4-FFF2-40B4-BE49-F238E27FC236}">
                <a16:creationId xmlns:a16="http://schemas.microsoft.com/office/drawing/2014/main" id="{AFA4C46A-25A9-4CCC-AE65-52E6B963D52C}"/>
              </a:ext>
            </a:extLst>
          </p:cNvPr>
          <p:cNvSpPr txBox="1"/>
          <p:nvPr/>
        </p:nvSpPr>
        <p:spPr>
          <a:xfrm>
            <a:off x="2792728" y="1915741"/>
            <a:ext cx="3098256" cy="461665"/>
          </a:xfrm>
          <a:prstGeom prst="rect">
            <a:avLst/>
          </a:prstGeom>
          <a:noFill/>
        </p:spPr>
        <p:txBody>
          <a:bodyPr wrap="square" rtlCol="0">
            <a:spAutoFit/>
          </a:bodyPr>
          <a:lstStyle/>
          <a:p>
            <a:r>
              <a:rPr lang="en-US" dirty="0">
                <a:solidFill>
                  <a:srgbClr val="FFFF00"/>
                </a:solidFill>
              </a:rPr>
              <a:t>(fraction*)&amp;(</a:t>
            </a:r>
            <a:r>
              <a:rPr lang="en-US" dirty="0" err="1">
                <a:solidFill>
                  <a:srgbClr val="FFFF00"/>
                </a:solidFill>
              </a:rPr>
              <a:t>p.denom</a:t>
            </a:r>
            <a:r>
              <a:rPr lang="en-US" dirty="0">
                <a:solidFill>
                  <a:srgbClr val="FFFF00"/>
                </a:solidFill>
              </a:rPr>
              <a:t>)</a:t>
            </a:r>
          </a:p>
        </p:txBody>
      </p:sp>
    </p:spTree>
    <p:extLst>
      <p:ext uri="{BB962C8B-B14F-4D97-AF65-F5344CB8AC3E}">
        <p14:creationId xmlns:p14="http://schemas.microsoft.com/office/powerpoint/2010/main" val="22676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BE0C25-EA8E-435B-94F7-8087ADF49DED}"/>
              </a:ext>
            </a:extLst>
          </p:cNvPr>
          <p:cNvSpPr txBox="1"/>
          <p:nvPr/>
        </p:nvSpPr>
        <p:spPr>
          <a:xfrm>
            <a:off x="611560" y="476671"/>
            <a:ext cx="1500732" cy="1569660"/>
          </a:xfrm>
          <a:prstGeom prst="rect">
            <a:avLst/>
          </a:prstGeom>
          <a:noFill/>
        </p:spPr>
        <p:txBody>
          <a:bodyPr wrap="none" rtlCol="0">
            <a:spAutoFit/>
          </a:bodyPr>
          <a:lstStyle/>
          <a:p>
            <a:r>
              <a:rPr lang="zh-CN" altLang="en-US" dirty="0"/>
              <a:t>预处理</a:t>
            </a:r>
            <a:endParaRPr lang="en-US" altLang="zh-CN" dirty="0"/>
          </a:p>
          <a:p>
            <a:r>
              <a:rPr lang="en-US" altLang="zh-CN" dirty="0"/>
              <a:t>preprocess</a:t>
            </a:r>
          </a:p>
          <a:p>
            <a:r>
              <a:rPr lang="en-US" dirty="0"/>
              <a:t>#define</a:t>
            </a:r>
          </a:p>
          <a:p>
            <a:r>
              <a:rPr lang="en-US" dirty="0"/>
              <a:t>#include</a:t>
            </a:r>
          </a:p>
        </p:txBody>
      </p:sp>
      <p:sp>
        <p:nvSpPr>
          <p:cNvPr id="3" name="文本框 2">
            <a:extLst>
              <a:ext uri="{FF2B5EF4-FFF2-40B4-BE49-F238E27FC236}">
                <a16:creationId xmlns:a16="http://schemas.microsoft.com/office/drawing/2014/main" id="{85091865-4F34-45CE-A785-8D8AAA44A725}"/>
              </a:ext>
            </a:extLst>
          </p:cNvPr>
          <p:cNvSpPr txBox="1"/>
          <p:nvPr/>
        </p:nvSpPr>
        <p:spPr>
          <a:xfrm>
            <a:off x="3491880" y="476671"/>
            <a:ext cx="1409360" cy="1200329"/>
          </a:xfrm>
          <a:prstGeom prst="rect">
            <a:avLst/>
          </a:prstGeom>
          <a:noFill/>
        </p:spPr>
        <p:txBody>
          <a:bodyPr wrap="none" rtlCol="0">
            <a:spAutoFit/>
          </a:bodyPr>
          <a:lstStyle/>
          <a:p>
            <a:r>
              <a:rPr lang="zh-CN" altLang="en-US" dirty="0"/>
              <a:t>编译</a:t>
            </a:r>
            <a:endParaRPr lang="en-US" altLang="zh-CN" dirty="0"/>
          </a:p>
          <a:p>
            <a:r>
              <a:rPr lang="en-US" dirty="0"/>
              <a:t>compile</a:t>
            </a:r>
          </a:p>
          <a:p>
            <a:r>
              <a:rPr lang="en-US" dirty="0">
                <a:sym typeface="Wingdings" panose="05000000000000000000" pitchFamily="2" charset="2"/>
              </a:rPr>
              <a:t> .o</a:t>
            </a:r>
            <a:r>
              <a:rPr lang="zh-CN" altLang="en-US" dirty="0">
                <a:sym typeface="Wingdings" panose="05000000000000000000" pitchFamily="2" charset="2"/>
              </a:rPr>
              <a:t>文件</a:t>
            </a:r>
            <a:endParaRPr lang="en-US" dirty="0"/>
          </a:p>
        </p:txBody>
      </p:sp>
      <p:sp>
        <p:nvSpPr>
          <p:cNvPr id="4" name="文本框 3">
            <a:extLst>
              <a:ext uri="{FF2B5EF4-FFF2-40B4-BE49-F238E27FC236}">
                <a16:creationId xmlns:a16="http://schemas.microsoft.com/office/drawing/2014/main" id="{C5E7D316-ACE5-452A-979F-5DBF504EABD1}"/>
              </a:ext>
            </a:extLst>
          </p:cNvPr>
          <p:cNvSpPr txBox="1"/>
          <p:nvPr/>
        </p:nvSpPr>
        <p:spPr>
          <a:xfrm>
            <a:off x="6372200" y="476671"/>
            <a:ext cx="2592287" cy="1569660"/>
          </a:xfrm>
          <a:prstGeom prst="rect">
            <a:avLst/>
          </a:prstGeom>
          <a:noFill/>
        </p:spPr>
        <p:txBody>
          <a:bodyPr wrap="square" rtlCol="0">
            <a:spAutoFit/>
          </a:bodyPr>
          <a:lstStyle/>
          <a:p>
            <a:r>
              <a:rPr lang="zh-CN" altLang="en-US" dirty="0"/>
              <a:t>链接</a:t>
            </a:r>
            <a:endParaRPr lang="en-US" altLang="zh-CN" dirty="0"/>
          </a:p>
          <a:p>
            <a:r>
              <a:rPr lang="en-US" altLang="zh-CN" dirty="0"/>
              <a:t>linking</a:t>
            </a:r>
          </a:p>
          <a:p>
            <a:r>
              <a:rPr lang="zh-CN" altLang="en-US" dirty="0"/>
              <a:t>将</a:t>
            </a:r>
            <a:r>
              <a:rPr lang="en-US" altLang="zh-CN" dirty="0"/>
              <a:t>.o</a:t>
            </a:r>
            <a:r>
              <a:rPr lang="zh-CN" altLang="en-US" dirty="0"/>
              <a:t>文件</a:t>
            </a:r>
            <a:r>
              <a:rPr lang="en-US" altLang="zh-CN" dirty="0"/>
              <a:t>stack</a:t>
            </a:r>
            <a:r>
              <a:rPr lang="zh-CN" altLang="en-US" dirty="0"/>
              <a:t>组成可执行文件</a:t>
            </a:r>
            <a:endParaRPr lang="en-US" dirty="0"/>
          </a:p>
        </p:txBody>
      </p:sp>
      <p:sp>
        <p:nvSpPr>
          <p:cNvPr id="5" name="箭头: 右 4">
            <a:extLst>
              <a:ext uri="{FF2B5EF4-FFF2-40B4-BE49-F238E27FC236}">
                <a16:creationId xmlns:a16="http://schemas.microsoft.com/office/drawing/2014/main" id="{4778B270-B4C7-4198-A169-CB5FA80C6083}"/>
              </a:ext>
            </a:extLst>
          </p:cNvPr>
          <p:cNvSpPr/>
          <p:nvPr/>
        </p:nvSpPr>
        <p:spPr bwMode="auto">
          <a:xfrm>
            <a:off x="2352353" y="915972"/>
            <a:ext cx="864096" cy="360040"/>
          </a:xfrm>
          <a:prstGeom prst="rightArrow">
            <a:avLst/>
          </a:prstGeom>
          <a:solidFill>
            <a:srgbClr val="FFFF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箭头: 右 5">
            <a:extLst>
              <a:ext uri="{FF2B5EF4-FFF2-40B4-BE49-F238E27FC236}">
                <a16:creationId xmlns:a16="http://schemas.microsoft.com/office/drawing/2014/main" id="{BFF5E14B-C0D4-4DE9-BFFC-6841DB5FCCC8}"/>
              </a:ext>
            </a:extLst>
          </p:cNvPr>
          <p:cNvSpPr/>
          <p:nvPr/>
        </p:nvSpPr>
        <p:spPr bwMode="auto">
          <a:xfrm>
            <a:off x="5210604" y="915972"/>
            <a:ext cx="864096" cy="360040"/>
          </a:xfrm>
          <a:prstGeom prst="rightArrow">
            <a:avLst/>
          </a:prstGeom>
          <a:solidFill>
            <a:srgbClr val="FFFF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D7D02C75-0ED2-455E-B807-F91CC030E852}"/>
              </a:ext>
            </a:extLst>
          </p:cNvPr>
          <p:cNvSpPr txBox="1"/>
          <p:nvPr/>
        </p:nvSpPr>
        <p:spPr>
          <a:xfrm>
            <a:off x="611560" y="2564904"/>
            <a:ext cx="4074385" cy="1938992"/>
          </a:xfrm>
          <a:prstGeom prst="rect">
            <a:avLst/>
          </a:prstGeom>
          <a:noFill/>
        </p:spPr>
        <p:txBody>
          <a:bodyPr wrap="none" rtlCol="0">
            <a:spAutoFit/>
          </a:bodyPr>
          <a:lstStyle/>
          <a:p>
            <a:r>
              <a:rPr lang="en-US" dirty="0"/>
              <a:t>#define  WIDTH  40</a:t>
            </a:r>
          </a:p>
          <a:p>
            <a:r>
              <a:rPr lang="en-US" dirty="0"/>
              <a:t>#define  HEIGHT  80</a:t>
            </a:r>
          </a:p>
          <a:p>
            <a:r>
              <a:rPr lang="en-US" dirty="0"/>
              <a:t>…</a:t>
            </a:r>
          </a:p>
          <a:p>
            <a:r>
              <a:rPr lang="en-US" dirty="0" err="1"/>
              <a:t>printf</a:t>
            </a:r>
            <a:r>
              <a:rPr lang="en-US" dirty="0"/>
              <a:t>(“width is %d”, WIDTH);</a:t>
            </a:r>
          </a:p>
          <a:p>
            <a:r>
              <a:rPr lang="en-US" dirty="0"/>
              <a:t>int area = WIDTH * HEIGHT;</a:t>
            </a:r>
          </a:p>
        </p:txBody>
      </p:sp>
      <p:sp>
        <p:nvSpPr>
          <p:cNvPr id="8" name="文本框 7">
            <a:extLst>
              <a:ext uri="{FF2B5EF4-FFF2-40B4-BE49-F238E27FC236}">
                <a16:creationId xmlns:a16="http://schemas.microsoft.com/office/drawing/2014/main" id="{1B1DF167-9D5D-472C-A62A-A24A81706694}"/>
              </a:ext>
            </a:extLst>
          </p:cNvPr>
          <p:cNvSpPr txBox="1"/>
          <p:nvPr/>
        </p:nvSpPr>
        <p:spPr>
          <a:xfrm>
            <a:off x="539552" y="4941168"/>
            <a:ext cx="7776864" cy="830997"/>
          </a:xfrm>
          <a:prstGeom prst="rect">
            <a:avLst/>
          </a:prstGeom>
          <a:noFill/>
        </p:spPr>
        <p:txBody>
          <a:bodyPr wrap="square" rtlCol="0">
            <a:spAutoFit/>
          </a:bodyPr>
          <a:lstStyle/>
          <a:p>
            <a:pPr marL="342900" indent="-342900">
              <a:buFont typeface="Arial" panose="020B0604020202020204" pitchFamily="34" charset="0"/>
              <a:buChar char="•"/>
            </a:pPr>
            <a:r>
              <a:rPr lang="en-US" dirty="0" err="1"/>
              <a:t>preprocesser</a:t>
            </a:r>
            <a:r>
              <a:rPr lang="zh-CN" altLang="en-US" dirty="0"/>
              <a:t>只做</a:t>
            </a:r>
            <a:r>
              <a:rPr lang="zh-CN" altLang="en-US" dirty="0">
                <a:solidFill>
                  <a:srgbClr val="FFC000"/>
                </a:solidFill>
              </a:rPr>
              <a:t>替换</a:t>
            </a:r>
            <a:r>
              <a:rPr lang="zh-CN" altLang="en-US" dirty="0"/>
              <a:t>，不管是什么东西。</a:t>
            </a:r>
            <a:endParaRPr lang="en-US" altLang="zh-CN" dirty="0"/>
          </a:p>
          <a:p>
            <a:pPr marL="342900" indent="-342900">
              <a:buFont typeface="Arial" panose="020B0604020202020204" pitchFamily="34" charset="0"/>
              <a:buChar char="•"/>
            </a:pPr>
            <a:r>
              <a:rPr lang="zh-CN" altLang="en-US" dirty="0"/>
              <a:t>处理完后的</a:t>
            </a:r>
            <a:r>
              <a:rPr lang="zh-CN" altLang="en-US" dirty="0">
                <a:solidFill>
                  <a:srgbClr val="FFC000"/>
                </a:solidFill>
              </a:rPr>
              <a:t>输出仍是文本</a:t>
            </a:r>
            <a:r>
              <a:rPr lang="zh-CN" altLang="en-US" dirty="0"/>
              <a:t>，交给下一个阶段（编译）。</a:t>
            </a:r>
            <a:endParaRPr lang="en-US" dirty="0"/>
          </a:p>
        </p:txBody>
      </p:sp>
    </p:spTree>
    <p:extLst>
      <p:ext uri="{BB962C8B-B14F-4D97-AF65-F5344CB8AC3E}">
        <p14:creationId xmlns:p14="http://schemas.microsoft.com/office/powerpoint/2010/main" val="16843666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49995E-D331-4E93-9783-3DF97E73590C}"/>
              </a:ext>
            </a:extLst>
          </p:cNvPr>
          <p:cNvSpPr txBox="1"/>
          <p:nvPr/>
        </p:nvSpPr>
        <p:spPr>
          <a:xfrm>
            <a:off x="310902" y="789841"/>
            <a:ext cx="6058069" cy="1200329"/>
          </a:xfrm>
          <a:prstGeom prst="rect">
            <a:avLst/>
          </a:prstGeom>
          <a:noFill/>
        </p:spPr>
        <p:txBody>
          <a:bodyPr wrap="none" rtlCol="0">
            <a:spAutoFit/>
          </a:bodyPr>
          <a:lstStyle/>
          <a:p>
            <a:r>
              <a:rPr lang="en-US" dirty="0"/>
              <a:t>#define  WIDTH  40</a:t>
            </a:r>
          </a:p>
          <a:p>
            <a:r>
              <a:rPr lang="en-US" dirty="0"/>
              <a:t>#define  HEIGHT  80</a:t>
            </a:r>
          </a:p>
          <a:p>
            <a:r>
              <a:rPr lang="en-US" altLang="zh-CN" dirty="0"/>
              <a:t>#define PERIMETER  2*(WIDTH+HEIGHT)</a:t>
            </a:r>
            <a:endParaRPr lang="en-US" dirty="0"/>
          </a:p>
        </p:txBody>
      </p:sp>
      <p:sp>
        <p:nvSpPr>
          <p:cNvPr id="3" name="文本框 2">
            <a:extLst>
              <a:ext uri="{FF2B5EF4-FFF2-40B4-BE49-F238E27FC236}">
                <a16:creationId xmlns:a16="http://schemas.microsoft.com/office/drawing/2014/main" id="{AAF386FF-AE8B-4BC0-BCF7-ACD7D2E13FD4}"/>
              </a:ext>
            </a:extLst>
          </p:cNvPr>
          <p:cNvSpPr txBox="1"/>
          <p:nvPr/>
        </p:nvSpPr>
        <p:spPr>
          <a:xfrm>
            <a:off x="6542228" y="854656"/>
            <a:ext cx="2409634" cy="1200329"/>
          </a:xfrm>
          <a:prstGeom prst="rect">
            <a:avLst/>
          </a:prstGeom>
          <a:noFill/>
        </p:spPr>
        <p:txBody>
          <a:bodyPr wrap="none" rtlCol="0">
            <a:spAutoFit/>
          </a:bodyPr>
          <a:lstStyle/>
          <a:p>
            <a:r>
              <a:rPr lang="zh-CN" altLang="en-US" dirty="0"/>
              <a:t>替换为</a:t>
            </a:r>
            <a:r>
              <a:rPr lang="en-US" altLang="zh-CN" dirty="0"/>
              <a:t>2</a:t>
            </a:r>
            <a:r>
              <a:rPr lang="zh-CN" altLang="en-US" dirty="0"/>
              <a:t>*</a:t>
            </a:r>
            <a:r>
              <a:rPr lang="en-US" altLang="zh-CN" dirty="0"/>
              <a:t>(40+80)</a:t>
            </a:r>
          </a:p>
          <a:p>
            <a:r>
              <a:rPr lang="zh-CN" altLang="en-US" dirty="0"/>
              <a:t>但</a:t>
            </a:r>
            <a:r>
              <a:rPr lang="zh-CN" altLang="en-US" dirty="0">
                <a:solidFill>
                  <a:srgbClr val="FFC000"/>
                </a:solidFill>
              </a:rPr>
              <a:t>不会求值</a:t>
            </a:r>
            <a:r>
              <a:rPr lang="zh-CN" altLang="en-US" dirty="0"/>
              <a:t>，</a:t>
            </a:r>
            <a:endParaRPr lang="en-US" altLang="zh-CN" dirty="0"/>
          </a:p>
          <a:p>
            <a:r>
              <a:rPr lang="zh-CN" altLang="en-US" dirty="0"/>
              <a:t>也</a:t>
            </a:r>
            <a:r>
              <a:rPr lang="zh-CN" altLang="en-US" dirty="0">
                <a:solidFill>
                  <a:srgbClr val="FFC000"/>
                </a:solidFill>
              </a:rPr>
              <a:t>不知道是整数</a:t>
            </a:r>
            <a:endParaRPr lang="en-US" dirty="0">
              <a:solidFill>
                <a:srgbClr val="FFC000"/>
              </a:solidFill>
            </a:endParaRPr>
          </a:p>
        </p:txBody>
      </p:sp>
      <p:sp>
        <p:nvSpPr>
          <p:cNvPr id="4" name="文本框 3">
            <a:extLst>
              <a:ext uri="{FF2B5EF4-FFF2-40B4-BE49-F238E27FC236}">
                <a16:creationId xmlns:a16="http://schemas.microsoft.com/office/drawing/2014/main" id="{FEF7BBA2-9CEF-4175-8C0C-218AF0A1267F}"/>
              </a:ext>
            </a:extLst>
          </p:cNvPr>
          <p:cNvSpPr txBox="1"/>
          <p:nvPr/>
        </p:nvSpPr>
        <p:spPr>
          <a:xfrm>
            <a:off x="290364" y="2742312"/>
            <a:ext cx="4924746" cy="461665"/>
          </a:xfrm>
          <a:prstGeom prst="rect">
            <a:avLst/>
          </a:prstGeom>
          <a:noFill/>
        </p:spPr>
        <p:txBody>
          <a:bodyPr wrap="none" rtlCol="0">
            <a:spAutoFit/>
          </a:bodyPr>
          <a:lstStyle/>
          <a:p>
            <a:r>
              <a:rPr lang="en-US" dirty="0"/>
              <a:t>#</a:t>
            </a:r>
            <a:r>
              <a:rPr lang="en-US" dirty="0" err="1"/>
              <a:t>define</a:t>
            </a:r>
            <a:r>
              <a:rPr lang="en-US" dirty="0" err="1">
                <a:solidFill>
                  <a:srgbClr val="FFC000"/>
                </a:solidFill>
              </a:rPr>
              <a:t>˽</a:t>
            </a:r>
            <a:r>
              <a:rPr lang="en-US" dirty="0" err="1"/>
              <a:t>MAX</a:t>
            </a:r>
            <a:r>
              <a:rPr lang="en-US" dirty="0"/>
              <a:t>(</a:t>
            </a:r>
            <a:r>
              <a:rPr lang="en-US" dirty="0" err="1"/>
              <a:t>a,b</a:t>
            </a:r>
            <a:r>
              <a:rPr lang="en-US" dirty="0"/>
              <a:t>)</a:t>
            </a:r>
            <a:r>
              <a:rPr lang="en-US" dirty="0">
                <a:solidFill>
                  <a:srgbClr val="FFC000"/>
                </a:solidFill>
              </a:rPr>
              <a:t>˽</a:t>
            </a:r>
            <a:r>
              <a:rPr lang="en-US" dirty="0"/>
              <a:t>(((a)&gt;(b))?(a)</a:t>
            </a:r>
            <a:r>
              <a:rPr lang="en-US" dirty="0">
                <a:sym typeface="Wingdings" panose="05000000000000000000" pitchFamily="2" charset="2"/>
              </a:rPr>
              <a:t>:(b))</a:t>
            </a:r>
            <a:endParaRPr lang="en-US" dirty="0"/>
          </a:p>
        </p:txBody>
      </p:sp>
      <p:sp>
        <p:nvSpPr>
          <p:cNvPr id="5" name="文本框 4">
            <a:extLst>
              <a:ext uri="{FF2B5EF4-FFF2-40B4-BE49-F238E27FC236}">
                <a16:creationId xmlns:a16="http://schemas.microsoft.com/office/drawing/2014/main" id="{AFC747F0-8613-4C81-B40E-E90F9AA17439}"/>
              </a:ext>
            </a:extLst>
          </p:cNvPr>
          <p:cNvSpPr txBox="1"/>
          <p:nvPr/>
        </p:nvSpPr>
        <p:spPr>
          <a:xfrm>
            <a:off x="5330924" y="2742312"/>
            <a:ext cx="2800767" cy="461665"/>
          </a:xfrm>
          <a:prstGeom prst="rect">
            <a:avLst/>
          </a:prstGeom>
          <a:noFill/>
        </p:spPr>
        <p:txBody>
          <a:bodyPr wrap="none" rtlCol="0">
            <a:spAutoFit/>
          </a:bodyPr>
          <a:lstStyle/>
          <a:p>
            <a:r>
              <a:rPr lang="zh-CN" altLang="en-US" dirty="0"/>
              <a:t>注意</a:t>
            </a:r>
            <a:r>
              <a:rPr lang="zh-CN" altLang="en-US" dirty="0">
                <a:solidFill>
                  <a:srgbClr val="FFC000"/>
                </a:solidFill>
              </a:rPr>
              <a:t>仅</a:t>
            </a:r>
            <a:r>
              <a:rPr lang="zh-CN" altLang="en-US" dirty="0"/>
              <a:t>有这</a:t>
            </a:r>
            <a:r>
              <a:rPr lang="en-US" altLang="zh-CN" dirty="0"/>
              <a:t>2</a:t>
            </a:r>
            <a:r>
              <a:rPr lang="zh-CN" altLang="en-US" dirty="0"/>
              <a:t>个空格</a:t>
            </a:r>
            <a:endParaRPr lang="en-US" dirty="0"/>
          </a:p>
        </p:txBody>
      </p:sp>
      <p:sp>
        <p:nvSpPr>
          <p:cNvPr id="6" name="文本框 5">
            <a:extLst>
              <a:ext uri="{FF2B5EF4-FFF2-40B4-BE49-F238E27FC236}">
                <a16:creationId xmlns:a16="http://schemas.microsoft.com/office/drawing/2014/main" id="{83210016-0D39-4EC8-AD37-383258C58920}"/>
              </a:ext>
            </a:extLst>
          </p:cNvPr>
          <p:cNvSpPr txBox="1"/>
          <p:nvPr/>
        </p:nvSpPr>
        <p:spPr>
          <a:xfrm>
            <a:off x="323528" y="3717032"/>
            <a:ext cx="8499443" cy="1938992"/>
          </a:xfrm>
          <a:prstGeom prst="rect">
            <a:avLst/>
          </a:prstGeom>
          <a:noFill/>
        </p:spPr>
        <p:txBody>
          <a:bodyPr wrap="none" rtlCol="0">
            <a:spAutoFit/>
          </a:bodyPr>
          <a:lstStyle/>
          <a:p>
            <a:r>
              <a:rPr lang="en-US" dirty="0"/>
              <a:t>MAX(1, 4)   </a:t>
            </a:r>
            <a:r>
              <a:rPr lang="en-US" altLang="zh-CN" dirty="0"/>
              <a:t>preprocessor</a:t>
            </a:r>
            <a:r>
              <a:rPr lang="zh-CN" altLang="en-US" dirty="0"/>
              <a:t>会替换为 </a:t>
            </a:r>
            <a:r>
              <a:rPr lang="en-US" dirty="0"/>
              <a:t>(((1)&gt;(4))?(1)</a:t>
            </a:r>
            <a:r>
              <a:rPr lang="en-US" dirty="0">
                <a:sym typeface="Wingdings" panose="05000000000000000000" pitchFamily="2" charset="2"/>
              </a:rPr>
              <a:t>:(4))</a:t>
            </a:r>
          </a:p>
          <a:p>
            <a:endParaRPr lang="en-US" dirty="0">
              <a:sym typeface="Wingdings" panose="05000000000000000000" pitchFamily="2" charset="2"/>
            </a:endParaRPr>
          </a:p>
          <a:p>
            <a:r>
              <a:rPr lang="en-US" dirty="0">
                <a:sym typeface="Wingdings" panose="05000000000000000000" pitchFamily="2" charset="2"/>
              </a:rPr>
              <a:t>MAX(1.2, “Hello”)  preprocessor</a:t>
            </a:r>
            <a:r>
              <a:rPr lang="zh-CN" altLang="en-US" dirty="0">
                <a:solidFill>
                  <a:srgbClr val="FFC000"/>
                </a:solidFill>
                <a:sym typeface="Wingdings" panose="05000000000000000000" pitchFamily="2" charset="2"/>
              </a:rPr>
              <a:t>不报错只做替换</a:t>
            </a:r>
            <a:r>
              <a:rPr lang="zh-CN" altLang="en-US" dirty="0">
                <a:sym typeface="Wingdings" panose="05000000000000000000" pitchFamily="2" charset="2"/>
              </a:rPr>
              <a:t>，</a:t>
            </a:r>
            <a:r>
              <a:rPr lang="en-US" altLang="zh-CN" dirty="0">
                <a:sym typeface="Wingdings" panose="05000000000000000000" pitchFamily="2" charset="2"/>
              </a:rPr>
              <a:t>compiler</a:t>
            </a:r>
            <a:r>
              <a:rPr lang="zh-CN" altLang="en-US" dirty="0">
                <a:solidFill>
                  <a:srgbClr val="FFC000"/>
                </a:solidFill>
                <a:sym typeface="Wingdings" panose="05000000000000000000" pitchFamily="2" charset="2"/>
              </a:rPr>
              <a:t>报错</a:t>
            </a:r>
            <a:endParaRPr lang="en-US" altLang="zh-CN" dirty="0">
              <a:solidFill>
                <a:srgbClr val="FFC000"/>
              </a:solidFill>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int m = MAX(fib(100), fact(4000));</a:t>
            </a:r>
          </a:p>
        </p:txBody>
      </p:sp>
    </p:spTree>
    <p:extLst>
      <p:ext uri="{BB962C8B-B14F-4D97-AF65-F5344CB8AC3E}">
        <p14:creationId xmlns:p14="http://schemas.microsoft.com/office/powerpoint/2010/main" val="1497183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DC2E39-00DB-4575-99A7-8D821D9FFA8C}"/>
              </a:ext>
            </a:extLst>
          </p:cNvPr>
          <p:cNvSpPr txBox="1"/>
          <p:nvPr/>
        </p:nvSpPr>
        <p:spPr>
          <a:xfrm>
            <a:off x="179512" y="1102092"/>
            <a:ext cx="8348760" cy="3046988"/>
          </a:xfrm>
          <a:prstGeom prst="rect">
            <a:avLst/>
          </a:prstGeom>
          <a:noFill/>
        </p:spPr>
        <p:txBody>
          <a:bodyPr wrap="none" rtlCol="0">
            <a:spAutoFit/>
          </a:bodyPr>
          <a:lstStyle/>
          <a:p>
            <a:r>
              <a:rPr lang="en-US" dirty="0"/>
              <a:t>#define  </a:t>
            </a:r>
            <a:r>
              <a:rPr lang="en-US" dirty="0" err="1"/>
              <a:t>NthElemAddr</a:t>
            </a:r>
            <a:r>
              <a:rPr lang="en-US" dirty="0"/>
              <a:t>(</a:t>
            </a:r>
            <a:r>
              <a:rPr lang="en-US" dirty="0" err="1"/>
              <a:t>base,eleSize,n</a:t>
            </a:r>
            <a:r>
              <a:rPr lang="en-US" dirty="0"/>
              <a:t>)  ((char*)</a:t>
            </a:r>
            <a:r>
              <a:rPr lang="en-US" dirty="0" err="1"/>
              <a:t>base+n</a:t>
            </a:r>
            <a:r>
              <a:rPr lang="en-US" dirty="0"/>
              <a:t>*</a:t>
            </a:r>
            <a:r>
              <a:rPr lang="en-US" dirty="0" err="1"/>
              <a:t>elemSize</a:t>
            </a:r>
            <a:r>
              <a:rPr lang="en-US" dirty="0"/>
              <a:t>)</a:t>
            </a:r>
          </a:p>
          <a:p>
            <a:endParaRPr lang="en-US" dirty="0"/>
          </a:p>
          <a:p>
            <a:r>
              <a:rPr lang="en-US" dirty="0"/>
              <a:t>void* </a:t>
            </a:r>
            <a:r>
              <a:rPr lang="en-US" dirty="0" err="1"/>
              <a:t>StackNth</a:t>
            </a:r>
            <a:r>
              <a:rPr lang="en-US" dirty="0"/>
              <a:t>(stack *s, int n)</a:t>
            </a:r>
          </a:p>
          <a:p>
            <a:r>
              <a:rPr lang="en-US" dirty="0"/>
              <a:t>{</a:t>
            </a:r>
          </a:p>
          <a:p>
            <a:r>
              <a:rPr lang="en-US" dirty="0"/>
              <a:t>    assert(n &gt;= 0);</a:t>
            </a:r>
          </a:p>
          <a:p>
            <a:r>
              <a:rPr lang="en-US" dirty="0"/>
              <a:t>    assert(n &lt; s-&gt;</a:t>
            </a:r>
            <a:r>
              <a:rPr lang="en-US" dirty="0" err="1"/>
              <a:t>logLen</a:t>
            </a:r>
            <a:r>
              <a:rPr lang="en-US" dirty="0"/>
              <a:t>);</a:t>
            </a:r>
          </a:p>
          <a:p>
            <a:r>
              <a:rPr lang="en-US" dirty="0"/>
              <a:t>    return </a:t>
            </a:r>
            <a:r>
              <a:rPr lang="en-US" dirty="0" err="1"/>
              <a:t>NthElemAddr</a:t>
            </a:r>
            <a:r>
              <a:rPr lang="en-US" dirty="0"/>
              <a:t>(s-&gt;</a:t>
            </a:r>
            <a:r>
              <a:rPr lang="en-US" dirty="0" err="1"/>
              <a:t>elems</a:t>
            </a:r>
            <a:r>
              <a:rPr lang="en-US" dirty="0"/>
              <a:t>, s-&gt;</a:t>
            </a:r>
            <a:r>
              <a:rPr lang="en-US" dirty="0" err="1"/>
              <a:t>elemSize</a:t>
            </a:r>
            <a:r>
              <a:rPr lang="en-US" dirty="0"/>
              <a:t>, n);</a:t>
            </a:r>
          </a:p>
          <a:p>
            <a:r>
              <a:rPr lang="en-US" dirty="0"/>
              <a:t>}</a:t>
            </a:r>
          </a:p>
        </p:txBody>
      </p:sp>
    </p:spTree>
    <p:extLst>
      <p:ext uri="{BB962C8B-B14F-4D97-AF65-F5344CB8AC3E}">
        <p14:creationId xmlns:p14="http://schemas.microsoft.com/office/powerpoint/2010/main" val="2560536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17FA21-2A19-4A85-9B63-54F908222D23}"/>
              </a:ext>
            </a:extLst>
          </p:cNvPr>
          <p:cNvSpPr txBox="1"/>
          <p:nvPr/>
        </p:nvSpPr>
        <p:spPr>
          <a:xfrm>
            <a:off x="467895" y="1196752"/>
            <a:ext cx="8208209" cy="1938992"/>
          </a:xfrm>
          <a:prstGeom prst="rect">
            <a:avLst/>
          </a:prstGeom>
          <a:noFill/>
        </p:spPr>
        <p:txBody>
          <a:bodyPr wrap="none" rtlCol="0">
            <a:spAutoFit/>
          </a:bodyPr>
          <a:lstStyle/>
          <a:p>
            <a:r>
              <a:rPr lang="en-US" dirty="0"/>
              <a:t>#ifdef    NDEBUG</a:t>
            </a:r>
          </a:p>
          <a:p>
            <a:r>
              <a:rPr lang="en-US" dirty="0"/>
              <a:t>#define assert(</a:t>
            </a:r>
            <a:r>
              <a:rPr lang="en-US" dirty="0" err="1"/>
              <a:t>cond</a:t>
            </a:r>
            <a:r>
              <a:rPr lang="en-US" dirty="0"/>
              <a:t>) (void)0</a:t>
            </a:r>
          </a:p>
          <a:p>
            <a:r>
              <a:rPr lang="en-US" dirty="0"/>
              <a:t>#else</a:t>
            </a:r>
          </a:p>
          <a:p>
            <a:r>
              <a:rPr lang="en-US" dirty="0"/>
              <a:t>#define assert(</a:t>
            </a:r>
            <a:r>
              <a:rPr lang="en-US" dirty="0" err="1"/>
              <a:t>cond</a:t>
            </a:r>
            <a:r>
              <a:rPr lang="en-US" dirty="0"/>
              <a:t>) (</a:t>
            </a:r>
            <a:r>
              <a:rPr lang="en-US" dirty="0" err="1"/>
              <a:t>cond</a:t>
            </a:r>
            <a:r>
              <a:rPr lang="en-US" dirty="0"/>
              <a:t>)?((void)0):</a:t>
            </a:r>
            <a:r>
              <a:rPr lang="en-US" dirty="0" err="1"/>
              <a:t>fprintf</a:t>
            </a:r>
            <a:r>
              <a:rPr lang="en-US" dirty="0"/>
              <a:t>(stderr, “…”),exit(0)</a:t>
            </a:r>
          </a:p>
          <a:p>
            <a:r>
              <a:rPr lang="en-US" dirty="0"/>
              <a:t>#endif</a:t>
            </a:r>
          </a:p>
        </p:txBody>
      </p:sp>
    </p:spTree>
    <p:extLst>
      <p:ext uri="{BB962C8B-B14F-4D97-AF65-F5344CB8AC3E}">
        <p14:creationId xmlns:p14="http://schemas.microsoft.com/office/powerpoint/2010/main" val="1004188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FAC3CE3-0E4E-4D34-8BA1-BA8CE94E9084}"/>
              </a:ext>
            </a:extLst>
          </p:cNvPr>
          <p:cNvSpPr txBox="1"/>
          <p:nvPr/>
        </p:nvSpPr>
        <p:spPr>
          <a:xfrm>
            <a:off x="683568" y="260648"/>
            <a:ext cx="2339102" cy="461665"/>
          </a:xfrm>
          <a:prstGeom prst="rect">
            <a:avLst/>
          </a:prstGeom>
          <a:noFill/>
        </p:spPr>
        <p:txBody>
          <a:bodyPr wrap="none" rtlCol="0">
            <a:spAutoFit/>
          </a:bodyPr>
          <a:lstStyle/>
          <a:p>
            <a:r>
              <a:rPr lang="zh-CN" altLang="en-US" dirty="0"/>
              <a:t>使用宏的问题：</a:t>
            </a:r>
            <a:endParaRPr lang="en-US" dirty="0"/>
          </a:p>
        </p:txBody>
      </p:sp>
      <p:sp>
        <p:nvSpPr>
          <p:cNvPr id="3" name="文本框 2">
            <a:extLst>
              <a:ext uri="{FF2B5EF4-FFF2-40B4-BE49-F238E27FC236}">
                <a16:creationId xmlns:a16="http://schemas.microsoft.com/office/drawing/2014/main" id="{EB39884A-2140-463D-AD0B-945CF75D6349}"/>
              </a:ext>
            </a:extLst>
          </p:cNvPr>
          <p:cNvSpPr txBox="1"/>
          <p:nvPr/>
        </p:nvSpPr>
        <p:spPr>
          <a:xfrm>
            <a:off x="899592" y="1052736"/>
            <a:ext cx="7132081" cy="830997"/>
          </a:xfrm>
          <a:prstGeom prst="rect">
            <a:avLst/>
          </a:prstGeom>
          <a:noFill/>
        </p:spPr>
        <p:txBody>
          <a:bodyPr wrap="none" rtlCol="0">
            <a:spAutoFit/>
          </a:bodyPr>
          <a:lstStyle/>
          <a:p>
            <a:r>
              <a:rPr lang="zh-CN" altLang="en-US" dirty="0"/>
              <a:t>可能会多次计算，如前例</a:t>
            </a:r>
            <a:r>
              <a:rPr lang="en-US" altLang="zh-CN" dirty="0"/>
              <a:t>MAX</a:t>
            </a:r>
            <a:r>
              <a:rPr lang="zh-CN" altLang="en-US" dirty="0"/>
              <a:t>展开后：</a:t>
            </a:r>
            <a:endParaRPr lang="en-US" altLang="zh-CN" dirty="0"/>
          </a:p>
          <a:p>
            <a:r>
              <a:rPr lang="en-US" dirty="0"/>
              <a:t>int m = (((fib(100))&gt;(fact(400)))?(fib(100))</a:t>
            </a:r>
            <a:r>
              <a:rPr lang="en-US" dirty="0">
                <a:sym typeface="Wingdings" panose="05000000000000000000" pitchFamily="2" charset="2"/>
              </a:rPr>
              <a:t>:((</a:t>
            </a:r>
            <a:r>
              <a:rPr lang="en-US" dirty="0"/>
              <a:t>fact(400));</a:t>
            </a:r>
          </a:p>
        </p:txBody>
      </p:sp>
      <p:sp>
        <p:nvSpPr>
          <p:cNvPr id="4" name="文本框 3">
            <a:extLst>
              <a:ext uri="{FF2B5EF4-FFF2-40B4-BE49-F238E27FC236}">
                <a16:creationId xmlns:a16="http://schemas.microsoft.com/office/drawing/2014/main" id="{4BD2D940-E644-42D5-B7B0-0A379C128A0A}"/>
              </a:ext>
            </a:extLst>
          </p:cNvPr>
          <p:cNvSpPr txBox="1"/>
          <p:nvPr/>
        </p:nvSpPr>
        <p:spPr>
          <a:xfrm>
            <a:off x="971600" y="2132856"/>
            <a:ext cx="5929828" cy="1200329"/>
          </a:xfrm>
          <a:prstGeom prst="rect">
            <a:avLst/>
          </a:prstGeom>
          <a:noFill/>
        </p:spPr>
        <p:txBody>
          <a:bodyPr wrap="none" rtlCol="0">
            <a:spAutoFit/>
          </a:bodyPr>
          <a:lstStyle/>
          <a:p>
            <a:r>
              <a:rPr lang="en-US" dirty="0"/>
              <a:t>int larger = MAX(m++, n++);</a:t>
            </a:r>
          </a:p>
          <a:p>
            <a:r>
              <a:rPr lang="en-US" dirty="0"/>
              <a:t>                            ((m++)&gt;(n++))?(m++)</a:t>
            </a:r>
            <a:r>
              <a:rPr lang="en-US" dirty="0">
                <a:sym typeface="Wingdings" panose="05000000000000000000" pitchFamily="2" charset="2"/>
              </a:rPr>
              <a:t>:(n++)</a:t>
            </a:r>
          </a:p>
          <a:p>
            <a:r>
              <a:rPr lang="zh-CN" altLang="en-US" dirty="0">
                <a:sym typeface="Wingdings" panose="05000000000000000000" pitchFamily="2" charset="2"/>
              </a:rPr>
              <a:t>大的那个变量会加</a:t>
            </a:r>
            <a:r>
              <a:rPr lang="en-US" altLang="zh-CN" dirty="0">
                <a:sym typeface="Wingdings" panose="05000000000000000000" pitchFamily="2" charset="2"/>
              </a:rPr>
              <a:t>2</a:t>
            </a:r>
            <a:r>
              <a:rPr lang="zh-CN" altLang="en-US" dirty="0">
                <a:sym typeface="Wingdings" panose="05000000000000000000" pitchFamily="2" charset="2"/>
              </a:rPr>
              <a:t>次，小的加</a:t>
            </a:r>
            <a:r>
              <a:rPr lang="en-US" altLang="zh-CN" dirty="0">
                <a:sym typeface="Wingdings" panose="05000000000000000000" pitchFamily="2" charset="2"/>
              </a:rPr>
              <a:t>1</a:t>
            </a:r>
            <a:r>
              <a:rPr lang="zh-CN" altLang="en-US" dirty="0">
                <a:sym typeface="Wingdings" panose="05000000000000000000" pitchFamily="2" charset="2"/>
              </a:rPr>
              <a:t>次。</a:t>
            </a:r>
            <a:endParaRPr lang="en-US" dirty="0"/>
          </a:p>
        </p:txBody>
      </p:sp>
      <p:sp>
        <p:nvSpPr>
          <p:cNvPr id="5" name="文本框 4">
            <a:extLst>
              <a:ext uri="{FF2B5EF4-FFF2-40B4-BE49-F238E27FC236}">
                <a16:creationId xmlns:a16="http://schemas.microsoft.com/office/drawing/2014/main" id="{7F7281DD-91C3-4912-8389-7EAC90EA103A}"/>
              </a:ext>
            </a:extLst>
          </p:cNvPr>
          <p:cNvSpPr txBox="1"/>
          <p:nvPr/>
        </p:nvSpPr>
        <p:spPr>
          <a:xfrm>
            <a:off x="971600" y="3933056"/>
            <a:ext cx="7794954" cy="461665"/>
          </a:xfrm>
          <a:prstGeom prst="rect">
            <a:avLst/>
          </a:prstGeom>
          <a:noFill/>
        </p:spPr>
        <p:txBody>
          <a:bodyPr wrap="none" rtlCol="0">
            <a:spAutoFit/>
          </a:bodyPr>
          <a:lstStyle/>
          <a:p>
            <a:r>
              <a:rPr lang="en-US" altLang="zh-CN" dirty="0" err="1"/>
              <a:t>gcc</a:t>
            </a:r>
            <a:r>
              <a:rPr lang="en-US" altLang="zh-CN" dirty="0"/>
              <a:t> –E </a:t>
            </a:r>
            <a:r>
              <a:rPr lang="en-US" altLang="zh-CN" dirty="0" err="1"/>
              <a:t>array.c</a:t>
            </a:r>
            <a:r>
              <a:rPr lang="en-US" altLang="zh-CN" dirty="0"/>
              <a:t>     // </a:t>
            </a:r>
            <a:r>
              <a:rPr lang="zh-CN" altLang="en-US" dirty="0"/>
              <a:t>只做预处理，可以看看到底输出什么。</a:t>
            </a:r>
            <a:endParaRPr lang="en-US" dirty="0"/>
          </a:p>
        </p:txBody>
      </p:sp>
    </p:spTree>
    <p:extLst>
      <p:ext uri="{BB962C8B-B14F-4D97-AF65-F5344CB8AC3E}">
        <p14:creationId xmlns:p14="http://schemas.microsoft.com/office/powerpoint/2010/main" val="40857120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4B6C4A-8C3A-4502-AD5C-5A2404415C1B}"/>
              </a:ext>
            </a:extLst>
          </p:cNvPr>
          <p:cNvSpPr txBox="1"/>
          <p:nvPr/>
        </p:nvSpPr>
        <p:spPr>
          <a:xfrm>
            <a:off x="755576" y="404664"/>
            <a:ext cx="1491114" cy="1938992"/>
          </a:xfrm>
          <a:prstGeom prst="rect">
            <a:avLst/>
          </a:prstGeom>
          <a:noFill/>
        </p:spPr>
        <p:txBody>
          <a:bodyPr wrap="none" rtlCol="0">
            <a:spAutoFit/>
          </a:bodyPr>
          <a:lstStyle/>
          <a:p>
            <a:r>
              <a:rPr lang="en-US" altLang="zh-CN" dirty="0"/>
              <a:t>#</a:t>
            </a:r>
            <a:r>
              <a:rPr lang="en-US" altLang="zh-CN" dirty="0" err="1"/>
              <a:t>ifndef</a:t>
            </a:r>
            <a:r>
              <a:rPr lang="en-US" altLang="zh-CN" dirty="0"/>
              <a:t> …</a:t>
            </a:r>
          </a:p>
          <a:p>
            <a:r>
              <a:rPr lang="en-US" dirty="0"/>
              <a:t>#define …</a:t>
            </a:r>
          </a:p>
          <a:p>
            <a:r>
              <a:rPr lang="en-US" dirty="0"/>
              <a:t>…</a:t>
            </a:r>
          </a:p>
          <a:p>
            <a:r>
              <a:rPr lang="en-US" dirty="0"/>
              <a:t>…</a:t>
            </a:r>
          </a:p>
          <a:p>
            <a:r>
              <a:rPr lang="en-US" dirty="0"/>
              <a:t>#endif</a:t>
            </a:r>
          </a:p>
        </p:txBody>
      </p:sp>
      <p:sp>
        <p:nvSpPr>
          <p:cNvPr id="3" name="笑脸 2">
            <a:extLst>
              <a:ext uri="{FF2B5EF4-FFF2-40B4-BE49-F238E27FC236}">
                <a16:creationId xmlns:a16="http://schemas.microsoft.com/office/drawing/2014/main" id="{E032F101-E430-4EFD-9A9A-67FDEF9BEDF9}"/>
              </a:ext>
            </a:extLst>
          </p:cNvPr>
          <p:cNvSpPr/>
          <p:nvPr/>
        </p:nvSpPr>
        <p:spPr bwMode="auto">
          <a:xfrm>
            <a:off x="3758952" y="1024186"/>
            <a:ext cx="779933" cy="825996"/>
          </a:xfrm>
          <a:prstGeom prst="smileyF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5" name="笑脸 4">
            <a:extLst>
              <a:ext uri="{FF2B5EF4-FFF2-40B4-BE49-F238E27FC236}">
                <a16:creationId xmlns:a16="http://schemas.microsoft.com/office/drawing/2014/main" id="{5AE31CDC-FFF0-4878-AA44-18349071A8F5}"/>
              </a:ext>
            </a:extLst>
          </p:cNvPr>
          <p:cNvSpPr/>
          <p:nvPr/>
        </p:nvSpPr>
        <p:spPr bwMode="auto">
          <a:xfrm>
            <a:off x="6867316" y="1018828"/>
            <a:ext cx="779933" cy="825996"/>
          </a:xfrm>
          <a:prstGeom prst="smileyFace">
            <a:avLst>
              <a:gd name="adj" fmla="val -244"/>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8" name="文本框 7">
            <a:extLst>
              <a:ext uri="{FF2B5EF4-FFF2-40B4-BE49-F238E27FC236}">
                <a16:creationId xmlns:a16="http://schemas.microsoft.com/office/drawing/2014/main" id="{71A14B1D-007B-48EB-9275-5049F194A054}"/>
              </a:ext>
            </a:extLst>
          </p:cNvPr>
          <p:cNvSpPr txBox="1"/>
          <p:nvPr/>
        </p:nvSpPr>
        <p:spPr>
          <a:xfrm>
            <a:off x="3873041" y="590649"/>
            <a:ext cx="551754" cy="461665"/>
          </a:xfrm>
          <a:prstGeom prst="rect">
            <a:avLst/>
          </a:prstGeom>
          <a:noFill/>
        </p:spPr>
        <p:txBody>
          <a:bodyPr wrap="square" rtlCol="0">
            <a:spAutoFit/>
          </a:bodyPr>
          <a:lstStyle/>
          <a:p>
            <a:r>
              <a:rPr lang="en-US" dirty="0" err="1"/>
              <a:t>a.h</a:t>
            </a:r>
            <a:endParaRPr lang="en-US" dirty="0"/>
          </a:p>
        </p:txBody>
      </p:sp>
      <p:sp>
        <p:nvSpPr>
          <p:cNvPr id="9" name="文本框 8">
            <a:extLst>
              <a:ext uri="{FF2B5EF4-FFF2-40B4-BE49-F238E27FC236}">
                <a16:creationId xmlns:a16="http://schemas.microsoft.com/office/drawing/2014/main" id="{42A0C8AB-2F26-48CB-AEA4-4EA23169D39D}"/>
              </a:ext>
            </a:extLst>
          </p:cNvPr>
          <p:cNvSpPr txBox="1"/>
          <p:nvPr/>
        </p:nvSpPr>
        <p:spPr>
          <a:xfrm>
            <a:off x="5427223" y="607976"/>
            <a:ext cx="569387" cy="461665"/>
          </a:xfrm>
          <a:prstGeom prst="rect">
            <a:avLst/>
          </a:prstGeom>
          <a:noFill/>
        </p:spPr>
        <p:txBody>
          <a:bodyPr wrap="none" rtlCol="0">
            <a:spAutoFit/>
          </a:bodyPr>
          <a:lstStyle/>
          <a:p>
            <a:r>
              <a:rPr lang="en-US" dirty="0" err="1"/>
              <a:t>b.h</a:t>
            </a:r>
            <a:endParaRPr lang="en-US" dirty="0"/>
          </a:p>
        </p:txBody>
      </p:sp>
      <p:sp>
        <p:nvSpPr>
          <p:cNvPr id="10" name="文本框 9">
            <a:extLst>
              <a:ext uri="{FF2B5EF4-FFF2-40B4-BE49-F238E27FC236}">
                <a16:creationId xmlns:a16="http://schemas.microsoft.com/office/drawing/2014/main" id="{D18FE0C1-1DDB-4346-AF35-BC8E8C943E34}"/>
              </a:ext>
            </a:extLst>
          </p:cNvPr>
          <p:cNvSpPr txBox="1"/>
          <p:nvPr/>
        </p:nvSpPr>
        <p:spPr>
          <a:xfrm>
            <a:off x="6961933" y="612540"/>
            <a:ext cx="551754" cy="461665"/>
          </a:xfrm>
          <a:prstGeom prst="rect">
            <a:avLst/>
          </a:prstGeom>
          <a:noFill/>
        </p:spPr>
        <p:txBody>
          <a:bodyPr wrap="none" rtlCol="0">
            <a:spAutoFit/>
          </a:bodyPr>
          <a:lstStyle/>
          <a:p>
            <a:r>
              <a:rPr lang="en-US" dirty="0" err="1"/>
              <a:t>c.h</a:t>
            </a:r>
            <a:endParaRPr lang="en-US" dirty="0"/>
          </a:p>
        </p:txBody>
      </p:sp>
      <p:grpSp>
        <p:nvGrpSpPr>
          <p:cNvPr id="16" name="组合 15">
            <a:extLst>
              <a:ext uri="{FF2B5EF4-FFF2-40B4-BE49-F238E27FC236}">
                <a16:creationId xmlns:a16="http://schemas.microsoft.com/office/drawing/2014/main" id="{2A160E31-3766-4D0A-B9EC-8A71BB349C23}"/>
              </a:ext>
            </a:extLst>
          </p:cNvPr>
          <p:cNvGrpSpPr/>
          <p:nvPr/>
        </p:nvGrpSpPr>
        <p:grpSpPr>
          <a:xfrm>
            <a:off x="755576" y="2780928"/>
            <a:ext cx="1976823" cy="2952328"/>
            <a:chOff x="1078525" y="3501008"/>
            <a:chExt cx="1976823" cy="2952328"/>
          </a:xfrm>
        </p:grpSpPr>
        <p:sp>
          <p:nvSpPr>
            <p:cNvPr id="11" name="矩形 10">
              <a:extLst>
                <a:ext uri="{FF2B5EF4-FFF2-40B4-BE49-F238E27FC236}">
                  <a16:creationId xmlns:a16="http://schemas.microsoft.com/office/drawing/2014/main" id="{473A349E-5A4D-4805-BB51-A18CA60667CA}"/>
                </a:ext>
              </a:extLst>
            </p:cNvPr>
            <p:cNvSpPr/>
            <p:nvPr/>
          </p:nvSpPr>
          <p:spPr bwMode="auto">
            <a:xfrm>
              <a:off x="1115616" y="3501008"/>
              <a:ext cx="1872208" cy="2952328"/>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3" name="文本框 12">
              <a:extLst>
                <a:ext uri="{FF2B5EF4-FFF2-40B4-BE49-F238E27FC236}">
                  <a16:creationId xmlns:a16="http://schemas.microsoft.com/office/drawing/2014/main" id="{432315FA-2A7E-46D6-8C0E-3EBF714800E6}"/>
                </a:ext>
              </a:extLst>
            </p:cNvPr>
            <p:cNvSpPr txBox="1"/>
            <p:nvPr/>
          </p:nvSpPr>
          <p:spPr>
            <a:xfrm>
              <a:off x="1078525" y="3537384"/>
              <a:ext cx="1947969" cy="461665"/>
            </a:xfrm>
            <a:prstGeom prst="rect">
              <a:avLst/>
            </a:prstGeom>
            <a:noFill/>
          </p:spPr>
          <p:txBody>
            <a:bodyPr wrap="none" rtlCol="0">
              <a:spAutoFit/>
            </a:bodyPr>
            <a:lstStyle/>
            <a:p>
              <a:r>
                <a:rPr lang="en-US" dirty="0"/>
                <a:t>#include “</a:t>
              </a:r>
              <a:r>
                <a:rPr lang="en-US" dirty="0" err="1"/>
                <a:t>a.h</a:t>
              </a:r>
              <a:r>
                <a:rPr lang="en-US" dirty="0"/>
                <a:t>”</a:t>
              </a:r>
            </a:p>
          </p:txBody>
        </p:sp>
        <p:sp>
          <p:nvSpPr>
            <p:cNvPr id="14" name="文本框 13">
              <a:extLst>
                <a:ext uri="{FF2B5EF4-FFF2-40B4-BE49-F238E27FC236}">
                  <a16:creationId xmlns:a16="http://schemas.microsoft.com/office/drawing/2014/main" id="{338749B7-5F1B-403D-8EB7-4E6B36EC972C}"/>
                </a:ext>
              </a:extLst>
            </p:cNvPr>
            <p:cNvSpPr txBox="1"/>
            <p:nvPr/>
          </p:nvSpPr>
          <p:spPr>
            <a:xfrm>
              <a:off x="1078525" y="3861048"/>
              <a:ext cx="1976823" cy="461665"/>
            </a:xfrm>
            <a:prstGeom prst="rect">
              <a:avLst/>
            </a:prstGeom>
            <a:noFill/>
          </p:spPr>
          <p:txBody>
            <a:bodyPr wrap="none" rtlCol="0">
              <a:spAutoFit/>
            </a:bodyPr>
            <a:lstStyle/>
            <a:p>
              <a:r>
                <a:rPr lang="en-US" dirty="0"/>
                <a:t>#include “</a:t>
              </a:r>
              <a:r>
                <a:rPr lang="en-US" dirty="0" err="1"/>
                <a:t>b.h</a:t>
              </a:r>
              <a:r>
                <a:rPr lang="en-US" dirty="0"/>
                <a:t>”</a:t>
              </a:r>
            </a:p>
          </p:txBody>
        </p:sp>
        <p:sp>
          <p:nvSpPr>
            <p:cNvPr id="15" name="文本框 14">
              <a:extLst>
                <a:ext uri="{FF2B5EF4-FFF2-40B4-BE49-F238E27FC236}">
                  <a16:creationId xmlns:a16="http://schemas.microsoft.com/office/drawing/2014/main" id="{B94F90AE-0054-4065-8B9F-1F188BEFB9EA}"/>
                </a:ext>
              </a:extLst>
            </p:cNvPr>
            <p:cNvSpPr txBox="1"/>
            <p:nvPr/>
          </p:nvSpPr>
          <p:spPr>
            <a:xfrm>
              <a:off x="1078525" y="4206651"/>
              <a:ext cx="1959191" cy="461665"/>
            </a:xfrm>
            <a:prstGeom prst="rect">
              <a:avLst/>
            </a:prstGeom>
            <a:noFill/>
          </p:spPr>
          <p:txBody>
            <a:bodyPr wrap="none" rtlCol="0">
              <a:spAutoFit/>
            </a:bodyPr>
            <a:lstStyle/>
            <a:p>
              <a:r>
                <a:rPr lang="en-US" dirty="0"/>
                <a:t>#include “</a:t>
              </a:r>
              <a:r>
                <a:rPr lang="en-US" dirty="0" err="1"/>
                <a:t>c.h</a:t>
              </a:r>
              <a:r>
                <a:rPr lang="en-US" dirty="0"/>
                <a:t>”</a:t>
              </a:r>
            </a:p>
          </p:txBody>
        </p:sp>
        <p:sp>
          <p:nvSpPr>
            <p:cNvPr id="7" name="星形: 六角 6">
              <a:extLst>
                <a:ext uri="{FF2B5EF4-FFF2-40B4-BE49-F238E27FC236}">
                  <a16:creationId xmlns:a16="http://schemas.microsoft.com/office/drawing/2014/main" id="{BA051AF7-30A6-4FF4-8CC3-57D75F3AA7A3}"/>
                </a:ext>
              </a:extLst>
            </p:cNvPr>
            <p:cNvSpPr/>
            <p:nvPr/>
          </p:nvSpPr>
          <p:spPr bwMode="auto">
            <a:xfrm>
              <a:off x="1547664" y="5185509"/>
              <a:ext cx="1008112" cy="1080120"/>
            </a:xfrm>
            <a:prstGeom prst="star6">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grpSp>
      <p:sp>
        <p:nvSpPr>
          <p:cNvPr id="17" name="文本框 16">
            <a:extLst>
              <a:ext uri="{FF2B5EF4-FFF2-40B4-BE49-F238E27FC236}">
                <a16:creationId xmlns:a16="http://schemas.microsoft.com/office/drawing/2014/main" id="{B9A58F1B-CFAB-439E-87A6-84D63F41F44B}"/>
              </a:ext>
            </a:extLst>
          </p:cNvPr>
          <p:cNvSpPr txBox="1"/>
          <p:nvPr/>
        </p:nvSpPr>
        <p:spPr>
          <a:xfrm>
            <a:off x="1468110" y="5707458"/>
            <a:ext cx="551754" cy="461665"/>
          </a:xfrm>
          <a:prstGeom prst="rect">
            <a:avLst/>
          </a:prstGeom>
          <a:noFill/>
        </p:spPr>
        <p:txBody>
          <a:bodyPr wrap="none" rtlCol="0">
            <a:spAutoFit/>
          </a:bodyPr>
          <a:lstStyle/>
          <a:p>
            <a:r>
              <a:rPr lang="en-US" dirty="0" err="1"/>
              <a:t>d.c</a:t>
            </a:r>
            <a:endParaRPr lang="en-US" dirty="0"/>
          </a:p>
        </p:txBody>
      </p:sp>
      <p:sp>
        <p:nvSpPr>
          <p:cNvPr id="4" name="笑脸 3">
            <a:extLst>
              <a:ext uri="{FF2B5EF4-FFF2-40B4-BE49-F238E27FC236}">
                <a16:creationId xmlns:a16="http://schemas.microsoft.com/office/drawing/2014/main" id="{449BC5D2-2FF1-444B-8D86-96D624597AA2}"/>
              </a:ext>
            </a:extLst>
          </p:cNvPr>
          <p:cNvSpPr/>
          <p:nvPr/>
        </p:nvSpPr>
        <p:spPr bwMode="auto">
          <a:xfrm>
            <a:off x="5313134" y="1018828"/>
            <a:ext cx="779933" cy="825996"/>
          </a:xfrm>
          <a:prstGeom prst="smileyFace">
            <a:avLst>
              <a:gd name="adj" fmla="val -4653"/>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grpSp>
        <p:nvGrpSpPr>
          <p:cNvPr id="29" name="组合 28">
            <a:extLst>
              <a:ext uri="{FF2B5EF4-FFF2-40B4-BE49-F238E27FC236}">
                <a16:creationId xmlns:a16="http://schemas.microsoft.com/office/drawing/2014/main" id="{F39B9FA3-3438-4A5A-A4AB-306F9565652A}"/>
              </a:ext>
            </a:extLst>
          </p:cNvPr>
          <p:cNvGrpSpPr/>
          <p:nvPr/>
        </p:nvGrpSpPr>
        <p:grpSpPr>
          <a:xfrm>
            <a:off x="4122027" y="2204864"/>
            <a:ext cx="1872208" cy="3964259"/>
            <a:chOff x="3719772" y="2204863"/>
            <a:chExt cx="1872208" cy="3964259"/>
          </a:xfrm>
        </p:grpSpPr>
        <p:sp>
          <p:nvSpPr>
            <p:cNvPr id="19" name="矩形 18">
              <a:extLst>
                <a:ext uri="{FF2B5EF4-FFF2-40B4-BE49-F238E27FC236}">
                  <a16:creationId xmlns:a16="http://schemas.microsoft.com/office/drawing/2014/main" id="{31698A66-6E6B-4DC4-870B-B35E94DBA567}"/>
                </a:ext>
              </a:extLst>
            </p:cNvPr>
            <p:cNvSpPr/>
            <p:nvPr/>
          </p:nvSpPr>
          <p:spPr bwMode="auto">
            <a:xfrm>
              <a:off x="3719772" y="2204863"/>
              <a:ext cx="1872208" cy="3964259"/>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3" name="星形: 六角 22">
              <a:extLst>
                <a:ext uri="{FF2B5EF4-FFF2-40B4-BE49-F238E27FC236}">
                  <a16:creationId xmlns:a16="http://schemas.microsoft.com/office/drawing/2014/main" id="{C5B6B23A-97DD-4FC2-A1F9-F20C110E434D}"/>
                </a:ext>
              </a:extLst>
            </p:cNvPr>
            <p:cNvSpPr/>
            <p:nvPr/>
          </p:nvSpPr>
          <p:spPr bwMode="auto">
            <a:xfrm>
              <a:off x="4151820" y="5005489"/>
              <a:ext cx="1008112" cy="1080120"/>
            </a:xfrm>
            <a:prstGeom prst="star6">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4" name="笑脸 23">
              <a:extLst>
                <a:ext uri="{FF2B5EF4-FFF2-40B4-BE49-F238E27FC236}">
                  <a16:creationId xmlns:a16="http://schemas.microsoft.com/office/drawing/2014/main" id="{71B99F22-A2CA-455C-B1D3-338B60BFC159}"/>
                </a:ext>
              </a:extLst>
            </p:cNvPr>
            <p:cNvSpPr/>
            <p:nvPr/>
          </p:nvSpPr>
          <p:spPr bwMode="auto">
            <a:xfrm>
              <a:off x="4239990" y="2257180"/>
              <a:ext cx="852228" cy="866239"/>
            </a:xfrm>
            <a:prstGeom prst="smileyF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5" name="笑脸 24">
              <a:extLst>
                <a:ext uri="{FF2B5EF4-FFF2-40B4-BE49-F238E27FC236}">
                  <a16:creationId xmlns:a16="http://schemas.microsoft.com/office/drawing/2014/main" id="{F4EE418F-797B-40E2-A9D8-8F7FA09DA029}"/>
                </a:ext>
              </a:extLst>
            </p:cNvPr>
            <p:cNvSpPr/>
            <p:nvPr/>
          </p:nvSpPr>
          <p:spPr bwMode="auto">
            <a:xfrm>
              <a:off x="4234056" y="3185825"/>
              <a:ext cx="852228" cy="866239"/>
            </a:xfrm>
            <a:prstGeom prst="smileyFace">
              <a:avLst>
                <a:gd name="adj" fmla="val -4653"/>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6" name="笑脸 25">
              <a:extLst>
                <a:ext uri="{FF2B5EF4-FFF2-40B4-BE49-F238E27FC236}">
                  <a16:creationId xmlns:a16="http://schemas.microsoft.com/office/drawing/2014/main" id="{F63991D2-6F91-40FF-8A1B-3998162C1D61}"/>
                </a:ext>
              </a:extLst>
            </p:cNvPr>
            <p:cNvSpPr/>
            <p:nvPr/>
          </p:nvSpPr>
          <p:spPr bwMode="auto">
            <a:xfrm>
              <a:off x="4234056" y="4114470"/>
              <a:ext cx="852228" cy="866239"/>
            </a:xfrm>
            <a:prstGeom prst="smileyFace">
              <a:avLst>
                <a:gd name="adj" fmla="val -244"/>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grpSp>
      <p:sp>
        <p:nvSpPr>
          <p:cNvPr id="27" name="箭头: 右 26">
            <a:extLst>
              <a:ext uri="{FF2B5EF4-FFF2-40B4-BE49-F238E27FC236}">
                <a16:creationId xmlns:a16="http://schemas.microsoft.com/office/drawing/2014/main" id="{E927E49E-5356-42DD-9DF0-FC243B62755A}"/>
              </a:ext>
            </a:extLst>
          </p:cNvPr>
          <p:cNvSpPr/>
          <p:nvPr/>
        </p:nvSpPr>
        <p:spPr bwMode="auto">
          <a:xfrm>
            <a:off x="2760274" y="4077072"/>
            <a:ext cx="1235661" cy="360040"/>
          </a:xfrm>
          <a:prstGeom prst="rightArrow">
            <a:avLst/>
          </a:prstGeom>
          <a:solidFill>
            <a:srgbClr val="FFFF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8" name="文本框 27">
            <a:extLst>
              <a:ext uri="{FF2B5EF4-FFF2-40B4-BE49-F238E27FC236}">
                <a16:creationId xmlns:a16="http://schemas.microsoft.com/office/drawing/2014/main" id="{1F875B78-11E7-4533-9A37-0A88490DD757}"/>
              </a:ext>
            </a:extLst>
          </p:cNvPr>
          <p:cNvSpPr txBox="1"/>
          <p:nvPr/>
        </p:nvSpPr>
        <p:spPr>
          <a:xfrm>
            <a:off x="2779611" y="3717403"/>
            <a:ext cx="1107996" cy="461665"/>
          </a:xfrm>
          <a:prstGeom prst="rect">
            <a:avLst/>
          </a:prstGeom>
          <a:noFill/>
        </p:spPr>
        <p:txBody>
          <a:bodyPr wrap="none" rtlCol="0">
            <a:spAutoFit/>
          </a:bodyPr>
          <a:lstStyle/>
          <a:p>
            <a:r>
              <a:rPr lang="zh-CN" altLang="en-US" dirty="0"/>
              <a:t>预处理</a:t>
            </a:r>
            <a:endParaRPr lang="en-US" dirty="0"/>
          </a:p>
        </p:txBody>
      </p:sp>
      <p:sp>
        <p:nvSpPr>
          <p:cNvPr id="30" name="箭头: 右 29">
            <a:extLst>
              <a:ext uri="{FF2B5EF4-FFF2-40B4-BE49-F238E27FC236}">
                <a16:creationId xmlns:a16="http://schemas.microsoft.com/office/drawing/2014/main" id="{8534456B-BB88-49DD-A971-099A597C9266}"/>
              </a:ext>
            </a:extLst>
          </p:cNvPr>
          <p:cNvSpPr/>
          <p:nvPr/>
        </p:nvSpPr>
        <p:spPr bwMode="auto">
          <a:xfrm>
            <a:off x="6087884" y="4077072"/>
            <a:ext cx="874049" cy="360040"/>
          </a:xfrm>
          <a:prstGeom prst="rightArrow">
            <a:avLst/>
          </a:prstGeom>
          <a:solidFill>
            <a:srgbClr val="FFFF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1" name="文本框 30">
            <a:extLst>
              <a:ext uri="{FF2B5EF4-FFF2-40B4-BE49-F238E27FC236}">
                <a16:creationId xmlns:a16="http://schemas.microsoft.com/office/drawing/2014/main" id="{569EC944-0D8B-42F1-9682-64DEAEB2C2F2}"/>
              </a:ext>
            </a:extLst>
          </p:cNvPr>
          <p:cNvSpPr txBox="1"/>
          <p:nvPr/>
        </p:nvSpPr>
        <p:spPr>
          <a:xfrm>
            <a:off x="6107220" y="3717403"/>
            <a:ext cx="800219" cy="461665"/>
          </a:xfrm>
          <a:prstGeom prst="rect">
            <a:avLst/>
          </a:prstGeom>
          <a:noFill/>
        </p:spPr>
        <p:txBody>
          <a:bodyPr wrap="none" rtlCol="0">
            <a:spAutoFit/>
          </a:bodyPr>
          <a:lstStyle/>
          <a:p>
            <a:r>
              <a:rPr lang="zh-CN" altLang="en-US" dirty="0"/>
              <a:t>编译</a:t>
            </a:r>
            <a:endParaRPr lang="en-US" dirty="0"/>
          </a:p>
        </p:txBody>
      </p:sp>
      <p:sp>
        <p:nvSpPr>
          <p:cNvPr id="32" name="矩形 31">
            <a:extLst>
              <a:ext uri="{FF2B5EF4-FFF2-40B4-BE49-F238E27FC236}">
                <a16:creationId xmlns:a16="http://schemas.microsoft.com/office/drawing/2014/main" id="{65C6FBB1-2A5D-4628-A5F4-3578C085B8EA}"/>
              </a:ext>
            </a:extLst>
          </p:cNvPr>
          <p:cNvSpPr/>
          <p:nvPr/>
        </p:nvSpPr>
        <p:spPr bwMode="auto">
          <a:xfrm>
            <a:off x="7055582" y="2690300"/>
            <a:ext cx="1872208" cy="2952328"/>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dirty="0"/>
              <a:t>……</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a:t>
            </a:r>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汇编代码</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3" name="文本框 32">
            <a:extLst>
              <a:ext uri="{FF2B5EF4-FFF2-40B4-BE49-F238E27FC236}">
                <a16:creationId xmlns:a16="http://schemas.microsoft.com/office/drawing/2014/main" id="{B52D69F3-125E-4173-8DC7-7BD55B6C0F36}"/>
              </a:ext>
            </a:extLst>
          </p:cNvPr>
          <p:cNvSpPr txBox="1"/>
          <p:nvPr/>
        </p:nvSpPr>
        <p:spPr>
          <a:xfrm>
            <a:off x="7383863" y="5582784"/>
            <a:ext cx="1500732" cy="461665"/>
          </a:xfrm>
          <a:prstGeom prst="rect">
            <a:avLst/>
          </a:prstGeom>
          <a:noFill/>
        </p:spPr>
        <p:txBody>
          <a:bodyPr wrap="none" rtlCol="0">
            <a:spAutoFit/>
          </a:bodyPr>
          <a:lstStyle/>
          <a:p>
            <a:r>
              <a:rPr lang="en-US" dirty="0" err="1"/>
              <a:t>d.</a:t>
            </a:r>
            <a:r>
              <a:rPr lang="en-US" altLang="zh-CN" dirty="0" err="1"/>
              <a:t>o</a:t>
            </a:r>
            <a:r>
              <a:rPr lang="zh-CN" altLang="en-US" dirty="0"/>
              <a:t>或</a:t>
            </a:r>
            <a:r>
              <a:rPr lang="en-US" altLang="zh-CN" dirty="0"/>
              <a:t>d.obj</a:t>
            </a:r>
            <a:endParaRPr lang="en-US" dirty="0"/>
          </a:p>
        </p:txBody>
      </p:sp>
    </p:spTree>
    <p:extLst>
      <p:ext uri="{BB962C8B-B14F-4D97-AF65-F5344CB8AC3E}">
        <p14:creationId xmlns:p14="http://schemas.microsoft.com/office/powerpoint/2010/main" val="22864503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CB618C-7E71-494B-91F5-1EF79F450463}"/>
              </a:ext>
            </a:extLst>
          </p:cNvPr>
          <p:cNvSpPr txBox="1"/>
          <p:nvPr/>
        </p:nvSpPr>
        <p:spPr>
          <a:xfrm>
            <a:off x="35496" y="476672"/>
            <a:ext cx="4091248" cy="5262979"/>
          </a:xfrm>
          <a:prstGeom prst="rect">
            <a:avLst/>
          </a:prstGeom>
          <a:noFill/>
        </p:spPr>
        <p:txBody>
          <a:bodyPr wrap="none" rtlCol="0">
            <a:spAutoFit/>
          </a:bodyPr>
          <a:lstStyle/>
          <a:p>
            <a:r>
              <a:rPr lang="en-US" dirty="0" err="1"/>
              <a:t>main.c</a:t>
            </a:r>
            <a:endParaRPr lang="en-US" dirty="0"/>
          </a:p>
          <a:p>
            <a:endParaRPr lang="en-US" dirty="0"/>
          </a:p>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a:t>
            </a:r>
            <a:r>
              <a:rPr lang="en-US" dirty="0" err="1"/>
              <a:t>assert.h</a:t>
            </a:r>
            <a:r>
              <a:rPr lang="en-US" dirty="0"/>
              <a:t>&gt;</a:t>
            </a:r>
          </a:p>
          <a:p>
            <a:endParaRPr lang="en-US" dirty="0"/>
          </a:p>
          <a:p>
            <a:r>
              <a:rPr lang="en-US" dirty="0"/>
              <a:t>int main(int </a:t>
            </a:r>
            <a:r>
              <a:rPr lang="en-US" dirty="0" err="1"/>
              <a:t>argc</a:t>
            </a:r>
            <a:r>
              <a:rPr lang="en-US" dirty="0"/>
              <a:t>, char **</a:t>
            </a:r>
            <a:r>
              <a:rPr lang="en-US" dirty="0" err="1"/>
              <a:t>arg</a:t>
            </a:r>
            <a:r>
              <a:rPr lang="en-US" altLang="zh-CN" dirty="0" err="1"/>
              <a:t>v</a:t>
            </a:r>
            <a:r>
              <a:rPr lang="en-US" altLang="zh-CN" dirty="0"/>
              <a:t>)0</a:t>
            </a:r>
          </a:p>
          <a:p>
            <a:r>
              <a:rPr lang="en-US" altLang="zh-CN" dirty="0"/>
              <a:t>{</a:t>
            </a:r>
          </a:p>
          <a:p>
            <a:r>
              <a:rPr lang="en-US" altLang="zh-CN" dirty="0"/>
              <a:t>    void *m = malloc(400);</a:t>
            </a:r>
          </a:p>
          <a:p>
            <a:r>
              <a:rPr lang="en-US" altLang="zh-CN" dirty="0"/>
              <a:t>    assert(m != NULL);</a:t>
            </a:r>
          </a:p>
          <a:p>
            <a:r>
              <a:rPr lang="en-US" altLang="zh-CN" dirty="0"/>
              <a:t>    </a:t>
            </a:r>
            <a:r>
              <a:rPr lang="en-US" altLang="zh-CN" dirty="0" err="1"/>
              <a:t>printf</a:t>
            </a:r>
            <a:r>
              <a:rPr lang="en-US" altLang="zh-CN" dirty="0"/>
              <a:t>(“OK”);</a:t>
            </a:r>
          </a:p>
          <a:p>
            <a:r>
              <a:rPr lang="en-US" altLang="zh-CN" dirty="0"/>
              <a:t>    free(m);</a:t>
            </a:r>
          </a:p>
          <a:p>
            <a:r>
              <a:rPr lang="en-US" altLang="zh-CN" dirty="0"/>
              <a:t>    return 0;</a:t>
            </a:r>
          </a:p>
          <a:p>
            <a:r>
              <a:rPr lang="en-US" altLang="zh-CN" dirty="0"/>
              <a:t>}</a:t>
            </a:r>
          </a:p>
        </p:txBody>
      </p:sp>
      <p:sp>
        <p:nvSpPr>
          <p:cNvPr id="3" name="箭头: 右 2">
            <a:extLst>
              <a:ext uri="{FF2B5EF4-FFF2-40B4-BE49-F238E27FC236}">
                <a16:creationId xmlns:a16="http://schemas.microsoft.com/office/drawing/2014/main" id="{C137E056-46CF-4839-9F2D-B0DE759D4CEE}"/>
              </a:ext>
            </a:extLst>
          </p:cNvPr>
          <p:cNvSpPr/>
          <p:nvPr/>
        </p:nvSpPr>
        <p:spPr bwMode="auto">
          <a:xfrm>
            <a:off x="3737543" y="1772445"/>
            <a:ext cx="1235661" cy="360040"/>
          </a:xfrm>
          <a:prstGeom prst="rightArrow">
            <a:avLst/>
          </a:prstGeom>
          <a:solidFill>
            <a:srgbClr val="FFFF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 name="文本框 3">
            <a:extLst>
              <a:ext uri="{FF2B5EF4-FFF2-40B4-BE49-F238E27FC236}">
                <a16:creationId xmlns:a16="http://schemas.microsoft.com/office/drawing/2014/main" id="{006B5DF5-B5D9-47B8-BF73-CA8834A935F2}"/>
              </a:ext>
            </a:extLst>
          </p:cNvPr>
          <p:cNvSpPr txBox="1"/>
          <p:nvPr/>
        </p:nvSpPr>
        <p:spPr>
          <a:xfrm>
            <a:off x="4049840" y="1412776"/>
            <a:ext cx="611065" cy="461665"/>
          </a:xfrm>
          <a:prstGeom prst="rect">
            <a:avLst/>
          </a:prstGeom>
          <a:noFill/>
        </p:spPr>
        <p:txBody>
          <a:bodyPr wrap="none" rtlCol="0">
            <a:spAutoFit/>
          </a:bodyPr>
          <a:lstStyle/>
          <a:p>
            <a:r>
              <a:rPr lang="en-US" dirty="0" err="1"/>
              <a:t>gcc</a:t>
            </a:r>
            <a:endParaRPr lang="en-US" dirty="0"/>
          </a:p>
        </p:txBody>
      </p:sp>
      <p:sp>
        <p:nvSpPr>
          <p:cNvPr id="5" name="矩形 4">
            <a:extLst>
              <a:ext uri="{FF2B5EF4-FFF2-40B4-BE49-F238E27FC236}">
                <a16:creationId xmlns:a16="http://schemas.microsoft.com/office/drawing/2014/main" id="{126D09AD-297E-4AD1-BA32-4A20564B3498}"/>
              </a:ext>
            </a:extLst>
          </p:cNvPr>
          <p:cNvSpPr/>
          <p:nvPr/>
        </p:nvSpPr>
        <p:spPr bwMode="auto">
          <a:xfrm>
            <a:off x="5051116" y="548680"/>
            <a:ext cx="2257188" cy="2952328"/>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dirty="0"/>
              <a:t>……</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CALL &lt;malloc&gt;</a:t>
            </a:r>
          </a:p>
          <a:p>
            <a:pPr marL="0" marR="0" indent="0" defTabSz="914400" rtl="0" eaLnBrk="1" fontAlgn="base" latinLnBrk="0" hangingPunct="1">
              <a:lnSpc>
                <a:spcPct val="100000"/>
              </a:lnSpc>
              <a:spcBef>
                <a:spcPct val="0"/>
              </a:spcBef>
              <a:spcAft>
                <a:spcPct val="0"/>
              </a:spcAft>
              <a:buClrTx/>
              <a:buSzTx/>
              <a:buFontTx/>
              <a:buNone/>
              <a:tabLst/>
            </a:pPr>
            <a:r>
              <a:rPr lang="en-US" dirty="0"/>
              <a:t>CALL &lt;</a:t>
            </a:r>
            <a:r>
              <a:rPr lang="en-US" dirty="0" err="1"/>
              <a:t>printf</a:t>
            </a:r>
            <a:r>
              <a:rPr lang="en-US" dirty="0"/>
              <a:t>&gt;</a:t>
            </a:r>
          </a:p>
          <a:p>
            <a:pPr marL="0" marR="0" indent="0" defTabSz="914400" rtl="0" eaLnBrk="1" fontAlgn="base" latinLnBrk="0" hangingPunct="1">
              <a:lnSpc>
                <a:spcPct val="100000"/>
              </a:lnSpc>
              <a:spcBef>
                <a:spcPct val="0"/>
              </a:spcBef>
              <a:spcAft>
                <a:spcPct val="0"/>
              </a:spcAft>
              <a:buClrTx/>
              <a:buSzTx/>
              <a:buFontTx/>
              <a:buNone/>
              <a:tabLst/>
            </a:pPr>
            <a:r>
              <a:rPr lang="en-US" dirty="0"/>
              <a:t>CALL &lt;free&gt;</a:t>
            </a:r>
          </a:p>
          <a:p>
            <a:pPr marL="0" marR="0" indent="0"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RV = 0</a:t>
            </a:r>
          </a:p>
          <a:p>
            <a:pPr marL="0" marR="0" indent="0" defTabSz="914400" rtl="0" eaLnBrk="1" fontAlgn="base" latinLnBrk="0" hangingPunct="1">
              <a:lnSpc>
                <a:spcPct val="100000"/>
              </a:lnSpc>
              <a:spcBef>
                <a:spcPct val="0"/>
              </a:spcBef>
              <a:spcAft>
                <a:spcPct val="0"/>
              </a:spcAft>
              <a:buClrTx/>
              <a:buSzTx/>
              <a:buFontTx/>
              <a:buNone/>
              <a:tabLst/>
            </a:pPr>
            <a:r>
              <a:rPr lang="en-US" dirty="0"/>
              <a:t>RET</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箭头: 右 5">
            <a:extLst>
              <a:ext uri="{FF2B5EF4-FFF2-40B4-BE49-F238E27FC236}">
                <a16:creationId xmlns:a16="http://schemas.microsoft.com/office/drawing/2014/main" id="{6706B685-8966-48E9-B679-EBBC24C4F9E6}"/>
              </a:ext>
            </a:extLst>
          </p:cNvPr>
          <p:cNvSpPr/>
          <p:nvPr/>
        </p:nvSpPr>
        <p:spPr bwMode="auto">
          <a:xfrm rot="5400000">
            <a:off x="5920438" y="3637783"/>
            <a:ext cx="518544" cy="360040"/>
          </a:xfrm>
          <a:prstGeom prst="rightArrow">
            <a:avLst/>
          </a:prstGeom>
          <a:solidFill>
            <a:srgbClr val="FFFF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F2A7250F-1BD7-4D87-B084-FDC5F7F1981A}"/>
              </a:ext>
            </a:extLst>
          </p:cNvPr>
          <p:cNvSpPr txBox="1"/>
          <p:nvPr/>
        </p:nvSpPr>
        <p:spPr>
          <a:xfrm>
            <a:off x="4980397" y="3554707"/>
            <a:ext cx="1055097" cy="461665"/>
          </a:xfrm>
          <a:prstGeom prst="rect">
            <a:avLst/>
          </a:prstGeom>
          <a:noFill/>
        </p:spPr>
        <p:txBody>
          <a:bodyPr wrap="none" rtlCol="0">
            <a:spAutoFit/>
          </a:bodyPr>
          <a:lstStyle/>
          <a:p>
            <a:r>
              <a:rPr lang="en-US" dirty="0"/>
              <a:t>linking</a:t>
            </a:r>
          </a:p>
        </p:txBody>
      </p:sp>
      <p:sp>
        <p:nvSpPr>
          <p:cNvPr id="8" name="矩形 7">
            <a:extLst>
              <a:ext uri="{FF2B5EF4-FFF2-40B4-BE49-F238E27FC236}">
                <a16:creationId xmlns:a16="http://schemas.microsoft.com/office/drawing/2014/main" id="{7ACA2FC5-2731-4C39-9950-BBCB861696D4}"/>
              </a:ext>
            </a:extLst>
          </p:cNvPr>
          <p:cNvSpPr/>
          <p:nvPr/>
        </p:nvSpPr>
        <p:spPr bwMode="auto">
          <a:xfrm>
            <a:off x="5017258" y="4130402"/>
            <a:ext cx="2257188" cy="1609249"/>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dirty="0"/>
              <a:t>……</a:t>
            </a:r>
          </a:p>
          <a:p>
            <a:pPr marL="0" marR="0" indent="0"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a:t>
            </a:r>
          </a:p>
          <a:p>
            <a:pPr marL="0" marR="0" indent="0" defTabSz="914400" rtl="0" eaLnBrk="1" fontAlgn="base" latinLnBrk="0" hangingPunct="1">
              <a:lnSpc>
                <a:spcPct val="100000"/>
              </a:lnSpc>
              <a:spcBef>
                <a:spcPct val="0"/>
              </a:spcBef>
              <a:spcAft>
                <a:spcPct val="0"/>
              </a:spcAft>
              <a:buClrTx/>
              <a:buSzTx/>
              <a:buFontTx/>
              <a:buNone/>
              <a:tabLst/>
            </a:pPr>
            <a:r>
              <a:rPr lang="en-US" dirty="0"/>
              <a:t>……</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9" name="文本框 8">
            <a:extLst>
              <a:ext uri="{FF2B5EF4-FFF2-40B4-BE49-F238E27FC236}">
                <a16:creationId xmlns:a16="http://schemas.microsoft.com/office/drawing/2014/main" id="{EFE2A2FD-DBE5-4747-ACC3-7AB8481AF2B9}"/>
              </a:ext>
            </a:extLst>
          </p:cNvPr>
          <p:cNvSpPr txBox="1"/>
          <p:nvPr/>
        </p:nvSpPr>
        <p:spPr>
          <a:xfrm>
            <a:off x="6359730" y="3615038"/>
            <a:ext cx="2685351" cy="400110"/>
          </a:xfrm>
          <a:prstGeom prst="rect">
            <a:avLst/>
          </a:prstGeom>
          <a:noFill/>
        </p:spPr>
        <p:txBody>
          <a:bodyPr wrap="none" rtlCol="0">
            <a:spAutoFit/>
          </a:bodyPr>
          <a:lstStyle/>
          <a:p>
            <a:r>
              <a:rPr lang="zh-CN" altLang="en-US" sz="2000" dirty="0"/>
              <a:t>系统库</a:t>
            </a:r>
            <a:r>
              <a:rPr lang="en-US" altLang="zh-CN" sz="2000" dirty="0"/>
              <a:t>.o</a:t>
            </a:r>
            <a:r>
              <a:rPr lang="zh-CN" altLang="en-US" sz="2000" dirty="0"/>
              <a:t>中的函数代码</a:t>
            </a:r>
            <a:endParaRPr lang="en-US" sz="2000" dirty="0"/>
          </a:p>
        </p:txBody>
      </p:sp>
      <p:sp>
        <p:nvSpPr>
          <p:cNvPr id="10" name="文本框 9">
            <a:extLst>
              <a:ext uri="{FF2B5EF4-FFF2-40B4-BE49-F238E27FC236}">
                <a16:creationId xmlns:a16="http://schemas.microsoft.com/office/drawing/2014/main" id="{356A30C4-442C-4E63-A806-DEA101DCB214}"/>
              </a:ext>
            </a:extLst>
          </p:cNvPr>
          <p:cNvSpPr txBox="1"/>
          <p:nvPr/>
        </p:nvSpPr>
        <p:spPr>
          <a:xfrm>
            <a:off x="7386216" y="1721632"/>
            <a:ext cx="1031051" cy="461665"/>
          </a:xfrm>
          <a:prstGeom prst="rect">
            <a:avLst/>
          </a:prstGeom>
          <a:noFill/>
        </p:spPr>
        <p:txBody>
          <a:bodyPr wrap="none" rtlCol="0">
            <a:spAutoFit/>
          </a:bodyPr>
          <a:lstStyle/>
          <a:p>
            <a:r>
              <a:rPr lang="en-US" dirty="0"/>
              <a:t>.o</a:t>
            </a:r>
            <a:r>
              <a:rPr lang="zh-CN" altLang="en-US" dirty="0"/>
              <a:t>文件</a:t>
            </a:r>
            <a:endParaRPr lang="en-US" dirty="0"/>
          </a:p>
        </p:txBody>
      </p:sp>
      <p:sp>
        <p:nvSpPr>
          <p:cNvPr id="11" name="文本框 10">
            <a:extLst>
              <a:ext uri="{FF2B5EF4-FFF2-40B4-BE49-F238E27FC236}">
                <a16:creationId xmlns:a16="http://schemas.microsoft.com/office/drawing/2014/main" id="{737A3543-0C22-45FE-B591-BC056837E034}"/>
              </a:ext>
            </a:extLst>
          </p:cNvPr>
          <p:cNvSpPr txBox="1"/>
          <p:nvPr/>
        </p:nvSpPr>
        <p:spPr>
          <a:xfrm>
            <a:off x="5664184" y="5847655"/>
            <a:ext cx="1269899" cy="461665"/>
          </a:xfrm>
          <a:prstGeom prst="rect">
            <a:avLst/>
          </a:prstGeom>
          <a:noFill/>
        </p:spPr>
        <p:txBody>
          <a:bodyPr wrap="none" rtlCol="0">
            <a:spAutoFit/>
          </a:bodyPr>
          <a:lstStyle/>
          <a:p>
            <a:r>
              <a:rPr lang="en-US" dirty="0"/>
              <a:t>.o</a:t>
            </a:r>
            <a:r>
              <a:rPr lang="en-US" altLang="zh-CN" dirty="0"/>
              <a:t>ut</a:t>
            </a:r>
            <a:r>
              <a:rPr lang="zh-CN" altLang="en-US" dirty="0"/>
              <a:t>文件</a:t>
            </a:r>
            <a:endParaRPr lang="en-US" dirty="0"/>
          </a:p>
        </p:txBody>
      </p:sp>
    </p:spTree>
    <p:extLst>
      <p:ext uri="{BB962C8B-B14F-4D97-AF65-F5344CB8AC3E}">
        <p14:creationId xmlns:p14="http://schemas.microsoft.com/office/powerpoint/2010/main" val="20942798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724F709-288C-4F8E-BF10-D66341D8768D}"/>
              </a:ext>
            </a:extLst>
          </p:cNvPr>
          <p:cNvSpPr txBox="1"/>
          <p:nvPr/>
        </p:nvSpPr>
        <p:spPr>
          <a:xfrm>
            <a:off x="323528" y="188640"/>
            <a:ext cx="8568951" cy="5262979"/>
          </a:xfrm>
          <a:prstGeom prst="rect">
            <a:avLst/>
          </a:prstGeom>
          <a:noFill/>
        </p:spPr>
        <p:txBody>
          <a:bodyPr wrap="square" rtlCol="0">
            <a:spAutoFit/>
          </a:bodyPr>
          <a:lstStyle/>
          <a:p>
            <a:r>
              <a:rPr lang="zh-CN" altLang="en-US" dirty="0"/>
              <a:t>若注释掉</a:t>
            </a:r>
            <a:r>
              <a:rPr lang="en-US" altLang="zh-CN" dirty="0"/>
              <a:t>#include &lt;</a:t>
            </a:r>
            <a:r>
              <a:rPr lang="en-US" altLang="zh-CN" dirty="0" err="1"/>
              <a:t>stdio.h</a:t>
            </a:r>
            <a:r>
              <a:rPr lang="en-US" altLang="zh-CN" dirty="0"/>
              <a:t>&gt;</a:t>
            </a:r>
            <a:r>
              <a:rPr lang="zh-CN" altLang="en-US" dirty="0"/>
              <a:t>，大多数编译器会报错：未知的函数</a:t>
            </a:r>
            <a:r>
              <a:rPr lang="en-US" altLang="zh-CN" dirty="0" err="1"/>
              <a:t>printf</a:t>
            </a:r>
            <a:r>
              <a:rPr lang="zh-CN" altLang="en-US" dirty="0"/>
              <a:t>，但</a:t>
            </a:r>
            <a:r>
              <a:rPr lang="en-US" altLang="zh-CN" dirty="0" err="1"/>
              <a:t>gcc</a:t>
            </a:r>
            <a:r>
              <a:rPr lang="zh-CN" altLang="en-US" dirty="0"/>
              <a:t>不报错。</a:t>
            </a:r>
            <a:endParaRPr lang="en-US" altLang="zh-CN" dirty="0"/>
          </a:p>
          <a:p>
            <a:pPr marL="342900" indent="-342900">
              <a:buFont typeface="Arial" panose="020B0604020202020204" pitchFamily="34" charset="0"/>
              <a:buChar char="•"/>
            </a:pPr>
            <a:r>
              <a:rPr lang="en-US" altLang="zh-CN" dirty="0" err="1"/>
              <a:t>gcc</a:t>
            </a:r>
            <a:r>
              <a:rPr lang="zh-CN" altLang="en-US" dirty="0"/>
              <a:t>会看到这像一个函数调用，并</a:t>
            </a:r>
            <a:r>
              <a:rPr lang="zh-CN" altLang="en-US" dirty="0">
                <a:solidFill>
                  <a:srgbClr val="FFC000"/>
                </a:solidFill>
              </a:rPr>
              <a:t>推断</a:t>
            </a:r>
            <a:r>
              <a:rPr lang="zh-CN" altLang="en-US" dirty="0"/>
              <a:t>它的原型，报</a:t>
            </a:r>
            <a:r>
              <a:rPr lang="en-US" altLang="zh-CN" dirty="0"/>
              <a:t>warning</a:t>
            </a:r>
            <a:r>
              <a:rPr lang="zh-CN" altLang="en-US" dirty="0"/>
              <a:t>：</a:t>
            </a:r>
            <a:r>
              <a:rPr lang="en-US" altLang="zh-CN" dirty="0"/>
              <a:t>no prototype for </a:t>
            </a:r>
            <a:r>
              <a:rPr lang="en-US" altLang="zh-CN" dirty="0" err="1"/>
              <a:t>printf</a:t>
            </a:r>
            <a:r>
              <a:rPr lang="en-US" altLang="zh-CN" dirty="0"/>
              <a:t> found</a:t>
            </a:r>
            <a:r>
              <a:rPr lang="zh-CN" altLang="en-US" dirty="0"/>
              <a:t>，而且会继续编译生成</a:t>
            </a:r>
            <a:r>
              <a:rPr lang="en-US" altLang="zh-CN" dirty="0"/>
              <a:t>.o</a:t>
            </a:r>
            <a:r>
              <a:rPr lang="zh-CN" altLang="en-US" dirty="0"/>
              <a:t>文件。</a:t>
            </a:r>
            <a:endParaRPr lang="en-US" altLang="zh-CN" dirty="0"/>
          </a:p>
          <a:p>
            <a:pPr marL="342900" indent="-342900">
              <a:buFont typeface="Arial" panose="020B0604020202020204" pitchFamily="34" charset="0"/>
              <a:buChar char="•"/>
            </a:pPr>
            <a:r>
              <a:rPr lang="en-US" altLang="zh-CN" dirty="0" err="1"/>
              <a:t>gcc</a:t>
            </a:r>
            <a:r>
              <a:rPr lang="zh-CN" altLang="en-US" dirty="0"/>
              <a:t>会推测</a:t>
            </a:r>
            <a:r>
              <a:rPr lang="zh-CN" altLang="en-US" dirty="0">
                <a:solidFill>
                  <a:srgbClr val="FFC000"/>
                </a:solidFill>
              </a:rPr>
              <a:t>返回类型为</a:t>
            </a:r>
            <a:r>
              <a:rPr lang="en-US" altLang="zh-CN" dirty="0">
                <a:solidFill>
                  <a:srgbClr val="FFC000"/>
                </a:solidFill>
              </a:rPr>
              <a:t>int</a:t>
            </a:r>
            <a:r>
              <a:rPr lang="zh-CN" altLang="en-US" dirty="0"/>
              <a:t>（在此例中没问题）。若后面还有</a:t>
            </a:r>
            <a:r>
              <a:rPr lang="en-US" altLang="zh-CN" dirty="0" err="1"/>
              <a:t>printf</a:t>
            </a:r>
            <a:r>
              <a:rPr lang="zh-CN" altLang="en-US" dirty="0"/>
              <a:t>调用，则它们必须只有一个参数，因为是编译器推导的，与真实的有一点不同。生成的</a:t>
            </a:r>
            <a:r>
              <a:rPr lang="en-US" altLang="zh-CN" dirty="0"/>
              <a:t>.o</a:t>
            </a:r>
            <a:r>
              <a:rPr lang="zh-CN" altLang="en-US" dirty="0"/>
              <a:t>文件与之前的</a:t>
            </a:r>
            <a:r>
              <a:rPr lang="zh-CN" altLang="en-US" dirty="0">
                <a:solidFill>
                  <a:srgbClr val="FFC000"/>
                </a:solidFill>
              </a:rPr>
              <a:t>一模一样</a:t>
            </a:r>
            <a:r>
              <a:rPr lang="zh-CN" altLang="en-US" dirty="0"/>
              <a:t>。</a:t>
            </a:r>
            <a:endParaRPr lang="en-US" altLang="zh-CN" dirty="0"/>
          </a:p>
          <a:p>
            <a:pPr marL="342900" indent="-342900">
              <a:buFont typeface="Arial" panose="020B0604020202020204" pitchFamily="34" charset="0"/>
              <a:buChar char="•"/>
            </a:pPr>
            <a:r>
              <a:rPr lang="en-US" altLang="zh-CN" dirty="0" err="1"/>
              <a:t>gcc</a:t>
            </a:r>
            <a:r>
              <a:rPr lang="zh-CN" altLang="en-US" dirty="0"/>
              <a:t>中的</a:t>
            </a:r>
            <a:r>
              <a:rPr lang="en-US" altLang="zh-CN" dirty="0"/>
              <a:t>LD</a:t>
            </a:r>
            <a:r>
              <a:rPr lang="zh-CN" altLang="en-US" dirty="0"/>
              <a:t>（</a:t>
            </a:r>
            <a:r>
              <a:rPr lang="en-US" altLang="zh-CN" dirty="0"/>
              <a:t>Link Load</a:t>
            </a:r>
            <a:r>
              <a:rPr lang="zh-CN" altLang="en-US" dirty="0"/>
              <a:t>）来做</a:t>
            </a:r>
            <a:r>
              <a:rPr lang="en-US" altLang="zh-CN" dirty="0"/>
              <a:t>linking</a:t>
            </a:r>
            <a:r>
              <a:rPr lang="zh-CN" altLang="en-US" dirty="0"/>
              <a:t>。</a:t>
            </a:r>
            <a:r>
              <a:rPr lang="en-US" altLang="zh-CN" dirty="0"/>
              <a:t>LD</a:t>
            </a:r>
            <a:r>
              <a:rPr lang="zh-CN" altLang="en-US" dirty="0"/>
              <a:t>去标准库里搜索，看看编译中的</a:t>
            </a:r>
            <a:r>
              <a:rPr lang="en-US" altLang="zh-CN" dirty="0"/>
              <a:t>warning</a:t>
            </a:r>
            <a:r>
              <a:rPr lang="zh-CN" altLang="en-US" dirty="0"/>
              <a:t>是否存在对应的函数。</a:t>
            </a:r>
            <a:r>
              <a:rPr lang="en-US" altLang="zh-CN" dirty="0" err="1"/>
              <a:t>printf</a:t>
            </a:r>
            <a:r>
              <a:rPr lang="zh-CN" altLang="en-US" dirty="0"/>
              <a:t>确实在标准库中，因此在链接阶段会被加进来，即使我们并没有看到过它的原型。</a:t>
            </a:r>
            <a:endParaRPr lang="en-US" altLang="zh-CN" dirty="0"/>
          </a:p>
          <a:p>
            <a:r>
              <a:rPr lang="zh-CN" altLang="en-US" dirty="0"/>
              <a:t>因此，</a:t>
            </a:r>
            <a:r>
              <a:rPr lang="en-US" altLang="zh-CN" dirty="0"/>
              <a:t>#include</a:t>
            </a:r>
            <a:r>
              <a:rPr lang="zh-CN" altLang="en-US" dirty="0"/>
              <a:t>并不能保证相应的函数实现在链接时可用。若某个函数在标准库中定义，那么链接时即可加进来，而不论我们是否声明了函数原型。</a:t>
            </a:r>
            <a:endParaRPr lang="en-US" dirty="0"/>
          </a:p>
        </p:txBody>
      </p:sp>
    </p:spTree>
    <p:extLst>
      <p:ext uri="{BB962C8B-B14F-4D97-AF65-F5344CB8AC3E}">
        <p14:creationId xmlns:p14="http://schemas.microsoft.com/office/powerpoint/2010/main" val="28487972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476099-F93D-4044-98D2-C424AFCD31B2}"/>
              </a:ext>
            </a:extLst>
          </p:cNvPr>
          <p:cNvSpPr txBox="1"/>
          <p:nvPr/>
        </p:nvSpPr>
        <p:spPr>
          <a:xfrm>
            <a:off x="395536" y="260648"/>
            <a:ext cx="4032448" cy="461665"/>
          </a:xfrm>
          <a:prstGeom prst="rect">
            <a:avLst/>
          </a:prstGeom>
          <a:noFill/>
        </p:spPr>
        <p:txBody>
          <a:bodyPr wrap="square" rtlCol="0">
            <a:spAutoFit/>
          </a:bodyPr>
          <a:lstStyle/>
          <a:p>
            <a:r>
              <a:rPr lang="zh-CN" altLang="en-US" dirty="0"/>
              <a:t>若注释掉</a:t>
            </a:r>
            <a:r>
              <a:rPr lang="en-US" altLang="zh-CN" dirty="0"/>
              <a:t>#include &lt;</a:t>
            </a:r>
            <a:r>
              <a:rPr lang="en-US" altLang="zh-CN" dirty="0" err="1"/>
              <a:t>stdlib.h</a:t>
            </a:r>
            <a:r>
              <a:rPr lang="en-US" altLang="zh-CN" dirty="0"/>
              <a:t>&gt;</a:t>
            </a:r>
            <a:r>
              <a:rPr lang="zh-CN" altLang="en-US" dirty="0"/>
              <a:t>，</a:t>
            </a:r>
            <a:endParaRPr lang="en-US" dirty="0"/>
          </a:p>
        </p:txBody>
      </p:sp>
      <p:sp>
        <p:nvSpPr>
          <p:cNvPr id="3" name="文本框 2">
            <a:extLst>
              <a:ext uri="{FF2B5EF4-FFF2-40B4-BE49-F238E27FC236}">
                <a16:creationId xmlns:a16="http://schemas.microsoft.com/office/drawing/2014/main" id="{666ABA2F-D2FD-4538-891B-463C7D26D784}"/>
              </a:ext>
            </a:extLst>
          </p:cNvPr>
          <p:cNvSpPr txBox="1"/>
          <p:nvPr/>
        </p:nvSpPr>
        <p:spPr>
          <a:xfrm>
            <a:off x="388665" y="1340768"/>
            <a:ext cx="7515199" cy="1938992"/>
          </a:xfrm>
          <a:prstGeom prst="rect">
            <a:avLst/>
          </a:prstGeom>
          <a:noFill/>
        </p:spPr>
        <p:txBody>
          <a:bodyPr wrap="none" rtlCol="0">
            <a:spAutoFit/>
          </a:bodyPr>
          <a:lstStyle/>
          <a:p>
            <a:r>
              <a:rPr lang="zh-CN" altLang="en-US" dirty="0"/>
              <a:t>会产生</a:t>
            </a:r>
            <a:r>
              <a:rPr lang="en-US" altLang="zh-CN" dirty="0"/>
              <a:t>3</a:t>
            </a:r>
            <a:r>
              <a:rPr lang="zh-CN" altLang="en-US" dirty="0"/>
              <a:t>个</a:t>
            </a:r>
            <a:r>
              <a:rPr lang="en-US" altLang="zh-CN" dirty="0"/>
              <a:t>warning</a:t>
            </a:r>
            <a:r>
              <a:rPr lang="zh-CN" altLang="en-US" dirty="0"/>
              <a:t>，生成的</a:t>
            </a:r>
            <a:r>
              <a:rPr lang="en-US" altLang="zh-CN" dirty="0"/>
              <a:t>.o</a:t>
            </a:r>
            <a:r>
              <a:rPr lang="zh-CN" altLang="en-US" dirty="0"/>
              <a:t>文件不变。</a:t>
            </a:r>
            <a:endParaRPr lang="en-US" altLang="zh-CN" dirty="0"/>
          </a:p>
          <a:p>
            <a:endParaRPr lang="en-US" dirty="0"/>
          </a:p>
          <a:p>
            <a:r>
              <a:rPr lang="en-US" altLang="zh-CN" dirty="0"/>
              <a:t>malloc</a:t>
            </a:r>
            <a:r>
              <a:rPr lang="zh-CN" altLang="en-US" dirty="0"/>
              <a:t>：</a:t>
            </a:r>
            <a:r>
              <a:rPr lang="en-US" altLang="zh-CN" dirty="0"/>
              <a:t>1. </a:t>
            </a:r>
            <a:r>
              <a:rPr lang="zh-CN" altLang="en-US" dirty="0"/>
              <a:t>未知的函数，推导它的参数是</a:t>
            </a:r>
            <a:r>
              <a:rPr lang="en-US" altLang="zh-CN" dirty="0"/>
              <a:t>int</a:t>
            </a:r>
            <a:r>
              <a:rPr lang="zh-CN" altLang="en-US" dirty="0"/>
              <a:t>，返回</a:t>
            </a:r>
            <a:r>
              <a:rPr lang="en-US" altLang="zh-CN" dirty="0"/>
              <a:t>int</a:t>
            </a:r>
            <a:r>
              <a:rPr lang="zh-CN" altLang="en-US" dirty="0"/>
              <a:t>。</a:t>
            </a:r>
            <a:endParaRPr lang="en-US" altLang="zh-CN" dirty="0"/>
          </a:p>
          <a:p>
            <a:r>
              <a:rPr lang="en-US" dirty="0"/>
              <a:t>               2. </a:t>
            </a:r>
            <a:r>
              <a:rPr lang="zh-CN" altLang="en-US" dirty="0"/>
              <a:t>返回的</a:t>
            </a:r>
            <a:r>
              <a:rPr lang="en-US" altLang="zh-CN" dirty="0"/>
              <a:t>int</a:t>
            </a:r>
            <a:r>
              <a:rPr lang="zh-CN" altLang="en-US" dirty="0"/>
              <a:t>赋值给</a:t>
            </a:r>
            <a:r>
              <a:rPr lang="en-US" altLang="zh-CN" dirty="0"/>
              <a:t>void</a:t>
            </a:r>
            <a:r>
              <a:rPr lang="zh-CN" altLang="en-US" dirty="0"/>
              <a:t>*变量。</a:t>
            </a:r>
            <a:endParaRPr lang="en-US" altLang="zh-CN" dirty="0"/>
          </a:p>
          <a:p>
            <a:r>
              <a:rPr lang="en-US" altLang="zh-CN" dirty="0"/>
              <a:t>free</a:t>
            </a:r>
            <a:r>
              <a:rPr lang="zh-CN" altLang="en-US" dirty="0"/>
              <a:t>：未知函数，推导它的参数</a:t>
            </a:r>
            <a:r>
              <a:rPr lang="en-US" altLang="zh-CN" dirty="0"/>
              <a:t>void</a:t>
            </a:r>
            <a:r>
              <a:rPr lang="zh-CN" altLang="en-US" dirty="0"/>
              <a:t>*，返回</a:t>
            </a:r>
            <a:r>
              <a:rPr lang="en-US" altLang="zh-CN" dirty="0"/>
              <a:t>int</a:t>
            </a:r>
            <a:r>
              <a:rPr lang="zh-CN" altLang="en-US" dirty="0"/>
              <a:t>。</a:t>
            </a:r>
            <a:endParaRPr lang="en-US" dirty="0"/>
          </a:p>
        </p:txBody>
      </p:sp>
    </p:spTree>
    <p:extLst>
      <p:ext uri="{BB962C8B-B14F-4D97-AF65-F5344CB8AC3E}">
        <p14:creationId xmlns:p14="http://schemas.microsoft.com/office/powerpoint/2010/main" val="139003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965ED7-4A40-4AED-A4AE-78180F017F55}"/>
              </a:ext>
            </a:extLst>
          </p:cNvPr>
          <p:cNvSpPr txBox="1"/>
          <p:nvPr/>
        </p:nvSpPr>
        <p:spPr>
          <a:xfrm>
            <a:off x="539552" y="260648"/>
            <a:ext cx="3828292" cy="461665"/>
          </a:xfrm>
          <a:prstGeom prst="rect">
            <a:avLst/>
          </a:prstGeom>
          <a:noFill/>
        </p:spPr>
        <p:txBody>
          <a:bodyPr wrap="none" rtlCol="0">
            <a:spAutoFit/>
          </a:bodyPr>
          <a:lstStyle/>
          <a:p>
            <a:r>
              <a:rPr lang="zh-CN" altLang="en-US" dirty="0"/>
              <a:t>若注释掉</a:t>
            </a:r>
            <a:r>
              <a:rPr lang="en-US" altLang="zh-CN" dirty="0"/>
              <a:t>#include &lt;</a:t>
            </a:r>
            <a:r>
              <a:rPr lang="en-US" altLang="zh-CN" dirty="0" err="1"/>
              <a:t>assert.h</a:t>
            </a:r>
            <a:r>
              <a:rPr lang="en-US" altLang="zh-CN" dirty="0"/>
              <a:t>&gt;</a:t>
            </a:r>
            <a:endParaRPr lang="en-US" dirty="0"/>
          </a:p>
        </p:txBody>
      </p:sp>
      <p:sp>
        <p:nvSpPr>
          <p:cNvPr id="3" name="文本框 2">
            <a:extLst>
              <a:ext uri="{FF2B5EF4-FFF2-40B4-BE49-F238E27FC236}">
                <a16:creationId xmlns:a16="http://schemas.microsoft.com/office/drawing/2014/main" id="{216BE4D0-DD69-4E85-9BA4-0C5029073373}"/>
              </a:ext>
            </a:extLst>
          </p:cNvPr>
          <p:cNvSpPr txBox="1"/>
          <p:nvPr/>
        </p:nvSpPr>
        <p:spPr>
          <a:xfrm>
            <a:off x="539552" y="1508711"/>
            <a:ext cx="8136904" cy="1938992"/>
          </a:xfrm>
          <a:prstGeom prst="rect">
            <a:avLst/>
          </a:prstGeom>
          <a:noFill/>
        </p:spPr>
        <p:txBody>
          <a:bodyPr wrap="square" rtlCol="0">
            <a:spAutoFit/>
          </a:bodyPr>
          <a:lstStyle/>
          <a:p>
            <a:r>
              <a:rPr lang="zh-CN" altLang="en-US" dirty="0"/>
              <a:t>会出问题。</a:t>
            </a:r>
            <a:endParaRPr lang="en-US" altLang="zh-CN" dirty="0"/>
          </a:p>
          <a:p>
            <a:r>
              <a:rPr lang="zh-CN" altLang="en-US" dirty="0"/>
              <a:t>编译器认为函数</a:t>
            </a:r>
            <a:r>
              <a:rPr lang="en-US" altLang="zh-CN" dirty="0"/>
              <a:t>assert</a:t>
            </a:r>
            <a:r>
              <a:rPr lang="zh-CN" altLang="en-US" dirty="0"/>
              <a:t>的参数是</a:t>
            </a:r>
            <a:r>
              <a:rPr lang="en-US" altLang="zh-CN" dirty="0"/>
              <a:t>bool</a:t>
            </a:r>
            <a:r>
              <a:rPr lang="zh-CN" altLang="en-US" dirty="0"/>
              <a:t>类型。</a:t>
            </a:r>
            <a:endParaRPr lang="en-US" altLang="zh-CN" dirty="0"/>
          </a:p>
          <a:p>
            <a:endParaRPr lang="en-US" altLang="zh-CN" dirty="0"/>
          </a:p>
          <a:p>
            <a:r>
              <a:rPr lang="zh-CN" altLang="en-US" dirty="0"/>
              <a:t>在链接时失败。因为</a:t>
            </a:r>
            <a:r>
              <a:rPr lang="en-US" altLang="zh-CN" dirty="0"/>
              <a:t>assert</a:t>
            </a:r>
            <a:r>
              <a:rPr lang="zh-CN" altLang="en-US" dirty="0"/>
              <a:t>在标准库中不存在。</a:t>
            </a:r>
            <a:endParaRPr lang="en-US" altLang="zh-CN" dirty="0"/>
          </a:p>
          <a:p>
            <a:r>
              <a:rPr lang="en-US" altLang="zh-CN" dirty="0"/>
              <a:t>assert</a:t>
            </a:r>
            <a:r>
              <a:rPr lang="zh-CN" altLang="en-US" dirty="0"/>
              <a:t>是宏，定义在</a:t>
            </a:r>
            <a:r>
              <a:rPr lang="en-US" altLang="zh-CN" dirty="0" err="1"/>
              <a:t>assert.h</a:t>
            </a:r>
            <a:r>
              <a:rPr lang="zh-CN" altLang="en-US" dirty="0"/>
              <a:t>中。</a:t>
            </a:r>
            <a:endParaRPr lang="en-US" dirty="0"/>
          </a:p>
        </p:txBody>
      </p:sp>
    </p:spTree>
    <p:extLst>
      <p:ext uri="{BB962C8B-B14F-4D97-AF65-F5344CB8AC3E}">
        <p14:creationId xmlns:p14="http://schemas.microsoft.com/office/powerpoint/2010/main" val="199146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5040560" cy="489364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a[5];</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a[0] = 44;</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a[3] = 10;</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a[4] = 45;</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a[5] = 1;</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a[9] =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a[-4] = 77;</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 </a:t>
            </a:r>
            <a:r>
              <a:rPr lang="en-US" dirty="0">
                <a:solidFill>
                  <a:srgbClr val="FFFFFF"/>
                </a:solidFill>
              </a:rPr>
              <a:t>- 4) = 77;</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 </a:t>
            </a:r>
            <a:r>
              <a:rPr lang="en-US" dirty="0">
                <a:solidFill>
                  <a:srgbClr val="FFFFFF"/>
                </a:solidFill>
                <a:sym typeface="Wingdings" panose="05000000000000000000" pitchFamily="2" charset="2"/>
              </a:rPr>
              <a:t>&lt;==&gt; </a:t>
            </a:r>
            <a:r>
              <a:rPr lang="en-US" dirty="0">
                <a:solidFill>
                  <a:srgbClr val="FFFFFF"/>
                </a:solidFill>
              </a:rPr>
              <a:t>&amp;a[0]</a:t>
            </a:r>
          </a:p>
          <a:p>
            <a:pPr lvl="0"/>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 + k </a:t>
            </a:r>
            <a:r>
              <a:rPr lang="en-US" dirty="0">
                <a:solidFill>
                  <a:srgbClr val="FFFFFF"/>
                </a:solidFill>
                <a:sym typeface="Wingdings" panose="05000000000000000000" pitchFamily="2" charset="2"/>
              </a:rPr>
              <a:t>&lt;==&gt; &amp;a[k]</a:t>
            </a:r>
          </a:p>
          <a:p>
            <a:pPr lvl="0"/>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sym typeface="Wingdings" panose="05000000000000000000" pitchFamily="2" charset="2"/>
              </a:rPr>
              <a:t>*a </a:t>
            </a:r>
            <a:r>
              <a:rPr lang="en-US" dirty="0">
                <a:solidFill>
                  <a:srgbClr val="FFFFFF"/>
                </a:solidFill>
                <a:sym typeface="Wingdings" panose="05000000000000000000" pitchFamily="2" charset="2"/>
              </a:rPr>
              <a:t>&lt;==&gt; a[0]</a:t>
            </a:r>
          </a:p>
          <a:p>
            <a:pPr lvl="0"/>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sym typeface="Wingdings" panose="05000000000000000000" pitchFamily="2" charset="2"/>
              </a:rPr>
              <a:t>*(a + k) </a:t>
            </a:r>
            <a:r>
              <a:rPr lang="en-US" dirty="0">
                <a:solidFill>
                  <a:srgbClr val="FFFFFF"/>
                </a:solidFill>
                <a:sym typeface="Wingdings" panose="05000000000000000000" pitchFamily="2" charset="2"/>
              </a:rPr>
              <a:t>&lt;==&gt; a[k]</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5ACB6A4B-EE91-46C4-89F1-7168B58FF1D7}"/>
              </a:ext>
            </a:extLst>
          </p:cNvPr>
          <p:cNvSpPr/>
          <p:nvPr/>
        </p:nvSpPr>
        <p:spPr bwMode="auto">
          <a:xfrm>
            <a:off x="3563888" y="1199649"/>
            <a:ext cx="57909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44</a:t>
            </a:r>
          </a:p>
        </p:txBody>
      </p:sp>
      <p:sp>
        <p:nvSpPr>
          <p:cNvPr id="15" name="矩形 14">
            <a:extLst>
              <a:ext uri="{FF2B5EF4-FFF2-40B4-BE49-F238E27FC236}">
                <a16:creationId xmlns:a16="http://schemas.microsoft.com/office/drawing/2014/main" id="{7834D8F0-3DCA-452F-884B-C1D98313FCC5}"/>
              </a:ext>
            </a:extLst>
          </p:cNvPr>
          <p:cNvSpPr/>
          <p:nvPr/>
        </p:nvSpPr>
        <p:spPr bwMode="auto">
          <a:xfrm>
            <a:off x="4133890" y="1199649"/>
            <a:ext cx="57909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dirty="0"/>
          </a:p>
        </p:txBody>
      </p:sp>
      <p:sp>
        <p:nvSpPr>
          <p:cNvPr id="16" name="矩形 15">
            <a:extLst>
              <a:ext uri="{FF2B5EF4-FFF2-40B4-BE49-F238E27FC236}">
                <a16:creationId xmlns:a16="http://schemas.microsoft.com/office/drawing/2014/main" id="{FAD4723A-4C2D-403D-AB5B-8459700D60BE}"/>
              </a:ext>
            </a:extLst>
          </p:cNvPr>
          <p:cNvSpPr/>
          <p:nvPr/>
        </p:nvSpPr>
        <p:spPr bwMode="auto">
          <a:xfrm>
            <a:off x="4712986" y="1199649"/>
            <a:ext cx="57909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dirty="0"/>
          </a:p>
        </p:txBody>
      </p:sp>
      <p:sp>
        <p:nvSpPr>
          <p:cNvPr id="18" name="矩形 17">
            <a:extLst>
              <a:ext uri="{FF2B5EF4-FFF2-40B4-BE49-F238E27FC236}">
                <a16:creationId xmlns:a16="http://schemas.microsoft.com/office/drawing/2014/main" id="{FF16E371-966B-4F85-B3FB-5A1314A1149F}"/>
              </a:ext>
            </a:extLst>
          </p:cNvPr>
          <p:cNvSpPr/>
          <p:nvPr/>
        </p:nvSpPr>
        <p:spPr bwMode="auto">
          <a:xfrm>
            <a:off x="5282988" y="1199649"/>
            <a:ext cx="57909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10</a:t>
            </a:r>
          </a:p>
        </p:txBody>
      </p:sp>
      <p:sp>
        <p:nvSpPr>
          <p:cNvPr id="19" name="矩形 18">
            <a:extLst>
              <a:ext uri="{FF2B5EF4-FFF2-40B4-BE49-F238E27FC236}">
                <a16:creationId xmlns:a16="http://schemas.microsoft.com/office/drawing/2014/main" id="{22632634-0A31-4D88-9E3D-128BBECA955D}"/>
              </a:ext>
            </a:extLst>
          </p:cNvPr>
          <p:cNvSpPr/>
          <p:nvPr/>
        </p:nvSpPr>
        <p:spPr bwMode="auto">
          <a:xfrm>
            <a:off x="5862084" y="1199649"/>
            <a:ext cx="57909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45</a:t>
            </a:r>
          </a:p>
        </p:txBody>
      </p:sp>
      <p:sp>
        <p:nvSpPr>
          <p:cNvPr id="20" name="矩形 19">
            <a:extLst>
              <a:ext uri="{FF2B5EF4-FFF2-40B4-BE49-F238E27FC236}">
                <a16:creationId xmlns:a16="http://schemas.microsoft.com/office/drawing/2014/main" id="{EE917698-9254-40A3-A4F5-F89844BA7288}"/>
              </a:ext>
            </a:extLst>
          </p:cNvPr>
          <p:cNvSpPr/>
          <p:nvPr/>
        </p:nvSpPr>
        <p:spPr bwMode="auto">
          <a:xfrm>
            <a:off x="6432086" y="1199649"/>
            <a:ext cx="579096"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1</a:t>
            </a:r>
          </a:p>
        </p:txBody>
      </p:sp>
      <p:sp>
        <p:nvSpPr>
          <p:cNvPr id="23" name="矩形 22">
            <a:extLst>
              <a:ext uri="{FF2B5EF4-FFF2-40B4-BE49-F238E27FC236}">
                <a16:creationId xmlns:a16="http://schemas.microsoft.com/office/drawing/2014/main" id="{92E8F7DC-B14B-4C8D-9499-EEF5F3715D23}"/>
              </a:ext>
            </a:extLst>
          </p:cNvPr>
          <p:cNvSpPr/>
          <p:nvPr/>
        </p:nvSpPr>
        <p:spPr bwMode="auto">
          <a:xfrm>
            <a:off x="2264712" y="1199649"/>
            <a:ext cx="579096"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77</a:t>
            </a:r>
          </a:p>
        </p:txBody>
      </p:sp>
      <p:sp>
        <p:nvSpPr>
          <p:cNvPr id="3" name="文本框 2">
            <a:extLst>
              <a:ext uri="{FF2B5EF4-FFF2-40B4-BE49-F238E27FC236}">
                <a16:creationId xmlns:a16="http://schemas.microsoft.com/office/drawing/2014/main" id="{03A1DDD6-AB93-4507-9D57-C73BC8CB0189}"/>
              </a:ext>
            </a:extLst>
          </p:cNvPr>
          <p:cNvSpPr txBox="1"/>
          <p:nvPr/>
        </p:nvSpPr>
        <p:spPr>
          <a:xfrm>
            <a:off x="2987824" y="1199649"/>
            <a:ext cx="425986" cy="461665"/>
          </a:xfrm>
          <a:prstGeom prst="rect">
            <a:avLst/>
          </a:prstGeom>
          <a:noFill/>
        </p:spPr>
        <p:txBody>
          <a:bodyPr wrap="square" rtlCol="0">
            <a:spAutoFit/>
          </a:bodyPr>
          <a:lstStyle/>
          <a:p>
            <a:r>
              <a:rPr lang="en-US" dirty="0"/>
              <a:t>…</a:t>
            </a:r>
          </a:p>
        </p:txBody>
      </p:sp>
      <p:sp>
        <p:nvSpPr>
          <p:cNvPr id="24" name="文本框 23">
            <a:extLst>
              <a:ext uri="{FF2B5EF4-FFF2-40B4-BE49-F238E27FC236}">
                <a16:creationId xmlns:a16="http://schemas.microsoft.com/office/drawing/2014/main" id="{0ED752CB-E6BD-4D08-9848-41FA4E936E06}"/>
              </a:ext>
            </a:extLst>
          </p:cNvPr>
          <p:cNvSpPr txBox="1"/>
          <p:nvPr/>
        </p:nvSpPr>
        <p:spPr>
          <a:xfrm>
            <a:off x="7155198" y="1148836"/>
            <a:ext cx="425986" cy="461665"/>
          </a:xfrm>
          <a:prstGeom prst="rect">
            <a:avLst/>
          </a:prstGeom>
          <a:noFill/>
        </p:spPr>
        <p:txBody>
          <a:bodyPr wrap="square" rtlCol="0">
            <a:spAutoFit/>
          </a:bodyPr>
          <a:lstStyle/>
          <a:p>
            <a:r>
              <a:rPr lang="en-US" dirty="0"/>
              <a:t>…</a:t>
            </a:r>
          </a:p>
        </p:txBody>
      </p:sp>
      <p:sp>
        <p:nvSpPr>
          <p:cNvPr id="25" name="矩形 24">
            <a:extLst>
              <a:ext uri="{FF2B5EF4-FFF2-40B4-BE49-F238E27FC236}">
                <a16:creationId xmlns:a16="http://schemas.microsoft.com/office/drawing/2014/main" id="{9B8525C6-1613-452E-8113-C535C1F64911}"/>
              </a:ext>
            </a:extLst>
          </p:cNvPr>
          <p:cNvSpPr/>
          <p:nvPr/>
        </p:nvSpPr>
        <p:spPr bwMode="auto">
          <a:xfrm>
            <a:off x="7725200" y="1199649"/>
            <a:ext cx="579096"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25</a:t>
            </a:r>
          </a:p>
        </p:txBody>
      </p:sp>
      <p:cxnSp>
        <p:nvCxnSpPr>
          <p:cNvPr id="17" name="直接箭头连接符 16">
            <a:extLst>
              <a:ext uri="{FF2B5EF4-FFF2-40B4-BE49-F238E27FC236}">
                <a16:creationId xmlns:a16="http://schemas.microsoft.com/office/drawing/2014/main" id="{72A9EBE7-BBB7-4C7E-8A9E-F9505FB58D15}"/>
              </a:ext>
            </a:extLst>
          </p:cNvPr>
          <p:cNvCxnSpPr>
            <a:cxnSpLocks/>
          </p:cNvCxnSpPr>
          <p:nvPr/>
        </p:nvCxnSpPr>
        <p:spPr bwMode="auto">
          <a:xfrm flipV="1">
            <a:off x="3347864" y="1628800"/>
            <a:ext cx="244992" cy="36004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1" name="文本框 20">
            <a:extLst>
              <a:ext uri="{FF2B5EF4-FFF2-40B4-BE49-F238E27FC236}">
                <a16:creationId xmlns:a16="http://schemas.microsoft.com/office/drawing/2014/main" id="{6E153ABE-DF5F-4B66-B98E-203C7396BC42}"/>
              </a:ext>
            </a:extLst>
          </p:cNvPr>
          <p:cNvSpPr txBox="1"/>
          <p:nvPr/>
        </p:nvSpPr>
        <p:spPr>
          <a:xfrm>
            <a:off x="3131840" y="1916832"/>
            <a:ext cx="630904" cy="461665"/>
          </a:xfrm>
          <a:prstGeom prst="rect">
            <a:avLst/>
          </a:prstGeom>
          <a:noFill/>
        </p:spPr>
        <p:txBody>
          <a:bodyPr wrap="square" rtlCol="0">
            <a:spAutoFit/>
          </a:bodyPr>
          <a:lstStyle/>
          <a:p>
            <a:r>
              <a:rPr lang="en-US" dirty="0">
                <a:solidFill>
                  <a:srgbClr val="FFFF00"/>
                </a:solidFill>
              </a:rPr>
              <a:t>a</a:t>
            </a:r>
          </a:p>
        </p:txBody>
      </p:sp>
    </p:spTree>
    <p:extLst>
      <p:ext uri="{BB962C8B-B14F-4D97-AF65-F5344CB8AC3E}">
        <p14:creationId xmlns:p14="http://schemas.microsoft.com/office/powerpoint/2010/main" val="17514497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56170D-BABD-4CBF-B00D-08ADD274E460}"/>
              </a:ext>
            </a:extLst>
          </p:cNvPr>
          <p:cNvSpPr txBox="1"/>
          <p:nvPr/>
        </p:nvSpPr>
        <p:spPr>
          <a:xfrm>
            <a:off x="539552" y="1120676"/>
            <a:ext cx="8064896" cy="2308324"/>
          </a:xfrm>
          <a:prstGeom prst="rect">
            <a:avLst/>
          </a:prstGeom>
          <a:noFill/>
        </p:spPr>
        <p:txBody>
          <a:bodyPr wrap="square" rtlCol="0">
            <a:spAutoFit/>
          </a:bodyPr>
          <a:lstStyle/>
          <a:p>
            <a:r>
              <a:rPr lang="zh-CN" altLang="en-US" dirty="0">
                <a:solidFill>
                  <a:srgbClr val="FFC000"/>
                </a:solidFill>
              </a:rPr>
              <a:t>函数原型（</a:t>
            </a:r>
            <a:r>
              <a:rPr lang="en-US" altLang="zh-CN" dirty="0">
                <a:solidFill>
                  <a:srgbClr val="FFC000"/>
                </a:solidFill>
              </a:rPr>
              <a:t> prototype </a:t>
            </a:r>
            <a:r>
              <a:rPr lang="zh-CN" altLang="en-US" dirty="0">
                <a:solidFill>
                  <a:srgbClr val="FFC000"/>
                </a:solidFill>
              </a:rPr>
              <a:t>）的存在就是为了让调用者（</a:t>
            </a:r>
            <a:r>
              <a:rPr lang="en-US" altLang="zh-CN" dirty="0">
                <a:solidFill>
                  <a:srgbClr val="FFC000"/>
                </a:solidFill>
              </a:rPr>
              <a:t>caller</a:t>
            </a:r>
            <a:r>
              <a:rPr lang="zh-CN" altLang="en-US" dirty="0">
                <a:solidFill>
                  <a:srgbClr val="FFC000"/>
                </a:solidFill>
              </a:rPr>
              <a:t>）和被调用者（</a:t>
            </a:r>
            <a:r>
              <a:rPr lang="en-US" altLang="zh-CN" dirty="0" err="1">
                <a:solidFill>
                  <a:srgbClr val="FFC000"/>
                </a:solidFill>
              </a:rPr>
              <a:t>callee</a:t>
            </a:r>
            <a:r>
              <a:rPr lang="zh-CN" altLang="en-US" dirty="0">
                <a:solidFill>
                  <a:srgbClr val="FFC000"/>
                </a:solidFill>
              </a:rPr>
              <a:t>）对</a:t>
            </a:r>
            <a:r>
              <a:rPr lang="en-US" altLang="zh-CN" dirty="0">
                <a:solidFill>
                  <a:srgbClr val="FFC000"/>
                </a:solidFill>
              </a:rPr>
              <a:t>saved PC</a:t>
            </a:r>
            <a:r>
              <a:rPr lang="zh-CN" altLang="en-US" dirty="0">
                <a:solidFill>
                  <a:srgbClr val="FFC000"/>
                </a:solidFill>
              </a:rPr>
              <a:t>上面的那部分活动记录的布局达成一致，即让实参和形参在数量、类型上一致。</a:t>
            </a:r>
            <a:endParaRPr lang="en-US" altLang="zh-CN" dirty="0">
              <a:solidFill>
                <a:srgbClr val="FFC000"/>
              </a:solidFill>
            </a:endParaRPr>
          </a:p>
          <a:p>
            <a:endParaRPr lang="en-US" dirty="0">
              <a:solidFill>
                <a:srgbClr val="FFC000"/>
              </a:solidFill>
            </a:endParaRPr>
          </a:p>
          <a:p>
            <a:r>
              <a:rPr lang="en-US" dirty="0">
                <a:solidFill>
                  <a:srgbClr val="FFC000"/>
                </a:solidFill>
              </a:rPr>
              <a:t>have complete agreement on how everything above the saved PC in the activation record is setup.</a:t>
            </a:r>
          </a:p>
        </p:txBody>
      </p:sp>
    </p:spTree>
    <p:extLst>
      <p:ext uri="{BB962C8B-B14F-4D97-AF65-F5344CB8AC3E}">
        <p14:creationId xmlns:p14="http://schemas.microsoft.com/office/powerpoint/2010/main" val="14861052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7B5B38-3D94-458C-B008-1AC87131DF9B}"/>
              </a:ext>
            </a:extLst>
          </p:cNvPr>
          <p:cNvSpPr txBox="1"/>
          <p:nvPr/>
        </p:nvSpPr>
        <p:spPr>
          <a:xfrm>
            <a:off x="755576" y="908720"/>
            <a:ext cx="7632848" cy="2677656"/>
          </a:xfrm>
          <a:prstGeom prst="rect">
            <a:avLst/>
          </a:prstGeom>
          <a:noFill/>
        </p:spPr>
        <p:txBody>
          <a:bodyPr wrap="square" rtlCol="0">
            <a:spAutoFit/>
          </a:bodyPr>
          <a:lstStyle/>
          <a:p>
            <a:r>
              <a:rPr lang="zh-CN" altLang="en-US" dirty="0"/>
              <a:t>函数原型会描述参数的情况，参数被放置在</a:t>
            </a:r>
            <a:r>
              <a:rPr lang="en-US" altLang="zh-CN" dirty="0"/>
              <a:t>saved PC</a:t>
            </a:r>
            <a:r>
              <a:rPr lang="zh-CN" altLang="en-US" dirty="0"/>
              <a:t>上面的那部分活动记录。</a:t>
            </a:r>
            <a:r>
              <a:rPr lang="en-US" altLang="zh-CN" dirty="0"/>
              <a:t>saved PC</a:t>
            </a:r>
            <a:r>
              <a:rPr lang="zh-CN" altLang="en-US" dirty="0"/>
              <a:t>下面的那部分都是被调函数的事情。</a:t>
            </a:r>
            <a:endParaRPr lang="en-US" altLang="zh-CN" dirty="0"/>
          </a:p>
          <a:p>
            <a:endParaRPr lang="en-US" dirty="0"/>
          </a:p>
          <a:p>
            <a:r>
              <a:rPr lang="zh-CN" altLang="en-US" dirty="0"/>
              <a:t>比如当调用</a:t>
            </a:r>
            <a:r>
              <a:rPr lang="en-US" altLang="zh-CN" dirty="0" err="1"/>
              <a:t>printf</a:t>
            </a:r>
            <a:r>
              <a:rPr lang="zh-CN" altLang="en-US" dirty="0"/>
              <a:t>函数时，会跳转到</a:t>
            </a:r>
            <a:r>
              <a:rPr lang="en-US" altLang="zh-CN" dirty="0" err="1"/>
              <a:t>printf</a:t>
            </a:r>
            <a:r>
              <a:rPr lang="zh-CN" altLang="en-US" dirty="0"/>
              <a:t>函数的代码。我们必须保证被调函数和主调函数在关于活动记录的上半部分信息是如何叠加的这个问题上保持一致。</a:t>
            </a:r>
            <a:endParaRPr lang="en-US" dirty="0"/>
          </a:p>
        </p:txBody>
      </p:sp>
    </p:spTree>
    <p:extLst>
      <p:ext uri="{BB962C8B-B14F-4D97-AF65-F5344CB8AC3E}">
        <p14:creationId xmlns:p14="http://schemas.microsoft.com/office/powerpoint/2010/main" val="5454375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C7125F-4D58-4C4D-BCE5-D6AA161E376B}"/>
              </a:ext>
            </a:extLst>
          </p:cNvPr>
          <p:cNvSpPr txBox="1"/>
          <p:nvPr/>
        </p:nvSpPr>
        <p:spPr>
          <a:xfrm>
            <a:off x="395536" y="116632"/>
            <a:ext cx="5096267" cy="2308324"/>
          </a:xfrm>
          <a:prstGeom prst="rect">
            <a:avLst/>
          </a:prstGeom>
          <a:noFill/>
        </p:spPr>
        <p:txBody>
          <a:bodyPr wrap="none" rtlCol="0">
            <a:spAutoFit/>
          </a:bodyPr>
          <a:lstStyle/>
          <a:p>
            <a:r>
              <a:rPr lang="en-US" dirty="0"/>
              <a:t>int main()</a:t>
            </a:r>
          </a:p>
          <a:p>
            <a:r>
              <a:rPr lang="en-US" dirty="0"/>
              <a:t>{  int num = 65;</a:t>
            </a:r>
          </a:p>
          <a:p>
            <a:r>
              <a:rPr lang="en-US" dirty="0"/>
              <a:t>    int </a:t>
            </a:r>
            <a:r>
              <a:rPr lang="en-US" dirty="0" err="1"/>
              <a:t>len</a:t>
            </a:r>
            <a:r>
              <a:rPr lang="en-US" dirty="0"/>
              <a:t> = </a:t>
            </a:r>
            <a:r>
              <a:rPr lang="en-US" dirty="0" err="1"/>
              <a:t>strlen</a:t>
            </a:r>
            <a:r>
              <a:rPr lang="en-US" dirty="0"/>
              <a:t>((char*)&amp;num, num);</a:t>
            </a:r>
          </a:p>
          <a:p>
            <a:r>
              <a:rPr lang="en-US" dirty="0"/>
              <a:t>    </a:t>
            </a:r>
            <a:r>
              <a:rPr lang="en-US" dirty="0" err="1"/>
              <a:t>printf</a:t>
            </a:r>
            <a:r>
              <a:rPr lang="en-US" dirty="0"/>
              <a:t>(“length = %d”, </a:t>
            </a:r>
            <a:r>
              <a:rPr lang="en-US" dirty="0" err="1"/>
              <a:t>len</a:t>
            </a:r>
            <a:r>
              <a:rPr lang="en-US" dirty="0"/>
              <a:t>);</a:t>
            </a:r>
          </a:p>
          <a:p>
            <a:r>
              <a:rPr lang="en-US" dirty="0"/>
              <a:t>    return 0;</a:t>
            </a:r>
          </a:p>
          <a:p>
            <a:r>
              <a:rPr lang="en-US" dirty="0"/>
              <a:t>}</a:t>
            </a:r>
          </a:p>
        </p:txBody>
      </p:sp>
      <p:sp>
        <p:nvSpPr>
          <p:cNvPr id="3" name="文本框 2">
            <a:extLst>
              <a:ext uri="{FF2B5EF4-FFF2-40B4-BE49-F238E27FC236}">
                <a16:creationId xmlns:a16="http://schemas.microsoft.com/office/drawing/2014/main" id="{7AA8D3A9-4E10-4A62-8A44-6E43192DB111}"/>
              </a:ext>
            </a:extLst>
          </p:cNvPr>
          <p:cNvSpPr txBox="1"/>
          <p:nvPr/>
        </p:nvSpPr>
        <p:spPr>
          <a:xfrm>
            <a:off x="251520" y="2446553"/>
            <a:ext cx="8305479" cy="1938992"/>
          </a:xfrm>
          <a:prstGeom prst="rect">
            <a:avLst/>
          </a:prstGeom>
          <a:noFill/>
        </p:spPr>
        <p:txBody>
          <a:bodyPr wrap="square" rtlCol="0">
            <a:spAutoFit/>
          </a:bodyPr>
          <a:lstStyle/>
          <a:p>
            <a:r>
              <a:rPr lang="zh-CN" altLang="en-US" dirty="0"/>
              <a:t>链接时并不报错。链接时</a:t>
            </a:r>
            <a:r>
              <a:rPr lang="en-US" altLang="zh-CN" dirty="0" err="1"/>
              <a:t>gcc</a:t>
            </a:r>
            <a:r>
              <a:rPr lang="zh-CN" altLang="en-US" dirty="0"/>
              <a:t>只看名称，并不检查参数类型。</a:t>
            </a:r>
            <a:endParaRPr lang="en-US" altLang="zh-CN" dirty="0"/>
          </a:p>
          <a:p>
            <a:r>
              <a:rPr lang="zh-CN" altLang="en-US" dirty="0"/>
              <a:t>运行时，</a:t>
            </a:r>
            <a:r>
              <a:rPr lang="en-US" altLang="zh-CN" dirty="0" err="1"/>
              <a:t>strlen</a:t>
            </a:r>
            <a:r>
              <a:rPr lang="zh-CN" altLang="en-US" dirty="0"/>
              <a:t>只会看它所需要的</a:t>
            </a:r>
            <a:r>
              <a:rPr lang="en-US" altLang="zh-CN" dirty="0"/>
              <a:t>activation record</a:t>
            </a:r>
            <a:r>
              <a:rPr lang="zh-CN" altLang="en-US" dirty="0"/>
              <a:t>。</a:t>
            </a:r>
            <a:endParaRPr lang="en-US" altLang="zh-CN" dirty="0"/>
          </a:p>
          <a:p>
            <a:endParaRPr lang="en-US" dirty="0"/>
          </a:p>
          <a:p>
            <a:r>
              <a:rPr lang="zh-CN" altLang="en-US" dirty="0"/>
              <a:t>若要想去掉</a:t>
            </a:r>
            <a:r>
              <a:rPr lang="en-US" altLang="zh-CN" dirty="0"/>
              <a:t>warning</a:t>
            </a:r>
            <a:r>
              <a:rPr lang="zh-CN" altLang="en-US" dirty="0"/>
              <a:t>（哪里报</a:t>
            </a:r>
            <a:r>
              <a:rPr lang="en-US" altLang="zh-CN" dirty="0"/>
              <a:t>warning</a:t>
            </a:r>
            <a:r>
              <a:rPr lang="zh-CN" altLang="en-US" dirty="0"/>
              <a:t>？），可在前面添加：</a:t>
            </a:r>
            <a:endParaRPr lang="en-US" altLang="zh-CN" dirty="0"/>
          </a:p>
          <a:p>
            <a:r>
              <a:rPr lang="en-US" dirty="0"/>
              <a:t>int </a:t>
            </a:r>
            <a:r>
              <a:rPr lang="en-US" dirty="0" err="1"/>
              <a:t>strlen</a:t>
            </a:r>
            <a:r>
              <a:rPr lang="en-US" dirty="0"/>
              <a:t>(char*, int);    //</a:t>
            </a:r>
            <a:r>
              <a:rPr lang="zh-CN" altLang="en-US" dirty="0"/>
              <a:t>原型</a:t>
            </a:r>
            <a:endParaRPr lang="en-US" dirty="0"/>
          </a:p>
        </p:txBody>
      </p:sp>
      <p:sp>
        <p:nvSpPr>
          <p:cNvPr id="4" name="文本框 3">
            <a:extLst>
              <a:ext uri="{FF2B5EF4-FFF2-40B4-BE49-F238E27FC236}">
                <a16:creationId xmlns:a16="http://schemas.microsoft.com/office/drawing/2014/main" id="{CB47E4FC-D854-4C79-918D-8073512E62FE}"/>
              </a:ext>
            </a:extLst>
          </p:cNvPr>
          <p:cNvSpPr txBox="1"/>
          <p:nvPr/>
        </p:nvSpPr>
        <p:spPr>
          <a:xfrm>
            <a:off x="251520" y="4589108"/>
            <a:ext cx="7344816" cy="830997"/>
          </a:xfrm>
          <a:prstGeom prst="rect">
            <a:avLst/>
          </a:prstGeom>
          <a:noFill/>
        </p:spPr>
        <p:txBody>
          <a:bodyPr wrap="square" rtlCol="0">
            <a:spAutoFit/>
          </a:bodyPr>
          <a:lstStyle/>
          <a:p>
            <a:r>
              <a:rPr lang="zh-CN" altLang="en-US" dirty="0"/>
              <a:t>有时为了不</a:t>
            </a:r>
            <a:r>
              <a:rPr lang="en-US" altLang="zh-CN" dirty="0"/>
              <a:t>include</a:t>
            </a:r>
            <a:r>
              <a:rPr lang="zh-CN" altLang="en-US" dirty="0"/>
              <a:t>过多的头文件，手工加上很多原型，节省编译时间，但是写错了原型会有风险。</a:t>
            </a:r>
            <a:endParaRPr lang="en-US" dirty="0"/>
          </a:p>
        </p:txBody>
      </p:sp>
      <p:grpSp>
        <p:nvGrpSpPr>
          <p:cNvPr id="27" name="组合 26">
            <a:extLst>
              <a:ext uri="{FF2B5EF4-FFF2-40B4-BE49-F238E27FC236}">
                <a16:creationId xmlns:a16="http://schemas.microsoft.com/office/drawing/2014/main" id="{A22CF95C-488D-4642-8625-5E655CA6C8BB}"/>
              </a:ext>
            </a:extLst>
          </p:cNvPr>
          <p:cNvGrpSpPr/>
          <p:nvPr/>
        </p:nvGrpSpPr>
        <p:grpSpPr>
          <a:xfrm>
            <a:off x="5508104" y="188640"/>
            <a:ext cx="3341992" cy="2027659"/>
            <a:chOff x="5799457" y="517212"/>
            <a:chExt cx="3341992" cy="2027659"/>
          </a:xfrm>
        </p:grpSpPr>
        <p:sp>
          <p:nvSpPr>
            <p:cNvPr id="5" name="矩形 4">
              <a:extLst>
                <a:ext uri="{FF2B5EF4-FFF2-40B4-BE49-F238E27FC236}">
                  <a16:creationId xmlns:a16="http://schemas.microsoft.com/office/drawing/2014/main" id="{B4565F23-077A-4B00-8C80-CF2CB7091AAB}"/>
                </a:ext>
              </a:extLst>
            </p:cNvPr>
            <p:cNvSpPr/>
            <p:nvPr/>
          </p:nvSpPr>
          <p:spPr bwMode="auto">
            <a:xfrm>
              <a:off x="6825983" y="1731420"/>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矩形 5">
              <a:extLst>
                <a:ext uri="{FF2B5EF4-FFF2-40B4-BE49-F238E27FC236}">
                  <a16:creationId xmlns:a16="http://schemas.microsoft.com/office/drawing/2014/main" id="{43F23905-A37C-4576-AAEA-430D36C81A76}"/>
                </a:ext>
              </a:extLst>
            </p:cNvPr>
            <p:cNvSpPr/>
            <p:nvPr/>
          </p:nvSpPr>
          <p:spPr bwMode="auto">
            <a:xfrm>
              <a:off x="6825983" y="1327829"/>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65</a:t>
              </a:r>
            </a:p>
          </p:txBody>
        </p:sp>
        <p:sp>
          <p:nvSpPr>
            <p:cNvPr id="7" name="矩形 6">
              <a:extLst>
                <a:ext uri="{FF2B5EF4-FFF2-40B4-BE49-F238E27FC236}">
                  <a16:creationId xmlns:a16="http://schemas.microsoft.com/office/drawing/2014/main" id="{5C92911A-9F6E-4CE9-A3C3-1BE4AB1DE485}"/>
                </a:ext>
              </a:extLst>
            </p:cNvPr>
            <p:cNvSpPr/>
            <p:nvPr/>
          </p:nvSpPr>
          <p:spPr bwMode="auto">
            <a:xfrm>
              <a:off x="6825983" y="2142440"/>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8" name="矩形 7">
              <a:extLst>
                <a:ext uri="{FF2B5EF4-FFF2-40B4-BE49-F238E27FC236}">
                  <a16:creationId xmlns:a16="http://schemas.microsoft.com/office/drawing/2014/main" id="{D429EB69-6EE3-482D-941C-66567D432185}"/>
                </a:ext>
              </a:extLst>
            </p:cNvPr>
            <p:cNvSpPr/>
            <p:nvPr/>
          </p:nvSpPr>
          <p:spPr bwMode="auto">
            <a:xfrm>
              <a:off x="6825983" y="517212"/>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65</a:t>
              </a:r>
            </a:p>
          </p:txBody>
        </p:sp>
        <p:sp>
          <p:nvSpPr>
            <p:cNvPr id="9" name="文本框 8">
              <a:extLst>
                <a:ext uri="{FF2B5EF4-FFF2-40B4-BE49-F238E27FC236}">
                  <a16:creationId xmlns:a16="http://schemas.microsoft.com/office/drawing/2014/main" id="{F2B65421-9DAC-41B6-9591-528EAD369FEC}"/>
                </a:ext>
              </a:extLst>
            </p:cNvPr>
            <p:cNvSpPr txBox="1"/>
            <p:nvPr/>
          </p:nvSpPr>
          <p:spPr>
            <a:xfrm>
              <a:off x="8410159" y="517212"/>
              <a:ext cx="731290" cy="461665"/>
            </a:xfrm>
            <a:prstGeom prst="rect">
              <a:avLst/>
            </a:prstGeom>
            <a:noFill/>
          </p:spPr>
          <p:txBody>
            <a:bodyPr wrap="none" rtlCol="0">
              <a:spAutoFit/>
            </a:bodyPr>
            <a:lstStyle/>
            <a:p>
              <a:r>
                <a:rPr lang="en-US" dirty="0"/>
                <a:t>num</a:t>
              </a:r>
            </a:p>
          </p:txBody>
        </p:sp>
        <p:sp>
          <p:nvSpPr>
            <p:cNvPr id="10" name="文本框 9">
              <a:extLst>
                <a:ext uri="{FF2B5EF4-FFF2-40B4-BE49-F238E27FC236}">
                  <a16:creationId xmlns:a16="http://schemas.microsoft.com/office/drawing/2014/main" id="{AEEEC293-9E31-4987-AA6C-3D8D7DF6E5AD}"/>
                </a:ext>
              </a:extLst>
            </p:cNvPr>
            <p:cNvSpPr txBox="1"/>
            <p:nvPr/>
          </p:nvSpPr>
          <p:spPr>
            <a:xfrm>
              <a:off x="8411622" y="887685"/>
              <a:ext cx="559769" cy="461665"/>
            </a:xfrm>
            <a:prstGeom prst="rect">
              <a:avLst/>
            </a:prstGeom>
            <a:noFill/>
          </p:spPr>
          <p:txBody>
            <a:bodyPr wrap="none" rtlCol="0">
              <a:spAutoFit/>
            </a:bodyPr>
            <a:lstStyle/>
            <a:p>
              <a:r>
                <a:rPr lang="en-US" dirty="0" err="1"/>
                <a:t>len</a:t>
              </a:r>
              <a:endParaRPr lang="en-US" dirty="0"/>
            </a:p>
          </p:txBody>
        </p:sp>
        <p:sp>
          <p:nvSpPr>
            <p:cNvPr id="11" name="文本框 10">
              <a:extLst>
                <a:ext uri="{FF2B5EF4-FFF2-40B4-BE49-F238E27FC236}">
                  <a16:creationId xmlns:a16="http://schemas.microsoft.com/office/drawing/2014/main" id="{1E71ACFF-2F61-4242-9987-83AA1BE908CF}"/>
                </a:ext>
              </a:extLst>
            </p:cNvPr>
            <p:cNvSpPr txBox="1"/>
            <p:nvPr/>
          </p:nvSpPr>
          <p:spPr>
            <a:xfrm>
              <a:off x="5799457" y="1911607"/>
              <a:ext cx="867545" cy="461665"/>
            </a:xfrm>
            <a:prstGeom prst="rect">
              <a:avLst/>
            </a:prstGeom>
            <a:noFill/>
          </p:spPr>
          <p:txBody>
            <a:bodyPr wrap="none" rtlCol="0">
              <a:spAutoFit/>
            </a:bodyPr>
            <a:lstStyle/>
            <a:p>
              <a:r>
                <a:rPr lang="en-US" dirty="0" err="1"/>
                <a:t>strlen</a:t>
              </a:r>
              <a:endParaRPr lang="en-US" dirty="0"/>
            </a:p>
          </p:txBody>
        </p:sp>
        <p:cxnSp>
          <p:nvCxnSpPr>
            <p:cNvPr id="13" name="连接符: 曲线 12">
              <a:extLst>
                <a:ext uri="{FF2B5EF4-FFF2-40B4-BE49-F238E27FC236}">
                  <a16:creationId xmlns:a16="http://schemas.microsoft.com/office/drawing/2014/main" id="{11E0AFC6-707A-4680-8B62-D97A9B4332C2}"/>
                </a:ext>
              </a:extLst>
            </p:cNvPr>
            <p:cNvCxnSpPr>
              <a:cxnSpLocks/>
            </p:cNvCxnSpPr>
            <p:nvPr/>
          </p:nvCxnSpPr>
          <p:spPr bwMode="auto">
            <a:xfrm rot="16200000" flipV="1">
              <a:off x="6700829" y="1032468"/>
              <a:ext cx="1037056" cy="792058"/>
            </a:xfrm>
            <a:prstGeom prst="curvedConnector4">
              <a:avLst>
                <a:gd name="adj1" fmla="val 621"/>
                <a:gd name="adj2" fmla="val 166959"/>
              </a:avLst>
            </a:prstGeom>
            <a:solidFill>
              <a:schemeClr val="accent1"/>
            </a:solidFill>
            <a:ln w="38100" cap="sq" cmpd="sng" algn="ctr">
              <a:solidFill>
                <a:srgbClr val="FFC000"/>
              </a:solidFill>
              <a:prstDash val="solid"/>
              <a:round/>
              <a:headEnd type="none" w="sm" len="sm"/>
              <a:tailEnd type="triangle" w="med" len="lg"/>
            </a:ln>
            <a:effectLst/>
          </p:spPr>
        </p:cxnSp>
        <p:sp>
          <p:nvSpPr>
            <p:cNvPr id="14" name="矩形 13">
              <a:extLst>
                <a:ext uri="{FF2B5EF4-FFF2-40B4-BE49-F238E27FC236}">
                  <a16:creationId xmlns:a16="http://schemas.microsoft.com/office/drawing/2014/main" id="{C0555B77-5EE8-4514-AAA5-D9E051DA1BCB}"/>
                </a:ext>
              </a:extLst>
            </p:cNvPr>
            <p:cNvSpPr/>
            <p:nvPr/>
          </p:nvSpPr>
          <p:spPr bwMode="auto">
            <a:xfrm>
              <a:off x="6825983" y="918558"/>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6" name="左中括号 25">
              <a:extLst>
                <a:ext uri="{FF2B5EF4-FFF2-40B4-BE49-F238E27FC236}">
                  <a16:creationId xmlns:a16="http://schemas.microsoft.com/office/drawing/2014/main" id="{524486F5-9965-4291-ADC3-A16E60E469EB}"/>
                </a:ext>
              </a:extLst>
            </p:cNvPr>
            <p:cNvSpPr/>
            <p:nvPr/>
          </p:nvSpPr>
          <p:spPr bwMode="auto">
            <a:xfrm rot="5400000">
              <a:off x="7334761" y="1062502"/>
              <a:ext cx="561250" cy="1896767"/>
            </a:xfrm>
            <a:prstGeom prst="leftBracket">
              <a:avLst>
                <a:gd name="adj" fmla="val 33790"/>
              </a:avLst>
            </a:prstGeom>
            <a:solidFill>
              <a:schemeClr val="bg1">
                <a:alpha val="0"/>
              </a:schemeClr>
            </a:solidFill>
            <a:ln w="38100" cap="sq" cmpd="sng" algn="ctr">
              <a:solidFill>
                <a:srgbClr val="FFFF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grpSp>
      <p:sp>
        <p:nvSpPr>
          <p:cNvPr id="28" name="文本框 27">
            <a:extLst>
              <a:ext uri="{FF2B5EF4-FFF2-40B4-BE49-F238E27FC236}">
                <a16:creationId xmlns:a16="http://schemas.microsoft.com/office/drawing/2014/main" id="{8BC16BCC-A43F-4FC9-9AC2-A57714D5DE36}"/>
              </a:ext>
            </a:extLst>
          </p:cNvPr>
          <p:cNvSpPr txBox="1"/>
          <p:nvPr/>
        </p:nvSpPr>
        <p:spPr>
          <a:xfrm>
            <a:off x="280889" y="5623669"/>
            <a:ext cx="1723549" cy="461665"/>
          </a:xfrm>
          <a:prstGeom prst="rect">
            <a:avLst/>
          </a:prstGeom>
          <a:noFill/>
        </p:spPr>
        <p:txBody>
          <a:bodyPr wrap="none" rtlCol="0">
            <a:spAutoFit/>
          </a:bodyPr>
          <a:lstStyle/>
          <a:p>
            <a:r>
              <a:rPr lang="zh-CN" altLang="en-US" dirty="0"/>
              <a:t>输出结果？</a:t>
            </a:r>
            <a:endParaRPr lang="en-US" dirty="0"/>
          </a:p>
        </p:txBody>
      </p:sp>
      <p:sp>
        <p:nvSpPr>
          <p:cNvPr id="29" name="文本框 28">
            <a:extLst>
              <a:ext uri="{FF2B5EF4-FFF2-40B4-BE49-F238E27FC236}">
                <a16:creationId xmlns:a16="http://schemas.microsoft.com/office/drawing/2014/main" id="{4E429EAA-4D78-4C85-8CF8-6A2285C83BB0}"/>
              </a:ext>
            </a:extLst>
          </p:cNvPr>
          <p:cNvSpPr txBox="1"/>
          <p:nvPr/>
        </p:nvSpPr>
        <p:spPr>
          <a:xfrm>
            <a:off x="1937073" y="5623668"/>
            <a:ext cx="1261884" cy="461665"/>
          </a:xfrm>
          <a:prstGeom prst="rect">
            <a:avLst/>
          </a:prstGeom>
          <a:noFill/>
        </p:spPr>
        <p:txBody>
          <a:bodyPr wrap="none" rtlCol="0">
            <a:spAutoFit/>
          </a:bodyPr>
          <a:lstStyle/>
          <a:p>
            <a:r>
              <a:rPr lang="en-US" dirty="0"/>
              <a:t>0 </a:t>
            </a:r>
            <a:r>
              <a:rPr lang="zh-CN" altLang="en-US" dirty="0"/>
              <a:t>或者 </a:t>
            </a:r>
            <a:r>
              <a:rPr lang="en-US" altLang="zh-CN" dirty="0"/>
              <a:t>1</a:t>
            </a:r>
            <a:endParaRPr lang="en-US" dirty="0"/>
          </a:p>
        </p:txBody>
      </p:sp>
      <p:sp>
        <p:nvSpPr>
          <p:cNvPr id="30" name="文本框 29">
            <a:extLst>
              <a:ext uri="{FF2B5EF4-FFF2-40B4-BE49-F238E27FC236}">
                <a16:creationId xmlns:a16="http://schemas.microsoft.com/office/drawing/2014/main" id="{2F2804F0-CB43-4421-9382-E706E40FBA05}"/>
              </a:ext>
            </a:extLst>
          </p:cNvPr>
          <p:cNvSpPr txBox="1"/>
          <p:nvPr/>
        </p:nvSpPr>
        <p:spPr>
          <a:xfrm>
            <a:off x="3638963" y="5623668"/>
            <a:ext cx="1646605" cy="461665"/>
          </a:xfrm>
          <a:prstGeom prst="rect">
            <a:avLst/>
          </a:prstGeom>
          <a:noFill/>
        </p:spPr>
        <p:txBody>
          <a:bodyPr wrap="none" rtlCol="0">
            <a:spAutoFit/>
          </a:bodyPr>
          <a:lstStyle/>
          <a:p>
            <a:r>
              <a:rPr lang="en-US" dirty="0"/>
              <a:t>0   0   0   65</a:t>
            </a:r>
          </a:p>
        </p:txBody>
      </p:sp>
      <p:sp>
        <p:nvSpPr>
          <p:cNvPr id="31" name="文本框 30">
            <a:extLst>
              <a:ext uri="{FF2B5EF4-FFF2-40B4-BE49-F238E27FC236}">
                <a16:creationId xmlns:a16="http://schemas.microsoft.com/office/drawing/2014/main" id="{D2DFF1AF-224F-4AD0-AF01-8FF6BC876FA2}"/>
              </a:ext>
            </a:extLst>
          </p:cNvPr>
          <p:cNvSpPr txBox="1"/>
          <p:nvPr/>
        </p:nvSpPr>
        <p:spPr>
          <a:xfrm>
            <a:off x="6104701" y="5623668"/>
            <a:ext cx="1646605" cy="461665"/>
          </a:xfrm>
          <a:prstGeom prst="rect">
            <a:avLst/>
          </a:prstGeom>
          <a:noFill/>
        </p:spPr>
        <p:txBody>
          <a:bodyPr wrap="none" rtlCol="0">
            <a:spAutoFit/>
          </a:bodyPr>
          <a:lstStyle/>
          <a:p>
            <a:r>
              <a:rPr lang="en-US" dirty="0"/>
              <a:t>65   0   0   0</a:t>
            </a:r>
          </a:p>
        </p:txBody>
      </p:sp>
      <p:sp>
        <p:nvSpPr>
          <p:cNvPr id="32" name="文本框 31">
            <a:extLst>
              <a:ext uri="{FF2B5EF4-FFF2-40B4-BE49-F238E27FC236}">
                <a16:creationId xmlns:a16="http://schemas.microsoft.com/office/drawing/2014/main" id="{AF828794-D006-4706-9E6D-E51B649DC08F}"/>
              </a:ext>
            </a:extLst>
          </p:cNvPr>
          <p:cNvSpPr txBox="1"/>
          <p:nvPr/>
        </p:nvSpPr>
        <p:spPr>
          <a:xfrm>
            <a:off x="3725525" y="5949280"/>
            <a:ext cx="1473480" cy="461665"/>
          </a:xfrm>
          <a:prstGeom prst="rect">
            <a:avLst/>
          </a:prstGeom>
          <a:noFill/>
        </p:spPr>
        <p:txBody>
          <a:bodyPr wrap="none" rtlCol="0">
            <a:spAutoFit/>
          </a:bodyPr>
          <a:lstStyle/>
          <a:p>
            <a:r>
              <a:rPr lang="en-US" altLang="zh-CN" dirty="0"/>
              <a:t>big endian</a:t>
            </a:r>
            <a:endParaRPr lang="en-US" dirty="0"/>
          </a:p>
        </p:txBody>
      </p:sp>
      <p:sp>
        <p:nvSpPr>
          <p:cNvPr id="33" name="文本框 32">
            <a:extLst>
              <a:ext uri="{FF2B5EF4-FFF2-40B4-BE49-F238E27FC236}">
                <a16:creationId xmlns:a16="http://schemas.microsoft.com/office/drawing/2014/main" id="{9D467D7D-383F-469A-BE4D-80AC17D369B3}"/>
              </a:ext>
            </a:extLst>
          </p:cNvPr>
          <p:cNvSpPr txBox="1"/>
          <p:nvPr/>
        </p:nvSpPr>
        <p:spPr>
          <a:xfrm>
            <a:off x="6109510" y="5949280"/>
            <a:ext cx="1641796" cy="461665"/>
          </a:xfrm>
          <a:prstGeom prst="rect">
            <a:avLst/>
          </a:prstGeom>
          <a:noFill/>
        </p:spPr>
        <p:txBody>
          <a:bodyPr wrap="none" rtlCol="0">
            <a:spAutoFit/>
          </a:bodyPr>
          <a:lstStyle/>
          <a:p>
            <a:r>
              <a:rPr lang="en-US" altLang="zh-CN" dirty="0"/>
              <a:t>little endian</a:t>
            </a:r>
            <a:endParaRPr lang="en-US" dirty="0"/>
          </a:p>
        </p:txBody>
      </p:sp>
      <p:sp>
        <p:nvSpPr>
          <p:cNvPr id="34" name="文本框 33">
            <a:extLst>
              <a:ext uri="{FF2B5EF4-FFF2-40B4-BE49-F238E27FC236}">
                <a16:creationId xmlns:a16="http://schemas.microsoft.com/office/drawing/2014/main" id="{396D4EDA-D43C-4A7E-B31C-0678E9F9240D}"/>
              </a:ext>
            </a:extLst>
          </p:cNvPr>
          <p:cNvSpPr txBox="1"/>
          <p:nvPr/>
        </p:nvSpPr>
        <p:spPr>
          <a:xfrm>
            <a:off x="4148486" y="6338903"/>
            <a:ext cx="423514" cy="461665"/>
          </a:xfrm>
          <a:prstGeom prst="rect">
            <a:avLst/>
          </a:prstGeom>
          <a:noFill/>
        </p:spPr>
        <p:txBody>
          <a:bodyPr wrap="none" rtlCol="0">
            <a:spAutoFit/>
          </a:bodyPr>
          <a:lstStyle/>
          <a:p>
            <a:r>
              <a:rPr lang="en-US" dirty="0"/>
              <a:t>\0</a:t>
            </a:r>
          </a:p>
        </p:txBody>
      </p:sp>
      <p:sp>
        <p:nvSpPr>
          <p:cNvPr id="35" name="文本框 34">
            <a:extLst>
              <a:ext uri="{FF2B5EF4-FFF2-40B4-BE49-F238E27FC236}">
                <a16:creationId xmlns:a16="http://schemas.microsoft.com/office/drawing/2014/main" id="{19ECD07C-51C3-4957-94D0-1817EBC4E3B3}"/>
              </a:ext>
            </a:extLst>
          </p:cNvPr>
          <p:cNvSpPr txBox="1"/>
          <p:nvPr/>
        </p:nvSpPr>
        <p:spPr>
          <a:xfrm>
            <a:off x="6574861" y="6338902"/>
            <a:ext cx="706284" cy="461665"/>
          </a:xfrm>
          <a:prstGeom prst="rect">
            <a:avLst/>
          </a:prstGeom>
          <a:noFill/>
        </p:spPr>
        <p:txBody>
          <a:bodyPr wrap="none" rtlCol="0">
            <a:spAutoFit/>
          </a:bodyPr>
          <a:lstStyle/>
          <a:p>
            <a:r>
              <a:rPr lang="en-US" dirty="0"/>
              <a:t>A \0</a:t>
            </a:r>
          </a:p>
        </p:txBody>
      </p:sp>
    </p:spTree>
    <p:extLst>
      <p:ext uri="{BB962C8B-B14F-4D97-AF65-F5344CB8AC3E}">
        <p14:creationId xmlns:p14="http://schemas.microsoft.com/office/powerpoint/2010/main" val="116425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randombar(horizontal)">
                                      <p:cBhvr>
                                        <p:cTn id="27" dur="500"/>
                                        <p:tgtEl>
                                          <p:spTgt spid="30"/>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randombar(horizontal)">
                                      <p:cBhvr>
                                        <p:cTn id="30" dur="500"/>
                                        <p:tgtEl>
                                          <p:spTgt spid="31"/>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randombar(horizontal)">
                                      <p:cBhvr>
                                        <p:cTn id="33" dur="500"/>
                                        <p:tgtEl>
                                          <p:spTgt spid="3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randombar(horizontal)">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randombar(horizontal)">
                                      <p:cBhvr>
                                        <p:cTn id="41" dur="500"/>
                                        <p:tgtEl>
                                          <p:spTgt spid="34"/>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randombar(horizontal)">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8" grpId="0"/>
      <p:bldP spid="29" grpId="0"/>
      <p:bldP spid="30" grpId="0"/>
      <p:bldP spid="31" grpId="0"/>
      <p:bldP spid="32" grpId="0"/>
      <p:bldP spid="33" grpId="0"/>
      <p:bldP spid="34" grpId="0"/>
      <p:bldP spid="35"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A21936-9FC8-42E1-8F40-A147020EBC45}"/>
              </a:ext>
            </a:extLst>
          </p:cNvPr>
          <p:cNvSpPr txBox="1"/>
          <p:nvPr/>
        </p:nvSpPr>
        <p:spPr>
          <a:xfrm>
            <a:off x="192326" y="152273"/>
            <a:ext cx="3361818" cy="2308324"/>
          </a:xfrm>
          <a:prstGeom prst="rect">
            <a:avLst/>
          </a:prstGeom>
          <a:noFill/>
        </p:spPr>
        <p:txBody>
          <a:bodyPr wrap="none" rtlCol="0">
            <a:spAutoFit/>
          </a:bodyPr>
          <a:lstStyle/>
          <a:p>
            <a:r>
              <a:rPr lang="en-US" altLang="zh-CN" dirty="0"/>
              <a:t>int </a:t>
            </a:r>
            <a:r>
              <a:rPr lang="en-US" altLang="zh-CN" dirty="0" err="1"/>
              <a:t>memcmp</a:t>
            </a:r>
            <a:r>
              <a:rPr lang="en-US" altLang="zh-CN" dirty="0"/>
              <a:t>(void *v1);</a:t>
            </a:r>
          </a:p>
          <a:p>
            <a:r>
              <a:rPr lang="en-US" dirty="0"/>
              <a:t>……</a:t>
            </a:r>
          </a:p>
          <a:p>
            <a:r>
              <a:rPr lang="en-US" dirty="0"/>
              <a:t>int main()</a:t>
            </a:r>
          </a:p>
          <a:p>
            <a:r>
              <a:rPr lang="en-US" dirty="0"/>
              <a:t>{   int n = 17;</a:t>
            </a:r>
          </a:p>
          <a:p>
            <a:r>
              <a:rPr lang="en-US" dirty="0"/>
              <a:t>     int m = </a:t>
            </a:r>
            <a:r>
              <a:rPr lang="en-US" dirty="0" err="1"/>
              <a:t>memcmp</a:t>
            </a:r>
            <a:r>
              <a:rPr lang="en-US" dirty="0"/>
              <a:t>(&amp;n);</a:t>
            </a:r>
          </a:p>
          <a:p>
            <a:r>
              <a:rPr lang="en-US" dirty="0"/>
              <a:t>}</a:t>
            </a:r>
          </a:p>
        </p:txBody>
      </p:sp>
      <p:sp>
        <p:nvSpPr>
          <p:cNvPr id="5" name="矩形 4">
            <a:extLst>
              <a:ext uri="{FF2B5EF4-FFF2-40B4-BE49-F238E27FC236}">
                <a16:creationId xmlns:a16="http://schemas.microsoft.com/office/drawing/2014/main" id="{272A7A7C-6A59-4947-953E-AE4CA73009D2}"/>
              </a:ext>
            </a:extLst>
          </p:cNvPr>
          <p:cNvSpPr/>
          <p:nvPr/>
        </p:nvSpPr>
        <p:spPr bwMode="auto">
          <a:xfrm>
            <a:off x="2123728" y="3779717"/>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矩形 5">
            <a:extLst>
              <a:ext uri="{FF2B5EF4-FFF2-40B4-BE49-F238E27FC236}">
                <a16:creationId xmlns:a16="http://schemas.microsoft.com/office/drawing/2014/main" id="{FD3401B2-C357-455D-B951-68F49D89DFD1}"/>
              </a:ext>
            </a:extLst>
          </p:cNvPr>
          <p:cNvSpPr/>
          <p:nvPr/>
        </p:nvSpPr>
        <p:spPr bwMode="auto">
          <a:xfrm>
            <a:off x="2123728" y="4196188"/>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7" name="矩形 6">
            <a:extLst>
              <a:ext uri="{FF2B5EF4-FFF2-40B4-BE49-F238E27FC236}">
                <a16:creationId xmlns:a16="http://schemas.microsoft.com/office/drawing/2014/main" id="{F9DC0636-D2F4-4485-8336-A7E20EA52D32}"/>
              </a:ext>
            </a:extLst>
          </p:cNvPr>
          <p:cNvSpPr/>
          <p:nvPr/>
        </p:nvSpPr>
        <p:spPr bwMode="auto">
          <a:xfrm>
            <a:off x="2123728" y="2969100"/>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17</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文本框 7">
            <a:extLst>
              <a:ext uri="{FF2B5EF4-FFF2-40B4-BE49-F238E27FC236}">
                <a16:creationId xmlns:a16="http://schemas.microsoft.com/office/drawing/2014/main" id="{63D1B63F-A6E7-4D4B-8E9E-584F37B36FD1}"/>
              </a:ext>
            </a:extLst>
          </p:cNvPr>
          <p:cNvSpPr txBox="1"/>
          <p:nvPr/>
        </p:nvSpPr>
        <p:spPr>
          <a:xfrm>
            <a:off x="3707904" y="2969100"/>
            <a:ext cx="338554" cy="461665"/>
          </a:xfrm>
          <a:prstGeom prst="rect">
            <a:avLst/>
          </a:prstGeom>
          <a:noFill/>
        </p:spPr>
        <p:txBody>
          <a:bodyPr wrap="none" rtlCol="0">
            <a:spAutoFit/>
          </a:bodyPr>
          <a:lstStyle/>
          <a:p>
            <a:r>
              <a:rPr lang="en-US" dirty="0"/>
              <a:t>n</a:t>
            </a:r>
          </a:p>
        </p:txBody>
      </p:sp>
      <p:sp>
        <p:nvSpPr>
          <p:cNvPr id="9" name="文本框 8">
            <a:extLst>
              <a:ext uri="{FF2B5EF4-FFF2-40B4-BE49-F238E27FC236}">
                <a16:creationId xmlns:a16="http://schemas.microsoft.com/office/drawing/2014/main" id="{4B2BC516-675D-4893-A0EE-7FABA3C82C5B}"/>
              </a:ext>
            </a:extLst>
          </p:cNvPr>
          <p:cNvSpPr txBox="1"/>
          <p:nvPr/>
        </p:nvSpPr>
        <p:spPr>
          <a:xfrm>
            <a:off x="3709367" y="3339573"/>
            <a:ext cx="423514" cy="461665"/>
          </a:xfrm>
          <a:prstGeom prst="rect">
            <a:avLst/>
          </a:prstGeom>
          <a:noFill/>
        </p:spPr>
        <p:txBody>
          <a:bodyPr wrap="none" rtlCol="0">
            <a:spAutoFit/>
          </a:bodyPr>
          <a:lstStyle/>
          <a:p>
            <a:r>
              <a:rPr lang="en-US" dirty="0"/>
              <a:t>m</a:t>
            </a:r>
          </a:p>
        </p:txBody>
      </p:sp>
      <p:sp>
        <p:nvSpPr>
          <p:cNvPr id="10" name="文本框 9">
            <a:extLst>
              <a:ext uri="{FF2B5EF4-FFF2-40B4-BE49-F238E27FC236}">
                <a16:creationId xmlns:a16="http://schemas.microsoft.com/office/drawing/2014/main" id="{6EEED8E4-EA63-4BB4-9A9A-5E87AF000BA8}"/>
              </a:ext>
            </a:extLst>
          </p:cNvPr>
          <p:cNvSpPr txBox="1"/>
          <p:nvPr/>
        </p:nvSpPr>
        <p:spPr>
          <a:xfrm>
            <a:off x="301606" y="3720483"/>
            <a:ext cx="1455649" cy="830997"/>
          </a:xfrm>
          <a:prstGeom prst="rect">
            <a:avLst/>
          </a:prstGeom>
          <a:noFill/>
        </p:spPr>
        <p:txBody>
          <a:bodyPr wrap="square" rtlCol="0">
            <a:spAutoFit/>
          </a:bodyPr>
          <a:lstStyle/>
          <a:p>
            <a:r>
              <a:rPr lang="zh-CN" altLang="en-US" dirty="0"/>
              <a:t>声明的</a:t>
            </a:r>
            <a:r>
              <a:rPr lang="en-US" altLang="zh-CN" dirty="0" err="1"/>
              <a:t>memcmp</a:t>
            </a:r>
            <a:endParaRPr lang="en-US" dirty="0"/>
          </a:p>
        </p:txBody>
      </p:sp>
      <p:cxnSp>
        <p:nvCxnSpPr>
          <p:cNvPr id="11" name="连接符: 曲线 10">
            <a:extLst>
              <a:ext uri="{FF2B5EF4-FFF2-40B4-BE49-F238E27FC236}">
                <a16:creationId xmlns:a16="http://schemas.microsoft.com/office/drawing/2014/main" id="{4BAD9C5B-313E-4409-A35A-6315F9DE1808}"/>
              </a:ext>
            </a:extLst>
          </p:cNvPr>
          <p:cNvCxnSpPr>
            <a:cxnSpLocks/>
          </p:cNvCxnSpPr>
          <p:nvPr/>
        </p:nvCxnSpPr>
        <p:spPr bwMode="auto">
          <a:xfrm rot="10800000">
            <a:off x="2122265" y="3385163"/>
            <a:ext cx="790868" cy="615610"/>
          </a:xfrm>
          <a:prstGeom prst="curvedConnector3">
            <a:avLst>
              <a:gd name="adj1" fmla="val 178868"/>
            </a:avLst>
          </a:prstGeom>
          <a:solidFill>
            <a:schemeClr val="accent1"/>
          </a:solidFill>
          <a:ln w="38100" cap="sq" cmpd="sng" algn="ctr">
            <a:solidFill>
              <a:srgbClr val="FFC000"/>
            </a:solidFill>
            <a:prstDash val="solid"/>
            <a:round/>
            <a:headEnd type="none" w="sm" len="sm"/>
            <a:tailEnd type="triangle" w="med" len="lg"/>
          </a:ln>
          <a:effectLst/>
        </p:spPr>
      </p:cxnSp>
      <p:sp>
        <p:nvSpPr>
          <p:cNvPr id="12" name="矩形 11">
            <a:extLst>
              <a:ext uri="{FF2B5EF4-FFF2-40B4-BE49-F238E27FC236}">
                <a16:creationId xmlns:a16="http://schemas.microsoft.com/office/drawing/2014/main" id="{8BD04D55-44BE-4B86-9A7E-3FFD31BF98A5}"/>
              </a:ext>
            </a:extLst>
          </p:cNvPr>
          <p:cNvSpPr/>
          <p:nvPr/>
        </p:nvSpPr>
        <p:spPr bwMode="auto">
          <a:xfrm>
            <a:off x="2123728" y="3370446"/>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3" name="左中括号 12">
            <a:extLst>
              <a:ext uri="{FF2B5EF4-FFF2-40B4-BE49-F238E27FC236}">
                <a16:creationId xmlns:a16="http://schemas.microsoft.com/office/drawing/2014/main" id="{56FA87FB-32D8-4C39-BD80-EE5D85B15830}"/>
              </a:ext>
            </a:extLst>
          </p:cNvPr>
          <p:cNvSpPr/>
          <p:nvPr/>
        </p:nvSpPr>
        <p:spPr bwMode="auto">
          <a:xfrm rot="5400000">
            <a:off x="2630930" y="2132527"/>
            <a:ext cx="561250" cy="2251450"/>
          </a:xfrm>
          <a:prstGeom prst="leftBracket">
            <a:avLst>
              <a:gd name="adj" fmla="val 33790"/>
            </a:avLst>
          </a:prstGeom>
          <a:solidFill>
            <a:schemeClr val="bg1">
              <a:alpha val="0"/>
            </a:schemeClr>
          </a:solidFill>
          <a:ln w="38100" cap="sq" cmpd="sng" algn="ctr">
            <a:solidFill>
              <a:srgbClr val="FFFF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4" name="文本框 13">
            <a:extLst>
              <a:ext uri="{FF2B5EF4-FFF2-40B4-BE49-F238E27FC236}">
                <a16:creationId xmlns:a16="http://schemas.microsoft.com/office/drawing/2014/main" id="{A4B0508E-5C6D-46D7-959F-D51A4C7E8084}"/>
              </a:ext>
            </a:extLst>
          </p:cNvPr>
          <p:cNvSpPr txBox="1"/>
          <p:nvPr/>
        </p:nvSpPr>
        <p:spPr>
          <a:xfrm>
            <a:off x="3722146" y="3720483"/>
            <a:ext cx="492443" cy="461665"/>
          </a:xfrm>
          <a:prstGeom prst="rect">
            <a:avLst/>
          </a:prstGeom>
          <a:noFill/>
        </p:spPr>
        <p:txBody>
          <a:bodyPr wrap="none" rtlCol="0">
            <a:spAutoFit/>
          </a:bodyPr>
          <a:lstStyle/>
          <a:p>
            <a:r>
              <a:rPr lang="en-US" dirty="0"/>
              <a:t>v1</a:t>
            </a:r>
          </a:p>
        </p:txBody>
      </p:sp>
      <p:sp>
        <p:nvSpPr>
          <p:cNvPr id="20" name="右大括号 19">
            <a:extLst>
              <a:ext uri="{FF2B5EF4-FFF2-40B4-BE49-F238E27FC236}">
                <a16:creationId xmlns:a16="http://schemas.microsoft.com/office/drawing/2014/main" id="{297E7649-ED38-4F65-B867-A787C5220DA3}"/>
              </a:ext>
            </a:extLst>
          </p:cNvPr>
          <p:cNvSpPr/>
          <p:nvPr/>
        </p:nvSpPr>
        <p:spPr bwMode="auto">
          <a:xfrm rot="10800000">
            <a:off x="1619672" y="3767623"/>
            <a:ext cx="166158" cy="830996"/>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1" name="文本框 20">
            <a:extLst>
              <a:ext uri="{FF2B5EF4-FFF2-40B4-BE49-F238E27FC236}">
                <a16:creationId xmlns:a16="http://schemas.microsoft.com/office/drawing/2014/main" id="{8781A1C1-408F-466B-A4E1-010F11C8F46C}"/>
              </a:ext>
            </a:extLst>
          </p:cNvPr>
          <p:cNvSpPr txBox="1"/>
          <p:nvPr/>
        </p:nvSpPr>
        <p:spPr>
          <a:xfrm>
            <a:off x="5097545" y="3339573"/>
            <a:ext cx="2498792" cy="830997"/>
          </a:xfrm>
          <a:prstGeom prst="rect">
            <a:avLst/>
          </a:prstGeom>
          <a:noFill/>
        </p:spPr>
        <p:txBody>
          <a:bodyPr wrap="square" rtlCol="0">
            <a:spAutoFit/>
          </a:bodyPr>
          <a:lstStyle/>
          <a:p>
            <a:r>
              <a:rPr lang="zh-CN" altLang="en-US" dirty="0">
                <a:solidFill>
                  <a:srgbClr val="FFC000"/>
                </a:solidFill>
              </a:rPr>
              <a:t>实际的</a:t>
            </a:r>
            <a:r>
              <a:rPr lang="en-US" altLang="zh-CN" dirty="0" err="1">
                <a:solidFill>
                  <a:srgbClr val="FFC000"/>
                </a:solidFill>
              </a:rPr>
              <a:t>memcmp</a:t>
            </a:r>
            <a:r>
              <a:rPr lang="zh-CN" altLang="en-US" dirty="0">
                <a:solidFill>
                  <a:srgbClr val="FFC000"/>
                </a:solidFill>
              </a:rPr>
              <a:t>会往上找</a:t>
            </a:r>
            <a:r>
              <a:rPr lang="en-US" altLang="zh-CN" dirty="0">
                <a:solidFill>
                  <a:srgbClr val="FFC000"/>
                </a:solidFill>
              </a:rPr>
              <a:t>3</a:t>
            </a:r>
            <a:r>
              <a:rPr lang="zh-CN" altLang="en-US" dirty="0">
                <a:solidFill>
                  <a:srgbClr val="FFC000"/>
                </a:solidFill>
              </a:rPr>
              <a:t>个参数</a:t>
            </a:r>
            <a:endParaRPr lang="en-US" dirty="0">
              <a:solidFill>
                <a:srgbClr val="FFC000"/>
              </a:solidFill>
            </a:endParaRPr>
          </a:p>
        </p:txBody>
      </p:sp>
      <p:sp>
        <p:nvSpPr>
          <p:cNvPr id="22" name="右大括号 21">
            <a:extLst>
              <a:ext uri="{FF2B5EF4-FFF2-40B4-BE49-F238E27FC236}">
                <a16:creationId xmlns:a16="http://schemas.microsoft.com/office/drawing/2014/main" id="{82156E7B-98D3-4503-BE4F-A31F2614BBFC}"/>
              </a:ext>
            </a:extLst>
          </p:cNvPr>
          <p:cNvSpPr/>
          <p:nvPr/>
        </p:nvSpPr>
        <p:spPr bwMode="auto">
          <a:xfrm>
            <a:off x="4989310" y="2977627"/>
            <a:ext cx="145597" cy="1620992"/>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rgbClr val="FFC000"/>
              </a:solidFill>
              <a:effectLst/>
              <a:latin typeface="Times New Roman" pitchFamily="18" charset="0"/>
              <a:ea typeface="宋体" pitchFamily="2" charset="-122"/>
            </a:endParaRPr>
          </a:p>
        </p:txBody>
      </p:sp>
      <p:sp>
        <p:nvSpPr>
          <p:cNvPr id="23" name="文本框 22">
            <a:extLst>
              <a:ext uri="{FF2B5EF4-FFF2-40B4-BE49-F238E27FC236}">
                <a16:creationId xmlns:a16="http://schemas.microsoft.com/office/drawing/2014/main" id="{2FA456F8-A185-41B2-B3C8-D31027018678}"/>
              </a:ext>
            </a:extLst>
          </p:cNvPr>
          <p:cNvSpPr txBox="1"/>
          <p:nvPr/>
        </p:nvSpPr>
        <p:spPr>
          <a:xfrm>
            <a:off x="4330624" y="3720483"/>
            <a:ext cx="492443" cy="461665"/>
          </a:xfrm>
          <a:prstGeom prst="rect">
            <a:avLst/>
          </a:prstGeom>
          <a:noFill/>
        </p:spPr>
        <p:txBody>
          <a:bodyPr wrap="none" rtlCol="0">
            <a:spAutoFit/>
          </a:bodyPr>
          <a:lstStyle/>
          <a:p>
            <a:r>
              <a:rPr lang="en-US" dirty="0">
                <a:solidFill>
                  <a:srgbClr val="FFC000"/>
                </a:solidFill>
              </a:rPr>
              <a:t>v1</a:t>
            </a:r>
          </a:p>
        </p:txBody>
      </p:sp>
      <p:sp>
        <p:nvSpPr>
          <p:cNvPr id="24" name="文本框 23">
            <a:extLst>
              <a:ext uri="{FF2B5EF4-FFF2-40B4-BE49-F238E27FC236}">
                <a16:creationId xmlns:a16="http://schemas.microsoft.com/office/drawing/2014/main" id="{5799058C-CB2F-4DA1-900A-DACB395DD99D}"/>
              </a:ext>
            </a:extLst>
          </p:cNvPr>
          <p:cNvSpPr txBox="1"/>
          <p:nvPr/>
        </p:nvSpPr>
        <p:spPr>
          <a:xfrm>
            <a:off x="4330624" y="3313715"/>
            <a:ext cx="492443" cy="461665"/>
          </a:xfrm>
          <a:prstGeom prst="rect">
            <a:avLst/>
          </a:prstGeom>
          <a:noFill/>
        </p:spPr>
        <p:txBody>
          <a:bodyPr wrap="none" rtlCol="0">
            <a:spAutoFit/>
          </a:bodyPr>
          <a:lstStyle/>
          <a:p>
            <a:r>
              <a:rPr lang="en-US" dirty="0">
                <a:solidFill>
                  <a:srgbClr val="FFC000"/>
                </a:solidFill>
              </a:rPr>
              <a:t>v2</a:t>
            </a:r>
          </a:p>
        </p:txBody>
      </p:sp>
      <p:sp>
        <p:nvSpPr>
          <p:cNvPr id="25" name="文本框 24">
            <a:extLst>
              <a:ext uri="{FF2B5EF4-FFF2-40B4-BE49-F238E27FC236}">
                <a16:creationId xmlns:a16="http://schemas.microsoft.com/office/drawing/2014/main" id="{4498D2D3-CBE1-446E-A5C5-D59A94EDBDAA}"/>
              </a:ext>
            </a:extLst>
          </p:cNvPr>
          <p:cNvSpPr txBox="1"/>
          <p:nvPr/>
        </p:nvSpPr>
        <p:spPr>
          <a:xfrm>
            <a:off x="4321446" y="2939482"/>
            <a:ext cx="662361" cy="461665"/>
          </a:xfrm>
          <a:prstGeom prst="rect">
            <a:avLst/>
          </a:prstGeom>
          <a:noFill/>
        </p:spPr>
        <p:txBody>
          <a:bodyPr wrap="none" rtlCol="0">
            <a:spAutoFit/>
          </a:bodyPr>
          <a:lstStyle/>
          <a:p>
            <a:r>
              <a:rPr lang="en-US" altLang="zh-CN" dirty="0">
                <a:solidFill>
                  <a:srgbClr val="FFC000"/>
                </a:solidFill>
              </a:rPr>
              <a:t>size</a:t>
            </a:r>
            <a:endParaRPr lang="en-US" dirty="0">
              <a:solidFill>
                <a:srgbClr val="FFC000"/>
              </a:solidFill>
            </a:endParaRPr>
          </a:p>
        </p:txBody>
      </p:sp>
      <p:sp>
        <p:nvSpPr>
          <p:cNvPr id="26" name="文本框 25">
            <a:extLst>
              <a:ext uri="{FF2B5EF4-FFF2-40B4-BE49-F238E27FC236}">
                <a16:creationId xmlns:a16="http://schemas.microsoft.com/office/drawing/2014/main" id="{5ED689B0-153F-4915-B3DD-DCF476016B09}"/>
              </a:ext>
            </a:extLst>
          </p:cNvPr>
          <p:cNvSpPr txBox="1"/>
          <p:nvPr/>
        </p:nvSpPr>
        <p:spPr>
          <a:xfrm>
            <a:off x="3331529" y="692696"/>
            <a:ext cx="5653259" cy="830997"/>
          </a:xfrm>
          <a:prstGeom prst="rect">
            <a:avLst/>
          </a:prstGeom>
          <a:noFill/>
        </p:spPr>
        <p:txBody>
          <a:bodyPr wrap="square" rtlCol="0">
            <a:spAutoFit/>
          </a:bodyPr>
          <a:lstStyle/>
          <a:p>
            <a:r>
              <a:rPr lang="en-US" altLang="zh-CN" dirty="0" err="1">
                <a:solidFill>
                  <a:srgbClr val="FFFF00"/>
                </a:solidFill>
              </a:rPr>
              <a:t>memcmp</a:t>
            </a:r>
            <a:r>
              <a:rPr lang="zh-CN" altLang="en-US" dirty="0">
                <a:solidFill>
                  <a:srgbClr val="FFFF00"/>
                </a:solidFill>
              </a:rPr>
              <a:t>函数需要</a:t>
            </a:r>
            <a:r>
              <a:rPr lang="en-US" altLang="zh-CN" dirty="0">
                <a:solidFill>
                  <a:srgbClr val="FFFF00"/>
                </a:solidFill>
              </a:rPr>
              <a:t>3</a:t>
            </a:r>
            <a:r>
              <a:rPr lang="zh-CN" altLang="en-US" dirty="0">
                <a:solidFill>
                  <a:srgbClr val="FFFF00"/>
                </a:solidFill>
              </a:rPr>
              <a:t>个参数，却只给了</a:t>
            </a:r>
            <a:r>
              <a:rPr lang="en-US" altLang="zh-CN" dirty="0">
                <a:solidFill>
                  <a:srgbClr val="FFFF00"/>
                </a:solidFill>
              </a:rPr>
              <a:t>1</a:t>
            </a:r>
            <a:r>
              <a:rPr lang="zh-CN" altLang="en-US" dirty="0">
                <a:solidFill>
                  <a:srgbClr val="FFFF00"/>
                </a:solidFill>
              </a:rPr>
              <a:t>个。</a:t>
            </a:r>
            <a:endParaRPr lang="en-US" altLang="zh-CN" dirty="0">
              <a:solidFill>
                <a:srgbClr val="FFFF00"/>
              </a:solidFill>
            </a:endParaRPr>
          </a:p>
          <a:p>
            <a:r>
              <a:rPr lang="en-US" dirty="0">
                <a:solidFill>
                  <a:srgbClr val="FFFF00"/>
                </a:solidFill>
              </a:rPr>
              <a:t>int </a:t>
            </a:r>
            <a:r>
              <a:rPr lang="en-US" dirty="0" err="1">
                <a:solidFill>
                  <a:srgbClr val="FFFF00"/>
                </a:solidFill>
              </a:rPr>
              <a:t>memcmp</a:t>
            </a:r>
            <a:r>
              <a:rPr lang="en-US" dirty="0">
                <a:solidFill>
                  <a:srgbClr val="FFFF00"/>
                </a:solidFill>
              </a:rPr>
              <a:t>(void* v1, void* v2, int size);</a:t>
            </a:r>
          </a:p>
        </p:txBody>
      </p:sp>
      <p:sp>
        <p:nvSpPr>
          <p:cNvPr id="27" name="文本框 26">
            <a:extLst>
              <a:ext uri="{FF2B5EF4-FFF2-40B4-BE49-F238E27FC236}">
                <a16:creationId xmlns:a16="http://schemas.microsoft.com/office/drawing/2014/main" id="{07017417-451B-426C-BC9C-10FEC28301CA}"/>
              </a:ext>
            </a:extLst>
          </p:cNvPr>
          <p:cNvSpPr txBox="1"/>
          <p:nvPr/>
        </p:nvSpPr>
        <p:spPr>
          <a:xfrm>
            <a:off x="5642937" y="4405390"/>
            <a:ext cx="3296095" cy="461665"/>
          </a:xfrm>
          <a:prstGeom prst="rect">
            <a:avLst/>
          </a:prstGeom>
          <a:noFill/>
        </p:spPr>
        <p:txBody>
          <a:bodyPr wrap="none" rtlCol="0">
            <a:spAutoFit/>
          </a:bodyPr>
          <a:lstStyle/>
          <a:p>
            <a:r>
              <a:rPr lang="zh-CN" altLang="en-US" dirty="0"/>
              <a:t>程序运行时奔溃</a:t>
            </a:r>
            <a:r>
              <a:rPr lang="en-US" altLang="zh-CN" dirty="0"/>
              <a:t>crash</a:t>
            </a:r>
            <a:r>
              <a:rPr lang="zh-CN" altLang="en-US" dirty="0"/>
              <a:t>！</a:t>
            </a:r>
            <a:endParaRPr lang="en-US" dirty="0"/>
          </a:p>
        </p:txBody>
      </p:sp>
    </p:spTree>
    <p:extLst>
      <p:ext uri="{BB962C8B-B14F-4D97-AF65-F5344CB8AC3E}">
        <p14:creationId xmlns:p14="http://schemas.microsoft.com/office/powerpoint/2010/main" val="6137882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87B95D-42FB-4CA3-AD8A-43C196D534F3}"/>
              </a:ext>
            </a:extLst>
          </p:cNvPr>
          <p:cNvSpPr txBox="1"/>
          <p:nvPr/>
        </p:nvSpPr>
        <p:spPr>
          <a:xfrm>
            <a:off x="827584" y="548680"/>
            <a:ext cx="7610417" cy="1200329"/>
          </a:xfrm>
          <a:prstGeom prst="rect">
            <a:avLst/>
          </a:prstGeom>
          <a:noFill/>
        </p:spPr>
        <p:txBody>
          <a:bodyPr wrap="none" rtlCol="0">
            <a:spAutoFit/>
          </a:bodyPr>
          <a:lstStyle/>
          <a:p>
            <a:pPr marL="342900" indent="-342900">
              <a:buFont typeface="Arial" panose="020B0604020202020204" pitchFamily="34" charset="0"/>
              <a:buChar char="•"/>
            </a:pPr>
            <a:r>
              <a:rPr lang="en-US" altLang="zh-CN" dirty="0"/>
              <a:t>C</a:t>
            </a:r>
            <a:r>
              <a:rPr lang="zh-CN" altLang="en-US" dirty="0"/>
              <a:t>语言的编译器会使一些代码可以通过编译。</a:t>
            </a:r>
            <a:endParaRPr lang="en-US" altLang="zh-CN" dirty="0"/>
          </a:p>
          <a:p>
            <a:pPr marL="342900" indent="-342900">
              <a:buFont typeface="Arial" panose="020B0604020202020204" pitchFamily="34" charset="0"/>
              <a:buChar char="•"/>
            </a:pPr>
            <a:r>
              <a:rPr lang="en-US" altLang="zh-CN" dirty="0"/>
              <a:t>C++</a:t>
            </a:r>
            <a:r>
              <a:rPr lang="zh-CN" altLang="en-US" dirty="0"/>
              <a:t>需要</a:t>
            </a:r>
            <a:r>
              <a:rPr lang="zh-CN" altLang="en-US" dirty="0">
                <a:solidFill>
                  <a:srgbClr val="FFC000"/>
                </a:solidFill>
              </a:rPr>
              <a:t>一切就绪</a:t>
            </a:r>
            <a:r>
              <a:rPr lang="zh-CN" altLang="en-US" dirty="0"/>
              <a:t>后才行。</a:t>
            </a:r>
            <a:endParaRPr lang="en-US" altLang="zh-CN" dirty="0"/>
          </a:p>
          <a:p>
            <a:pPr marL="342900" indent="-342900">
              <a:buFont typeface="Arial" panose="020B0604020202020204" pitchFamily="34" charset="0"/>
              <a:buChar char="•"/>
            </a:pPr>
            <a:r>
              <a:rPr lang="en-US" altLang="zh-CN" dirty="0"/>
              <a:t>C</a:t>
            </a:r>
            <a:r>
              <a:rPr lang="zh-CN" altLang="en-US" dirty="0"/>
              <a:t>只要</a:t>
            </a:r>
            <a:r>
              <a:rPr lang="zh-CN" altLang="en-US" dirty="0">
                <a:solidFill>
                  <a:srgbClr val="FFC000"/>
                </a:solidFill>
              </a:rPr>
              <a:t>能用就行</a:t>
            </a:r>
            <a:r>
              <a:rPr lang="zh-CN" altLang="en-US" dirty="0"/>
              <a:t>。</a:t>
            </a:r>
            <a:r>
              <a:rPr lang="en-US" altLang="zh-CN" dirty="0"/>
              <a:t>As long as you know what’s going on.</a:t>
            </a:r>
            <a:endParaRPr lang="en-US" dirty="0"/>
          </a:p>
        </p:txBody>
      </p:sp>
      <p:sp>
        <p:nvSpPr>
          <p:cNvPr id="3" name="文本框 2">
            <a:extLst>
              <a:ext uri="{FF2B5EF4-FFF2-40B4-BE49-F238E27FC236}">
                <a16:creationId xmlns:a16="http://schemas.microsoft.com/office/drawing/2014/main" id="{04824CCF-BEFE-4033-92D5-302A754D7D9A}"/>
              </a:ext>
            </a:extLst>
          </p:cNvPr>
          <p:cNvSpPr txBox="1"/>
          <p:nvPr/>
        </p:nvSpPr>
        <p:spPr>
          <a:xfrm>
            <a:off x="971600" y="2708920"/>
            <a:ext cx="6530955" cy="1938992"/>
          </a:xfrm>
          <a:prstGeom prst="rect">
            <a:avLst/>
          </a:prstGeom>
          <a:noFill/>
        </p:spPr>
        <p:txBody>
          <a:bodyPr wrap="none" rtlCol="0">
            <a:spAutoFit/>
          </a:bodyPr>
          <a:lstStyle/>
          <a:p>
            <a:r>
              <a:rPr lang="en-US" altLang="zh-CN" dirty="0"/>
              <a:t>C</a:t>
            </a:r>
            <a:r>
              <a:rPr lang="zh-CN" altLang="en-US" dirty="0"/>
              <a:t>和</a:t>
            </a:r>
            <a:r>
              <a:rPr lang="en-US" dirty="0"/>
              <a:t>C++</a:t>
            </a:r>
            <a:r>
              <a:rPr lang="zh-CN" altLang="en-US" dirty="0"/>
              <a:t>编译上例函数调用时的差别：</a:t>
            </a:r>
            <a:endParaRPr lang="en-US" altLang="zh-CN" dirty="0"/>
          </a:p>
          <a:p>
            <a:r>
              <a:rPr lang="en-US" dirty="0"/>
              <a:t>C:           CALL &lt;</a:t>
            </a:r>
            <a:r>
              <a:rPr lang="en-US" dirty="0" err="1">
                <a:solidFill>
                  <a:srgbClr val="FFC000"/>
                </a:solidFill>
              </a:rPr>
              <a:t>mem</a:t>
            </a:r>
            <a:r>
              <a:rPr lang="en-US" altLang="zh-CN" dirty="0" err="1">
                <a:solidFill>
                  <a:srgbClr val="FFC000"/>
                </a:solidFill>
              </a:rPr>
              <a:t>cpy</a:t>
            </a:r>
            <a:r>
              <a:rPr lang="en-US" altLang="zh-CN" dirty="0"/>
              <a:t>&gt;</a:t>
            </a:r>
          </a:p>
          <a:p>
            <a:r>
              <a:rPr lang="en-US" dirty="0"/>
              <a:t>C++:       CALL &lt;</a:t>
            </a:r>
            <a:r>
              <a:rPr lang="en-US" dirty="0" err="1">
                <a:solidFill>
                  <a:srgbClr val="FFC000"/>
                </a:solidFill>
              </a:rPr>
              <a:t>memcpy_void_p</a:t>
            </a:r>
            <a:r>
              <a:rPr lang="en-US" dirty="0"/>
              <a:t>&gt;</a:t>
            </a:r>
          </a:p>
          <a:p>
            <a:endParaRPr lang="en-US" dirty="0"/>
          </a:p>
          <a:p>
            <a:r>
              <a:rPr lang="zh-CN" altLang="en-US" dirty="0"/>
              <a:t>所以</a:t>
            </a:r>
            <a:r>
              <a:rPr lang="en-US" altLang="zh-CN" dirty="0"/>
              <a:t>C++</a:t>
            </a:r>
            <a:r>
              <a:rPr lang="zh-CN" altLang="en-US" dirty="0"/>
              <a:t>在</a:t>
            </a:r>
            <a:r>
              <a:rPr lang="en-US" altLang="zh-CN" dirty="0"/>
              <a:t>linking</a:t>
            </a:r>
            <a:r>
              <a:rPr lang="zh-CN" altLang="en-US" dirty="0"/>
              <a:t>时上例就不会通过，更安全。</a:t>
            </a:r>
            <a:endParaRPr lang="en-US" dirty="0"/>
          </a:p>
        </p:txBody>
      </p:sp>
      <p:sp>
        <p:nvSpPr>
          <p:cNvPr id="4" name="文本框 3">
            <a:extLst>
              <a:ext uri="{FF2B5EF4-FFF2-40B4-BE49-F238E27FC236}">
                <a16:creationId xmlns:a16="http://schemas.microsoft.com/office/drawing/2014/main" id="{3437D449-1889-41A0-91B1-CA8AFB7012BA}"/>
              </a:ext>
            </a:extLst>
          </p:cNvPr>
          <p:cNvSpPr txBox="1"/>
          <p:nvPr/>
        </p:nvSpPr>
        <p:spPr>
          <a:xfrm>
            <a:off x="1043608" y="5013176"/>
            <a:ext cx="6173485" cy="461665"/>
          </a:xfrm>
          <a:prstGeom prst="rect">
            <a:avLst/>
          </a:prstGeom>
          <a:noFill/>
        </p:spPr>
        <p:txBody>
          <a:bodyPr wrap="none" rtlCol="0">
            <a:spAutoFit/>
          </a:bodyPr>
          <a:lstStyle/>
          <a:p>
            <a:r>
              <a:rPr lang="zh-CN" altLang="en-US" dirty="0"/>
              <a:t>为什么</a:t>
            </a:r>
            <a:r>
              <a:rPr lang="en-US" altLang="zh-CN" dirty="0"/>
              <a:t>C++</a:t>
            </a:r>
            <a:r>
              <a:rPr lang="zh-CN" altLang="en-US" dirty="0"/>
              <a:t>语言有</a:t>
            </a:r>
            <a:r>
              <a:rPr lang="zh-CN" altLang="en-US" dirty="0">
                <a:solidFill>
                  <a:srgbClr val="FFC000"/>
                </a:solidFill>
              </a:rPr>
              <a:t>函数重载</a:t>
            </a:r>
            <a:r>
              <a:rPr lang="zh-CN" altLang="en-US" dirty="0"/>
              <a:t>，而</a:t>
            </a:r>
            <a:r>
              <a:rPr lang="en-US" altLang="zh-CN" dirty="0"/>
              <a:t>C</a:t>
            </a:r>
            <a:r>
              <a:rPr lang="zh-CN" altLang="en-US" dirty="0"/>
              <a:t>语言没有？</a:t>
            </a:r>
            <a:endParaRPr lang="en-US" dirty="0"/>
          </a:p>
        </p:txBody>
      </p:sp>
    </p:spTree>
    <p:extLst>
      <p:ext uri="{BB962C8B-B14F-4D97-AF65-F5344CB8AC3E}">
        <p14:creationId xmlns:p14="http://schemas.microsoft.com/office/powerpoint/2010/main" val="18239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960551-A381-4B3B-80B7-15FFBFCF0DAA}"/>
              </a:ext>
            </a:extLst>
          </p:cNvPr>
          <p:cNvSpPr txBox="1"/>
          <p:nvPr/>
        </p:nvSpPr>
        <p:spPr>
          <a:xfrm>
            <a:off x="539552" y="332656"/>
            <a:ext cx="7904728" cy="1200329"/>
          </a:xfrm>
          <a:prstGeom prst="rect">
            <a:avLst/>
          </a:prstGeom>
          <a:noFill/>
        </p:spPr>
        <p:txBody>
          <a:bodyPr wrap="none" rtlCol="0">
            <a:spAutoFit/>
          </a:bodyPr>
          <a:lstStyle/>
          <a:p>
            <a:r>
              <a:rPr lang="en-US" altLang="zh-CN" dirty="0">
                <a:solidFill>
                  <a:srgbClr val="FFC000"/>
                </a:solidFill>
              </a:rPr>
              <a:t>segment fault</a:t>
            </a:r>
            <a:r>
              <a:rPr lang="en-US" altLang="zh-CN" dirty="0"/>
              <a:t>: </a:t>
            </a:r>
            <a:r>
              <a:rPr lang="zh-CN" altLang="en-US" dirty="0"/>
              <a:t>解引用了一个非法的指针。</a:t>
            </a:r>
            <a:endParaRPr lang="en-US" altLang="zh-CN" dirty="0"/>
          </a:p>
          <a:p>
            <a:r>
              <a:rPr lang="zh-CN" altLang="en-US" dirty="0"/>
              <a:t>*</a:t>
            </a:r>
            <a:r>
              <a:rPr lang="en-US" altLang="zh-CN" dirty="0"/>
              <a:t>(NULL) </a:t>
            </a:r>
            <a:r>
              <a:rPr lang="zh-CN" altLang="en-US" dirty="0"/>
              <a:t>这个代码不能通过编译，不可对空指针解引用。</a:t>
            </a:r>
            <a:endParaRPr lang="en-US" altLang="zh-CN" dirty="0"/>
          </a:p>
          <a:p>
            <a:r>
              <a:rPr lang="zh-CN" altLang="en-US" dirty="0"/>
              <a:t>但是运行时可能会发生。</a:t>
            </a:r>
            <a:endParaRPr lang="en-US" dirty="0"/>
          </a:p>
        </p:txBody>
      </p:sp>
      <p:sp>
        <p:nvSpPr>
          <p:cNvPr id="3" name="文本框 2">
            <a:extLst>
              <a:ext uri="{FF2B5EF4-FFF2-40B4-BE49-F238E27FC236}">
                <a16:creationId xmlns:a16="http://schemas.microsoft.com/office/drawing/2014/main" id="{79914836-1817-4DF4-855F-C8DB95BD4194}"/>
              </a:ext>
            </a:extLst>
          </p:cNvPr>
          <p:cNvSpPr txBox="1"/>
          <p:nvPr/>
        </p:nvSpPr>
        <p:spPr>
          <a:xfrm>
            <a:off x="539552" y="1700808"/>
            <a:ext cx="4229043" cy="1569660"/>
          </a:xfrm>
          <a:prstGeom prst="rect">
            <a:avLst/>
          </a:prstGeom>
          <a:noFill/>
        </p:spPr>
        <p:txBody>
          <a:bodyPr wrap="none" rtlCol="0">
            <a:spAutoFit/>
          </a:bodyPr>
          <a:lstStyle/>
          <a:p>
            <a:r>
              <a:rPr lang="en-US" altLang="zh-CN" dirty="0">
                <a:solidFill>
                  <a:srgbClr val="FFC000"/>
                </a:solidFill>
              </a:rPr>
              <a:t>BUS error</a:t>
            </a:r>
            <a:r>
              <a:rPr lang="zh-CN" altLang="en-US" dirty="0"/>
              <a:t>：地址不是合理的。</a:t>
            </a:r>
            <a:endParaRPr lang="en-US" altLang="zh-CN" dirty="0"/>
          </a:p>
          <a:p>
            <a:r>
              <a:rPr lang="en-US" dirty="0"/>
              <a:t>void* </a:t>
            </a:r>
            <a:r>
              <a:rPr lang="en-US" dirty="0" err="1"/>
              <a:t>vp</a:t>
            </a:r>
            <a:r>
              <a:rPr lang="en-US" dirty="0"/>
              <a:t> = ……;</a:t>
            </a:r>
          </a:p>
          <a:p>
            <a:r>
              <a:rPr lang="en-US" dirty="0"/>
              <a:t>*(short*)</a:t>
            </a:r>
            <a:r>
              <a:rPr lang="en-US" dirty="0" err="1"/>
              <a:t>vp</a:t>
            </a:r>
            <a:r>
              <a:rPr lang="en-US" dirty="0"/>
              <a:t> = 7;</a:t>
            </a:r>
          </a:p>
          <a:p>
            <a:r>
              <a:rPr lang="zh-CN" altLang="en-US" dirty="0"/>
              <a:t>*</a:t>
            </a:r>
            <a:r>
              <a:rPr lang="en-US" altLang="zh-CN" dirty="0"/>
              <a:t>(int*)</a:t>
            </a:r>
            <a:r>
              <a:rPr lang="en-US" altLang="zh-CN" dirty="0" err="1"/>
              <a:t>vp</a:t>
            </a:r>
            <a:r>
              <a:rPr lang="en-US" altLang="zh-CN" dirty="0"/>
              <a:t> = 55;</a:t>
            </a:r>
            <a:endParaRPr lang="en-US" dirty="0"/>
          </a:p>
        </p:txBody>
      </p:sp>
      <p:sp>
        <p:nvSpPr>
          <p:cNvPr id="4" name="文本框 3">
            <a:extLst>
              <a:ext uri="{FF2B5EF4-FFF2-40B4-BE49-F238E27FC236}">
                <a16:creationId xmlns:a16="http://schemas.microsoft.com/office/drawing/2014/main" id="{B29480A9-C20F-4FB7-B8CC-227BB05C88F4}"/>
              </a:ext>
            </a:extLst>
          </p:cNvPr>
          <p:cNvSpPr txBox="1"/>
          <p:nvPr/>
        </p:nvSpPr>
        <p:spPr>
          <a:xfrm>
            <a:off x="2708993" y="2439471"/>
            <a:ext cx="2885726" cy="461665"/>
          </a:xfrm>
          <a:prstGeom prst="rect">
            <a:avLst/>
          </a:prstGeom>
          <a:noFill/>
        </p:spPr>
        <p:txBody>
          <a:bodyPr wrap="none" rtlCol="0">
            <a:spAutoFit/>
          </a:bodyPr>
          <a:lstStyle/>
          <a:p>
            <a:r>
              <a:rPr lang="en-US" dirty="0"/>
              <a:t>//</a:t>
            </a:r>
            <a:r>
              <a:rPr lang="en-US" dirty="0">
                <a:solidFill>
                  <a:srgbClr val="FFC000"/>
                </a:solidFill>
              </a:rPr>
              <a:t>50%</a:t>
            </a:r>
            <a:r>
              <a:rPr lang="zh-CN" altLang="en-US" dirty="0"/>
              <a:t>会出</a:t>
            </a:r>
            <a:r>
              <a:rPr lang="en-US" altLang="zh-CN" dirty="0"/>
              <a:t>BUS error</a:t>
            </a:r>
            <a:endParaRPr lang="en-US" dirty="0"/>
          </a:p>
        </p:txBody>
      </p:sp>
      <p:sp>
        <p:nvSpPr>
          <p:cNvPr id="5" name="文本框 4">
            <a:extLst>
              <a:ext uri="{FF2B5EF4-FFF2-40B4-BE49-F238E27FC236}">
                <a16:creationId xmlns:a16="http://schemas.microsoft.com/office/drawing/2014/main" id="{3FCCCF38-DC40-4B94-96FD-CBA2CC320A63}"/>
              </a:ext>
            </a:extLst>
          </p:cNvPr>
          <p:cNvSpPr txBox="1"/>
          <p:nvPr/>
        </p:nvSpPr>
        <p:spPr>
          <a:xfrm>
            <a:off x="539552" y="4149080"/>
            <a:ext cx="7643439" cy="1938992"/>
          </a:xfrm>
          <a:prstGeom prst="rect">
            <a:avLst/>
          </a:prstGeom>
          <a:noFill/>
        </p:spPr>
        <p:txBody>
          <a:bodyPr wrap="none" rtlCol="0">
            <a:spAutoFit/>
          </a:bodyPr>
          <a:lstStyle/>
          <a:p>
            <a:r>
              <a:rPr lang="zh-CN" altLang="en-US" dirty="0"/>
              <a:t>如果</a:t>
            </a:r>
            <a:r>
              <a:rPr lang="en-US" altLang="zh-CN" dirty="0" err="1"/>
              <a:t>vp</a:t>
            </a:r>
            <a:r>
              <a:rPr lang="zh-CN" altLang="en-US" dirty="0"/>
              <a:t>指向</a:t>
            </a:r>
            <a:r>
              <a:rPr lang="en-US" altLang="zh-CN" dirty="0"/>
              <a:t>4</a:t>
            </a:r>
            <a:r>
              <a:rPr lang="zh-CN" altLang="en-US" dirty="0"/>
              <a:t>个</a:t>
            </a:r>
            <a:r>
              <a:rPr lang="en-US" altLang="zh-CN" dirty="0"/>
              <a:t>segment</a:t>
            </a:r>
            <a:r>
              <a:rPr lang="zh-CN" altLang="en-US" dirty="0"/>
              <a:t>中的一个，不会出</a:t>
            </a:r>
            <a:r>
              <a:rPr lang="en-US" altLang="zh-CN" dirty="0"/>
              <a:t>segment fault</a:t>
            </a:r>
            <a:r>
              <a:rPr lang="zh-CN" altLang="en-US" dirty="0"/>
              <a:t>。</a:t>
            </a:r>
            <a:endParaRPr lang="en-US" altLang="zh-CN" dirty="0"/>
          </a:p>
          <a:p>
            <a:r>
              <a:rPr lang="zh-CN" altLang="en-US" dirty="0"/>
              <a:t>硬件和</a:t>
            </a:r>
            <a:r>
              <a:rPr lang="en-US" altLang="zh-CN" dirty="0"/>
              <a:t>OS</a:t>
            </a:r>
            <a:r>
              <a:rPr lang="zh-CN" altLang="en-US" dirty="0"/>
              <a:t>会因效率原因做限制：</a:t>
            </a:r>
            <a:endParaRPr lang="en-US" altLang="zh-CN" dirty="0"/>
          </a:p>
          <a:p>
            <a:pPr marL="342900" indent="-342900">
              <a:buFont typeface="Arial" panose="020B0604020202020204" pitchFamily="34" charset="0"/>
              <a:buChar char="•"/>
            </a:pPr>
            <a:r>
              <a:rPr lang="zh-CN" altLang="en-US" dirty="0"/>
              <a:t>所有</a:t>
            </a:r>
            <a:r>
              <a:rPr lang="en-US" altLang="zh-CN" dirty="0"/>
              <a:t>int</a:t>
            </a:r>
            <a:r>
              <a:rPr lang="zh-CN" altLang="en-US" dirty="0"/>
              <a:t>起始地址须为</a:t>
            </a:r>
            <a:r>
              <a:rPr lang="en-US" altLang="zh-CN" dirty="0"/>
              <a:t>4</a:t>
            </a:r>
            <a:r>
              <a:rPr lang="zh-CN" altLang="en-US" dirty="0"/>
              <a:t>的整数倍。</a:t>
            </a:r>
            <a:endParaRPr lang="en-US" altLang="zh-CN" dirty="0"/>
          </a:p>
          <a:p>
            <a:pPr marL="342900" indent="-342900">
              <a:buFont typeface="Arial" panose="020B0604020202020204" pitchFamily="34" charset="0"/>
              <a:buChar char="•"/>
            </a:pPr>
            <a:r>
              <a:rPr lang="en-US" altLang="zh-CN" dirty="0"/>
              <a:t>short</a:t>
            </a:r>
            <a:r>
              <a:rPr lang="zh-CN" altLang="en-US" dirty="0"/>
              <a:t>起始地址为偶数。</a:t>
            </a:r>
            <a:endParaRPr lang="en-US" altLang="zh-CN" dirty="0"/>
          </a:p>
          <a:p>
            <a:pPr marL="342900" indent="-342900">
              <a:buFont typeface="Arial" panose="020B0604020202020204" pitchFamily="34" charset="0"/>
              <a:buChar char="•"/>
            </a:pPr>
            <a:r>
              <a:rPr lang="zh-CN" altLang="en-US" dirty="0"/>
              <a:t>除</a:t>
            </a:r>
            <a:r>
              <a:rPr lang="en-US" altLang="zh-CN" dirty="0"/>
              <a:t>short</a:t>
            </a:r>
            <a:r>
              <a:rPr lang="zh-CN" altLang="en-US" dirty="0"/>
              <a:t>和</a:t>
            </a:r>
            <a:r>
              <a:rPr lang="en-US" altLang="zh-CN" dirty="0"/>
              <a:t>byte</a:t>
            </a:r>
            <a:r>
              <a:rPr lang="zh-CN" altLang="en-US" dirty="0"/>
              <a:t>以外，起始地址都是</a:t>
            </a:r>
            <a:r>
              <a:rPr lang="en-US" altLang="zh-CN" dirty="0"/>
              <a:t>4</a:t>
            </a:r>
            <a:r>
              <a:rPr lang="zh-CN" altLang="en-US" dirty="0"/>
              <a:t>的整数倍。</a:t>
            </a:r>
            <a:endParaRPr lang="en-US" dirty="0"/>
          </a:p>
        </p:txBody>
      </p:sp>
      <p:grpSp>
        <p:nvGrpSpPr>
          <p:cNvPr id="11" name="组合 10">
            <a:extLst>
              <a:ext uri="{FF2B5EF4-FFF2-40B4-BE49-F238E27FC236}">
                <a16:creationId xmlns:a16="http://schemas.microsoft.com/office/drawing/2014/main" id="{93D5A6C2-A2C6-49DA-B80B-D29105EB58F0}"/>
              </a:ext>
            </a:extLst>
          </p:cNvPr>
          <p:cNvGrpSpPr/>
          <p:nvPr/>
        </p:nvGrpSpPr>
        <p:grpSpPr>
          <a:xfrm>
            <a:off x="6107756" y="1265392"/>
            <a:ext cx="1508810" cy="2880320"/>
            <a:chOff x="6107756" y="1265392"/>
            <a:chExt cx="1508810" cy="2880320"/>
          </a:xfrm>
        </p:grpSpPr>
        <p:sp>
          <p:nvSpPr>
            <p:cNvPr id="6" name="矩形 5">
              <a:extLst>
                <a:ext uri="{FF2B5EF4-FFF2-40B4-BE49-F238E27FC236}">
                  <a16:creationId xmlns:a16="http://schemas.microsoft.com/office/drawing/2014/main" id="{F8FDB02B-65D3-46C9-9612-89DAA2F9BDFB}"/>
                </a:ext>
              </a:extLst>
            </p:cNvPr>
            <p:cNvSpPr/>
            <p:nvPr/>
          </p:nvSpPr>
          <p:spPr bwMode="auto">
            <a:xfrm>
              <a:off x="6107756" y="1265392"/>
              <a:ext cx="1508810" cy="288032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2D05DE1D-2E5E-407D-AD21-0DF155365FE3}"/>
                </a:ext>
              </a:extLst>
            </p:cNvPr>
            <p:cNvSpPr txBox="1"/>
            <p:nvPr/>
          </p:nvSpPr>
          <p:spPr>
            <a:xfrm>
              <a:off x="6407703" y="1557662"/>
              <a:ext cx="864096" cy="461665"/>
            </a:xfrm>
            <a:prstGeom prst="rect">
              <a:avLst/>
            </a:prstGeom>
            <a:noFill/>
          </p:spPr>
          <p:txBody>
            <a:bodyPr wrap="square" rtlCol="0">
              <a:spAutoFit/>
            </a:bodyPr>
            <a:lstStyle/>
            <a:p>
              <a:r>
                <a:rPr lang="en-US" altLang="zh-CN" dirty="0"/>
                <a:t>stack</a:t>
              </a:r>
              <a:endParaRPr lang="en-US" dirty="0"/>
            </a:p>
          </p:txBody>
        </p:sp>
        <p:sp>
          <p:nvSpPr>
            <p:cNvPr id="8" name="文本框 7">
              <a:extLst>
                <a:ext uri="{FF2B5EF4-FFF2-40B4-BE49-F238E27FC236}">
                  <a16:creationId xmlns:a16="http://schemas.microsoft.com/office/drawing/2014/main" id="{76A455F1-030A-40A3-BB68-D4C9542C5A96}"/>
                </a:ext>
              </a:extLst>
            </p:cNvPr>
            <p:cNvSpPr txBox="1"/>
            <p:nvPr/>
          </p:nvSpPr>
          <p:spPr>
            <a:xfrm>
              <a:off x="6459690" y="2302800"/>
              <a:ext cx="864096" cy="461665"/>
            </a:xfrm>
            <a:prstGeom prst="rect">
              <a:avLst/>
            </a:prstGeom>
            <a:noFill/>
          </p:spPr>
          <p:txBody>
            <a:bodyPr wrap="square" rtlCol="0">
              <a:spAutoFit/>
            </a:bodyPr>
            <a:lstStyle/>
            <a:p>
              <a:r>
                <a:rPr lang="en-US" altLang="zh-CN" dirty="0"/>
                <a:t>heap</a:t>
              </a:r>
              <a:endParaRPr lang="en-US" dirty="0"/>
            </a:p>
          </p:txBody>
        </p:sp>
        <p:sp>
          <p:nvSpPr>
            <p:cNvPr id="9" name="文本框 8">
              <a:extLst>
                <a:ext uri="{FF2B5EF4-FFF2-40B4-BE49-F238E27FC236}">
                  <a16:creationId xmlns:a16="http://schemas.microsoft.com/office/drawing/2014/main" id="{244CC498-2550-4514-B412-5B84C38C5F43}"/>
                </a:ext>
              </a:extLst>
            </p:cNvPr>
            <p:cNvSpPr txBox="1"/>
            <p:nvPr/>
          </p:nvSpPr>
          <p:spPr>
            <a:xfrm>
              <a:off x="6459690" y="2967335"/>
              <a:ext cx="864096" cy="461665"/>
            </a:xfrm>
            <a:prstGeom prst="rect">
              <a:avLst/>
            </a:prstGeom>
            <a:noFill/>
          </p:spPr>
          <p:txBody>
            <a:bodyPr wrap="square" rtlCol="0">
              <a:spAutoFit/>
            </a:bodyPr>
            <a:lstStyle/>
            <a:p>
              <a:r>
                <a:rPr lang="en-US" altLang="zh-CN" dirty="0"/>
                <a:t>code</a:t>
              </a:r>
              <a:endParaRPr lang="en-US" dirty="0"/>
            </a:p>
          </p:txBody>
        </p:sp>
        <p:sp>
          <p:nvSpPr>
            <p:cNvPr id="10" name="文本框 9">
              <a:extLst>
                <a:ext uri="{FF2B5EF4-FFF2-40B4-BE49-F238E27FC236}">
                  <a16:creationId xmlns:a16="http://schemas.microsoft.com/office/drawing/2014/main" id="{734DC91F-0F02-4148-A836-7E82A96C4544}"/>
                </a:ext>
              </a:extLst>
            </p:cNvPr>
            <p:cNvSpPr txBox="1"/>
            <p:nvPr/>
          </p:nvSpPr>
          <p:spPr>
            <a:xfrm>
              <a:off x="6512857" y="3408966"/>
              <a:ext cx="757763" cy="461665"/>
            </a:xfrm>
            <a:prstGeom prst="rect">
              <a:avLst/>
            </a:prstGeom>
            <a:noFill/>
          </p:spPr>
          <p:txBody>
            <a:bodyPr wrap="square" rtlCol="0">
              <a:spAutoFit/>
            </a:bodyPr>
            <a:lstStyle/>
            <a:p>
              <a:r>
                <a:rPr lang="en-US" altLang="zh-CN" dirty="0"/>
                <a:t>data</a:t>
              </a:r>
              <a:endParaRPr lang="en-US" dirty="0"/>
            </a:p>
          </p:txBody>
        </p:sp>
      </p:grpSp>
      <p:sp>
        <p:nvSpPr>
          <p:cNvPr id="12" name="文本框 11">
            <a:extLst>
              <a:ext uri="{FF2B5EF4-FFF2-40B4-BE49-F238E27FC236}">
                <a16:creationId xmlns:a16="http://schemas.microsoft.com/office/drawing/2014/main" id="{6B6E2E96-697A-4810-A4EF-1250E885889E}"/>
              </a:ext>
            </a:extLst>
          </p:cNvPr>
          <p:cNvSpPr txBox="1"/>
          <p:nvPr/>
        </p:nvSpPr>
        <p:spPr>
          <a:xfrm>
            <a:off x="539552" y="3178134"/>
            <a:ext cx="4629794" cy="461665"/>
          </a:xfrm>
          <a:prstGeom prst="rect">
            <a:avLst/>
          </a:prstGeom>
          <a:noFill/>
        </p:spPr>
        <p:txBody>
          <a:bodyPr wrap="none" rtlCol="0">
            <a:spAutoFit/>
          </a:bodyPr>
          <a:lstStyle/>
          <a:p>
            <a:r>
              <a:rPr lang="en-US" altLang="zh-CN" dirty="0"/>
              <a:t>//</a:t>
            </a:r>
            <a:r>
              <a:rPr lang="zh-CN" altLang="en-US" dirty="0"/>
              <a:t> </a:t>
            </a:r>
            <a:r>
              <a:rPr lang="en-US" altLang="zh-CN" dirty="0" err="1"/>
              <a:t>vp</a:t>
            </a:r>
            <a:r>
              <a:rPr lang="zh-CN" altLang="en-US" dirty="0"/>
              <a:t>不是</a:t>
            </a:r>
            <a:r>
              <a:rPr lang="en-US" altLang="zh-CN" dirty="0"/>
              <a:t>4</a:t>
            </a:r>
            <a:r>
              <a:rPr lang="zh-CN" altLang="en-US" dirty="0"/>
              <a:t>的倍数，则出</a:t>
            </a:r>
            <a:r>
              <a:rPr lang="en-US" altLang="zh-CN" dirty="0"/>
              <a:t>BUS error</a:t>
            </a:r>
            <a:endParaRPr lang="en-US" dirty="0"/>
          </a:p>
        </p:txBody>
      </p:sp>
      <p:sp>
        <p:nvSpPr>
          <p:cNvPr id="13" name="文本框 12">
            <a:extLst>
              <a:ext uri="{FF2B5EF4-FFF2-40B4-BE49-F238E27FC236}">
                <a16:creationId xmlns:a16="http://schemas.microsoft.com/office/drawing/2014/main" id="{EF7119D5-CE04-4E39-AB69-FFD1524C38D6}"/>
              </a:ext>
            </a:extLst>
          </p:cNvPr>
          <p:cNvSpPr txBox="1"/>
          <p:nvPr/>
        </p:nvSpPr>
        <p:spPr>
          <a:xfrm>
            <a:off x="323528" y="6135688"/>
            <a:ext cx="8600431" cy="461665"/>
          </a:xfrm>
          <a:prstGeom prst="rect">
            <a:avLst/>
          </a:prstGeom>
          <a:noFill/>
        </p:spPr>
        <p:txBody>
          <a:bodyPr wrap="none" rtlCol="0">
            <a:spAutoFit/>
          </a:bodyPr>
          <a:lstStyle/>
          <a:p>
            <a:r>
              <a:rPr lang="en-US" dirty="0"/>
              <a:t>BUS error</a:t>
            </a:r>
            <a:r>
              <a:rPr lang="zh-CN" altLang="en-US" dirty="0"/>
              <a:t>比</a:t>
            </a:r>
            <a:r>
              <a:rPr lang="en-US" altLang="zh-CN" dirty="0"/>
              <a:t>segment fault</a:t>
            </a:r>
            <a:r>
              <a:rPr lang="zh-CN" altLang="en-US" dirty="0"/>
              <a:t>较少出现，一般手工</a:t>
            </a:r>
            <a:r>
              <a:rPr lang="en-US" altLang="zh-CN" dirty="0"/>
              <a:t>pack data</a:t>
            </a:r>
            <a:r>
              <a:rPr lang="zh-CN" altLang="en-US" dirty="0"/>
              <a:t>时出现。</a:t>
            </a:r>
            <a:endParaRPr lang="en-US" dirty="0"/>
          </a:p>
        </p:txBody>
      </p:sp>
    </p:spTree>
    <p:extLst>
      <p:ext uri="{BB962C8B-B14F-4D97-AF65-F5344CB8AC3E}">
        <p14:creationId xmlns:p14="http://schemas.microsoft.com/office/powerpoint/2010/main" val="347794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2" grpId="0"/>
      <p:bldP spid="13" grpId="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C125C3F-B2A6-41F1-8274-868EB121A702}"/>
              </a:ext>
            </a:extLst>
          </p:cNvPr>
          <p:cNvSpPr txBox="1"/>
          <p:nvPr/>
        </p:nvSpPr>
        <p:spPr>
          <a:xfrm>
            <a:off x="684246" y="559113"/>
            <a:ext cx="3193503" cy="3046988"/>
          </a:xfrm>
          <a:prstGeom prst="rect">
            <a:avLst/>
          </a:prstGeom>
          <a:noFill/>
        </p:spPr>
        <p:txBody>
          <a:bodyPr wrap="none" rtlCol="0">
            <a:spAutoFit/>
          </a:bodyPr>
          <a:lstStyle/>
          <a:p>
            <a:r>
              <a:rPr lang="en-US" dirty="0"/>
              <a:t>int main()</a:t>
            </a:r>
          </a:p>
          <a:p>
            <a:r>
              <a:rPr lang="en-US" dirty="0"/>
              <a:t>{</a:t>
            </a:r>
          </a:p>
          <a:p>
            <a:r>
              <a:rPr lang="en-US" dirty="0"/>
              <a:t>    int </a:t>
            </a:r>
            <a:r>
              <a:rPr lang="en-US" dirty="0" err="1"/>
              <a:t>i</a:t>
            </a:r>
            <a:r>
              <a:rPr lang="en-US" dirty="0"/>
              <a:t>;</a:t>
            </a:r>
          </a:p>
          <a:p>
            <a:r>
              <a:rPr lang="en-US" dirty="0"/>
              <a:t>    int a[4];</a:t>
            </a:r>
          </a:p>
          <a:p>
            <a:r>
              <a:rPr lang="en-US" dirty="0"/>
              <a:t>    for (</a:t>
            </a:r>
            <a:r>
              <a:rPr lang="en-US" dirty="0" err="1"/>
              <a:t>i</a:t>
            </a:r>
            <a:r>
              <a:rPr lang="en-US" dirty="0"/>
              <a:t> = 0; </a:t>
            </a:r>
            <a:r>
              <a:rPr lang="en-US" dirty="0" err="1"/>
              <a:t>i</a:t>
            </a:r>
            <a:r>
              <a:rPr lang="en-US" dirty="0"/>
              <a:t> &lt;= 4; </a:t>
            </a:r>
            <a:r>
              <a:rPr lang="en-US" dirty="0" err="1"/>
              <a:t>i</a:t>
            </a:r>
            <a:r>
              <a:rPr lang="en-US" dirty="0"/>
              <a:t>++)</a:t>
            </a:r>
          </a:p>
          <a:p>
            <a:r>
              <a:rPr lang="en-US" dirty="0"/>
              <a:t>        a[</a:t>
            </a:r>
            <a:r>
              <a:rPr lang="en-US" dirty="0" err="1"/>
              <a:t>i</a:t>
            </a:r>
            <a:r>
              <a:rPr lang="en-US" dirty="0"/>
              <a:t>] = 0;</a:t>
            </a:r>
          </a:p>
          <a:p>
            <a:r>
              <a:rPr lang="en-US" dirty="0"/>
              <a:t>    return 0;</a:t>
            </a:r>
          </a:p>
          <a:p>
            <a:r>
              <a:rPr lang="en-US" dirty="0"/>
              <a:t>}</a:t>
            </a:r>
          </a:p>
        </p:txBody>
      </p:sp>
      <p:grpSp>
        <p:nvGrpSpPr>
          <p:cNvPr id="23" name="组合 22">
            <a:extLst>
              <a:ext uri="{FF2B5EF4-FFF2-40B4-BE49-F238E27FC236}">
                <a16:creationId xmlns:a16="http://schemas.microsoft.com/office/drawing/2014/main" id="{DD46AD2E-3D2B-4F5F-8039-3E8EAC491C9C}"/>
              </a:ext>
            </a:extLst>
          </p:cNvPr>
          <p:cNvGrpSpPr/>
          <p:nvPr/>
        </p:nvGrpSpPr>
        <p:grpSpPr>
          <a:xfrm>
            <a:off x="6219201" y="559113"/>
            <a:ext cx="2958958" cy="2443819"/>
            <a:chOff x="6219201" y="559113"/>
            <a:chExt cx="2958958" cy="2443819"/>
          </a:xfrm>
        </p:grpSpPr>
        <p:sp>
          <p:nvSpPr>
            <p:cNvPr id="6" name="矩形 5">
              <a:extLst>
                <a:ext uri="{FF2B5EF4-FFF2-40B4-BE49-F238E27FC236}">
                  <a16:creationId xmlns:a16="http://schemas.microsoft.com/office/drawing/2014/main" id="{8B5E9F01-1286-4C80-9B22-88D159B23541}"/>
                </a:ext>
              </a:extLst>
            </p:cNvPr>
            <p:cNvSpPr/>
            <p:nvPr/>
          </p:nvSpPr>
          <p:spPr bwMode="auto">
            <a:xfrm>
              <a:off x="6219201" y="559113"/>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7" name="矩形 6">
              <a:extLst>
                <a:ext uri="{FF2B5EF4-FFF2-40B4-BE49-F238E27FC236}">
                  <a16:creationId xmlns:a16="http://schemas.microsoft.com/office/drawing/2014/main" id="{75CA64C4-54FF-41C5-BD4D-51A712CEA157}"/>
                </a:ext>
              </a:extLst>
            </p:cNvPr>
            <p:cNvSpPr/>
            <p:nvPr/>
          </p:nvSpPr>
          <p:spPr bwMode="auto">
            <a:xfrm>
              <a:off x="6219201" y="961544"/>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8" name="文本框 7">
              <a:extLst>
                <a:ext uri="{FF2B5EF4-FFF2-40B4-BE49-F238E27FC236}">
                  <a16:creationId xmlns:a16="http://schemas.microsoft.com/office/drawing/2014/main" id="{8F00780F-EB67-4216-817E-966D0C0B4E6B}"/>
                </a:ext>
              </a:extLst>
            </p:cNvPr>
            <p:cNvSpPr txBox="1"/>
            <p:nvPr/>
          </p:nvSpPr>
          <p:spPr>
            <a:xfrm>
              <a:off x="8036500" y="1899324"/>
              <a:ext cx="1141659" cy="461665"/>
            </a:xfrm>
            <a:prstGeom prst="rect">
              <a:avLst/>
            </a:prstGeom>
            <a:noFill/>
          </p:spPr>
          <p:txBody>
            <a:bodyPr wrap="none" rtlCol="0">
              <a:spAutoFit/>
            </a:bodyPr>
            <a:lstStyle/>
            <a:p>
              <a:r>
                <a:rPr lang="en-US" dirty="0"/>
                <a:t>a[0…3]</a:t>
              </a:r>
            </a:p>
          </p:txBody>
        </p:sp>
        <p:sp>
          <p:nvSpPr>
            <p:cNvPr id="9" name="文本框 8">
              <a:extLst>
                <a:ext uri="{FF2B5EF4-FFF2-40B4-BE49-F238E27FC236}">
                  <a16:creationId xmlns:a16="http://schemas.microsoft.com/office/drawing/2014/main" id="{FB47F4F2-60EF-4BE8-83B9-0E9321DD0768}"/>
                </a:ext>
              </a:extLst>
            </p:cNvPr>
            <p:cNvSpPr txBox="1"/>
            <p:nvPr/>
          </p:nvSpPr>
          <p:spPr>
            <a:xfrm>
              <a:off x="7845707" y="917834"/>
              <a:ext cx="269626" cy="461665"/>
            </a:xfrm>
            <a:prstGeom prst="rect">
              <a:avLst/>
            </a:prstGeom>
            <a:noFill/>
          </p:spPr>
          <p:txBody>
            <a:bodyPr wrap="none" rtlCol="0">
              <a:spAutoFit/>
            </a:bodyPr>
            <a:lstStyle/>
            <a:p>
              <a:r>
                <a:rPr lang="en-US" dirty="0" err="1"/>
                <a:t>i</a:t>
              </a:r>
              <a:endParaRPr lang="en-US" dirty="0"/>
            </a:p>
          </p:txBody>
        </p:sp>
        <p:sp>
          <p:nvSpPr>
            <p:cNvPr id="12" name="矩形 11">
              <a:extLst>
                <a:ext uri="{FF2B5EF4-FFF2-40B4-BE49-F238E27FC236}">
                  <a16:creationId xmlns:a16="http://schemas.microsoft.com/office/drawing/2014/main" id="{1E6DE056-77B3-4B95-A7D0-A63D8ED0F363}"/>
                </a:ext>
              </a:extLst>
            </p:cNvPr>
            <p:cNvSpPr/>
            <p:nvPr/>
          </p:nvSpPr>
          <p:spPr bwMode="auto">
            <a:xfrm>
              <a:off x="6219201" y="1362890"/>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14" name="矩形 13">
              <a:extLst>
                <a:ext uri="{FF2B5EF4-FFF2-40B4-BE49-F238E27FC236}">
                  <a16:creationId xmlns:a16="http://schemas.microsoft.com/office/drawing/2014/main" id="{13E92503-A8A8-47B1-B252-60C6C2550E83}"/>
                </a:ext>
              </a:extLst>
            </p:cNvPr>
            <p:cNvSpPr/>
            <p:nvPr/>
          </p:nvSpPr>
          <p:spPr bwMode="auto">
            <a:xfrm>
              <a:off x="6219201" y="1766454"/>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15" name="矩形 14">
              <a:extLst>
                <a:ext uri="{FF2B5EF4-FFF2-40B4-BE49-F238E27FC236}">
                  <a16:creationId xmlns:a16="http://schemas.microsoft.com/office/drawing/2014/main" id="{784192E7-B40D-4F18-97A9-D4174CB77019}"/>
                </a:ext>
              </a:extLst>
            </p:cNvPr>
            <p:cNvSpPr/>
            <p:nvPr/>
          </p:nvSpPr>
          <p:spPr bwMode="auto">
            <a:xfrm>
              <a:off x="6219201" y="2171159"/>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16" name="矩形 15">
              <a:extLst>
                <a:ext uri="{FF2B5EF4-FFF2-40B4-BE49-F238E27FC236}">
                  <a16:creationId xmlns:a16="http://schemas.microsoft.com/office/drawing/2014/main" id="{2BE6DCA9-4099-4C59-9681-A54B144EFEDB}"/>
                </a:ext>
              </a:extLst>
            </p:cNvPr>
            <p:cNvSpPr/>
            <p:nvPr/>
          </p:nvSpPr>
          <p:spPr bwMode="auto">
            <a:xfrm>
              <a:off x="6219201" y="2574723"/>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17" name="右大括号 16">
              <a:extLst>
                <a:ext uri="{FF2B5EF4-FFF2-40B4-BE49-F238E27FC236}">
                  <a16:creationId xmlns:a16="http://schemas.microsoft.com/office/drawing/2014/main" id="{982D3E4F-53E0-463C-B0A3-2B4A36909416}"/>
                </a:ext>
              </a:extLst>
            </p:cNvPr>
            <p:cNvSpPr/>
            <p:nvPr/>
          </p:nvSpPr>
          <p:spPr bwMode="auto">
            <a:xfrm>
              <a:off x="7907721" y="1381940"/>
              <a:ext cx="145597" cy="1620992"/>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rgbClr val="FFC000"/>
                </a:solidFill>
                <a:effectLst/>
                <a:latin typeface="Times New Roman" pitchFamily="18" charset="0"/>
                <a:ea typeface="宋体" pitchFamily="2" charset="-122"/>
              </a:endParaRPr>
            </a:p>
          </p:txBody>
        </p:sp>
      </p:grpSp>
      <p:sp>
        <p:nvSpPr>
          <p:cNvPr id="21" name="任意多边形: 形状 20">
            <a:extLst>
              <a:ext uri="{FF2B5EF4-FFF2-40B4-BE49-F238E27FC236}">
                <a16:creationId xmlns:a16="http://schemas.microsoft.com/office/drawing/2014/main" id="{FB1796B8-2A29-4B3F-A26D-B8382D12B984}"/>
              </a:ext>
            </a:extLst>
          </p:cNvPr>
          <p:cNvSpPr/>
          <p:nvPr/>
        </p:nvSpPr>
        <p:spPr bwMode="auto">
          <a:xfrm>
            <a:off x="4181013" y="1011726"/>
            <a:ext cx="1826693" cy="1943100"/>
          </a:xfrm>
          <a:custGeom>
            <a:avLst/>
            <a:gdLst>
              <a:gd name="connsiteX0" fmla="*/ 0 w 1826693"/>
              <a:gd name="connsiteY0" fmla="*/ 0 h 1943100"/>
              <a:gd name="connsiteX1" fmla="*/ 28575 w 1826693"/>
              <a:gd name="connsiteY1" fmla="*/ 47625 h 1943100"/>
              <a:gd name="connsiteX2" fmla="*/ 66675 w 1826693"/>
              <a:gd name="connsiteY2" fmla="*/ 104775 h 1943100"/>
              <a:gd name="connsiteX3" fmla="*/ 104775 w 1826693"/>
              <a:gd name="connsiteY3" fmla="*/ 152400 h 1943100"/>
              <a:gd name="connsiteX4" fmla="*/ 123825 w 1826693"/>
              <a:gd name="connsiteY4" fmla="*/ 180975 h 1943100"/>
              <a:gd name="connsiteX5" fmla="*/ 152400 w 1826693"/>
              <a:gd name="connsiteY5" fmla="*/ 219075 h 1943100"/>
              <a:gd name="connsiteX6" fmla="*/ 161925 w 1826693"/>
              <a:gd name="connsiteY6" fmla="*/ 257175 h 1943100"/>
              <a:gd name="connsiteX7" fmla="*/ 180975 w 1826693"/>
              <a:gd name="connsiteY7" fmla="*/ 285750 h 1943100"/>
              <a:gd name="connsiteX8" fmla="*/ 219075 w 1826693"/>
              <a:gd name="connsiteY8" fmla="*/ 352425 h 1943100"/>
              <a:gd name="connsiteX9" fmla="*/ 257175 w 1826693"/>
              <a:gd name="connsiteY9" fmla="*/ 438150 h 1943100"/>
              <a:gd name="connsiteX10" fmla="*/ 266700 w 1826693"/>
              <a:gd name="connsiteY10" fmla="*/ 476250 h 1943100"/>
              <a:gd name="connsiteX11" fmla="*/ 285750 w 1826693"/>
              <a:gd name="connsiteY11" fmla="*/ 514350 h 1943100"/>
              <a:gd name="connsiteX12" fmla="*/ 314325 w 1826693"/>
              <a:gd name="connsiteY12" fmla="*/ 581025 h 1943100"/>
              <a:gd name="connsiteX13" fmla="*/ 323850 w 1826693"/>
              <a:gd name="connsiteY13" fmla="*/ 638175 h 1943100"/>
              <a:gd name="connsiteX14" fmla="*/ 342900 w 1826693"/>
              <a:gd name="connsiteY14" fmla="*/ 695325 h 1943100"/>
              <a:gd name="connsiteX15" fmla="*/ 352425 w 1826693"/>
              <a:gd name="connsiteY15" fmla="*/ 733425 h 1943100"/>
              <a:gd name="connsiteX16" fmla="*/ 361950 w 1826693"/>
              <a:gd name="connsiteY16" fmla="*/ 781050 h 1943100"/>
              <a:gd name="connsiteX17" fmla="*/ 381000 w 1826693"/>
              <a:gd name="connsiteY17" fmla="*/ 847725 h 1943100"/>
              <a:gd name="connsiteX18" fmla="*/ 390525 w 1826693"/>
              <a:gd name="connsiteY18" fmla="*/ 904875 h 1943100"/>
              <a:gd name="connsiteX19" fmla="*/ 400050 w 1826693"/>
              <a:gd name="connsiteY19" fmla="*/ 933450 h 1943100"/>
              <a:gd name="connsiteX20" fmla="*/ 409575 w 1826693"/>
              <a:gd name="connsiteY20" fmla="*/ 971550 h 1943100"/>
              <a:gd name="connsiteX21" fmla="*/ 428625 w 1826693"/>
              <a:gd name="connsiteY21" fmla="*/ 1095375 h 1943100"/>
              <a:gd name="connsiteX22" fmla="*/ 438150 w 1826693"/>
              <a:gd name="connsiteY22" fmla="*/ 1343025 h 1943100"/>
              <a:gd name="connsiteX23" fmla="*/ 419100 w 1826693"/>
              <a:gd name="connsiteY23" fmla="*/ 1638300 h 1943100"/>
              <a:gd name="connsiteX24" fmla="*/ 400050 w 1826693"/>
              <a:gd name="connsiteY24" fmla="*/ 1695450 h 1943100"/>
              <a:gd name="connsiteX25" fmla="*/ 381000 w 1826693"/>
              <a:gd name="connsiteY25" fmla="*/ 1762125 h 1943100"/>
              <a:gd name="connsiteX26" fmla="*/ 361950 w 1826693"/>
              <a:gd name="connsiteY26" fmla="*/ 1800225 h 1943100"/>
              <a:gd name="connsiteX27" fmla="*/ 323850 w 1826693"/>
              <a:gd name="connsiteY27" fmla="*/ 1857375 h 1943100"/>
              <a:gd name="connsiteX28" fmla="*/ 238125 w 1826693"/>
              <a:gd name="connsiteY28" fmla="*/ 1933575 h 1943100"/>
              <a:gd name="connsiteX29" fmla="*/ 190500 w 1826693"/>
              <a:gd name="connsiteY29" fmla="*/ 1943100 h 1943100"/>
              <a:gd name="connsiteX30" fmla="*/ 114300 w 1826693"/>
              <a:gd name="connsiteY30" fmla="*/ 1933575 h 1943100"/>
              <a:gd name="connsiteX31" fmla="*/ 76200 w 1826693"/>
              <a:gd name="connsiteY31" fmla="*/ 1876425 h 1943100"/>
              <a:gd name="connsiteX32" fmla="*/ 66675 w 1826693"/>
              <a:gd name="connsiteY32" fmla="*/ 1838325 h 1943100"/>
              <a:gd name="connsiteX33" fmla="*/ 57150 w 1826693"/>
              <a:gd name="connsiteY33" fmla="*/ 1809750 h 1943100"/>
              <a:gd name="connsiteX34" fmla="*/ 38100 w 1826693"/>
              <a:gd name="connsiteY34" fmla="*/ 1733550 h 1943100"/>
              <a:gd name="connsiteX35" fmla="*/ 28575 w 1826693"/>
              <a:gd name="connsiteY35" fmla="*/ 1695450 h 1943100"/>
              <a:gd name="connsiteX36" fmla="*/ 19050 w 1826693"/>
              <a:gd name="connsiteY36" fmla="*/ 1657350 h 1943100"/>
              <a:gd name="connsiteX37" fmla="*/ 0 w 1826693"/>
              <a:gd name="connsiteY37" fmla="*/ 1533525 h 1943100"/>
              <a:gd name="connsiteX38" fmla="*/ 28575 w 1826693"/>
              <a:gd name="connsiteY38" fmla="*/ 1123950 h 1943100"/>
              <a:gd name="connsiteX39" fmla="*/ 66675 w 1826693"/>
              <a:gd name="connsiteY39" fmla="*/ 990600 h 1943100"/>
              <a:gd name="connsiteX40" fmla="*/ 85725 w 1826693"/>
              <a:gd name="connsiteY40" fmla="*/ 904875 h 1943100"/>
              <a:gd name="connsiteX41" fmla="*/ 104775 w 1826693"/>
              <a:gd name="connsiteY41" fmla="*/ 876300 h 1943100"/>
              <a:gd name="connsiteX42" fmla="*/ 114300 w 1826693"/>
              <a:gd name="connsiteY42" fmla="*/ 847725 h 1943100"/>
              <a:gd name="connsiteX43" fmla="*/ 133350 w 1826693"/>
              <a:gd name="connsiteY43" fmla="*/ 809625 h 1943100"/>
              <a:gd name="connsiteX44" fmla="*/ 152400 w 1826693"/>
              <a:gd name="connsiteY44" fmla="*/ 742950 h 1943100"/>
              <a:gd name="connsiteX45" fmla="*/ 171450 w 1826693"/>
              <a:gd name="connsiteY45" fmla="*/ 714375 h 1943100"/>
              <a:gd name="connsiteX46" fmla="*/ 200025 w 1826693"/>
              <a:gd name="connsiteY46" fmla="*/ 619125 h 1943100"/>
              <a:gd name="connsiteX47" fmla="*/ 219075 w 1826693"/>
              <a:gd name="connsiteY47" fmla="*/ 581025 h 1943100"/>
              <a:gd name="connsiteX48" fmla="*/ 238125 w 1826693"/>
              <a:gd name="connsiteY48" fmla="*/ 552450 h 1943100"/>
              <a:gd name="connsiteX49" fmla="*/ 257175 w 1826693"/>
              <a:gd name="connsiteY49" fmla="*/ 495300 h 1943100"/>
              <a:gd name="connsiteX50" fmla="*/ 276225 w 1826693"/>
              <a:gd name="connsiteY50" fmla="*/ 466725 h 1943100"/>
              <a:gd name="connsiteX51" fmla="*/ 295275 w 1826693"/>
              <a:gd name="connsiteY51" fmla="*/ 400050 h 1943100"/>
              <a:gd name="connsiteX52" fmla="*/ 314325 w 1826693"/>
              <a:gd name="connsiteY52" fmla="*/ 371475 h 1943100"/>
              <a:gd name="connsiteX53" fmla="*/ 342900 w 1826693"/>
              <a:gd name="connsiteY53" fmla="*/ 304800 h 1943100"/>
              <a:gd name="connsiteX54" fmla="*/ 381000 w 1826693"/>
              <a:gd name="connsiteY54" fmla="*/ 247650 h 1943100"/>
              <a:gd name="connsiteX55" fmla="*/ 400050 w 1826693"/>
              <a:gd name="connsiteY55" fmla="*/ 209550 h 1943100"/>
              <a:gd name="connsiteX56" fmla="*/ 419100 w 1826693"/>
              <a:gd name="connsiteY56" fmla="*/ 180975 h 1943100"/>
              <a:gd name="connsiteX57" fmla="*/ 428625 w 1826693"/>
              <a:gd name="connsiteY57" fmla="*/ 152400 h 1943100"/>
              <a:gd name="connsiteX58" fmla="*/ 495300 w 1826693"/>
              <a:gd name="connsiteY58" fmla="*/ 95250 h 1943100"/>
              <a:gd name="connsiteX59" fmla="*/ 552450 w 1826693"/>
              <a:gd name="connsiteY59" fmla="*/ 76200 h 1943100"/>
              <a:gd name="connsiteX60" fmla="*/ 685800 w 1826693"/>
              <a:gd name="connsiteY60" fmla="*/ 85725 h 1943100"/>
              <a:gd name="connsiteX61" fmla="*/ 733425 w 1826693"/>
              <a:gd name="connsiteY61" fmla="*/ 171450 h 1943100"/>
              <a:gd name="connsiteX62" fmla="*/ 742950 w 1826693"/>
              <a:gd name="connsiteY62" fmla="*/ 209550 h 1943100"/>
              <a:gd name="connsiteX63" fmla="*/ 781050 w 1826693"/>
              <a:gd name="connsiteY63" fmla="*/ 342900 h 1943100"/>
              <a:gd name="connsiteX64" fmla="*/ 790575 w 1826693"/>
              <a:gd name="connsiteY64" fmla="*/ 409575 h 1943100"/>
              <a:gd name="connsiteX65" fmla="*/ 809625 w 1826693"/>
              <a:gd name="connsiteY65" fmla="*/ 466725 h 1943100"/>
              <a:gd name="connsiteX66" fmla="*/ 819150 w 1826693"/>
              <a:gd name="connsiteY66" fmla="*/ 523875 h 1943100"/>
              <a:gd name="connsiteX67" fmla="*/ 838200 w 1826693"/>
              <a:gd name="connsiteY67" fmla="*/ 590550 h 1943100"/>
              <a:gd name="connsiteX68" fmla="*/ 847725 w 1826693"/>
              <a:gd name="connsiteY68" fmla="*/ 657225 h 1943100"/>
              <a:gd name="connsiteX69" fmla="*/ 876300 w 1826693"/>
              <a:gd name="connsiteY69" fmla="*/ 742950 h 1943100"/>
              <a:gd name="connsiteX70" fmla="*/ 885825 w 1826693"/>
              <a:gd name="connsiteY70" fmla="*/ 790575 h 1943100"/>
              <a:gd name="connsiteX71" fmla="*/ 904875 w 1826693"/>
              <a:gd name="connsiteY71" fmla="*/ 866775 h 1943100"/>
              <a:gd name="connsiteX72" fmla="*/ 923925 w 1826693"/>
              <a:gd name="connsiteY72" fmla="*/ 1000125 h 1943100"/>
              <a:gd name="connsiteX73" fmla="*/ 933450 w 1826693"/>
              <a:gd name="connsiteY73" fmla="*/ 1219200 h 1943100"/>
              <a:gd name="connsiteX74" fmla="*/ 923925 w 1826693"/>
              <a:gd name="connsiteY74" fmla="*/ 1800225 h 1943100"/>
              <a:gd name="connsiteX75" fmla="*/ 904875 w 1826693"/>
              <a:gd name="connsiteY75" fmla="*/ 1828800 h 1943100"/>
              <a:gd name="connsiteX76" fmla="*/ 847725 w 1826693"/>
              <a:gd name="connsiteY76" fmla="*/ 1876425 h 1943100"/>
              <a:gd name="connsiteX77" fmla="*/ 809625 w 1826693"/>
              <a:gd name="connsiteY77" fmla="*/ 1885950 h 1943100"/>
              <a:gd name="connsiteX78" fmla="*/ 781050 w 1826693"/>
              <a:gd name="connsiteY78" fmla="*/ 1895475 h 1943100"/>
              <a:gd name="connsiteX79" fmla="*/ 742950 w 1826693"/>
              <a:gd name="connsiteY79" fmla="*/ 1885950 h 1943100"/>
              <a:gd name="connsiteX80" fmla="*/ 704850 w 1826693"/>
              <a:gd name="connsiteY80" fmla="*/ 1828800 h 1943100"/>
              <a:gd name="connsiteX81" fmla="*/ 657225 w 1826693"/>
              <a:gd name="connsiteY81" fmla="*/ 1762125 h 1943100"/>
              <a:gd name="connsiteX82" fmla="*/ 619125 w 1826693"/>
              <a:gd name="connsiteY82" fmla="*/ 1628775 h 1943100"/>
              <a:gd name="connsiteX83" fmla="*/ 600075 w 1826693"/>
              <a:gd name="connsiteY83" fmla="*/ 1504950 h 1943100"/>
              <a:gd name="connsiteX84" fmla="*/ 609600 w 1826693"/>
              <a:gd name="connsiteY84" fmla="*/ 1047750 h 1943100"/>
              <a:gd name="connsiteX85" fmla="*/ 628650 w 1826693"/>
              <a:gd name="connsiteY85" fmla="*/ 914400 h 1943100"/>
              <a:gd name="connsiteX86" fmla="*/ 647700 w 1826693"/>
              <a:gd name="connsiteY86" fmla="*/ 809625 h 1943100"/>
              <a:gd name="connsiteX87" fmla="*/ 695325 w 1826693"/>
              <a:gd name="connsiteY87" fmla="*/ 742950 h 1943100"/>
              <a:gd name="connsiteX88" fmla="*/ 723900 w 1826693"/>
              <a:gd name="connsiteY88" fmla="*/ 657225 h 1943100"/>
              <a:gd name="connsiteX89" fmla="*/ 752475 w 1826693"/>
              <a:gd name="connsiteY89" fmla="*/ 609600 h 1943100"/>
              <a:gd name="connsiteX90" fmla="*/ 790575 w 1826693"/>
              <a:gd name="connsiteY90" fmla="*/ 552450 h 1943100"/>
              <a:gd name="connsiteX91" fmla="*/ 809625 w 1826693"/>
              <a:gd name="connsiteY91" fmla="*/ 523875 h 1943100"/>
              <a:gd name="connsiteX92" fmla="*/ 838200 w 1826693"/>
              <a:gd name="connsiteY92" fmla="*/ 504825 h 1943100"/>
              <a:gd name="connsiteX93" fmla="*/ 847725 w 1826693"/>
              <a:gd name="connsiteY93" fmla="*/ 476250 h 1943100"/>
              <a:gd name="connsiteX94" fmla="*/ 885825 w 1826693"/>
              <a:gd name="connsiteY94" fmla="*/ 419100 h 1943100"/>
              <a:gd name="connsiteX95" fmla="*/ 923925 w 1826693"/>
              <a:gd name="connsiteY95" fmla="*/ 361950 h 1943100"/>
              <a:gd name="connsiteX96" fmla="*/ 933450 w 1826693"/>
              <a:gd name="connsiteY96" fmla="*/ 304800 h 1943100"/>
              <a:gd name="connsiteX97" fmla="*/ 971550 w 1826693"/>
              <a:gd name="connsiteY97" fmla="*/ 247650 h 1943100"/>
              <a:gd name="connsiteX98" fmla="*/ 1000125 w 1826693"/>
              <a:gd name="connsiteY98" fmla="*/ 180975 h 1943100"/>
              <a:gd name="connsiteX99" fmla="*/ 1047750 w 1826693"/>
              <a:gd name="connsiteY99" fmla="*/ 95250 h 1943100"/>
              <a:gd name="connsiteX100" fmla="*/ 1085850 w 1826693"/>
              <a:gd name="connsiteY100" fmla="*/ 76200 h 1943100"/>
              <a:gd name="connsiteX101" fmla="*/ 1123950 w 1826693"/>
              <a:gd name="connsiteY101" fmla="*/ 95250 h 1943100"/>
              <a:gd name="connsiteX102" fmla="*/ 1152525 w 1826693"/>
              <a:gd name="connsiteY102" fmla="*/ 104775 h 1943100"/>
              <a:gd name="connsiteX103" fmla="*/ 1181100 w 1826693"/>
              <a:gd name="connsiteY103" fmla="*/ 133350 h 1943100"/>
              <a:gd name="connsiteX104" fmla="*/ 1247775 w 1826693"/>
              <a:gd name="connsiteY104" fmla="*/ 190500 h 1943100"/>
              <a:gd name="connsiteX105" fmla="*/ 1276350 w 1826693"/>
              <a:gd name="connsiteY105" fmla="*/ 257175 h 1943100"/>
              <a:gd name="connsiteX106" fmla="*/ 1295400 w 1826693"/>
              <a:gd name="connsiteY106" fmla="*/ 314325 h 1943100"/>
              <a:gd name="connsiteX107" fmla="*/ 1323975 w 1826693"/>
              <a:gd name="connsiteY107" fmla="*/ 400050 h 1943100"/>
              <a:gd name="connsiteX108" fmla="*/ 1343025 w 1826693"/>
              <a:gd name="connsiteY108" fmla="*/ 457200 h 1943100"/>
              <a:gd name="connsiteX109" fmla="*/ 1371600 w 1826693"/>
              <a:gd name="connsiteY109" fmla="*/ 561975 h 1943100"/>
              <a:gd name="connsiteX110" fmla="*/ 1390650 w 1826693"/>
              <a:gd name="connsiteY110" fmla="*/ 647700 h 1943100"/>
              <a:gd name="connsiteX111" fmla="*/ 1419225 w 1826693"/>
              <a:gd name="connsiteY111" fmla="*/ 714375 h 1943100"/>
              <a:gd name="connsiteX112" fmla="*/ 1447800 w 1826693"/>
              <a:gd name="connsiteY112" fmla="*/ 800100 h 1943100"/>
              <a:gd name="connsiteX113" fmla="*/ 1466850 w 1826693"/>
              <a:gd name="connsiteY113" fmla="*/ 895350 h 1943100"/>
              <a:gd name="connsiteX114" fmla="*/ 1485900 w 1826693"/>
              <a:gd name="connsiteY114" fmla="*/ 923925 h 1943100"/>
              <a:gd name="connsiteX115" fmla="*/ 1495425 w 1826693"/>
              <a:gd name="connsiteY115" fmla="*/ 981075 h 1943100"/>
              <a:gd name="connsiteX116" fmla="*/ 1524000 w 1826693"/>
              <a:gd name="connsiteY116" fmla="*/ 1085850 h 1943100"/>
              <a:gd name="connsiteX117" fmla="*/ 1524000 w 1826693"/>
              <a:gd name="connsiteY117" fmla="*/ 1704975 h 1943100"/>
              <a:gd name="connsiteX118" fmla="*/ 1495425 w 1826693"/>
              <a:gd name="connsiteY118" fmla="*/ 1809750 h 1943100"/>
              <a:gd name="connsiteX119" fmla="*/ 1466850 w 1826693"/>
              <a:gd name="connsiteY119" fmla="*/ 1866900 h 1943100"/>
              <a:gd name="connsiteX120" fmla="*/ 1438275 w 1826693"/>
              <a:gd name="connsiteY120" fmla="*/ 1895475 h 1943100"/>
              <a:gd name="connsiteX121" fmla="*/ 1409700 w 1826693"/>
              <a:gd name="connsiteY121" fmla="*/ 1905000 h 1943100"/>
              <a:gd name="connsiteX122" fmla="*/ 1381125 w 1826693"/>
              <a:gd name="connsiteY122" fmla="*/ 1924050 h 1943100"/>
              <a:gd name="connsiteX123" fmla="*/ 1314450 w 1826693"/>
              <a:gd name="connsiteY123" fmla="*/ 1914525 h 1943100"/>
              <a:gd name="connsiteX124" fmla="*/ 1266825 w 1826693"/>
              <a:gd name="connsiteY124" fmla="*/ 1857375 h 1943100"/>
              <a:gd name="connsiteX125" fmla="*/ 1238250 w 1826693"/>
              <a:gd name="connsiteY125" fmla="*/ 1828800 h 1943100"/>
              <a:gd name="connsiteX126" fmla="*/ 1219200 w 1826693"/>
              <a:gd name="connsiteY126" fmla="*/ 1781175 h 1943100"/>
              <a:gd name="connsiteX127" fmla="*/ 1200150 w 1826693"/>
              <a:gd name="connsiteY127" fmla="*/ 1685925 h 1943100"/>
              <a:gd name="connsiteX128" fmla="*/ 1171575 w 1826693"/>
              <a:gd name="connsiteY128" fmla="*/ 1609725 h 1943100"/>
              <a:gd name="connsiteX129" fmla="*/ 1133475 w 1826693"/>
              <a:gd name="connsiteY129" fmla="*/ 1476375 h 1943100"/>
              <a:gd name="connsiteX130" fmla="*/ 1114425 w 1826693"/>
              <a:gd name="connsiteY130" fmla="*/ 1323975 h 1943100"/>
              <a:gd name="connsiteX131" fmla="*/ 1123950 w 1826693"/>
              <a:gd name="connsiteY131" fmla="*/ 914400 h 1943100"/>
              <a:gd name="connsiteX132" fmla="*/ 1152525 w 1826693"/>
              <a:gd name="connsiteY132" fmla="*/ 781050 h 1943100"/>
              <a:gd name="connsiteX133" fmla="*/ 1162050 w 1826693"/>
              <a:gd name="connsiteY133" fmla="*/ 723900 h 1943100"/>
              <a:gd name="connsiteX134" fmla="*/ 1181100 w 1826693"/>
              <a:gd name="connsiteY134" fmla="*/ 685800 h 1943100"/>
              <a:gd name="connsiteX135" fmla="*/ 1190625 w 1826693"/>
              <a:gd name="connsiteY135" fmla="*/ 647700 h 1943100"/>
              <a:gd name="connsiteX136" fmla="*/ 1219200 w 1826693"/>
              <a:gd name="connsiteY136" fmla="*/ 581025 h 1943100"/>
              <a:gd name="connsiteX137" fmla="*/ 1228725 w 1826693"/>
              <a:gd name="connsiteY137" fmla="*/ 542925 h 1943100"/>
              <a:gd name="connsiteX138" fmla="*/ 1266825 w 1826693"/>
              <a:gd name="connsiteY138" fmla="*/ 476250 h 1943100"/>
              <a:gd name="connsiteX139" fmla="*/ 1333500 w 1826693"/>
              <a:gd name="connsiteY139" fmla="*/ 352425 h 1943100"/>
              <a:gd name="connsiteX140" fmla="*/ 1390650 w 1826693"/>
              <a:gd name="connsiteY140" fmla="*/ 295275 h 1943100"/>
              <a:gd name="connsiteX141" fmla="*/ 1428750 w 1826693"/>
              <a:gd name="connsiteY141" fmla="*/ 276225 h 1943100"/>
              <a:gd name="connsiteX142" fmla="*/ 1457325 w 1826693"/>
              <a:gd name="connsiteY142" fmla="*/ 257175 h 1943100"/>
              <a:gd name="connsiteX143" fmla="*/ 1533525 w 1826693"/>
              <a:gd name="connsiteY143" fmla="*/ 238125 h 1943100"/>
              <a:gd name="connsiteX144" fmla="*/ 1562100 w 1826693"/>
              <a:gd name="connsiteY144" fmla="*/ 228600 h 1943100"/>
              <a:gd name="connsiteX145" fmla="*/ 1628775 w 1826693"/>
              <a:gd name="connsiteY145" fmla="*/ 238125 h 1943100"/>
              <a:gd name="connsiteX146" fmla="*/ 1666875 w 1826693"/>
              <a:gd name="connsiteY146" fmla="*/ 285750 h 1943100"/>
              <a:gd name="connsiteX147" fmla="*/ 1714500 w 1826693"/>
              <a:gd name="connsiteY147" fmla="*/ 342900 h 1943100"/>
              <a:gd name="connsiteX148" fmla="*/ 1733550 w 1826693"/>
              <a:gd name="connsiteY148" fmla="*/ 381000 h 1943100"/>
              <a:gd name="connsiteX149" fmla="*/ 1752600 w 1826693"/>
              <a:gd name="connsiteY149" fmla="*/ 409575 h 1943100"/>
              <a:gd name="connsiteX150" fmla="*/ 1762125 w 1826693"/>
              <a:gd name="connsiteY150" fmla="*/ 447675 h 1943100"/>
              <a:gd name="connsiteX151" fmla="*/ 1781175 w 1826693"/>
              <a:gd name="connsiteY151" fmla="*/ 485775 h 1943100"/>
              <a:gd name="connsiteX152" fmla="*/ 1809750 w 1826693"/>
              <a:gd name="connsiteY152" fmla="*/ 590550 h 1943100"/>
              <a:gd name="connsiteX153" fmla="*/ 1819275 w 1826693"/>
              <a:gd name="connsiteY153" fmla="*/ 1495425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826693" h="1943100">
                <a:moveTo>
                  <a:pt x="0" y="0"/>
                </a:moveTo>
                <a:cubicBezTo>
                  <a:pt x="9525" y="15875"/>
                  <a:pt x="18636" y="32006"/>
                  <a:pt x="28575" y="47625"/>
                </a:cubicBezTo>
                <a:cubicBezTo>
                  <a:pt x="40867" y="66941"/>
                  <a:pt x="59435" y="83055"/>
                  <a:pt x="66675" y="104775"/>
                </a:cubicBezTo>
                <a:cubicBezTo>
                  <a:pt x="79820" y="144210"/>
                  <a:pt x="67846" y="127781"/>
                  <a:pt x="104775" y="152400"/>
                </a:cubicBezTo>
                <a:cubicBezTo>
                  <a:pt x="111125" y="161925"/>
                  <a:pt x="117171" y="171660"/>
                  <a:pt x="123825" y="180975"/>
                </a:cubicBezTo>
                <a:cubicBezTo>
                  <a:pt x="133052" y="193893"/>
                  <a:pt x="145300" y="204876"/>
                  <a:pt x="152400" y="219075"/>
                </a:cubicBezTo>
                <a:cubicBezTo>
                  <a:pt x="158254" y="230784"/>
                  <a:pt x="156768" y="245143"/>
                  <a:pt x="161925" y="257175"/>
                </a:cubicBezTo>
                <a:cubicBezTo>
                  <a:pt x="166434" y="267697"/>
                  <a:pt x="175855" y="275511"/>
                  <a:pt x="180975" y="285750"/>
                </a:cubicBezTo>
                <a:cubicBezTo>
                  <a:pt x="217338" y="358476"/>
                  <a:pt x="149979" y="260297"/>
                  <a:pt x="219075" y="352425"/>
                </a:cubicBezTo>
                <a:cubicBezTo>
                  <a:pt x="241413" y="441776"/>
                  <a:pt x="210095" y="332219"/>
                  <a:pt x="257175" y="438150"/>
                </a:cubicBezTo>
                <a:cubicBezTo>
                  <a:pt x="262492" y="450113"/>
                  <a:pt x="262103" y="463993"/>
                  <a:pt x="266700" y="476250"/>
                </a:cubicBezTo>
                <a:cubicBezTo>
                  <a:pt x="271686" y="489545"/>
                  <a:pt x="280764" y="501055"/>
                  <a:pt x="285750" y="514350"/>
                </a:cubicBezTo>
                <a:cubicBezTo>
                  <a:pt x="312110" y="584644"/>
                  <a:pt x="275719" y="523117"/>
                  <a:pt x="314325" y="581025"/>
                </a:cubicBezTo>
                <a:cubicBezTo>
                  <a:pt x="317500" y="600075"/>
                  <a:pt x="319166" y="619439"/>
                  <a:pt x="323850" y="638175"/>
                </a:cubicBezTo>
                <a:cubicBezTo>
                  <a:pt x="328720" y="657656"/>
                  <a:pt x="338030" y="675844"/>
                  <a:pt x="342900" y="695325"/>
                </a:cubicBezTo>
                <a:cubicBezTo>
                  <a:pt x="346075" y="708025"/>
                  <a:pt x="349585" y="720646"/>
                  <a:pt x="352425" y="733425"/>
                </a:cubicBezTo>
                <a:cubicBezTo>
                  <a:pt x="355937" y="749229"/>
                  <a:pt x="358023" y="765344"/>
                  <a:pt x="361950" y="781050"/>
                </a:cubicBezTo>
                <a:cubicBezTo>
                  <a:pt x="380106" y="853676"/>
                  <a:pt x="363183" y="758642"/>
                  <a:pt x="381000" y="847725"/>
                </a:cubicBezTo>
                <a:cubicBezTo>
                  <a:pt x="384788" y="866663"/>
                  <a:pt x="386335" y="886022"/>
                  <a:pt x="390525" y="904875"/>
                </a:cubicBezTo>
                <a:cubicBezTo>
                  <a:pt x="392703" y="914676"/>
                  <a:pt x="397292" y="923796"/>
                  <a:pt x="400050" y="933450"/>
                </a:cubicBezTo>
                <a:cubicBezTo>
                  <a:pt x="403646" y="946037"/>
                  <a:pt x="406735" y="958771"/>
                  <a:pt x="409575" y="971550"/>
                </a:cubicBezTo>
                <a:cubicBezTo>
                  <a:pt x="422042" y="1027653"/>
                  <a:pt x="420377" y="1029394"/>
                  <a:pt x="428625" y="1095375"/>
                </a:cubicBezTo>
                <a:cubicBezTo>
                  <a:pt x="431800" y="1177925"/>
                  <a:pt x="439599" y="1260427"/>
                  <a:pt x="438150" y="1343025"/>
                </a:cubicBezTo>
                <a:cubicBezTo>
                  <a:pt x="436420" y="1441639"/>
                  <a:pt x="429701" y="1540242"/>
                  <a:pt x="419100" y="1638300"/>
                </a:cubicBezTo>
                <a:cubicBezTo>
                  <a:pt x="416942" y="1658264"/>
                  <a:pt x="404920" y="1675969"/>
                  <a:pt x="400050" y="1695450"/>
                </a:cubicBezTo>
                <a:cubicBezTo>
                  <a:pt x="395217" y="1714784"/>
                  <a:pt x="389199" y="1742994"/>
                  <a:pt x="381000" y="1762125"/>
                </a:cubicBezTo>
                <a:cubicBezTo>
                  <a:pt x="375407" y="1775176"/>
                  <a:pt x="369255" y="1788049"/>
                  <a:pt x="361950" y="1800225"/>
                </a:cubicBezTo>
                <a:cubicBezTo>
                  <a:pt x="350170" y="1819858"/>
                  <a:pt x="340039" y="1841186"/>
                  <a:pt x="323850" y="1857375"/>
                </a:cubicBezTo>
                <a:cubicBezTo>
                  <a:pt x="314606" y="1866619"/>
                  <a:pt x="265320" y="1923377"/>
                  <a:pt x="238125" y="1933575"/>
                </a:cubicBezTo>
                <a:cubicBezTo>
                  <a:pt x="222966" y="1939259"/>
                  <a:pt x="206375" y="1939925"/>
                  <a:pt x="190500" y="1943100"/>
                </a:cubicBezTo>
                <a:cubicBezTo>
                  <a:pt x="165100" y="1939925"/>
                  <a:pt x="136411" y="1946473"/>
                  <a:pt x="114300" y="1933575"/>
                </a:cubicBezTo>
                <a:cubicBezTo>
                  <a:pt x="94524" y="1922039"/>
                  <a:pt x="76200" y="1876425"/>
                  <a:pt x="76200" y="1876425"/>
                </a:cubicBezTo>
                <a:cubicBezTo>
                  <a:pt x="73025" y="1863725"/>
                  <a:pt x="70271" y="1850912"/>
                  <a:pt x="66675" y="1838325"/>
                </a:cubicBezTo>
                <a:cubicBezTo>
                  <a:pt x="63917" y="1828671"/>
                  <a:pt x="59792" y="1819436"/>
                  <a:pt x="57150" y="1809750"/>
                </a:cubicBezTo>
                <a:cubicBezTo>
                  <a:pt x="50261" y="1784491"/>
                  <a:pt x="44450" y="1758950"/>
                  <a:pt x="38100" y="1733550"/>
                </a:cubicBezTo>
                <a:lnTo>
                  <a:pt x="28575" y="1695450"/>
                </a:lnTo>
                <a:cubicBezTo>
                  <a:pt x="25400" y="1682750"/>
                  <a:pt x="21041" y="1670289"/>
                  <a:pt x="19050" y="1657350"/>
                </a:cubicBezTo>
                <a:lnTo>
                  <a:pt x="0" y="1533525"/>
                </a:lnTo>
                <a:cubicBezTo>
                  <a:pt x="13476" y="1061879"/>
                  <a:pt x="-18192" y="1334402"/>
                  <a:pt x="28575" y="1123950"/>
                </a:cubicBezTo>
                <a:cubicBezTo>
                  <a:pt x="54777" y="1006043"/>
                  <a:pt x="31230" y="1061491"/>
                  <a:pt x="66675" y="990600"/>
                </a:cubicBezTo>
                <a:cubicBezTo>
                  <a:pt x="68370" y="982124"/>
                  <a:pt x="80681" y="916645"/>
                  <a:pt x="85725" y="904875"/>
                </a:cubicBezTo>
                <a:cubicBezTo>
                  <a:pt x="90234" y="894353"/>
                  <a:pt x="99655" y="886539"/>
                  <a:pt x="104775" y="876300"/>
                </a:cubicBezTo>
                <a:cubicBezTo>
                  <a:pt x="109265" y="867320"/>
                  <a:pt x="110345" y="856953"/>
                  <a:pt x="114300" y="847725"/>
                </a:cubicBezTo>
                <a:cubicBezTo>
                  <a:pt x="119893" y="834674"/>
                  <a:pt x="128364" y="822920"/>
                  <a:pt x="133350" y="809625"/>
                </a:cubicBezTo>
                <a:cubicBezTo>
                  <a:pt x="142505" y="785210"/>
                  <a:pt x="140886" y="765977"/>
                  <a:pt x="152400" y="742950"/>
                </a:cubicBezTo>
                <a:cubicBezTo>
                  <a:pt x="157520" y="732711"/>
                  <a:pt x="165100" y="723900"/>
                  <a:pt x="171450" y="714375"/>
                </a:cubicBezTo>
                <a:cubicBezTo>
                  <a:pt x="178286" y="687030"/>
                  <a:pt x="188430" y="642315"/>
                  <a:pt x="200025" y="619125"/>
                </a:cubicBezTo>
                <a:cubicBezTo>
                  <a:pt x="206375" y="606425"/>
                  <a:pt x="212030" y="593353"/>
                  <a:pt x="219075" y="581025"/>
                </a:cubicBezTo>
                <a:cubicBezTo>
                  <a:pt x="224755" y="571086"/>
                  <a:pt x="233476" y="562911"/>
                  <a:pt x="238125" y="552450"/>
                </a:cubicBezTo>
                <a:cubicBezTo>
                  <a:pt x="246280" y="534100"/>
                  <a:pt x="246036" y="512008"/>
                  <a:pt x="257175" y="495300"/>
                </a:cubicBezTo>
                <a:cubicBezTo>
                  <a:pt x="263525" y="485775"/>
                  <a:pt x="271105" y="476964"/>
                  <a:pt x="276225" y="466725"/>
                </a:cubicBezTo>
                <a:cubicBezTo>
                  <a:pt x="294761" y="429654"/>
                  <a:pt x="276964" y="442776"/>
                  <a:pt x="295275" y="400050"/>
                </a:cubicBezTo>
                <a:cubicBezTo>
                  <a:pt x="299784" y="389528"/>
                  <a:pt x="309205" y="381714"/>
                  <a:pt x="314325" y="371475"/>
                </a:cubicBezTo>
                <a:cubicBezTo>
                  <a:pt x="353740" y="292645"/>
                  <a:pt x="283439" y="403902"/>
                  <a:pt x="342900" y="304800"/>
                </a:cubicBezTo>
                <a:cubicBezTo>
                  <a:pt x="354680" y="285167"/>
                  <a:pt x="370761" y="268128"/>
                  <a:pt x="381000" y="247650"/>
                </a:cubicBezTo>
                <a:cubicBezTo>
                  <a:pt x="387350" y="234950"/>
                  <a:pt x="393005" y="221878"/>
                  <a:pt x="400050" y="209550"/>
                </a:cubicBezTo>
                <a:cubicBezTo>
                  <a:pt x="405730" y="199611"/>
                  <a:pt x="413980" y="191214"/>
                  <a:pt x="419100" y="180975"/>
                </a:cubicBezTo>
                <a:cubicBezTo>
                  <a:pt x="423590" y="171995"/>
                  <a:pt x="422789" y="160570"/>
                  <a:pt x="428625" y="152400"/>
                </a:cubicBezTo>
                <a:cubicBezTo>
                  <a:pt x="439604" y="137030"/>
                  <a:pt x="474227" y="104616"/>
                  <a:pt x="495300" y="95250"/>
                </a:cubicBezTo>
                <a:cubicBezTo>
                  <a:pt x="513650" y="87095"/>
                  <a:pt x="552450" y="76200"/>
                  <a:pt x="552450" y="76200"/>
                </a:cubicBezTo>
                <a:lnTo>
                  <a:pt x="685800" y="85725"/>
                </a:lnTo>
                <a:cubicBezTo>
                  <a:pt x="707729" y="94253"/>
                  <a:pt x="726194" y="146140"/>
                  <a:pt x="733425" y="171450"/>
                </a:cubicBezTo>
                <a:cubicBezTo>
                  <a:pt x="737021" y="184037"/>
                  <a:pt x="739188" y="197011"/>
                  <a:pt x="742950" y="209550"/>
                </a:cubicBezTo>
                <a:cubicBezTo>
                  <a:pt x="764738" y="282176"/>
                  <a:pt x="764355" y="259426"/>
                  <a:pt x="781050" y="342900"/>
                </a:cubicBezTo>
                <a:cubicBezTo>
                  <a:pt x="785453" y="364915"/>
                  <a:pt x="785527" y="387699"/>
                  <a:pt x="790575" y="409575"/>
                </a:cubicBezTo>
                <a:cubicBezTo>
                  <a:pt x="795090" y="429141"/>
                  <a:pt x="804755" y="447244"/>
                  <a:pt x="809625" y="466725"/>
                </a:cubicBezTo>
                <a:cubicBezTo>
                  <a:pt x="814309" y="485461"/>
                  <a:pt x="815362" y="504937"/>
                  <a:pt x="819150" y="523875"/>
                </a:cubicBezTo>
                <a:cubicBezTo>
                  <a:pt x="825130" y="553775"/>
                  <a:pt x="829122" y="563315"/>
                  <a:pt x="838200" y="590550"/>
                </a:cubicBezTo>
                <a:cubicBezTo>
                  <a:pt x="841375" y="612775"/>
                  <a:pt x="842280" y="635445"/>
                  <a:pt x="847725" y="657225"/>
                </a:cubicBezTo>
                <a:cubicBezTo>
                  <a:pt x="855030" y="686446"/>
                  <a:pt x="870393" y="713414"/>
                  <a:pt x="876300" y="742950"/>
                </a:cubicBezTo>
                <a:cubicBezTo>
                  <a:pt x="879475" y="758825"/>
                  <a:pt x="881898" y="774869"/>
                  <a:pt x="885825" y="790575"/>
                </a:cubicBezTo>
                <a:cubicBezTo>
                  <a:pt x="902672" y="857965"/>
                  <a:pt x="889829" y="771483"/>
                  <a:pt x="904875" y="866775"/>
                </a:cubicBezTo>
                <a:cubicBezTo>
                  <a:pt x="911878" y="911127"/>
                  <a:pt x="923925" y="1000125"/>
                  <a:pt x="923925" y="1000125"/>
                </a:cubicBezTo>
                <a:cubicBezTo>
                  <a:pt x="927100" y="1073150"/>
                  <a:pt x="933450" y="1146106"/>
                  <a:pt x="933450" y="1219200"/>
                </a:cubicBezTo>
                <a:cubicBezTo>
                  <a:pt x="933450" y="1412901"/>
                  <a:pt x="932995" y="1606736"/>
                  <a:pt x="923925" y="1800225"/>
                </a:cubicBezTo>
                <a:cubicBezTo>
                  <a:pt x="923389" y="1811660"/>
                  <a:pt x="912204" y="1820006"/>
                  <a:pt x="904875" y="1828800"/>
                </a:cubicBezTo>
                <a:cubicBezTo>
                  <a:pt x="892161" y="1844057"/>
                  <a:pt x="867150" y="1868100"/>
                  <a:pt x="847725" y="1876425"/>
                </a:cubicBezTo>
                <a:cubicBezTo>
                  <a:pt x="835693" y="1881582"/>
                  <a:pt x="822212" y="1882354"/>
                  <a:pt x="809625" y="1885950"/>
                </a:cubicBezTo>
                <a:cubicBezTo>
                  <a:pt x="799971" y="1888708"/>
                  <a:pt x="790575" y="1892300"/>
                  <a:pt x="781050" y="1895475"/>
                </a:cubicBezTo>
                <a:cubicBezTo>
                  <a:pt x="768350" y="1892300"/>
                  <a:pt x="754316" y="1892445"/>
                  <a:pt x="742950" y="1885950"/>
                </a:cubicBezTo>
                <a:cubicBezTo>
                  <a:pt x="705032" y="1864283"/>
                  <a:pt x="720307" y="1859714"/>
                  <a:pt x="704850" y="1828800"/>
                </a:cubicBezTo>
                <a:cubicBezTo>
                  <a:pt x="697886" y="1814872"/>
                  <a:pt x="663697" y="1770754"/>
                  <a:pt x="657225" y="1762125"/>
                </a:cubicBezTo>
                <a:cubicBezTo>
                  <a:pt x="643000" y="1719450"/>
                  <a:pt x="625959" y="1673198"/>
                  <a:pt x="619125" y="1628775"/>
                </a:cubicBezTo>
                <a:lnTo>
                  <a:pt x="600075" y="1504950"/>
                </a:lnTo>
                <a:cubicBezTo>
                  <a:pt x="603250" y="1352550"/>
                  <a:pt x="602233" y="1200005"/>
                  <a:pt x="609600" y="1047750"/>
                </a:cubicBezTo>
                <a:cubicBezTo>
                  <a:pt x="611770" y="1002901"/>
                  <a:pt x="622583" y="958890"/>
                  <a:pt x="628650" y="914400"/>
                </a:cubicBezTo>
                <a:cubicBezTo>
                  <a:pt x="632344" y="887312"/>
                  <a:pt x="632856" y="839313"/>
                  <a:pt x="647700" y="809625"/>
                </a:cubicBezTo>
                <a:cubicBezTo>
                  <a:pt x="654664" y="795697"/>
                  <a:pt x="688853" y="751579"/>
                  <a:pt x="695325" y="742950"/>
                </a:cubicBezTo>
                <a:cubicBezTo>
                  <a:pt x="704420" y="706570"/>
                  <a:pt x="705966" y="693093"/>
                  <a:pt x="723900" y="657225"/>
                </a:cubicBezTo>
                <a:cubicBezTo>
                  <a:pt x="732179" y="640666"/>
                  <a:pt x="742536" y="625219"/>
                  <a:pt x="752475" y="609600"/>
                </a:cubicBezTo>
                <a:cubicBezTo>
                  <a:pt x="764767" y="590284"/>
                  <a:pt x="777875" y="571500"/>
                  <a:pt x="790575" y="552450"/>
                </a:cubicBezTo>
                <a:cubicBezTo>
                  <a:pt x="796925" y="542925"/>
                  <a:pt x="800100" y="530225"/>
                  <a:pt x="809625" y="523875"/>
                </a:cubicBezTo>
                <a:lnTo>
                  <a:pt x="838200" y="504825"/>
                </a:lnTo>
                <a:cubicBezTo>
                  <a:pt x="841375" y="495300"/>
                  <a:pt x="842849" y="485027"/>
                  <a:pt x="847725" y="476250"/>
                </a:cubicBezTo>
                <a:cubicBezTo>
                  <a:pt x="858844" y="456236"/>
                  <a:pt x="878585" y="440820"/>
                  <a:pt x="885825" y="419100"/>
                </a:cubicBezTo>
                <a:cubicBezTo>
                  <a:pt x="899610" y="377746"/>
                  <a:pt x="888250" y="397625"/>
                  <a:pt x="923925" y="361950"/>
                </a:cubicBezTo>
                <a:cubicBezTo>
                  <a:pt x="927100" y="342900"/>
                  <a:pt x="926022" y="322627"/>
                  <a:pt x="933450" y="304800"/>
                </a:cubicBezTo>
                <a:cubicBezTo>
                  <a:pt x="942256" y="283666"/>
                  <a:pt x="971550" y="247650"/>
                  <a:pt x="971550" y="247650"/>
                </a:cubicBezTo>
                <a:cubicBezTo>
                  <a:pt x="991374" y="168356"/>
                  <a:pt x="967236" y="246754"/>
                  <a:pt x="1000125" y="180975"/>
                </a:cubicBezTo>
                <a:cubicBezTo>
                  <a:pt x="1015300" y="150625"/>
                  <a:pt x="1007707" y="115272"/>
                  <a:pt x="1047750" y="95250"/>
                </a:cubicBezTo>
                <a:lnTo>
                  <a:pt x="1085850" y="76200"/>
                </a:lnTo>
                <a:cubicBezTo>
                  <a:pt x="1098550" y="82550"/>
                  <a:pt x="1110899" y="89657"/>
                  <a:pt x="1123950" y="95250"/>
                </a:cubicBezTo>
                <a:cubicBezTo>
                  <a:pt x="1133178" y="99205"/>
                  <a:pt x="1144171" y="99206"/>
                  <a:pt x="1152525" y="104775"/>
                </a:cubicBezTo>
                <a:cubicBezTo>
                  <a:pt x="1163733" y="112247"/>
                  <a:pt x="1170752" y="124726"/>
                  <a:pt x="1181100" y="133350"/>
                </a:cubicBezTo>
                <a:cubicBezTo>
                  <a:pt x="1268138" y="205882"/>
                  <a:pt x="1133302" y="76027"/>
                  <a:pt x="1247775" y="190500"/>
                </a:cubicBezTo>
                <a:cubicBezTo>
                  <a:pt x="1278436" y="282482"/>
                  <a:pt x="1229270" y="139474"/>
                  <a:pt x="1276350" y="257175"/>
                </a:cubicBezTo>
                <a:cubicBezTo>
                  <a:pt x="1283808" y="275819"/>
                  <a:pt x="1289050" y="295275"/>
                  <a:pt x="1295400" y="314325"/>
                </a:cubicBezTo>
                <a:lnTo>
                  <a:pt x="1323975" y="400050"/>
                </a:lnTo>
                <a:cubicBezTo>
                  <a:pt x="1330325" y="419100"/>
                  <a:pt x="1339087" y="437509"/>
                  <a:pt x="1343025" y="457200"/>
                </a:cubicBezTo>
                <a:cubicBezTo>
                  <a:pt x="1360385" y="544002"/>
                  <a:pt x="1342597" y="465297"/>
                  <a:pt x="1371600" y="561975"/>
                </a:cubicBezTo>
                <a:cubicBezTo>
                  <a:pt x="1386267" y="610865"/>
                  <a:pt x="1377055" y="593318"/>
                  <a:pt x="1390650" y="647700"/>
                </a:cubicBezTo>
                <a:cubicBezTo>
                  <a:pt x="1397658" y="675730"/>
                  <a:pt x="1405595" y="687115"/>
                  <a:pt x="1419225" y="714375"/>
                </a:cubicBezTo>
                <a:cubicBezTo>
                  <a:pt x="1440099" y="818745"/>
                  <a:pt x="1413998" y="709962"/>
                  <a:pt x="1447800" y="800100"/>
                </a:cubicBezTo>
                <a:cubicBezTo>
                  <a:pt x="1476409" y="876391"/>
                  <a:pt x="1433928" y="796585"/>
                  <a:pt x="1466850" y="895350"/>
                </a:cubicBezTo>
                <a:cubicBezTo>
                  <a:pt x="1470470" y="906210"/>
                  <a:pt x="1479550" y="914400"/>
                  <a:pt x="1485900" y="923925"/>
                </a:cubicBezTo>
                <a:cubicBezTo>
                  <a:pt x="1489075" y="942975"/>
                  <a:pt x="1491378" y="962191"/>
                  <a:pt x="1495425" y="981075"/>
                </a:cubicBezTo>
                <a:cubicBezTo>
                  <a:pt x="1508316" y="1041233"/>
                  <a:pt x="1509491" y="1042324"/>
                  <a:pt x="1524000" y="1085850"/>
                </a:cubicBezTo>
                <a:cubicBezTo>
                  <a:pt x="1555035" y="1334132"/>
                  <a:pt x="1540623" y="1189651"/>
                  <a:pt x="1524000" y="1704975"/>
                </a:cubicBezTo>
                <a:cubicBezTo>
                  <a:pt x="1523038" y="1734786"/>
                  <a:pt x="1504088" y="1783760"/>
                  <a:pt x="1495425" y="1809750"/>
                </a:cubicBezTo>
                <a:cubicBezTo>
                  <a:pt x="1485879" y="1838389"/>
                  <a:pt x="1487366" y="1842281"/>
                  <a:pt x="1466850" y="1866900"/>
                </a:cubicBezTo>
                <a:cubicBezTo>
                  <a:pt x="1458226" y="1877248"/>
                  <a:pt x="1449483" y="1888003"/>
                  <a:pt x="1438275" y="1895475"/>
                </a:cubicBezTo>
                <a:cubicBezTo>
                  <a:pt x="1429921" y="1901044"/>
                  <a:pt x="1418680" y="1900510"/>
                  <a:pt x="1409700" y="1905000"/>
                </a:cubicBezTo>
                <a:cubicBezTo>
                  <a:pt x="1399461" y="1910120"/>
                  <a:pt x="1390650" y="1917700"/>
                  <a:pt x="1381125" y="1924050"/>
                </a:cubicBezTo>
                <a:cubicBezTo>
                  <a:pt x="1358900" y="1920875"/>
                  <a:pt x="1335954" y="1920976"/>
                  <a:pt x="1314450" y="1914525"/>
                </a:cubicBezTo>
                <a:cubicBezTo>
                  <a:pt x="1276895" y="1903259"/>
                  <a:pt x="1287479" y="1886291"/>
                  <a:pt x="1266825" y="1857375"/>
                </a:cubicBezTo>
                <a:cubicBezTo>
                  <a:pt x="1258995" y="1846414"/>
                  <a:pt x="1247775" y="1838325"/>
                  <a:pt x="1238250" y="1828800"/>
                </a:cubicBezTo>
                <a:cubicBezTo>
                  <a:pt x="1231900" y="1812925"/>
                  <a:pt x="1223605" y="1797696"/>
                  <a:pt x="1219200" y="1781175"/>
                </a:cubicBezTo>
                <a:cubicBezTo>
                  <a:pt x="1210857" y="1749889"/>
                  <a:pt x="1214630" y="1714885"/>
                  <a:pt x="1200150" y="1685925"/>
                </a:cubicBezTo>
                <a:cubicBezTo>
                  <a:pt x="1168212" y="1622050"/>
                  <a:pt x="1191028" y="1674569"/>
                  <a:pt x="1171575" y="1609725"/>
                </a:cubicBezTo>
                <a:cubicBezTo>
                  <a:pt x="1158019" y="1564537"/>
                  <a:pt x="1139437" y="1524074"/>
                  <a:pt x="1133475" y="1476375"/>
                </a:cubicBezTo>
                <a:lnTo>
                  <a:pt x="1114425" y="1323975"/>
                </a:lnTo>
                <a:cubicBezTo>
                  <a:pt x="1117600" y="1187450"/>
                  <a:pt x="1116375" y="1050752"/>
                  <a:pt x="1123950" y="914400"/>
                </a:cubicBezTo>
                <a:cubicBezTo>
                  <a:pt x="1133646" y="739878"/>
                  <a:pt x="1134928" y="860234"/>
                  <a:pt x="1152525" y="781050"/>
                </a:cubicBezTo>
                <a:cubicBezTo>
                  <a:pt x="1156715" y="762197"/>
                  <a:pt x="1156501" y="742398"/>
                  <a:pt x="1162050" y="723900"/>
                </a:cubicBezTo>
                <a:cubicBezTo>
                  <a:pt x="1166130" y="710300"/>
                  <a:pt x="1176114" y="699095"/>
                  <a:pt x="1181100" y="685800"/>
                </a:cubicBezTo>
                <a:cubicBezTo>
                  <a:pt x="1185697" y="673543"/>
                  <a:pt x="1187029" y="660287"/>
                  <a:pt x="1190625" y="647700"/>
                </a:cubicBezTo>
                <a:cubicBezTo>
                  <a:pt x="1209547" y="581472"/>
                  <a:pt x="1188720" y="662305"/>
                  <a:pt x="1219200" y="581025"/>
                </a:cubicBezTo>
                <a:cubicBezTo>
                  <a:pt x="1223797" y="568768"/>
                  <a:pt x="1224128" y="555182"/>
                  <a:pt x="1228725" y="542925"/>
                </a:cubicBezTo>
                <a:cubicBezTo>
                  <a:pt x="1246918" y="494410"/>
                  <a:pt x="1244717" y="516781"/>
                  <a:pt x="1266825" y="476250"/>
                </a:cubicBezTo>
                <a:cubicBezTo>
                  <a:pt x="1277676" y="456357"/>
                  <a:pt x="1313476" y="376899"/>
                  <a:pt x="1333500" y="352425"/>
                </a:cubicBezTo>
                <a:cubicBezTo>
                  <a:pt x="1350560" y="331574"/>
                  <a:pt x="1366553" y="307323"/>
                  <a:pt x="1390650" y="295275"/>
                </a:cubicBezTo>
                <a:cubicBezTo>
                  <a:pt x="1403350" y="288925"/>
                  <a:pt x="1416422" y="283270"/>
                  <a:pt x="1428750" y="276225"/>
                </a:cubicBezTo>
                <a:cubicBezTo>
                  <a:pt x="1438689" y="270545"/>
                  <a:pt x="1447086" y="262295"/>
                  <a:pt x="1457325" y="257175"/>
                </a:cubicBezTo>
                <a:cubicBezTo>
                  <a:pt x="1479098" y="246289"/>
                  <a:pt x="1511788" y="243559"/>
                  <a:pt x="1533525" y="238125"/>
                </a:cubicBezTo>
                <a:cubicBezTo>
                  <a:pt x="1543265" y="235690"/>
                  <a:pt x="1552575" y="231775"/>
                  <a:pt x="1562100" y="228600"/>
                </a:cubicBezTo>
                <a:cubicBezTo>
                  <a:pt x="1584325" y="231775"/>
                  <a:pt x="1607271" y="231674"/>
                  <a:pt x="1628775" y="238125"/>
                </a:cubicBezTo>
                <a:cubicBezTo>
                  <a:pt x="1666555" y="249459"/>
                  <a:pt x="1652983" y="257967"/>
                  <a:pt x="1666875" y="285750"/>
                </a:cubicBezTo>
                <a:cubicBezTo>
                  <a:pt x="1692071" y="336142"/>
                  <a:pt x="1679391" y="293747"/>
                  <a:pt x="1714500" y="342900"/>
                </a:cubicBezTo>
                <a:cubicBezTo>
                  <a:pt x="1722753" y="354454"/>
                  <a:pt x="1726505" y="368672"/>
                  <a:pt x="1733550" y="381000"/>
                </a:cubicBezTo>
                <a:cubicBezTo>
                  <a:pt x="1739230" y="390939"/>
                  <a:pt x="1746250" y="400050"/>
                  <a:pt x="1752600" y="409575"/>
                </a:cubicBezTo>
                <a:cubicBezTo>
                  <a:pt x="1755775" y="422275"/>
                  <a:pt x="1757528" y="435418"/>
                  <a:pt x="1762125" y="447675"/>
                </a:cubicBezTo>
                <a:cubicBezTo>
                  <a:pt x="1767111" y="460970"/>
                  <a:pt x="1777095" y="472175"/>
                  <a:pt x="1781175" y="485775"/>
                </a:cubicBezTo>
                <a:cubicBezTo>
                  <a:pt x="1832986" y="658477"/>
                  <a:pt x="1748580" y="437624"/>
                  <a:pt x="1809750" y="590550"/>
                </a:cubicBezTo>
                <a:cubicBezTo>
                  <a:pt x="1841160" y="967465"/>
                  <a:pt x="1819275" y="666618"/>
                  <a:pt x="1819275" y="1495425"/>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2" name="文本框 21">
            <a:extLst>
              <a:ext uri="{FF2B5EF4-FFF2-40B4-BE49-F238E27FC236}">
                <a16:creationId xmlns:a16="http://schemas.microsoft.com/office/drawing/2014/main" id="{83B38D8A-71F4-468D-B45D-E75062761154}"/>
              </a:ext>
            </a:extLst>
          </p:cNvPr>
          <p:cNvSpPr txBox="1"/>
          <p:nvPr/>
        </p:nvSpPr>
        <p:spPr>
          <a:xfrm>
            <a:off x="2657878" y="3429000"/>
            <a:ext cx="3349828" cy="461665"/>
          </a:xfrm>
          <a:prstGeom prst="rect">
            <a:avLst/>
          </a:prstGeom>
          <a:noFill/>
        </p:spPr>
        <p:txBody>
          <a:bodyPr wrap="none" rtlCol="0">
            <a:spAutoFit/>
          </a:bodyPr>
          <a:lstStyle/>
          <a:p>
            <a:r>
              <a:rPr lang="zh-CN" altLang="en-US" dirty="0">
                <a:solidFill>
                  <a:srgbClr val="FFC000"/>
                </a:solidFill>
              </a:rPr>
              <a:t>死循环！</a:t>
            </a:r>
            <a:r>
              <a:rPr lang="en-US" altLang="zh-CN" dirty="0">
                <a:solidFill>
                  <a:srgbClr val="FFC000"/>
                </a:solidFill>
              </a:rPr>
              <a:t>buffer overflow</a:t>
            </a:r>
            <a:endParaRPr lang="en-US" dirty="0">
              <a:solidFill>
                <a:srgbClr val="FFC000"/>
              </a:solidFill>
            </a:endParaRPr>
          </a:p>
        </p:txBody>
      </p:sp>
      <p:sp>
        <p:nvSpPr>
          <p:cNvPr id="24" name="文本框 23">
            <a:extLst>
              <a:ext uri="{FF2B5EF4-FFF2-40B4-BE49-F238E27FC236}">
                <a16:creationId xmlns:a16="http://schemas.microsoft.com/office/drawing/2014/main" id="{021D6692-DFCB-47E0-8826-FAD28A22875E}"/>
              </a:ext>
            </a:extLst>
          </p:cNvPr>
          <p:cNvSpPr txBox="1"/>
          <p:nvPr/>
        </p:nvSpPr>
        <p:spPr>
          <a:xfrm>
            <a:off x="539552" y="4077072"/>
            <a:ext cx="2073003" cy="461665"/>
          </a:xfrm>
          <a:prstGeom prst="rect">
            <a:avLst/>
          </a:prstGeom>
          <a:noFill/>
        </p:spPr>
        <p:txBody>
          <a:bodyPr wrap="none" rtlCol="0">
            <a:spAutoFit/>
          </a:bodyPr>
          <a:lstStyle/>
          <a:p>
            <a:r>
              <a:rPr lang="zh-CN" altLang="en-US" dirty="0"/>
              <a:t>换成</a:t>
            </a:r>
            <a:r>
              <a:rPr lang="en-US" altLang="zh-CN" dirty="0"/>
              <a:t>short a[4];</a:t>
            </a:r>
            <a:endParaRPr lang="en-US" dirty="0"/>
          </a:p>
        </p:txBody>
      </p:sp>
      <p:grpSp>
        <p:nvGrpSpPr>
          <p:cNvPr id="37" name="组合 36">
            <a:extLst>
              <a:ext uri="{FF2B5EF4-FFF2-40B4-BE49-F238E27FC236}">
                <a16:creationId xmlns:a16="http://schemas.microsoft.com/office/drawing/2014/main" id="{3C6D7706-23EC-434B-91F8-72321EC4C48D}"/>
              </a:ext>
            </a:extLst>
          </p:cNvPr>
          <p:cNvGrpSpPr/>
          <p:nvPr/>
        </p:nvGrpSpPr>
        <p:grpSpPr>
          <a:xfrm>
            <a:off x="2133158" y="4670065"/>
            <a:ext cx="2961201" cy="1628822"/>
            <a:chOff x="1636631" y="4077072"/>
            <a:chExt cx="2961201" cy="1628822"/>
          </a:xfrm>
        </p:grpSpPr>
        <p:sp>
          <p:nvSpPr>
            <p:cNvPr id="26" name="矩形 25">
              <a:extLst>
                <a:ext uri="{FF2B5EF4-FFF2-40B4-BE49-F238E27FC236}">
                  <a16:creationId xmlns:a16="http://schemas.microsoft.com/office/drawing/2014/main" id="{2AEAD396-5778-4716-816E-A96BEE02F5B3}"/>
                </a:ext>
              </a:extLst>
            </p:cNvPr>
            <p:cNvSpPr/>
            <p:nvPr/>
          </p:nvSpPr>
          <p:spPr bwMode="auto">
            <a:xfrm>
              <a:off x="1636631" y="4077072"/>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27" name="矩形 26">
              <a:extLst>
                <a:ext uri="{FF2B5EF4-FFF2-40B4-BE49-F238E27FC236}">
                  <a16:creationId xmlns:a16="http://schemas.microsoft.com/office/drawing/2014/main" id="{A2609E25-009D-49B9-87FF-19F4E294C29A}"/>
                </a:ext>
              </a:extLst>
            </p:cNvPr>
            <p:cNvSpPr/>
            <p:nvPr/>
          </p:nvSpPr>
          <p:spPr bwMode="auto">
            <a:xfrm>
              <a:off x="1636631" y="4479503"/>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文本框 27">
              <a:extLst>
                <a:ext uri="{FF2B5EF4-FFF2-40B4-BE49-F238E27FC236}">
                  <a16:creationId xmlns:a16="http://schemas.microsoft.com/office/drawing/2014/main" id="{21518CBB-33AD-486B-9B86-A018F82ECF49}"/>
                </a:ext>
              </a:extLst>
            </p:cNvPr>
            <p:cNvSpPr txBox="1"/>
            <p:nvPr/>
          </p:nvSpPr>
          <p:spPr>
            <a:xfrm>
              <a:off x="3456173" y="5023963"/>
              <a:ext cx="1141659" cy="461665"/>
            </a:xfrm>
            <a:prstGeom prst="rect">
              <a:avLst/>
            </a:prstGeom>
            <a:noFill/>
          </p:spPr>
          <p:txBody>
            <a:bodyPr wrap="none" rtlCol="0">
              <a:spAutoFit/>
            </a:bodyPr>
            <a:lstStyle/>
            <a:p>
              <a:r>
                <a:rPr lang="en-US" dirty="0"/>
                <a:t>a[0…3]</a:t>
              </a:r>
            </a:p>
          </p:txBody>
        </p:sp>
        <p:sp>
          <p:nvSpPr>
            <p:cNvPr id="29" name="文本框 28">
              <a:extLst>
                <a:ext uri="{FF2B5EF4-FFF2-40B4-BE49-F238E27FC236}">
                  <a16:creationId xmlns:a16="http://schemas.microsoft.com/office/drawing/2014/main" id="{60FF7E6A-70B7-4A3A-A257-7F0F4AE5C848}"/>
                </a:ext>
              </a:extLst>
            </p:cNvPr>
            <p:cNvSpPr txBox="1"/>
            <p:nvPr/>
          </p:nvSpPr>
          <p:spPr>
            <a:xfrm>
              <a:off x="3263137" y="4435793"/>
              <a:ext cx="269626" cy="461665"/>
            </a:xfrm>
            <a:prstGeom prst="rect">
              <a:avLst/>
            </a:prstGeom>
            <a:noFill/>
          </p:spPr>
          <p:txBody>
            <a:bodyPr wrap="none" rtlCol="0">
              <a:spAutoFit/>
            </a:bodyPr>
            <a:lstStyle/>
            <a:p>
              <a:r>
                <a:rPr lang="en-US" dirty="0" err="1"/>
                <a:t>i</a:t>
              </a:r>
              <a:endParaRPr lang="en-US" dirty="0"/>
            </a:p>
          </p:txBody>
        </p:sp>
        <p:sp>
          <p:nvSpPr>
            <p:cNvPr id="30" name="矩形 29">
              <a:extLst>
                <a:ext uri="{FF2B5EF4-FFF2-40B4-BE49-F238E27FC236}">
                  <a16:creationId xmlns:a16="http://schemas.microsoft.com/office/drawing/2014/main" id="{13E5AC68-0D46-4752-850F-294984494807}"/>
                </a:ext>
              </a:extLst>
            </p:cNvPr>
            <p:cNvSpPr/>
            <p:nvPr/>
          </p:nvSpPr>
          <p:spPr bwMode="auto">
            <a:xfrm>
              <a:off x="1636631" y="4880849"/>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1" name="矩形 30">
              <a:extLst>
                <a:ext uri="{FF2B5EF4-FFF2-40B4-BE49-F238E27FC236}">
                  <a16:creationId xmlns:a16="http://schemas.microsoft.com/office/drawing/2014/main" id="{4AC44145-B756-464C-A7C5-5605318E2CCF}"/>
                </a:ext>
              </a:extLst>
            </p:cNvPr>
            <p:cNvSpPr/>
            <p:nvPr/>
          </p:nvSpPr>
          <p:spPr bwMode="auto">
            <a:xfrm>
              <a:off x="1636631" y="5284413"/>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4" name="右大括号 33">
              <a:extLst>
                <a:ext uri="{FF2B5EF4-FFF2-40B4-BE49-F238E27FC236}">
                  <a16:creationId xmlns:a16="http://schemas.microsoft.com/office/drawing/2014/main" id="{852095CF-03FA-488A-8D22-0ADF66A7D4D3}"/>
                </a:ext>
              </a:extLst>
            </p:cNvPr>
            <p:cNvSpPr/>
            <p:nvPr/>
          </p:nvSpPr>
          <p:spPr bwMode="auto">
            <a:xfrm>
              <a:off x="3325152" y="4899899"/>
              <a:ext cx="131022" cy="805995"/>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rgbClr val="FFC000"/>
                </a:solidFill>
                <a:effectLst/>
                <a:latin typeface="Times New Roman" pitchFamily="18" charset="0"/>
                <a:ea typeface="宋体" pitchFamily="2" charset="-122"/>
              </a:endParaRPr>
            </a:p>
          </p:txBody>
        </p:sp>
        <p:cxnSp>
          <p:nvCxnSpPr>
            <p:cNvPr id="36" name="直接连接符 35">
              <a:extLst>
                <a:ext uri="{FF2B5EF4-FFF2-40B4-BE49-F238E27FC236}">
                  <a16:creationId xmlns:a16="http://schemas.microsoft.com/office/drawing/2014/main" id="{1ACC683E-24BC-4451-AC2C-DA284D510FBB}"/>
                </a:ext>
              </a:extLst>
            </p:cNvPr>
            <p:cNvCxnSpPr>
              <a:stCxn id="30" idx="0"/>
              <a:endCxn id="31" idx="2"/>
            </p:cNvCxnSpPr>
            <p:nvPr/>
          </p:nvCxnSpPr>
          <p:spPr bwMode="auto">
            <a:xfrm>
              <a:off x="2428719" y="4880849"/>
              <a:ext cx="0" cy="805995"/>
            </a:xfrm>
            <a:prstGeom prst="line">
              <a:avLst/>
            </a:prstGeom>
            <a:solidFill>
              <a:schemeClr val="accent1"/>
            </a:solidFill>
            <a:ln w="12700" cap="sq" cmpd="sng" algn="ctr">
              <a:solidFill>
                <a:schemeClr val="tx1"/>
              </a:solidFill>
              <a:prstDash val="solid"/>
              <a:round/>
              <a:headEnd type="none" w="sm" len="sm"/>
              <a:tailEnd type="none" w="sm" len="sm"/>
            </a:ln>
            <a:effectLst/>
          </p:spPr>
        </p:cxnSp>
      </p:grpSp>
      <p:sp>
        <p:nvSpPr>
          <p:cNvPr id="38" name="文本框 37">
            <a:extLst>
              <a:ext uri="{FF2B5EF4-FFF2-40B4-BE49-F238E27FC236}">
                <a16:creationId xmlns:a16="http://schemas.microsoft.com/office/drawing/2014/main" id="{7AA727C6-7D06-4E02-B168-3EFDA6C8E193}"/>
              </a:ext>
            </a:extLst>
          </p:cNvPr>
          <p:cNvSpPr txBox="1"/>
          <p:nvPr/>
        </p:nvSpPr>
        <p:spPr>
          <a:xfrm>
            <a:off x="5335928" y="4446046"/>
            <a:ext cx="3349828" cy="1569660"/>
          </a:xfrm>
          <a:prstGeom prst="rect">
            <a:avLst/>
          </a:prstGeom>
          <a:noFill/>
        </p:spPr>
        <p:txBody>
          <a:bodyPr wrap="square" rtlCol="0">
            <a:spAutoFit/>
          </a:bodyPr>
          <a:lstStyle/>
          <a:p>
            <a:r>
              <a:rPr lang="zh-CN" altLang="en-US" dirty="0"/>
              <a:t>取决于系统是</a:t>
            </a:r>
            <a:r>
              <a:rPr lang="en-US" altLang="zh-CN" dirty="0"/>
              <a:t>big endian</a:t>
            </a:r>
            <a:r>
              <a:rPr lang="zh-CN" altLang="en-US" dirty="0"/>
              <a:t>还是</a:t>
            </a:r>
            <a:r>
              <a:rPr lang="en-US" altLang="zh-CN" dirty="0"/>
              <a:t>little endian</a:t>
            </a:r>
          </a:p>
          <a:p>
            <a:r>
              <a:rPr lang="en-US" dirty="0"/>
              <a:t>0   0   0   4    </a:t>
            </a:r>
            <a:r>
              <a:rPr lang="zh-CN" altLang="en-US" dirty="0"/>
              <a:t>正常</a:t>
            </a:r>
            <a:endParaRPr lang="en-US" altLang="zh-CN" dirty="0"/>
          </a:p>
          <a:p>
            <a:r>
              <a:rPr lang="en-US" altLang="zh-CN" dirty="0"/>
              <a:t>4   0   0   0    </a:t>
            </a:r>
            <a:r>
              <a:rPr lang="zh-CN" altLang="en-US" dirty="0"/>
              <a:t>死循环</a:t>
            </a:r>
            <a:endParaRPr lang="en-US" altLang="zh-CN" dirty="0"/>
          </a:p>
        </p:txBody>
      </p:sp>
    </p:spTree>
    <p:extLst>
      <p:ext uri="{BB962C8B-B14F-4D97-AF65-F5344CB8AC3E}">
        <p14:creationId xmlns:p14="http://schemas.microsoft.com/office/powerpoint/2010/main" val="33883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1000" fill="hold"/>
                                        <p:tgtEl>
                                          <p:spTgt spid="21"/>
                                        </p:tgtEl>
                                        <p:attrNameLst>
                                          <p:attrName>ppt_w</p:attrName>
                                        </p:attrNameLst>
                                      </p:cBhvr>
                                      <p:tavLst>
                                        <p:tav tm="0">
                                          <p:val>
                                            <p:fltVal val="0"/>
                                          </p:val>
                                        </p:tav>
                                        <p:tav tm="100000">
                                          <p:val>
                                            <p:strVal val="#ppt_w"/>
                                          </p:val>
                                        </p:tav>
                                      </p:tavLst>
                                    </p:anim>
                                    <p:anim calcmode="lin" valueType="num">
                                      <p:cBhvr>
                                        <p:cTn id="12" dur="1000" fill="hold"/>
                                        <p:tgtEl>
                                          <p:spTgt spid="21"/>
                                        </p:tgtEl>
                                        <p:attrNameLst>
                                          <p:attrName>ppt_h</p:attrName>
                                        </p:attrNameLst>
                                      </p:cBhvr>
                                      <p:tavLst>
                                        <p:tav tm="0">
                                          <p:val>
                                            <p:fltVal val="0"/>
                                          </p:val>
                                        </p:tav>
                                        <p:tav tm="100000">
                                          <p:val>
                                            <p:strVal val="#ppt_h"/>
                                          </p:val>
                                        </p:tav>
                                      </p:tavLst>
                                    </p:anim>
                                    <p:anim calcmode="lin" valueType="num">
                                      <p:cBhvr>
                                        <p:cTn id="13" dur="1000" fill="hold"/>
                                        <p:tgtEl>
                                          <p:spTgt spid="21"/>
                                        </p:tgtEl>
                                        <p:attrNameLst>
                                          <p:attrName>style.rotation</p:attrName>
                                        </p:attrNameLst>
                                      </p:cBhvr>
                                      <p:tavLst>
                                        <p:tav tm="0">
                                          <p:val>
                                            <p:fltVal val="90"/>
                                          </p:val>
                                        </p:tav>
                                        <p:tav tm="100000">
                                          <p:val>
                                            <p:fltVal val="0"/>
                                          </p:val>
                                        </p:tav>
                                      </p:tavLst>
                                    </p:anim>
                                    <p:animEffect transition="in" filter="fade">
                                      <p:cBhvr>
                                        <p:cTn id="14" dur="10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80">
                                          <p:stCondLst>
                                            <p:cond delay="0"/>
                                          </p:stCondLst>
                                        </p:cTn>
                                        <p:tgtEl>
                                          <p:spTgt spid="22"/>
                                        </p:tgtEl>
                                      </p:cBhvr>
                                    </p:animEffect>
                                    <p:anim calcmode="lin" valueType="num">
                                      <p:cBhvr>
                                        <p:cTn id="20"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5" dur="26">
                                          <p:stCondLst>
                                            <p:cond delay="650"/>
                                          </p:stCondLst>
                                        </p:cTn>
                                        <p:tgtEl>
                                          <p:spTgt spid="22"/>
                                        </p:tgtEl>
                                      </p:cBhvr>
                                      <p:to x="100000" y="60000"/>
                                    </p:animScale>
                                    <p:animScale>
                                      <p:cBhvr>
                                        <p:cTn id="26" dur="166" decel="50000">
                                          <p:stCondLst>
                                            <p:cond delay="676"/>
                                          </p:stCondLst>
                                        </p:cTn>
                                        <p:tgtEl>
                                          <p:spTgt spid="22"/>
                                        </p:tgtEl>
                                      </p:cBhvr>
                                      <p:to x="100000" y="100000"/>
                                    </p:animScale>
                                    <p:animScale>
                                      <p:cBhvr>
                                        <p:cTn id="27" dur="26">
                                          <p:stCondLst>
                                            <p:cond delay="1312"/>
                                          </p:stCondLst>
                                        </p:cTn>
                                        <p:tgtEl>
                                          <p:spTgt spid="22"/>
                                        </p:tgtEl>
                                      </p:cBhvr>
                                      <p:to x="100000" y="80000"/>
                                    </p:animScale>
                                    <p:animScale>
                                      <p:cBhvr>
                                        <p:cTn id="28" dur="166" decel="50000">
                                          <p:stCondLst>
                                            <p:cond delay="1338"/>
                                          </p:stCondLst>
                                        </p:cTn>
                                        <p:tgtEl>
                                          <p:spTgt spid="22"/>
                                        </p:tgtEl>
                                      </p:cBhvr>
                                      <p:to x="100000" y="100000"/>
                                    </p:animScale>
                                    <p:animScale>
                                      <p:cBhvr>
                                        <p:cTn id="29" dur="26">
                                          <p:stCondLst>
                                            <p:cond delay="1642"/>
                                          </p:stCondLst>
                                        </p:cTn>
                                        <p:tgtEl>
                                          <p:spTgt spid="22"/>
                                        </p:tgtEl>
                                      </p:cBhvr>
                                      <p:to x="100000" y="90000"/>
                                    </p:animScale>
                                    <p:animScale>
                                      <p:cBhvr>
                                        <p:cTn id="30" dur="166" decel="50000">
                                          <p:stCondLst>
                                            <p:cond delay="1668"/>
                                          </p:stCondLst>
                                        </p:cTn>
                                        <p:tgtEl>
                                          <p:spTgt spid="22"/>
                                        </p:tgtEl>
                                      </p:cBhvr>
                                      <p:to x="100000" y="100000"/>
                                    </p:animScale>
                                    <p:animScale>
                                      <p:cBhvr>
                                        <p:cTn id="31" dur="26">
                                          <p:stCondLst>
                                            <p:cond delay="1808"/>
                                          </p:stCondLst>
                                        </p:cTn>
                                        <p:tgtEl>
                                          <p:spTgt spid="22"/>
                                        </p:tgtEl>
                                      </p:cBhvr>
                                      <p:to x="100000" y="95000"/>
                                    </p:animScale>
                                    <p:animScale>
                                      <p:cBhvr>
                                        <p:cTn id="32" dur="166" decel="50000">
                                          <p:stCondLst>
                                            <p:cond delay="1834"/>
                                          </p:stCondLst>
                                        </p:cTn>
                                        <p:tgtEl>
                                          <p:spTgt spid="22"/>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p:bldP spid="38"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D33286-A730-4A68-AED6-3A199323C89F}"/>
              </a:ext>
            </a:extLst>
          </p:cNvPr>
          <p:cNvSpPr txBox="1"/>
          <p:nvPr/>
        </p:nvSpPr>
        <p:spPr>
          <a:xfrm>
            <a:off x="467544" y="404664"/>
            <a:ext cx="3594254" cy="2677656"/>
          </a:xfrm>
          <a:prstGeom prst="rect">
            <a:avLst/>
          </a:prstGeom>
          <a:noFill/>
        </p:spPr>
        <p:txBody>
          <a:bodyPr wrap="none" rtlCol="0">
            <a:spAutoFit/>
          </a:bodyPr>
          <a:lstStyle/>
          <a:p>
            <a:r>
              <a:rPr lang="en-US" altLang="zh-CN" dirty="0"/>
              <a:t>void fun()</a:t>
            </a:r>
          </a:p>
          <a:p>
            <a:r>
              <a:rPr lang="en-US" dirty="0"/>
              <a:t>{</a:t>
            </a:r>
          </a:p>
          <a:p>
            <a:r>
              <a:rPr lang="en-US" dirty="0"/>
              <a:t>    int a[4];</a:t>
            </a:r>
          </a:p>
          <a:p>
            <a:r>
              <a:rPr lang="en-US" dirty="0"/>
              <a:t>    int </a:t>
            </a:r>
            <a:r>
              <a:rPr lang="en-US" dirty="0" err="1"/>
              <a:t>i</a:t>
            </a:r>
            <a:r>
              <a:rPr lang="en-US" dirty="0"/>
              <a:t>;</a:t>
            </a:r>
          </a:p>
          <a:p>
            <a:r>
              <a:rPr lang="en-US" dirty="0"/>
              <a:t>    for (int </a:t>
            </a:r>
            <a:r>
              <a:rPr lang="en-US" dirty="0" err="1"/>
              <a:t>i</a:t>
            </a:r>
            <a:r>
              <a:rPr lang="en-US" dirty="0"/>
              <a:t> = 0; </a:t>
            </a:r>
            <a:r>
              <a:rPr lang="en-US" dirty="0" err="1"/>
              <a:t>i</a:t>
            </a:r>
            <a:r>
              <a:rPr lang="en-US" dirty="0"/>
              <a:t> &lt;= 4; </a:t>
            </a:r>
            <a:r>
              <a:rPr lang="en-US" dirty="0" err="1"/>
              <a:t>i</a:t>
            </a:r>
            <a:r>
              <a:rPr lang="en-US" dirty="0"/>
              <a:t>++)</a:t>
            </a:r>
          </a:p>
          <a:p>
            <a:r>
              <a:rPr lang="en-US" dirty="0"/>
              <a:t>        a[</a:t>
            </a:r>
            <a:r>
              <a:rPr lang="en-US" dirty="0" err="1"/>
              <a:t>i</a:t>
            </a:r>
            <a:r>
              <a:rPr lang="en-US" dirty="0"/>
              <a:t>]</a:t>
            </a:r>
            <a:r>
              <a:rPr lang="en-US" altLang="zh-CN" dirty="0"/>
              <a:t> </a:t>
            </a:r>
            <a:r>
              <a:rPr lang="en-US" dirty="0"/>
              <a:t>= a[</a:t>
            </a:r>
            <a:r>
              <a:rPr lang="en-US" dirty="0" err="1"/>
              <a:t>i</a:t>
            </a:r>
            <a:r>
              <a:rPr lang="en-US" dirty="0"/>
              <a:t>] – 4;</a:t>
            </a:r>
          </a:p>
          <a:p>
            <a:r>
              <a:rPr lang="en-US" dirty="0"/>
              <a:t>}</a:t>
            </a:r>
          </a:p>
        </p:txBody>
      </p:sp>
      <p:sp>
        <p:nvSpPr>
          <p:cNvPr id="4" name="矩形 3">
            <a:extLst>
              <a:ext uri="{FF2B5EF4-FFF2-40B4-BE49-F238E27FC236}">
                <a16:creationId xmlns:a16="http://schemas.microsoft.com/office/drawing/2014/main" id="{B98E8020-5703-4974-90FA-AD42CB058B2D}"/>
              </a:ext>
            </a:extLst>
          </p:cNvPr>
          <p:cNvSpPr/>
          <p:nvPr/>
        </p:nvSpPr>
        <p:spPr bwMode="auto">
          <a:xfrm>
            <a:off x="5686963" y="764704"/>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5" name="矩形 4">
            <a:extLst>
              <a:ext uri="{FF2B5EF4-FFF2-40B4-BE49-F238E27FC236}">
                <a16:creationId xmlns:a16="http://schemas.microsoft.com/office/drawing/2014/main" id="{F14FFDD3-ABD4-406D-B889-528B410B7D60}"/>
              </a:ext>
            </a:extLst>
          </p:cNvPr>
          <p:cNvSpPr/>
          <p:nvPr/>
        </p:nvSpPr>
        <p:spPr bwMode="auto">
          <a:xfrm>
            <a:off x="5686963" y="1167135"/>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algn="ctr"/>
            <a:r>
              <a:rPr lang="en-US" dirty="0"/>
              <a:t>-4</a:t>
            </a:r>
          </a:p>
        </p:txBody>
      </p:sp>
      <p:sp>
        <p:nvSpPr>
          <p:cNvPr id="6" name="文本框 5">
            <a:extLst>
              <a:ext uri="{FF2B5EF4-FFF2-40B4-BE49-F238E27FC236}">
                <a16:creationId xmlns:a16="http://schemas.microsoft.com/office/drawing/2014/main" id="{277558F5-BEAB-4AEA-B049-B85C8A1D3C0D}"/>
              </a:ext>
            </a:extLst>
          </p:cNvPr>
          <p:cNvSpPr txBox="1"/>
          <p:nvPr/>
        </p:nvSpPr>
        <p:spPr>
          <a:xfrm>
            <a:off x="7566276" y="1684519"/>
            <a:ext cx="1141659" cy="461665"/>
          </a:xfrm>
          <a:prstGeom prst="rect">
            <a:avLst/>
          </a:prstGeom>
          <a:noFill/>
        </p:spPr>
        <p:txBody>
          <a:bodyPr wrap="none" rtlCol="0">
            <a:spAutoFit/>
          </a:bodyPr>
          <a:lstStyle/>
          <a:p>
            <a:r>
              <a:rPr lang="en-US" dirty="0"/>
              <a:t>a[0…3]</a:t>
            </a:r>
          </a:p>
        </p:txBody>
      </p:sp>
      <p:sp>
        <p:nvSpPr>
          <p:cNvPr id="7" name="文本框 6">
            <a:extLst>
              <a:ext uri="{FF2B5EF4-FFF2-40B4-BE49-F238E27FC236}">
                <a16:creationId xmlns:a16="http://schemas.microsoft.com/office/drawing/2014/main" id="{FD054B4B-2087-4288-A698-BA72F97B2428}"/>
              </a:ext>
            </a:extLst>
          </p:cNvPr>
          <p:cNvSpPr txBox="1"/>
          <p:nvPr/>
        </p:nvSpPr>
        <p:spPr>
          <a:xfrm>
            <a:off x="7357226" y="2779181"/>
            <a:ext cx="269626" cy="461665"/>
          </a:xfrm>
          <a:prstGeom prst="rect">
            <a:avLst/>
          </a:prstGeom>
          <a:noFill/>
        </p:spPr>
        <p:txBody>
          <a:bodyPr wrap="none" rtlCol="0">
            <a:spAutoFit/>
          </a:bodyPr>
          <a:lstStyle/>
          <a:p>
            <a:r>
              <a:rPr lang="en-US" dirty="0" err="1"/>
              <a:t>i</a:t>
            </a:r>
            <a:endParaRPr lang="en-US" dirty="0"/>
          </a:p>
        </p:txBody>
      </p:sp>
      <p:sp>
        <p:nvSpPr>
          <p:cNvPr id="8" name="矩形 7">
            <a:extLst>
              <a:ext uri="{FF2B5EF4-FFF2-40B4-BE49-F238E27FC236}">
                <a16:creationId xmlns:a16="http://schemas.microsoft.com/office/drawing/2014/main" id="{5F6C02C1-5819-47AD-A86A-CA64CD6F217B}"/>
              </a:ext>
            </a:extLst>
          </p:cNvPr>
          <p:cNvSpPr/>
          <p:nvPr/>
        </p:nvSpPr>
        <p:spPr bwMode="auto">
          <a:xfrm>
            <a:off x="5686963" y="1568481"/>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algn="ctr"/>
            <a:r>
              <a:rPr lang="en-US" altLang="zh-CN" dirty="0"/>
              <a:t>-</a:t>
            </a:r>
            <a:r>
              <a:rPr lang="en-US" dirty="0"/>
              <a:t>4</a:t>
            </a:r>
          </a:p>
        </p:txBody>
      </p:sp>
      <p:sp>
        <p:nvSpPr>
          <p:cNvPr id="9" name="矩形 8">
            <a:extLst>
              <a:ext uri="{FF2B5EF4-FFF2-40B4-BE49-F238E27FC236}">
                <a16:creationId xmlns:a16="http://schemas.microsoft.com/office/drawing/2014/main" id="{E4C6733E-B8BA-47FC-89CC-BA59BE263FB2}"/>
              </a:ext>
            </a:extLst>
          </p:cNvPr>
          <p:cNvSpPr/>
          <p:nvPr/>
        </p:nvSpPr>
        <p:spPr bwMode="auto">
          <a:xfrm>
            <a:off x="5686963" y="1972045"/>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algn="ctr"/>
            <a:r>
              <a:rPr lang="en-US" altLang="zh-CN" dirty="0"/>
              <a:t>-</a:t>
            </a:r>
            <a:r>
              <a:rPr lang="en-US" dirty="0"/>
              <a:t>4</a:t>
            </a:r>
          </a:p>
        </p:txBody>
      </p:sp>
      <p:sp>
        <p:nvSpPr>
          <p:cNvPr id="10" name="矩形 9">
            <a:extLst>
              <a:ext uri="{FF2B5EF4-FFF2-40B4-BE49-F238E27FC236}">
                <a16:creationId xmlns:a16="http://schemas.microsoft.com/office/drawing/2014/main" id="{AEF58BF2-FCE4-4204-A93C-B2F9D47BF0CF}"/>
              </a:ext>
            </a:extLst>
          </p:cNvPr>
          <p:cNvSpPr/>
          <p:nvPr/>
        </p:nvSpPr>
        <p:spPr bwMode="auto">
          <a:xfrm>
            <a:off x="5686963" y="2376750"/>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algn="ctr"/>
            <a:r>
              <a:rPr lang="en-US" altLang="zh-CN" dirty="0"/>
              <a:t>-</a:t>
            </a:r>
            <a:r>
              <a:rPr lang="en-US" dirty="0"/>
              <a:t>4</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DFDECD49-A3D4-4F9D-8068-14318266389E}"/>
              </a:ext>
            </a:extLst>
          </p:cNvPr>
          <p:cNvSpPr/>
          <p:nvPr/>
        </p:nvSpPr>
        <p:spPr bwMode="auto">
          <a:xfrm>
            <a:off x="5686963" y="2780314"/>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0~4</a:t>
            </a:r>
          </a:p>
        </p:txBody>
      </p:sp>
      <p:sp>
        <p:nvSpPr>
          <p:cNvPr id="12" name="右大括号 11">
            <a:extLst>
              <a:ext uri="{FF2B5EF4-FFF2-40B4-BE49-F238E27FC236}">
                <a16:creationId xmlns:a16="http://schemas.microsoft.com/office/drawing/2014/main" id="{DDED8DE2-90B8-4C41-B6DB-48576887ACF5}"/>
              </a:ext>
            </a:extLst>
          </p:cNvPr>
          <p:cNvSpPr/>
          <p:nvPr/>
        </p:nvSpPr>
        <p:spPr bwMode="auto">
          <a:xfrm>
            <a:off x="7437497" y="1167135"/>
            <a:ext cx="145597" cy="1620992"/>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rgbClr val="FFC000"/>
              </a:solidFill>
              <a:effectLst/>
              <a:latin typeface="Times New Roman" pitchFamily="18" charset="0"/>
              <a:ea typeface="宋体" pitchFamily="2" charset="-122"/>
            </a:endParaRPr>
          </a:p>
        </p:txBody>
      </p:sp>
      <p:sp>
        <p:nvSpPr>
          <p:cNvPr id="13" name="文本框 12">
            <a:extLst>
              <a:ext uri="{FF2B5EF4-FFF2-40B4-BE49-F238E27FC236}">
                <a16:creationId xmlns:a16="http://schemas.microsoft.com/office/drawing/2014/main" id="{8D1F329A-E3FA-4E31-8CE8-DABB858A1C57}"/>
              </a:ext>
            </a:extLst>
          </p:cNvPr>
          <p:cNvSpPr txBox="1"/>
          <p:nvPr/>
        </p:nvSpPr>
        <p:spPr>
          <a:xfrm>
            <a:off x="3707904" y="3836612"/>
            <a:ext cx="1809919" cy="461665"/>
          </a:xfrm>
          <a:prstGeom prst="rect">
            <a:avLst/>
          </a:prstGeom>
          <a:noFill/>
        </p:spPr>
        <p:txBody>
          <a:bodyPr wrap="none" rtlCol="0">
            <a:spAutoFit/>
          </a:bodyPr>
          <a:lstStyle/>
          <a:p>
            <a:r>
              <a:rPr lang="en-US" dirty="0"/>
              <a:t>CALL &lt;fun&gt;</a:t>
            </a:r>
          </a:p>
        </p:txBody>
      </p:sp>
      <p:cxnSp>
        <p:nvCxnSpPr>
          <p:cNvPr id="14" name="连接符: 曲线 13">
            <a:extLst>
              <a:ext uri="{FF2B5EF4-FFF2-40B4-BE49-F238E27FC236}">
                <a16:creationId xmlns:a16="http://schemas.microsoft.com/office/drawing/2014/main" id="{8116AB83-50CE-4F51-9B30-B5B420DE0853}"/>
              </a:ext>
            </a:extLst>
          </p:cNvPr>
          <p:cNvCxnSpPr>
            <a:cxnSpLocks/>
            <a:endCxn id="13" idx="1"/>
          </p:cNvCxnSpPr>
          <p:nvPr/>
        </p:nvCxnSpPr>
        <p:spPr bwMode="auto">
          <a:xfrm rot="5400000">
            <a:off x="3208664" y="1479967"/>
            <a:ext cx="3086719" cy="2088237"/>
          </a:xfrm>
          <a:prstGeom prst="curvedConnector4">
            <a:avLst>
              <a:gd name="adj1" fmla="val 48112"/>
              <a:gd name="adj2" fmla="val 114140"/>
            </a:avLst>
          </a:prstGeom>
          <a:solidFill>
            <a:schemeClr val="accent1"/>
          </a:solidFill>
          <a:ln w="38100" cap="sq" cmpd="sng" algn="ctr">
            <a:solidFill>
              <a:srgbClr val="FFC000"/>
            </a:solidFill>
            <a:prstDash val="solid"/>
            <a:round/>
            <a:headEnd type="none" w="sm" len="sm"/>
            <a:tailEnd type="triangle" w="med" len="lg"/>
          </a:ln>
          <a:effectLst/>
        </p:spPr>
      </p:cxnSp>
      <p:sp>
        <p:nvSpPr>
          <p:cNvPr id="19" name="矩形 18">
            <a:extLst>
              <a:ext uri="{FF2B5EF4-FFF2-40B4-BE49-F238E27FC236}">
                <a16:creationId xmlns:a16="http://schemas.microsoft.com/office/drawing/2014/main" id="{762C1024-38CE-4107-A0C1-14323732CE55}"/>
              </a:ext>
            </a:extLst>
          </p:cNvPr>
          <p:cNvSpPr/>
          <p:nvPr/>
        </p:nvSpPr>
        <p:spPr>
          <a:xfrm>
            <a:off x="3707904" y="4265229"/>
            <a:ext cx="2339102" cy="461665"/>
          </a:xfrm>
          <a:prstGeom prst="rect">
            <a:avLst/>
          </a:prstGeom>
        </p:spPr>
        <p:txBody>
          <a:bodyPr wrap="none">
            <a:spAutoFit/>
          </a:bodyPr>
          <a:lstStyle/>
          <a:p>
            <a:r>
              <a:rPr lang="zh-CN" altLang="en-US" dirty="0"/>
              <a:t>下一条汇编语句</a:t>
            </a:r>
            <a:endParaRPr lang="en-US" dirty="0"/>
          </a:p>
        </p:txBody>
      </p:sp>
      <p:cxnSp>
        <p:nvCxnSpPr>
          <p:cNvPr id="24" name="连接符: 曲线 23">
            <a:extLst>
              <a:ext uri="{FF2B5EF4-FFF2-40B4-BE49-F238E27FC236}">
                <a16:creationId xmlns:a16="http://schemas.microsoft.com/office/drawing/2014/main" id="{EA1092B3-EAB4-484A-94D3-0E2E0B6088E5}"/>
              </a:ext>
            </a:extLst>
          </p:cNvPr>
          <p:cNvCxnSpPr>
            <a:cxnSpLocks/>
            <a:endCxn id="19" idx="1"/>
          </p:cNvCxnSpPr>
          <p:nvPr/>
        </p:nvCxnSpPr>
        <p:spPr bwMode="auto">
          <a:xfrm rot="5400000">
            <a:off x="2994356" y="1694276"/>
            <a:ext cx="3515334" cy="2088238"/>
          </a:xfrm>
          <a:prstGeom prst="curvedConnector4">
            <a:avLst>
              <a:gd name="adj1" fmla="val 38860"/>
              <a:gd name="adj2" fmla="val 130104"/>
            </a:avLst>
          </a:prstGeom>
          <a:solidFill>
            <a:schemeClr val="accent1"/>
          </a:solidFill>
          <a:ln w="38100" cap="sq" cmpd="sng" algn="ctr">
            <a:solidFill>
              <a:srgbClr val="FFC000"/>
            </a:solidFill>
            <a:prstDash val="solid"/>
            <a:round/>
            <a:headEnd type="none" w="sm" len="sm"/>
            <a:tailEnd type="triangle" w="med" len="lg"/>
          </a:ln>
          <a:effectLst/>
        </p:spPr>
      </p:cxnSp>
      <p:sp>
        <p:nvSpPr>
          <p:cNvPr id="30" name="文本框 29">
            <a:extLst>
              <a:ext uri="{FF2B5EF4-FFF2-40B4-BE49-F238E27FC236}">
                <a16:creationId xmlns:a16="http://schemas.microsoft.com/office/drawing/2014/main" id="{74624DA7-6A18-43BA-B82E-DF3BE7CB1CF9}"/>
              </a:ext>
            </a:extLst>
          </p:cNvPr>
          <p:cNvSpPr txBox="1"/>
          <p:nvPr/>
        </p:nvSpPr>
        <p:spPr>
          <a:xfrm>
            <a:off x="6944261" y="714057"/>
            <a:ext cx="441147" cy="461665"/>
          </a:xfrm>
          <a:prstGeom prst="rect">
            <a:avLst/>
          </a:prstGeom>
          <a:noFill/>
        </p:spPr>
        <p:txBody>
          <a:bodyPr wrap="none" rtlCol="0">
            <a:spAutoFit/>
          </a:bodyPr>
          <a:lstStyle/>
          <a:p>
            <a:pPr algn="ctr"/>
            <a:r>
              <a:rPr lang="en-US" dirty="0"/>
              <a:t>-4</a:t>
            </a:r>
          </a:p>
        </p:txBody>
      </p:sp>
      <p:sp>
        <p:nvSpPr>
          <p:cNvPr id="33" name="文本框 32">
            <a:extLst>
              <a:ext uri="{FF2B5EF4-FFF2-40B4-BE49-F238E27FC236}">
                <a16:creationId xmlns:a16="http://schemas.microsoft.com/office/drawing/2014/main" id="{89FC3A93-7C6A-4309-8BFE-333041B2A9BA}"/>
              </a:ext>
            </a:extLst>
          </p:cNvPr>
          <p:cNvSpPr txBox="1"/>
          <p:nvPr/>
        </p:nvSpPr>
        <p:spPr>
          <a:xfrm>
            <a:off x="2968745" y="5196427"/>
            <a:ext cx="2749471" cy="461665"/>
          </a:xfrm>
          <a:prstGeom prst="rect">
            <a:avLst/>
          </a:prstGeom>
          <a:noFill/>
        </p:spPr>
        <p:txBody>
          <a:bodyPr wrap="none" rtlCol="0">
            <a:spAutoFit/>
          </a:bodyPr>
          <a:lstStyle/>
          <a:p>
            <a:r>
              <a:rPr lang="zh-CN" altLang="en-US" dirty="0">
                <a:solidFill>
                  <a:srgbClr val="FFC000"/>
                </a:solidFill>
              </a:rPr>
              <a:t>一直执行</a:t>
            </a:r>
            <a:r>
              <a:rPr lang="en-US" altLang="zh-CN" dirty="0">
                <a:solidFill>
                  <a:srgbClr val="FFC000"/>
                </a:solidFill>
              </a:rPr>
              <a:t>fun</a:t>
            </a:r>
            <a:r>
              <a:rPr lang="zh-CN" altLang="en-US" dirty="0">
                <a:solidFill>
                  <a:srgbClr val="FFC000"/>
                </a:solidFill>
              </a:rPr>
              <a:t>函数！</a:t>
            </a:r>
            <a:endParaRPr lang="en-US" dirty="0">
              <a:solidFill>
                <a:srgbClr val="FFC000"/>
              </a:solidFill>
            </a:endParaRPr>
          </a:p>
        </p:txBody>
      </p:sp>
    </p:spTree>
    <p:extLst>
      <p:ext uri="{BB962C8B-B14F-4D97-AF65-F5344CB8AC3E}">
        <p14:creationId xmlns:p14="http://schemas.microsoft.com/office/powerpoint/2010/main" val="109944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randombar(horizontal)">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7ACAED-A8E0-45BB-9096-EAC223603568}"/>
              </a:ext>
            </a:extLst>
          </p:cNvPr>
          <p:cNvSpPr txBox="1"/>
          <p:nvPr/>
        </p:nvSpPr>
        <p:spPr>
          <a:xfrm>
            <a:off x="683568" y="260648"/>
            <a:ext cx="3643946" cy="6001643"/>
          </a:xfrm>
          <a:prstGeom prst="rect">
            <a:avLst/>
          </a:prstGeom>
          <a:noFill/>
        </p:spPr>
        <p:txBody>
          <a:bodyPr wrap="none" rtlCol="0">
            <a:spAutoFit/>
          </a:bodyPr>
          <a:lstStyle/>
          <a:p>
            <a:r>
              <a:rPr lang="en-US" altLang="zh-CN" dirty="0"/>
              <a:t>int main()</a:t>
            </a:r>
          </a:p>
          <a:p>
            <a:r>
              <a:rPr lang="en-US" dirty="0"/>
              <a:t>{  </a:t>
            </a:r>
            <a:r>
              <a:rPr lang="en-US" dirty="0" err="1"/>
              <a:t>DeclareAndInitArray</a:t>
            </a:r>
            <a:r>
              <a:rPr lang="en-US" dirty="0"/>
              <a:t>();</a:t>
            </a:r>
          </a:p>
          <a:p>
            <a:r>
              <a:rPr lang="en-US" dirty="0"/>
              <a:t>    </a:t>
            </a:r>
            <a:r>
              <a:rPr lang="en-US" dirty="0" err="1"/>
              <a:t>PrintArray</a:t>
            </a:r>
            <a:r>
              <a:rPr lang="en-US" dirty="0"/>
              <a:t>();</a:t>
            </a:r>
          </a:p>
          <a:p>
            <a:r>
              <a:rPr lang="en-US" dirty="0"/>
              <a:t>}</a:t>
            </a:r>
          </a:p>
          <a:p>
            <a:r>
              <a:rPr lang="en-US" dirty="0"/>
              <a:t>void </a:t>
            </a:r>
            <a:r>
              <a:rPr lang="en-US" dirty="0" err="1"/>
              <a:t>DeclareAndInitArray</a:t>
            </a:r>
            <a:r>
              <a:rPr lang="en-US" dirty="0"/>
              <a:t>()</a:t>
            </a:r>
          </a:p>
          <a:p>
            <a:r>
              <a:rPr lang="en-US" dirty="0"/>
              <a:t>{  int a[100];</a:t>
            </a:r>
          </a:p>
          <a:p>
            <a:r>
              <a:rPr lang="en-US" dirty="0"/>
              <a:t>    int </a:t>
            </a:r>
            <a:r>
              <a:rPr lang="en-US" dirty="0" err="1"/>
              <a:t>i</a:t>
            </a:r>
            <a:r>
              <a:rPr lang="en-US" dirty="0"/>
              <a:t>;</a:t>
            </a:r>
          </a:p>
          <a:p>
            <a:r>
              <a:rPr lang="en-US" dirty="0"/>
              <a:t>    for (</a:t>
            </a:r>
            <a:r>
              <a:rPr lang="en-US" dirty="0" err="1"/>
              <a:t>i</a:t>
            </a:r>
            <a:r>
              <a:rPr lang="en-US" dirty="0"/>
              <a:t> = 0; </a:t>
            </a:r>
            <a:r>
              <a:rPr lang="en-US" dirty="0" err="1"/>
              <a:t>i</a:t>
            </a:r>
            <a:r>
              <a:rPr lang="en-US" dirty="0"/>
              <a:t> &lt; 100; </a:t>
            </a:r>
            <a:r>
              <a:rPr lang="en-US" dirty="0" err="1"/>
              <a:t>i</a:t>
            </a:r>
            <a:r>
              <a:rPr lang="en-US" dirty="0"/>
              <a:t>++)</a:t>
            </a:r>
          </a:p>
          <a:p>
            <a:r>
              <a:rPr lang="en-US" dirty="0"/>
              <a:t>        a[</a:t>
            </a:r>
            <a:r>
              <a:rPr lang="en-US" dirty="0" err="1"/>
              <a:t>i</a:t>
            </a:r>
            <a:r>
              <a:rPr lang="en-US" dirty="0"/>
              <a:t>] = </a:t>
            </a:r>
            <a:r>
              <a:rPr lang="en-US" dirty="0" err="1"/>
              <a:t>i</a:t>
            </a:r>
            <a:r>
              <a:rPr lang="en-US" dirty="0"/>
              <a:t>;</a:t>
            </a:r>
          </a:p>
          <a:p>
            <a:r>
              <a:rPr lang="en-US" dirty="0"/>
              <a:t>}</a:t>
            </a:r>
          </a:p>
          <a:p>
            <a:r>
              <a:rPr lang="en-US" dirty="0"/>
              <a:t>void </a:t>
            </a:r>
            <a:r>
              <a:rPr lang="en-US" dirty="0" err="1"/>
              <a:t>PrintArray</a:t>
            </a:r>
            <a:r>
              <a:rPr lang="en-US" dirty="0"/>
              <a:t>()</a:t>
            </a:r>
          </a:p>
          <a:p>
            <a:r>
              <a:rPr lang="en-US" dirty="0"/>
              <a:t>{  int a[100];</a:t>
            </a:r>
          </a:p>
          <a:p>
            <a:r>
              <a:rPr lang="en-US" dirty="0"/>
              <a:t>    int </a:t>
            </a:r>
            <a:r>
              <a:rPr lang="en-US" dirty="0" err="1"/>
              <a:t>i</a:t>
            </a:r>
            <a:r>
              <a:rPr lang="en-US" dirty="0"/>
              <a:t>;</a:t>
            </a:r>
          </a:p>
          <a:p>
            <a:r>
              <a:rPr lang="en-US" dirty="0"/>
              <a:t>    for (</a:t>
            </a:r>
            <a:r>
              <a:rPr lang="en-US" dirty="0" err="1"/>
              <a:t>i</a:t>
            </a:r>
            <a:r>
              <a:rPr lang="en-US" dirty="0"/>
              <a:t> = 0; </a:t>
            </a:r>
            <a:r>
              <a:rPr lang="en-US" dirty="0" err="1"/>
              <a:t>i</a:t>
            </a:r>
            <a:r>
              <a:rPr lang="en-US" dirty="0"/>
              <a:t> &lt; 100; </a:t>
            </a:r>
            <a:r>
              <a:rPr lang="en-US" dirty="0" err="1"/>
              <a:t>i</a:t>
            </a:r>
            <a:r>
              <a:rPr lang="en-US" dirty="0"/>
              <a:t>++)</a:t>
            </a:r>
          </a:p>
          <a:p>
            <a:r>
              <a:rPr lang="en-US" dirty="0"/>
              <a:t>        </a:t>
            </a:r>
            <a:r>
              <a:rPr lang="en-US" dirty="0" err="1"/>
              <a:t>printf</a:t>
            </a:r>
            <a:r>
              <a:rPr lang="en-US" dirty="0"/>
              <a:t>(“%d\n”, a[</a:t>
            </a:r>
            <a:r>
              <a:rPr lang="en-US" dirty="0" err="1"/>
              <a:t>i</a:t>
            </a:r>
            <a:r>
              <a:rPr lang="en-US" dirty="0"/>
              <a:t>];</a:t>
            </a:r>
          </a:p>
          <a:p>
            <a:r>
              <a:rPr lang="en-US" dirty="0"/>
              <a:t>}</a:t>
            </a:r>
          </a:p>
        </p:txBody>
      </p:sp>
      <p:grpSp>
        <p:nvGrpSpPr>
          <p:cNvPr id="16" name="组合 15">
            <a:extLst>
              <a:ext uri="{FF2B5EF4-FFF2-40B4-BE49-F238E27FC236}">
                <a16:creationId xmlns:a16="http://schemas.microsoft.com/office/drawing/2014/main" id="{0E3690DF-B1EC-4EC2-9003-62663963FBFF}"/>
              </a:ext>
            </a:extLst>
          </p:cNvPr>
          <p:cNvGrpSpPr/>
          <p:nvPr/>
        </p:nvGrpSpPr>
        <p:grpSpPr>
          <a:xfrm>
            <a:off x="5313263" y="267122"/>
            <a:ext cx="3119338" cy="2476142"/>
            <a:chOff x="5313263" y="267122"/>
            <a:chExt cx="3119338" cy="2476142"/>
          </a:xfrm>
        </p:grpSpPr>
        <p:sp>
          <p:nvSpPr>
            <p:cNvPr id="4" name="矩形 3">
              <a:extLst>
                <a:ext uri="{FF2B5EF4-FFF2-40B4-BE49-F238E27FC236}">
                  <a16:creationId xmlns:a16="http://schemas.microsoft.com/office/drawing/2014/main" id="{1C8DEB6D-DE60-42E5-9AED-F6AFE793BA83}"/>
                </a:ext>
              </a:extLst>
            </p:cNvPr>
            <p:cNvSpPr/>
            <p:nvPr/>
          </p:nvSpPr>
          <p:spPr bwMode="auto">
            <a:xfrm>
              <a:off x="5313263" y="267122"/>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5" name="矩形 4">
              <a:extLst>
                <a:ext uri="{FF2B5EF4-FFF2-40B4-BE49-F238E27FC236}">
                  <a16:creationId xmlns:a16="http://schemas.microsoft.com/office/drawing/2014/main" id="{B9029DEB-0E96-4C4F-8EA8-5FB578ACCC2A}"/>
                </a:ext>
              </a:extLst>
            </p:cNvPr>
            <p:cNvSpPr/>
            <p:nvPr/>
          </p:nvSpPr>
          <p:spPr bwMode="auto">
            <a:xfrm>
              <a:off x="5313263" y="669553"/>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99</a:t>
              </a:r>
            </a:p>
          </p:txBody>
        </p:sp>
        <p:sp>
          <p:nvSpPr>
            <p:cNvPr id="6" name="文本框 5">
              <a:extLst>
                <a:ext uri="{FF2B5EF4-FFF2-40B4-BE49-F238E27FC236}">
                  <a16:creationId xmlns:a16="http://schemas.microsoft.com/office/drawing/2014/main" id="{72CEB3BB-31CF-4C0D-93D0-B21032F571D3}"/>
                </a:ext>
              </a:extLst>
            </p:cNvPr>
            <p:cNvSpPr txBox="1"/>
            <p:nvPr/>
          </p:nvSpPr>
          <p:spPr>
            <a:xfrm>
              <a:off x="7137054" y="1173609"/>
              <a:ext cx="1295547" cy="461665"/>
            </a:xfrm>
            <a:prstGeom prst="rect">
              <a:avLst/>
            </a:prstGeom>
            <a:noFill/>
          </p:spPr>
          <p:txBody>
            <a:bodyPr wrap="none" rtlCol="0">
              <a:spAutoFit/>
            </a:bodyPr>
            <a:lstStyle/>
            <a:p>
              <a:r>
                <a:rPr lang="en-US" dirty="0"/>
                <a:t>a[0…99]</a:t>
              </a:r>
            </a:p>
          </p:txBody>
        </p:sp>
        <p:sp>
          <p:nvSpPr>
            <p:cNvPr id="7" name="文本框 6">
              <a:extLst>
                <a:ext uri="{FF2B5EF4-FFF2-40B4-BE49-F238E27FC236}">
                  <a16:creationId xmlns:a16="http://schemas.microsoft.com/office/drawing/2014/main" id="{25316251-0E6E-4B8A-9DDE-44B8E14C6F52}"/>
                </a:ext>
              </a:extLst>
            </p:cNvPr>
            <p:cNvSpPr txBox="1"/>
            <p:nvPr/>
          </p:nvSpPr>
          <p:spPr>
            <a:xfrm>
              <a:off x="6951363" y="2281599"/>
              <a:ext cx="269626" cy="461665"/>
            </a:xfrm>
            <a:prstGeom prst="rect">
              <a:avLst/>
            </a:prstGeom>
            <a:noFill/>
          </p:spPr>
          <p:txBody>
            <a:bodyPr wrap="square" rtlCol="0">
              <a:spAutoFit/>
            </a:bodyPr>
            <a:lstStyle/>
            <a:p>
              <a:r>
                <a:rPr lang="en-US" dirty="0" err="1"/>
                <a:t>i</a:t>
              </a:r>
              <a:endParaRPr lang="en-US" dirty="0"/>
            </a:p>
          </p:txBody>
        </p:sp>
        <p:sp>
          <p:nvSpPr>
            <p:cNvPr id="9" name="矩形 8">
              <a:extLst>
                <a:ext uri="{FF2B5EF4-FFF2-40B4-BE49-F238E27FC236}">
                  <a16:creationId xmlns:a16="http://schemas.microsoft.com/office/drawing/2014/main" id="{F7A1A066-1A51-4F5F-A895-9A0698F6C3C7}"/>
                </a:ext>
              </a:extLst>
            </p:cNvPr>
            <p:cNvSpPr/>
            <p:nvPr/>
          </p:nvSpPr>
          <p:spPr bwMode="auto">
            <a:xfrm>
              <a:off x="5313263" y="1474463"/>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1</a:t>
              </a:r>
            </a:p>
          </p:txBody>
        </p:sp>
        <p:sp>
          <p:nvSpPr>
            <p:cNvPr id="10" name="矩形 9">
              <a:extLst>
                <a:ext uri="{FF2B5EF4-FFF2-40B4-BE49-F238E27FC236}">
                  <a16:creationId xmlns:a16="http://schemas.microsoft.com/office/drawing/2014/main" id="{AF21B6E5-FD25-4714-A067-8F7C1109D814}"/>
                </a:ext>
              </a:extLst>
            </p:cNvPr>
            <p:cNvSpPr/>
            <p:nvPr/>
          </p:nvSpPr>
          <p:spPr bwMode="auto">
            <a:xfrm>
              <a:off x="5313263" y="1879168"/>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11" name="矩形 10">
              <a:extLst>
                <a:ext uri="{FF2B5EF4-FFF2-40B4-BE49-F238E27FC236}">
                  <a16:creationId xmlns:a16="http://schemas.microsoft.com/office/drawing/2014/main" id="{9722597F-FCE6-49B4-ADCA-64177D1CB9BA}"/>
                </a:ext>
              </a:extLst>
            </p:cNvPr>
            <p:cNvSpPr/>
            <p:nvPr/>
          </p:nvSpPr>
          <p:spPr bwMode="auto">
            <a:xfrm>
              <a:off x="5313263" y="2282732"/>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~99</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右大括号 11">
              <a:extLst>
                <a:ext uri="{FF2B5EF4-FFF2-40B4-BE49-F238E27FC236}">
                  <a16:creationId xmlns:a16="http://schemas.microsoft.com/office/drawing/2014/main" id="{803F9036-8390-4214-AE0C-A22075E7C4C7}"/>
                </a:ext>
              </a:extLst>
            </p:cNvPr>
            <p:cNvSpPr/>
            <p:nvPr/>
          </p:nvSpPr>
          <p:spPr bwMode="auto">
            <a:xfrm>
              <a:off x="7008275" y="669553"/>
              <a:ext cx="128779" cy="1612046"/>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rgbClr val="FFC000"/>
                </a:solidFill>
                <a:effectLst/>
                <a:latin typeface="Times New Roman" pitchFamily="18" charset="0"/>
                <a:ea typeface="宋体" pitchFamily="2" charset="-122"/>
              </a:endParaRPr>
            </a:p>
          </p:txBody>
        </p:sp>
        <p:sp>
          <p:nvSpPr>
            <p:cNvPr id="13" name="文本框 12">
              <a:extLst>
                <a:ext uri="{FF2B5EF4-FFF2-40B4-BE49-F238E27FC236}">
                  <a16:creationId xmlns:a16="http://schemas.microsoft.com/office/drawing/2014/main" id="{9F2B9DEA-BD21-471A-8654-431D211E08A9}"/>
                </a:ext>
              </a:extLst>
            </p:cNvPr>
            <p:cNvSpPr txBox="1"/>
            <p:nvPr/>
          </p:nvSpPr>
          <p:spPr>
            <a:xfrm>
              <a:off x="5729528" y="942776"/>
              <a:ext cx="800219" cy="461665"/>
            </a:xfrm>
            <a:prstGeom prst="rect">
              <a:avLst/>
            </a:prstGeom>
            <a:noFill/>
          </p:spPr>
          <p:txBody>
            <a:bodyPr wrap="none" rtlCol="0">
              <a:spAutoFit/>
            </a:bodyPr>
            <a:lstStyle/>
            <a:p>
              <a:r>
                <a:rPr lang="en-US" dirty="0"/>
                <a:t>……</a:t>
              </a:r>
            </a:p>
          </p:txBody>
        </p:sp>
      </p:grpSp>
      <p:sp>
        <p:nvSpPr>
          <p:cNvPr id="14" name="文本框 13">
            <a:extLst>
              <a:ext uri="{FF2B5EF4-FFF2-40B4-BE49-F238E27FC236}">
                <a16:creationId xmlns:a16="http://schemas.microsoft.com/office/drawing/2014/main" id="{17510EB3-0BEB-4F02-9795-FF36A9213DC1}"/>
              </a:ext>
            </a:extLst>
          </p:cNvPr>
          <p:cNvSpPr txBox="1"/>
          <p:nvPr/>
        </p:nvSpPr>
        <p:spPr>
          <a:xfrm>
            <a:off x="4572000" y="3356992"/>
            <a:ext cx="4104456" cy="1938992"/>
          </a:xfrm>
          <a:prstGeom prst="rect">
            <a:avLst/>
          </a:prstGeom>
          <a:noFill/>
        </p:spPr>
        <p:txBody>
          <a:bodyPr wrap="square" rtlCol="0">
            <a:spAutoFit/>
          </a:bodyPr>
          <a:lstStyle/>
          <a:p>
            <a:r>
              <a:rPr lang="zh-CN" altLang="en-US" dirty="0"/>
              <a:t>两个函数的</a:t>
            </a:r>
            <a:r>
              <a:rPr lang="en-US" altLang="zh-CN" dirty="0">
                <a:solidFill>
                  <a:srgbClr val="FFC000"/>
                </a:solidFill>
              </a:rPr>
              <a:t>AR</a:t>
            </a:r>
            <a:r>
              <a:rPr lang="zh-CN" altLang="en-US" dirty="0">
                <a:solidFill>
                  <a:srgbClr val="FFC000"/>
                </a:solidFill>
              </a:rPr>
              <a:t>一样</a:t>
            </a:r>
            <a:r>
              <a:rPr lang="zh-CN" altLang="en-US" dirty="0"/>
              <a:t>。</a:t>
            </a:r>
            <a:endParaRPr lang="en-US" altLang="zh-CN" dirty="0"/>
          </a:p>
          <a:p>
            <a:r>
              <a:rPr lang="en-US" altLang="zh-CN" dirty="0"/>
              <a:t>AR</a:t>
            </a:r>
            <a:r>
              <a:rPr lang="zh-CN" altLang="en-US" dirty="0"/>
              <a:t>的入栈和出栈只是</a:t>
            </a:r>
            <a:r>
              <a:rPr lang="en-US" altLang="zh-CN" dirty="0">
                <a:solidFill>
                  <a:srgbClr val="FFC000"/>
                </a:solidFill>
              </a:rPr>
              <a:t>SP</a:t>
            </a:r>
            <a:r>
              <a:rPr lang="zh-CN" altLang="en-US" dirty="0"/>
              <a:t>里记录的地址增减，</a:t>
            </a:r>
            <a:r>
              <a:rPr lang="en-US" altLang="zh-CN" dirty="0"/>
              <a:t>stack</a:t>
            </a:r>
            <a:r>
              <a:rPr lang="zh-CN" altLang="en-US" dirty="0"/>
              <a:t>里还保留着原来的样子，完成了数组数据的传递！</a:t>
            </a:r>
            <a:endParaRPr lang="en-US" dirty="0"/>
          </a:p>
        </p:txBody>
      </p:sp>
      <p:sp>
        <p:nvSpPr>
          <p:cNvPr id="15" name="文本框 14">
            <a:extLst>
              <a:ext uri="{FF2B5EF4-FFF2-40B4-BE49-F238E27FC236}">
                <a16:creationId xmlns:a16="http://schemas.microsoft.com/office/drawing/2014/main" id="{4DC4234D-1749-4839-B883-456298B92D6B}"/>
              </a:ext>
            </a:extLst>
          </p:cNvPr>
          <p:cNvSpPr txBox="1"/>
          <p:nvPr/>
        </p:nvSpPr>
        <p:spPr>
          <a:xfrm>
            <a:off x="5574998" y="5430703"/>
            <a:ext cx="2217274" cy="461665"/>
          </a:xfrm>
          <a:prstGeom prst="rect">
            <a:avLst/>
          </a:prstGeom>
          <a:noFill/>
        </p:spPr>
        <p:txBody>
          <a:bodyPr wrap="none" rtlCol="0">
            <a:spAutoFit/>
          </a:bodyPr>
          <a:lstStyle/>
          <a:p>
            <a:r>
              <a:rPr lang="en-US" altLang="zh-CN" dirty="0">
                <a:solidFill>
                  <a:srgbClr val="FFC000"/>
                </a:solidFill>
              </a:rPr>
              <a:t>Channeling</a:t>
            </a:r>
            <a:r>
              <a:rPr lang="zh-CN" altLang="en-US" dirty="0">
                <a:solidFill>
                  <a:srgbClr val="FFC000"/>
                </a:solidFill>
              </a:rPr>
              <a:t>技术</a:t>
            </a:r>
            <a:endParaRPr lang="en-US" dirty="0">
              <a:solidFill>
                <a:srgbClr val="FFC000"/>
              </a:solidFill>
            </a:endParaRPr>
          </a:p>
        </p:txBody>
      </p:sp>
    </p:spTree>
    <p:extLst>
      <p:ext uri="{BB962C8B-B14F-4D97-AF65-F5344CB8AC3E}">
        <p14:creationId xmlns:p14="http://schemas.microsoft.com/office/powerpoint/2010/main" val="373682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randombar(horizont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6736254-F98E-4F0E-94F5-616361B0AEE5}"/>
              </a:ext>
            </a:extLst>
          </p:cNvPr>
          <p:cNvSpPr txBox="1"/>
          <p:nvPr/>
        </p:nvSpPr>
        <p:spPr>
          <a:xfrm>
            <a:off x="1979712" y="140439"/>
            <a:ext cx="4376519" cy="461665"/>
          </a:xfrm>
          <a:prstGeom prst="rect">
            <a:avLst/>
          </a:prstGeom>
          <a:noFill/>
        </p:spPr>
        <p:txBody>
          <a:bodyPr wrap="none" rtlCol="0">
            <a:spAutoFit/>
          </a:bodyPr>
          <a:lstStyle/>
          <a:p>
            <a:r>
              <a:rPr lang="en-US" altLang="zh-CN" dirty="0">
                <a:solidFill>
                  <a:srgbClr val="FFC000"/>
                </a:solidFill>
              </a:rPr>
              <a:t>int</a:t>
            </a:r>
            <a:r>
              <a:rPr lang="en-US" altLang="zh-CN" dirty="0"/>
              <a:t> </a:t>
            </a:r>
            <a:r>
              <a:rPr lang="en-US" altLang="zh-CN" dirty="0" err="1"/>
              <a:t>printf</a:t>
            </a:r>
            <a:r>
              <a:rPr lang="en-US" altLang="zh-CN" dirty="0"/>
              <a:t>(const char* </a:t>
            </a:r>
            <a:r>
              <a:rPr lang="en-US" altLang="zh-CN" dirty="0">
                <a:solidFill>
                  <a:srgbClr val="FFC000"/>
                </a:solidFill>
              </a:rPr>
              <a:t>control</a:t>
            </a:r>
            <a:r>
              <a:rPr lang="en-US" altLang="zh-CN" dirty="0"/>
              <a:t>, …);</a:t>
            </a:r>
            <a:endParaRPr lang="en-US" dirty="0"/>
          </a:p>
        </p:txBody>
      </p:sp>
      <p:sp>
        <p:nvSpPr>
          <p:cNvPr id="3" name="文本框 2">
            <a:extLst>
              <a:ext uri="{FF2B5EF4-FFF2-40B4-BE49-F238E27FC236}">
                <a16:creationId xmlns:a16="http://schemas.microsoft.com/office/drawing/2014/main" id="{99121DCA-9102-45A2-A4EF-26D430DBD304}"/>
              </a:ext>
            </a:extLst>
          </p:cNvPr>
          <p:cNvSpPr txBox="1"/>
          <p:nvPr/>
        </p:nvSpPr>
        <p:spPr>
          <a:xfrm>
            <a:off x="539552" y="1628800"/>
            <a:ext cx="3930884" cy="830997"/>
          </a:xfrm>
          <a:prstGeom prst="rect">
            <a:avLst/>
          </a:prstGeom>
          <a:noFill/>
        </p:spPr>
        <p:txBody>
          <a:bodyPr wrap="none" rtlCol="0">
            <a:spAutoFit/>
          </a:bodyPr>
          <a:lstStyle/>
          <a:p>
            <a:r>
              <a:rPr lang="en-US" dirty="0" err="1"/>
              <a:t>printf</a:t>
            </a:r>
            <a:r>
              <a:rPr lang="en-US" dirty="0"/>
              <a:t>(“hello”);</a:t>
            </a:r>
          </a:p>
          <a:p>
            <a:r>
              <a:rPr lang="en-US" dirty="0" err="1"/>
              <a:t>printf</a:t>
            </a:r>
            <a:r>
              <a:rPr lang="en-US" dirty="0"/>
              <a:t>(“%d+%d=%d”, 4, 4, 8);</a:t>
            </a:r>
          </a:p>
        </p:txBody>
      </p:sp>
      <p:sp>
        <p:nvSpPr>
          <p:cNvPr id="4" name="标注: 线形 3">
            <a:extLst>
              <a:ext uri="{FF2B5EF4-FFF2-40B4-BE49-F238E27FC236}">
                <a16:creationId xmlns:a16="http://schemas.microsoft.com/office/drawing/2014/main" id="{464FBDC8-5623-4F8F-9C7D-BE07AD23FCF2}"/>
              </a:ext>
            </a:extLst>
          </p:cNvPr>
          <p:cNvSpPr/>
          <p:nvPr/>
        </p:nvSpPr>
        <p:spPr bwMode="auto">
          <a:xfrm>
            <a:off x="2627784" y="809706"/>
            <a:ext cx="5400600" cy="461665"/>
          </a:xfrm>
          <a:prstGeom prst="borderCallout1">
            <a:avLst>
              <a:gd name="adj1" fmla="val -1882"/>
              <a:gd name="adj2" fmla="val -220"/>
              <a:gd name="adj3" fmla="val -57619"/>
              <a:gd name="adj4" fmla="val -6415"/>
            </a:avLst>
          </a:prstGeom>
          <a:solidFill>
            <a:schemeClr val="bg1"/>
          </a:solidFill>
          <a:ln w="254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成功绑定的占位符的个数，错误返回</a:t>
            </a:r>
            <a:r>
              <a:rPr lang="en-US" altLang="zh-CN" dirty="0"/>
              <a:t>-1</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文本框 4">
            <a:extLst>
              <a:ext uri="{FF2B5EF4-FFF2-40B4-BE49-F238E27FC236}">
                <a16:creationId xmlns:a16="http://schemas.microsoft.com/office/drawing/2014/main" id="{1DCB1212-37CE-4192-8DCD-5AA26660962A}"/>
              </a:ext>
            </a:extLst>
          </p:cNvPr>
          <p:cNvSpPr txBox="1"/>
          <p:nvPr/>
        </p:nvSpPr>
        <p:spPr>
          <a:xfrm>
            <a:off x="4583410" y="1556792"/>
            <a:ext cx="4278028" cy="1200329"/>
          </a:xfrm>
          <a:prstGeom prst="rect">
            <a:avLst/>
          </a:prstGeom>
          <a:noFill/>
        </p:spPr>
        <p:txBody>
          <a:bodyPr wrap="square" rtlCol="0">
            <a:spAutoFit/>
          </a:bodyPr>
          <a:lstStyle/>
          <a:p>
            <a:r>
              <a:rPr lang="en-US" altLang="zh-CN" dirty="0" err="1"/>
              <a:t>gcc</a:t>
            </a:r>
            <a:r>
              <a:rPr lang="zh-CN" altLang="en-US" dirty="0"/>
              <a:t>检查</a:t>
            </a:r>
            <a:r>
              <a:rPr lang="en-US" altLang="zh-CN" dirty="0"/>
              <a:t>control</a:t>
            </a:r>
            <a:r>
              <a:rPr lang="zh-CN" altLang="en-US" dirty="0"/>
              <a:t>里占位符的类型与后面的参数类型，并在编译期报告</a:t>
            </a:r>
            <a:endParaRPr lang="en-US" dirty="0"/>
          </a:p>
        </p:txBody>
      </p:sp>
      <p:sp>
        <p:nvSpPr>
          <p:cNvPr id="6" name="文本框 5">
            <a:extLst>
              <a:ext uri="{FF2B5EF4-FFF2-40B4-BE49-F238E27FC236}">
                <a16:creationId xmlns:a16="http://schemas.microsoft.com/office/drawing/2014/main" id="{8A082AFD-9BBD-4661-A505-12CD55E951BE}"/>
              </a:ext>
            </a:extLst>
          </p:cNvPr>
          <p:cNvSpPr txBox="1"/>
          <p:nvPr/>
        </p:nvSpPr>
        <p:spPr>
          <a:xfrm>
            <a:off x="683568" y="2996952"/>
            <a:ext cx="7879080" cy="461665"/>
          </a:xfrm>
          <a:prstGeom prst="rect">
            <a:avLst/>
          </a:prstGeom>
          <a:noFill/>
        </p:spPr>
        <p:txBody>
          <a:bodyPr wrap="none" rtlCol="0">
            <a:spAutoFit/>
          </a:bodyPr>
          <a:lstStyle/>
          <a:p>
            <a:r>
              <a:rPr lang="zh-CN" altLang="en-US" dirty="0"/>
              <a:t>从一个侧面解释了为什么</a:t>
            </a:r>
            <a:r>
              <a:rPr lang="zh-CN" altLang="en-US" dirty="0">
                <a:solidFill>
                  <a:srgbClr val="FFC000"/>
                </a:solidFill>
              </a:rPr>
              <a:t>参数</a:t>
            </a:r>
            <a:r>
              <a:rPr lang="zh-CN" altLang="en-US" dirty="0"/>
              <a:t>按照</a:t>
            </a:r>
            <a:r>
              <a:rPr lang="zh-CN" altLang="en-US" dirty="0">
                <a:solidFill>
                  <a:srgbClr val="FFC000"/>
                </a:solidFill>
              </a:rPr>
              <a:t>从右往左</a:t>
            </a:r>
            <a:r>
              <a:rPr lang="zh-CN" altLang="en-US" dirty="0"/>
              <a:t>的顺序</a:t>
            </a:r>
            <a:r>
              <a:rPr lang="zh-CN" altLang="en-US" dirty="0">
                <a:solidFill>
                  <a:srgbClr val="FFC000"/>
                </a:solidFill>
              </a:rPr>
              <a:t>入栈</a:t>
            </a:r>
            <a:r>
              <a:rPr lang="zh-CN" altLang="en-US" dirty="0"/>
              <a:t>！</a:t>
            </a:r>
            <a:endParaRPr lang="en-US" dirty="0"/>
          </a:p>
        </p:txBody>
      </p:sp>
      <p:sp>
        <p:nvSpPr>
          <p:cNvPr id="7" name="矩形 6">
            <a:extLst>
              <a:ext uri="{FF2B5EF4-FFF2-40B4-BE49-F238E27FC236}">
                <a16:creationId xmlns:a16="http://schemas.microsoft.com/office/drawing/2014/main" id="{27450487-B290-420B-8F0B-CA631EDFAB26}"/>
              </a:ext>
            </a:extLst>
          </p:cNvPr>
          <p:cNvSpPr/>
          <p:nvPr/>
        </p:nvSpPr>
        <p:spPr bwMode="auto">
          <a:xfrm>
            <a:off x="1403648" y="5022793"/>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E3B51452-48F1-45CF-9FCD-389B8673BFC8}"/>
              </a:ext>
            </a:extLst>
          </p:cNvPr>
          <p:cNvSpPr/>
          <p:nvPr/>
        </p:nvSpPr>
        <p:spPr bwMode="auto">
          <a:xfrm>
            <a:off x="1403648" y="4619202"/>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4</a:t>
            </a:r>
          </a:p>
        </p:txBody>
      </p:sp>
      <p:sp>
        <p:nvSpPr>
          <p:cNvPr id="9" name="矩形 8">
            <a:extLst>
              <a:ext uri="{FF2B5EF4-FFF2-40B4-BE49-F238E27FC236}">
                <a16:creationId xmlns:a16="http://schemas.microsoft.com/office/drawing/2014/main" id="{E6B9E743-E888-45D1-999A-6DAAFCD956E9}"/>
              </a:ext>
            </a:extLst>
          </p:cNvPr>
          <p:cNvSpPr/>
          <p:nvPr/>
        </p:nvSpPr>
        <p:spPr bwMode="auto">
          <a:xfrm>
            <a:off x="1403648" y="5433813"/>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13" name="文本框 12">
            <a:extLst>
              <a:ext uri="{FF2B5EF4-FFF2-40B4-BE49-F238E27FC236}">
                <a16:creationId xmlns:a16="http://schemas.microsoft.com/office/drawing/2014/main" id="{1304A380-824C-44D8-B8DF-87AF743ABD9F}"/>
              </a:ext>
            </a:extLst>
          </p:cNvPr>
          <p:cNvSpPr txBox="1"/>
          <p:nvPr/>
        </p:nvSpPr>
        <p:spPr>
          <a:xfrm>
            <a:off x="3554734" y="4765840"/>
            <a:ext cx="2034531" cy="461665"/>
          </a:xfrm>
          <a:prstGeom prst="rect">
            <a:avLst/>
          </a:prstGeom>
          <a:noFill/>
        </p:spPr>
        <p:txBody>
          <a:bodyPr wrap="none" rtlCol="0">
            <a:spAutoFit/>
          </a:bodyPr>
          <a:lstStyle/>
          <a:p>
            <a:r>
              <a:rPr lang="en-US" dirty="0"/>
              <a:t>“%d+%d=%d”</a:t>
            </a:r>
          </a:p>
        </p:txBody>
      </p:sp>
      <p:sp>
        <p:nvSpPr>
          <p:cNvPr id="15" name="矩形 14">
            <a:extLst>
              <a:ext uri="{FF2B5EF4-FFF2-40B4-BE49-F238E27FC236}">
                <a16:creationId xmlns:a16="http://schemas.microsoft.com/office/drawing/2014/main" id="{73E59A34-B7A1-4812-BBFD-7496E89733EF}"/>
              </a:ext>
            </a:extLst>
          </p:cNvPr>
          <p:cNvSpPr/>
          <p:nvPr/>
        </p:nvSpPr>
        <p:spPr bwMode="auto">
          <a:xfrm>
            <a:off x="35496" y="5240497"/>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6" name="文本框 15">
            <a:extLst>
              <a:ext uri="{FF2B5EF4-FFF2-40B4-BE49-F238E27FC236}">
                <a16:creationId xmlns:a16="http://schemas.microsoft.com/office/drawing/2014/main" id="{B0262D66-910E-43B2-A559-416061D9328A}"/>
              </a:ext>
            </a:extLst>
          </p:cNvPr>
          <p:cNvSpPr txBox="1"/>
          <p:nvPr/>
        </p:nvSpPr>
        <p:spPr>
          <a:xfrm>
            <a:off x="203689" y="4872360"/>
            <a:ext cx="527709" cy="461665"/>
          </a:xfrm>
          <a:prstGeom prst="rect">
            <a:avLst/>
          </a:prstGeom>
          <a:noFill/>
        </p:spPr>
        <p:txBody>
          <a:bodyPr wrap="none" rtlCol="0">
            <a:spAutoFit/>
          </a:bodyPr>
          <a:lstStyle/>
          <a:p>
            <a:r>
              <a:rPr lang="en-US" altLang="zh-CN" dirty="0"/>
              <a:t>SP</a:t>
            </a:r>
            <a:endParaRPr lang="en-US" dirty="0"/>
          </a:p>
        </p:txBody>
      </p:sp>
      <p:cxnSp>
        <p:nvCxnSpPr>
          <p:cNvPr id="14" name="连接符: 曲线 13">
            <a:extLst>
              <a:ext uri="{FF2B5EF4-FFF2-40B4-BE49-F238E27FC236}">
                <a16:creationId xmlns:a16="http://schemas.microsoft.com/office/drawing/2014/main" id="{9979FB25-F2A2-4ACA-94E8-22FA30DE3A41}"/>
              </a:ext>
            </a:extLst>
          </p:cNvPr>
          <p:cNvCxnSpPr>
            <a:cxnSpLocks/>
          </p:cNvCxnSpPr>
          <p:nvPr/>
        </p:nvCxnSpPr>
        <p:spPr bwMode="auto">
          <a:xfrm>
            <a:off x="467543" y="5389770"/>
            <a:ext cx="936107" cy="446476"/>
          </a:xfrm>
          <a:prstGeom prst="curvedConnector3">
            <a:avLst>
              <a:gd name="adj1" fmla="val 50000"/>
            </a:avLst>
          </a:prstGeom>
          <a:solidFill>
            <a:schemeClr val="accent1"/>
          </a:solidFill>
          <a:ln w="38100" cap="sq" cmpd="sng" algn="ctr">
            <a:solidFill>
              <a:srgbClr val="FFC000"/>
            </a:solidFill>
            <a:prstDash val="solid"/>
            <a:round/>
            <a:headEnd type="none" w="sm" len="sm"/>
            <a:tailEnd type="triangle" w="med" len="lg"/>
          </a:ln>
          <a:effectLst/>
        </p:spPr>
      </p:cxnSp>
      <p:sp>
        <p:nvSpPr>
          <p:cNvPr id="19" name="矩形 18">
            <a:extLst>
              <a:ext uri="{FF2B5EF4-FFF2-40B4-BE49-F238E27FC236}">
                <a16:creationId xmlns:a16="http://schemas.microsoft.com/office/drawing/2014/main" id="{862AD36E-B89B-4AAE-BA04-D578F210A64E}"/>
              </a:ext>
            </a:extLst>
          </p:cNvPr>
          <p:cNvSpPr/>
          <p:nvPr/>
        </p:nvSpPr>
        <p:spPr bwMode="auto">
          <a:xfrm>
            <a:off x="1403648" y="4211795"/>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4</a:t>
            </a:r>
          </a:p>
        </p:txBody>
      </p:sp>
      <p:sp>
        <p:nvSpPr>
          <p:cNvPr id="20" name="矩形 19">
            <a:extLst>
              <a:ext uri="{FF2B5EF4-FFF2-40B4-BE49-F238E27FC236}">
                <a16:creationId xmlns:a16="http://schemas.microsoft.com/office/drawing/2014/main" id="{931D1044-4E10-4C7B-9F34-0EAC9FA8A507}"/>
              </a:ext>
            </a:extLst>
          </p:cNvPr>
          <p:cNvSpPr/>
          <p:nvPr/>
        </p:nvSpPr>
        <p:spPr bwMode="auto">
          <a:xfrm>
            <a:off x="1403648" y="3808204"/>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8</a:t>
            </a:r>
          </a:p>
        </p:txBody>
      </p:sp>
      <p:cxnSp>
        <p:nvCxnSpPr>
          <p:cNvPr id="22" name="连接符: 曲线 21">
            <a:extLst>
              <a:ext uri="{FF2B5EF4-FFF2-40B4-BE49-F238E27FC236}">
                <a16:creationId xmlns:a16="http://schemas.microsoft.com/office/drawing/2014/main" id="{E7E22C32-17C9-42FE-A7DF-F3F53E72C0FE}"/>
              </a:ext>
            </a:extLst>
          </p:cNvPr>
          <p:cNvCxnSpPr>
            <a:cxnSpLocks/>
          </p:cNvCxnSpPr>
          <p:nvPr/>
        </p:nvCxnSpPr>
        <p:spPr bwMode="auto">
          <a:xfrm flipV="1">
            <a:off x="2195736" y="5068360"/>
            <a:ext cx="1464370" cy="167287"/>
          </a:xfrm>
          <a:prstGeom prst="curvedConnector3">
            <a:avLst>
              <a:gd name="adj1" fmla="val 50000"/>
            </a:avLst>
          </a:prstGeom>
          <a:solidFill>
            <a:schemeClr val="accent1"/>
          </a:solidFill>
          <a:ln w="38100" cap="sq" cmpd="sng" algn="ctr">
            <a:solidFill>
              <a:srgbClr val="FFC000"/>
            </a:solidFill>
            <a:prstDash val="solid"/>
            <a:round/>
            <a:headEnd type="none" w="sm" len="sm"/>
            <a:tailEnd type="triangle" w="med" len="lg"/>
          </a:ln>
          <a:effectLst/>
        </p:spPr>
      </p:cxnSp>
      <p:sp>
        <p:nvSpPr>
          <p:cNvPr id="25" name="文本框 24">
            <a:extLst>
              <a:ext uri="{FF2B5EF4-FFF2-40B4-BE49-F238E27FC236}">
                <a16:creationId xmlns:a16="http://schemas.microsoft.com/office/drawing/2014/main" id="{1AAEA062-8C93-4245-BAFF-1103646EE7B1}"/>
              </a:ext>
            </a:extLst>
          </p:cNvPr>
          <p:cNvSpPr txBox="1"/>
          <p:nvPr/>
        </p:nvSpPr>
        <p:spPr>
          <a:xfrm>
            <a:off x="5541423" y="4516378"/>
            <a:ext cx="3389710" cy="1569660"/>
          </a:xfrm>
          <a:prstGeom prst="rect">
            <a:avLst/>
          </a:prstGeom>
          <a:noFill/>
        </p:spPr>
        <p:txBody>
          <a:bodyPr wrap="square" rtlCol="0">
            <a:spAutoFit/>
          </a:bodyPr>
          <a:lstStyle/>
          <a:p>
            <a:r>
              <a:rPr lang="zh-CN" altLang="en-US" dirty="0">
                <a:solidFill>
                  <a:srgbClr val="FFC000"/>
                </a:solidFill>
              </a:rPr>
              <a:t>按图索骥</a:t>
            </a:r>
            <a:endParaRPr lang="en-US" altLang="zh-CN" dirty="0">
              <a:solidFill>
                <a:srgbClr val="FFC000"/>
              </a:solidFill>
            </a:endParaRPr>
          </a:p>
          <a:p>
            <a:r>
              <a:rPr lang="zh-CN" altLang="en-US" dirty="0"/>
              <a:t>像</a:t>
            </a:r>
            <a:r>
              <a:rPr lang="zh-CN" altLang="en-US" dirty="0">
                <a:solidFill>
                  <a:srgbClr val="FFC000"/>
                </a:solidFill>
              </a:rPr>
              <a:t>导航地图</a:t>
            </a:r>
            <a:r>
              <a:rPr lang="zh-CN" altLang="en-US" dirty="0"/>
              <a:t>一样在</a:t>
            </a:r>
            <a:r>
              <a:rPr lang="en-US" altLang="zh-CN" dirty="0" err="1"/>
              <a:t>printf</a:t>
            </a:r>
            <a:r>
              <a:rPr lang="zh-CN" altLang="en-US" dirty="0"/>
              <a:t>函数的内部指导该如何往上寻找所要的数据。</a:t>
            </a:r>
            <a:endParaRPr lang="en-US" dirty="0"/>
          </a:p>
        </p:txBody>
      </p:sp>
    </p:spTree>
    <p:extLst>
      <p:ext uri="{BB962C8B-B14F-4D97-AF65-F5344CB8AC3E}">
        <p14:creationId xmlns:p14="http://schemas.microsoft.com/office/powerpoint/2010/main" val="426220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par>
                                <p:cTn id="26" presetID="14" presetClass="entr" presetSubtype="1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randombar(horizontal)">
                                      <p:cBhvr>
                                        <p:cTn id="31" dur="500"/>
                                        <p:tgtEl>
                                          <p:spTgt spid="1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randombar(horizontal)">
                                      <p:cBhvr>
                                        <p:cTn id="34" dur="500"/>
                                        <p:tgtEl>
                                          <p:spTgt spid="20"/>
                                        </p:tgtEl>
                                      </p:cBhvr>
                                    </p:animEffect>
                                  </p:childTnLst>
                                </p:cTn>
                              </p:par>
                              <p:par>
                                <p:cTn id="35" presetID="14" presetClass="entr" presetSubtype="1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randombar(horizontal)">
                                      <p:cBhvr>
                                        <p:cTn id="37" dur="500"/>
                                        <p:tgtEl>
                                          <p:spTgt spid="2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randombar(horizontal)">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3" grpId="0"/>
      <p:bldP spid="15" grpId="0" animBg="1"/>
      <p:bldP spid="16" grpId="0"/>
      <p:bldP spid="19" grpId="0" animBg="1"/>
      <p:bldP spid="20" grpId="0" animBg="1"/>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5184576" cy="193899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a[5];</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a[3] = 128;</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((short *)a)[6] = 2;</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a:solidFill>
                  <a:srgbClr val="FFFFFF"/>
                </a:solidFill>
              </a:rPr>
              <a:t>cout</a:t>
            </a:r>
            <a:r>
              <a:rPr lang="en-US" dirty="0">
                <a:solidFill>
                  <a:srgbClr val="FFFFFF"/>
                </a:solidFill>
              </a:rPr>
              <a:t> &lt;&lt; a[3];</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((short *)((char *)(&amp;a[1])+8))[3] = 100;</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5ACB6A4B-EE91-46C4-89F1-7168B58FF1D7}"/>
              </a:ext>
            </a:extLst>
          </p:cNvPr>
          <p:cNvSpPr/>
          <p:nvPr/>
        </p:nvSpPr>
        <p:spPr bwMode="auto">
          <a:xfrm>
            <a:off x="1619672" y="342900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7" name="矩形 16">
            <a:extLst>
              <a:ext uri="{FF2B5EF4-FFF2-40B4-BE49-F238E27FC236}">
                <a16:creationId xmlns:a16="http://schemas.microsoft.com/office/drawing/2014/main" id="{18735FBF-DBFE-4C1E-846E-326FD52D662F}"/>
              </a:ext>
            </a:extLst>
          </p:cNvPr>
          <p:cNvSpPr/>
          <p:nvPr/>
        </p:nvSpPr>
        <p:spPr bwMode="auto">
          <a:xfrm>
            <a:off x="2793544" y="342900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1" name="矩形 20">
            <a:extLst>
              <a:ext uri="{FF2B5EF4-FFF2-40B4-BE49-F238E27FC236}">
                <a16:creationId xmlns:a16="http://schemas.microsoft.com/office/drawing/2014/main" id="{C8F7A676-96A6-4CA5-A83E-E2CC8253DF4F}"/>
              </a:ext>
            </a:extLst>
          </p:cNvPr>
          <p:cNvSpPr/>
          <p:nvPr/>
        </p:nvSpPr>
        <p:spPr bwMode="auto">
          <a:xfrm>
            <a:off x="3967416" y="342900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6D191F22-F490-4063-B62B-B3C755966636}"/>
              </a:ext>
            </a:extLst>
          </p:cNvPr>
          <p:cNvSpPr/>
          <p:nvPr/>
        </p:nvSpPr>
        <p:spPr bwMode="auto">
          <a:xfrm>
            <a:off x="5141288" y="343356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128</a:t>
            </a:r>
          </a:p>
        </p:txBody>
      </p:sp>
      <p:sp>
        <p:nvSpPr>
          <p:cNvPr id="26" name="矩形 25">
            <a:extLst>
              <a:ext uri="{FF2B5EF4-FFF2-40B4-BE49-F238E27FC236}">
                <a16:creationId xmlns:a16="http://schemas.microsoft.com/office/drawing/2014/main" id="{B1B36F1C-62FB-44A0-86F2-91594BEA9B6F}"/>
              </a:ext>
            </a:extLst>
          </p:cNvPr>
          <p:cNvSpPr/>
          <p:nvPr/>
        </p:nvSpPr>
        <p:spPr bwMode="auto">
          <a:xfrm>
            <a:off x="6315160" y="343356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67F72E20-C2D1-45A2-A562-03DAB2DCFEC2}"/>
              </a:ext>
            </a:extLst>
          </p:cNvPr>
          <p:cNvSpPr/>
          <p:nvPr/>
        </p:nvSpPr>
        <p:spPr bwMode="auto">
          <a:xfrm>
            <a:off x="5141288" y="3424432"/>
            <a:ext cx="582840"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2</a:t>
            </a:r>
          </a:p>
        </p:txBody>
      </p:sp>
      <p:cxnSp>
        <p:nvCxnSpPr>
          <p:cNvPr id="28" name="直接箭头连接符 27">
            <a:extLst>
              <a:ext uri="{FF2B5EF4-FFF2-40B4-BE49-F238E27FC236}">
                <a16:creationId xmlns:a16="http://schemas.microsoft.com/office/drawing/2014/main" id="{528E1D9B-870B-47A0-AEA3-7452615BD716}"/>
              </a:ext>
            </a:extLst>
          </p:cNvPr>
          <p:cNvCxnSpPr>
            <a:cxnSpLocks/>
          </p:cNvCxnSpPr>
          <p:nvPr/>
        </p:nvCxnSpPr>
        <p:spPr bwMode="auto">
          <a:xfrm flipV="1">
            <a:off x="2555776" y="3825624"/>
            <a:ext cx="261752" cy="323456"/>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29" name="直接箭头连接符 28">
            <a:extLst>
              <a:ext uri="{FF2B5EF4-FFF2-40B4-BE49-F238E27FC236}">
                <a16:creationId xmlns:a16="http://schemas.microsoft.com/office/drawing/2014/main" id="{4B29C55E-67C4-44F2-BB6F-89447F68F2D8}"/>
              </a:ext>
            </a:extLst>
          </p:cNvPr>
          <p:cNvCxnSpPr>
            <a:cxnSpLocks/>
          </p:cNvCxnSpPr>
          <p:nvPr/>
        </p:nvCxnSpPr>
        <p:spPr bwMode="auto">
          <a:xfrm flipV="1">
            <a:off x="4900136" y="3825616"/>
            <a:ext cx="261752" cy="323456"/>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0" name="矩形 29">
            <a:extLst>
              <a:ext uri="{FF2B5EF4-FFF2-40B4-BE49-F238E27FC236}">
                <a16:creationId xmlns:a16="http://schemas.microsoft.com/office/drawing/2014/main" id="{EB49E473-548C-4AAB-B6E3-440A3610B537}"/>
              </a:ext>
            </a:extLst>
          </p:cNvPr>
          <p:cNvSpPr/>
          <p:nvPr/>
        </p:nvSpPr>
        <p:spPr bwMode="auto">
          <a:xfrm>
            <a:off x="6884448" y="3424432"/>
            <a:ext cx="582840"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en-US"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100</a:t>
            </a:r>
          </a:p>
        </p:txBody>
      </p:sp>
    </p:spTree>
    <p:extLst>
      <p:ext uri="{BB962C8B-B14F-4D97-AF65-F5344CB8AC3E}">
        <p14:creationId xmlns:p14="http://schemas.microsoft.com/office/powerpoint/2010/main" val="330923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ppt_x"/>
                                          </p:val>
                                        </p:tav>
                                        <p:tav tm="100000">
                                          <p:val>
                                            <p:strVal val="#ppt_x"/>
                                          </p:val>
                                        </p:tav>
                                      </p:tavLst>
                                    </p:anim>
                                    <p:anim calcmode="lin" valueType="num">
                                      <p:cBhvr additive="base">
                                        <p:cTn id="1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3E12874-517F-4F46-843A-ED2042774CFD}"/>
              </a:ext>
            </a:extLst>
          </p:cNvPr>
          <p:cNvSpPr/>
          <p:nvPr/>
        </p:nvSpPr>
        <p:spPr bwMode="auto">
          <a:xfrm>
            <a:off x="2411760" y="2483349"/>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 name="矩形 2">
            <a:extLst>
              <a:ext uri="{FF2B5EF4-FFF2-40B4-BE49-F238E27FC236}">
                <a16:creationId xmlns:a16="http://schemas.microsoft.com/office/drawing/2014/main" id="{078875F0-CB02-48A3-A20E-10EBAD4E13D4}"/>
              </a:ext>
            </a:extLst>
          </p:cNvPr>
          <p:cNvSpPr/>
          <p:nvPr/>
        </p:nvSpPr>
        <p:spPr bwMode="auto">
          <a:xfrm>
            <a:off x="2411760" y="2079758"/>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4CA85F80-EB8C-4A01-8759-3FAA4FD63A8D}"/>
              </a:ext>
            </a:extLst>
          </p:cNvPr>
          <p:cNvSpPr/>
          <p:nvPr/>
        </p:nvSpPr>
        <p:spPr bwMode="auto">
          <a:xfrm>
            <a:off x="2411760" y="2894369"/>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5" name="文本框 4">
            <a:extLst>
              <a:ext uri="{FF2B5EF4-FFF2-40B4-BE49-F238E27FC236}">
                <a16:creationId xmlns:a16="http://schemas.microsoft.com/office/drawing/2014/main" id="{2ACD1826-5C76-48D3-BB76-51907106C6AF}"/>
              </a:ext>
            </a:extLst>
          </p:cNvPr>
          <p:cNvSpPr txBox="1"/>
          <p:nvPr/>
        </p:nvSpPr>
        <p:spPr>
          <a:xfrm>
            <a:off x="4553693" y="1002332"/>
            <a:ext cx="2034531" cy="461665"/>
          </a:xfrm>
          <a:prstGeom prst="rect">
            <a:avLst/>
          </a:prstGeom>
          <a:noFill/>
        </p:spPr>
        <p:txBody>
          <a:bodyPr wrap="none" rtlCol="0">
            <a:spAutoFit/>
          </a:bodyPr>
          <a:lstStyle/>
          <a:p>
            <a:r>
              <a:rPr lang="en-US" dirty="0"/>
              <a:t>“%d+%d=%d”</a:t>
            </a:r>
          </a:p>
        </p:txBody>
      </p:sp>
      <p:sp>
        <p:nvSpPr>
          <p:cNvPr id="6" name="矩形 5">
            <a:extLst>
              <a:ext uri="{FF2B5EF4-FFF2-40B4-BE49-F238E27FC236}">
                <a16:creationId xmlns:a16="http://schemas.microsoft.com/office/drawing/2014/main" id="{C57E7EC0-64CE-44BD-B758-C8D451D03412}"/>
              </a:ext>
            </a:extLst>
          </p:cNvPr>
          <p:cNvSpPr/>
          <p:nvPr/>
        </p:nvSpPr>
        <p:spPr bwMode="auto">
          <a:xfrm>
            <a:off x="1043608" y="2701053"/>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A4907525-3716-472C-92B3-2DC7765ADF1D}"/>
              </a:ext>
            </a:extLst>
          </p:cNvPr>
          <p:cNvSpPr txBox="1"/>
          <p:nvPr/>
        </p:nvSpPr>
        <p:spPr>
          <a:xfrm>
            <a:off x="1211801" y="2332916"/>
            <a:ext cx="527709" cy="461665"/>
          </a:xfrm>
          <a:prstGeom prst="rect">
            <a:avLst/>
          </a:prstGeom>
          <a:noFill/>
        </p:spPr>
        <p:txBody>
          <a:bodyPr wrap="none" rtlCol="0">
            <a:spAutoFit/>
          </a:bodyPr>
          <a:lstStyle/>
          <a:p>
            <a:r>
              <a:rPr lang="en-US" altLang="zh-CN" dirty="0"/>
              <a:t>SP</a:t>
            </a:r>
            <a:endParaRPr lang="en-US" dirty="0"/>
          </a:p>
        </p:txBody>
      </p:sp>
      <p:cxnSp>
        <p:nvCxnSpPr>
          <p:cNvPr id="8" name="连接符: 曲线 7">
            <a:extLst>
              <a:ext uri="{FF2B5EF4-FFF2-40B4-BE49-F238E27FC236}">
                <a16:creationId xmlns:a16="http://schemas.microsoft.com/office/drawing/2014/main" id="{F83AB422-B312-4587-835D-E7A53A24123F}"/>
              </a:ext>
            </a:extLst>
          </p:cNvPr>
          <p:cNvCxnSpPr>
            <a:cxnSpLocks/>
          </p:cNvCxnSpPr>
          <p:nvPr/>
        </p:nvCxnSpPr>
        <p:spPr bwMode="auto">
          <a:xfrm>
            <a:off x="1475655" y="2850326"/>
            <a:ext cx="936107" cy="446476"/>
          </a:xfrm>
          <a:prstGeom prst="curvedConnector3">
            <a:avLst>
              <a:gd name="adj1" fmla="val 50000"/>
            </a:avLst>
          </a:prstGeom>
          <a:solidFill>
            <a:schemeClr val="accent1"/>
          </a:solidFill>
          <a:ln w="38100" cap="sq" cmpd="sng" algn="ctr">
            <a:solidFill>
              <a:srgbClr val="FFC000"/>
            </a:solidFill>
            <a:prstDash val="solid"/>
            <a:round/>
            <a:headEnd type="none" w="sm" len="sm"/>
            <a:tailEnd type="triangle" w="med" len="lg"/>
          </a:ln>
          <a:effectLst/>
        </p:spPr>
      </p:cxnSp>
      <p:sp>
        <p:nvSpPr>
          <p:cNvPr id="9" name="矩形 8">
            <a:extLst>
              <a:ext uri="{FF2B5EF4-FFF2-40B4-BE49-F238E27FC236}">
                <a16:creationId xmlns:a16="http://schemas.microsoft.com/office/drawing/2014/main" id="{9E2B2262-62FF-443B-A152-D4BBE0965F0E}"/>
              </a:ext>
            </a:extLst>
          </p:cNvPr>
          <p:cNvSpPr/>
          <p:nvPr/>
        </p:nvSpPr>
        <p:spPr bwMode="auto">
          <a:xfrm>
            <a:off x="2411760" y="1672351"/>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4DEFE655-72BC-4FA6-87FE-176265F414B0}"/>
              </a:ext>
            </a:extLst>
          </p:cNvPr>
          <p:cNvSpPr/>
          <p:nvPr/>
        </p:nvSpPr>
        <p:spPr bwMode="auto">
          <a:xfrm>
            <a:off x="2411760" y="1268760"/>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1" name="连接符: 曲线 10">
            <a:extLst>
              <a:ext uri="{FF2B5EF4-FFF2-40B4-BE49-F238E27FC236}">
                <a16:creationId xmlns:a16="http://schemas.microsoft.com/office/drawing/2014/main" id="{EB6123CC-6190-4B33-9B5F-F986B4B14BC0}"/>
              </a:ext>
            </a:extLst>
          </p:cNvPr>
          <p:cNvCxnSpPr>
            <a:cxnSpLocks/>
          </p:cNvCxnSpPr>
          <p:nvPr/>
        </p:nvCxnSpPr>
        <p:spPr bwMode="auto">
          <a:xfrm flipV="1">
            <a:off x="3194695" y="1304852"/>
            <a:ext cx="1464370" cy="167287"/>
          </a:xfrm>
          <a:prstGeom prst="curvedConnector3">
            <a:avLst>
              <a:gd name="adj1" fmla="val 50000"/>
            </a:avLst>
          </a:prstGeom>
          <a:solidFill>
            <a:schemeClr val="accent1"/>
          </a:solidFill>
          <a:ln w="38100" cap="sq" cmpd="sng" algn="ctr">
            <a:solidFill>
              <a:srgbClr val="FFC000"/>
            </a:solidFill>
            <a:prstDash val="solid"/>
            <a:round/>
            <a:headEnd type="none" w="sm" len="sm"/>
            <a:tailEnd type="triangle" w="med" len="lg"/>
          </a:ln>
          <a:effectLst/>
        </p:spPr>
      </p:cxnSp>
      <p:sp>
        <p:nvSpPr>
          <p:cNvPr id="12" name="文本框 11">
            <a:extLst>
              <a:ext uri="{FF2B5EF4-FFF2-40B4-BE49-F238E27FC236}">
                <a16:creationId xmlns:a16="http://schemas.microsoft.com/office/drawing/2014/main" id="{6CB57B69-D230-4354-B571-0270E5D36075}"/>
              </a:ext>
            </a:extLst>
          </p:cNvPr>
          <p:cNvSpPr txBox="1"/>
          <p:nvPr/>
        </p:nvSpPr>
        <p:spPr>
          <a:xfrm>
            <a:off x="1211802" y="3972221"/>
            <a:ext cx="6960598" cy="1200329"/>
          </a:xfrm>
          <a:prstGeom prst="rect">
            <a:avLst/>
          </a:prstGeom>
          <a:noFill/>
        </p:spPr>
        <p:txBody>
          <a:bodyPr wrap="square" rtlCol="0">
            <a:spAutoFit/>
          </a:bodyPr>
          <a:lstStyle/>
          <a:p>
            <a:r>
              <a:rPr lang="zh-CN" altLang="en-US" dirty="0"/>
              <a:t>无法找到一种可靠且一致的机制，用来在实际代码中找到路线图，并以此按图索骥去理解活动记录中的这部分内容。</a:t>
            </a:r>
            <a:endParaRPr lang="en-US" dirty="0"/>
          </a:p>
        </p:txBody>
      </p:sp>
      <p:sp>
        <p:nvSpPr>
          <p:cNvPr id="13" name="文本框 12">
            <a:extLst>
              <a:ext uri="{FF2B5EF4-FFF2-40B4-BE49-F238E27FC236}">
                <a16:creationId xmlns:a16="http://schemas.microsoft.com/office/drawing/2014/main" id="{783EBB4A-FBF8-4F77-8179-721655FA4D1D}"/>
              </a:ext>
            </a:extLst>
          </p:cNvPr>
          <p:cNvSpPr txBox="1"/>
          <p:nvPr/>
        </p:nvSpPr>
        <p:spPr>
          <a:xfrm>
            <a:off x="4331766" y="2188810"/>
            <a:ext cx="1107996" cy="461665"/>
          </a:xfrm>
          <a:prstGeom prst="rect">
            <a:avLst/>
          </a:prstGeom>
          <a:noFill/>
        </p:spPr>
        <p:txBody>
          <a:bodyPr wrap="none" rtlCol="0">
            <a:spAutoFit/>
          </a:bodyPr>
          <a:lstStyle/>
          <a:p>
            <a:r>
              <a:rPr lang="zh-CN" altLang="en-US" dirty="0"/>
              <a:t>？？？</a:t>
            </a:r>
            <a:endParaRPr lang="en-US" dirty="0"/>
          </a:p>
        </p:txBody>
      </p:sp>
      <p:sp>
        <p:nvSpPr>
          <p:cNvPr id="14" name="右大括号 13">
            <a:extLst>
              <a:ext uri="{FF2B5EF4-FFF2-40B4-BE49-F238E27FC236}">
                <a16:creationId xmlns:a16="http://schemas.microsoft.com/office/drawing/2014/main" id="{99CFC34C-945C-4F5B-A849-31B2BD7F6F33}"/>
              </a:ext>
            </a:extLst>
          </p:cNvPr>
          <p:cNvSpPr/>
          <p:nvPr/>
        </p:nvSpPr>
        <p:spPr bwMode="auto">
          <a:xfrm>
            <a:off x="4202987" y="1671192"/>
            <a:ext cx="128779" cy="1213892"/>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rgbClr val="FFC000"/>
              </a:solidFill>
              <a:effectLst/>
              <a:latin typeface="Times New Roman" pitchFamily="18" charset="0"/>
              <a:ea typeface="宋体" pitchFamily="2" charset="-122"/>
            </a:endParaRPr>
          </a:p>
        </p:txBody>
      </p:sp>
      <p:sp>
        <p:nvSpPr>
          <p:cNvPr id="15" name="文本框 14">
            <a:extLst>
              <a:ext uri="{FF2B5EF4-FFF2-40B4-BE49-F238E27FC236}">
                <a16:creationId xmlns:a16="http://schemas.microsoft.com/office/drawing/2014/main" id="{E7ECB0EB-C2ED-41B4-8BD9-3992AFFB6ECB}"/>
              </a:ext>
            </a:extLst>
          </p:cNvPr>
          <p:cNvSpPr txBox="1"/>
          <p:nvPr/>
        </p:nvSpPr>
        <p:spPr>
          <a:xfrm>
            <a:off x="611560" y="260648"/>
            <a:ext cx="5724644" cy="461665"/>
          </a:xfrm>
          <a:prstGeom prst="rect">
            <a:avLst/>
          </a:prstGeom>
          <a:noFill/>
        </p:spPr>
        <p:txBody>
          <a:bodyPr wrap="none" rtlCol="0">
            <a:spAutoFit/>
          </a:bodyPr>
          <a:lstStyle/>
          <a:p>
            <a:r>
              <a:rPr lang="zh-CN" altLang="en-US" dirty="0"/>
              <a:t>如果参数按照从左向右的顺序入栈的话：</a:t>
            </a:r>
            <a:endParaRPr lang="en-US" dirty="0"/>
          </a:p>
        </p:txBody>
      </p:sp>
    </p:spTree>
    <p:extLst>
      <p:ext uri="{BB962C8B-B14F-4D97-AF65-F5344CB8AC3E}">
        <p14:creationId xmlns:p14="http://schemas.microsoft.com/office/powerpoint/2010/main" val="14068249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30343A-702E-4056-A55A-4D51B32A3500}"/>
              </a:ext>
            </a:extLst>
          </p:cNvPr>
          <p:cNvSpPr txBox="1"/>
          <p:nvPr/>
        </p:nvSpPr>
        <p:spPr>
          <a:xfrm>
            <a:off x="539552" y="188640"/>
            <a:ext cx="2266967" cy="6370975"/>
          </a:xfrm>
          <a:prstGeom prst="rect">
            <a:avLst/>
          </a:prstGeom>
          <a:noFill/>
        </p:spPr>
        <p:txBody>
          <a:bodyPr wrap="none" rtlCol="0">
            <a:spAutoFit/>
          </a:bodyPr>
          <a:lstStyle/>
          <a:p>
            <a:r>
              <a:rPr lang="en-US" altLang="zh-CN" dirty="0"/>
              <a:t>struct Base</a:t>
            </a:r>
          </a:p>
          <a:p>
            <a:r>
              <a:rPr lang="en-US" dirty="0"/>
              <a:t>{</a:t>
            </a:r>
          </a:p>
          <a:p>
            <a:r>
              <a:rPr lang="en-US" dirty="0"/>
              <a:t>    int code;    // 0</a:t>
            </a:r>
          </a:p>
          <a:p>
            <a:r>
              <a:rPr lang="en-US" dirty="0"/>
              <a:t>    ……</a:t>
            </a:r>
          </a:p>
          <a:p>
            <a:r>
              <a:rPr lang="en-US" dirty="0"/>
              <a:t>};</a:t>
            </a:r>
          </a:p>
          <a:p>
            <a:endParaRPr lang="en-US" dirty="0"/>
          </a:p>
          <a:p>
            <a:r>
              <a:rPr lang="en-US" dirty="0"/>
              <a:t>struct </a:t>
            </a:r>
            <a:r>
              <a:rPr lang="en-US" dirty="0" err="1"/>
              <a:t>type_one</a:t>
            </a:r>
            <a:endParaRPr lang="en-US" dirty="0"/>
          </a:p>
          <a:p>
            <a:r>
              <a:rPr lang="en-US" dirty="0"/>
              <a:t>{</a:t>
            </a:r>
          </a:p>
          <a:p>
            <a:r>
              <a:rPr lang="en-US" dirty="0"/>
              <a:t>    int code;    // 1</a:t>
            </a:r>
          </a:p>
          <a:p>
            <a:r>
              <a:rPr lang="en-US" dirty="0"/>
              <a:t>    ……</a:t>
            </a:r>
          </a:p>
          <a:p>
            <a:r>
              <a:rPr lang="en-US" dirty="0"/>
              <a:t>};</a:t>
            </a:r>
          </a:p>
          <a:p>
            <a:endParaRPr lang="en-US" dirty="0"/>
          </a:p>
          <a:p>
            <a:r>
              <a:rPr lang="en-US" dirty="0"/>
              <a:t>struct </a:t>
            </a:r>
            <a:r>
              <a:rPr lang="en-US" dirty="0" err="1"/>
              <a:t>type_two</a:t>
            </a:r>
            <a:endParaRPr lang="en-US" dirty="0"/>
          </a:p>
          <a:p>
            <a:r>
              <a:rPr lang="en-US" dirty="0"/>
              <a:t>{</a:t>
            </a:r>
          </a:p>
          <a:p>
            <a:r>
              <a:rPr lang="en-US" dirty="0"/>
              <a:t>    int code;    // 2</a:t>
            </a:r>
          </a:p>
          <a:p>
            <a:r>
              <a:rPr lang="en-US" dirty="0"/>
              <a:t>    ……</a:t>
            </a:r>
          </a:p>
          <a:p>
            <a:r>
              <a:rPr lang="en-US" dirty="0"/>
              <a:t>};</a:t>
            </a:r>
          </a:p>
        </p:txBody>
      </p:sp>
      <p:sp>
        <p:nvSpPr>
          <p:cNvPr id="3" name="文本框 2">
            <a:extLst>
              <a:ext uri="{FF2B5EF4-FFF2-40B4-BE49-F238E27FC236}">
                <a16:creationId xmlns:a16="http://schemas.microsoft.com/office/drawing/2014/main" id="{90DCD5BC-825B-454C-88AA-0C7FDB9E5AAD}"/>
              </a:ext>
            </a:extLst>
          </p:cNvPr>
          <p:cNvSpPr txBox="1"/>
          <p:nvPr/>
        </p:nvSpPr>
        <p:spPr>
          <a:xfrm>
            <a:off x="4067944" y="1772816"/>
            <a:ext cx="4536504" cy="1569660"/>
          </a:xfrm>
          <a:prstGeom prst="rect">
            <a:avLst/>
          </a:prstGeom>
          <a:noFill/>
        </p:spPr>
        <p:txBody>
          <a:bodyPr wrap="square" rtlCol="0">
            <a:spAutoFit/>
          </a:bodyPr>
          <a:lstStyle/>
          <a:p>
            <a:r>
              <a:rPr lang="zh-CN" altLang="en-US" dirty="0"/>
              <a:t>标示类型的</a:t>
            </a:r>
            <a:r>
              <a:rPr lang="en-US" altLang="zh-CN" dirty="0"/>
              <a:t>code</a:t>
            </a:r>
            <a:r>
              <a:rPr lang="zh-CN" altLang="en-US" dirty="0"/>
              <a:t>必须</a:t>
            </a:r>
            <a:r>
              <a:rPr lang="zh-CN" altLang="en-US" dirty="0">
                <a:solidFill>
                  <a:srgbClr val="FFC000"/>
                </a:solidFill>
              </a:rPr>
              <a:t>第一个声明</a:t>
            </a:r>
            <a:r>
              <a:rPr lang="zh-CN" altLang="en-US" dirty="0"/>
              <a:t>，这样才会放在结构体内存布局的</a:t>
            </a:r>
            <a:r>
              <a:rPr lang="zh-CN" altLang="en-US" dirty="0">
                <a:solidFill>
                  <a:srgbClr val="FFC000"/>
                </a:solidFill>
              </a:rPr>
              <a:t>最低地址</a:t>
            </a:r>
            <a:r>
              <a:rPr lang="zh-CN" altLang="en-US" dirty="0"/>
              <a:t>，才能用来判断是</a:t>
            </a:r>
            <a:r>
              <a:rPr lang="en-US" altLang="zh-CN" dirty="0" err="1"/>
              <a:t>type_one</a:t>
            </a:r>
            <a:r>
              <a:rPr lang="zh-CN" altLang="en-US" dirty="0"/>
              <a:t>还是</a:t>
            </a:r>
            <a:r>
              <a:rPr lang="en-US" altLang="zh-CN" dirty="0" err="1"/>
              <a:t>type_two</a:t>
            </a:r>
            <a:r>
              <a:rPr lang="zh-CN" altLang="en-US" dirty="0"/>
              <a:t>。</a:t>
            </a:r>
            <a:endParaRPr lang="en-US" dirty="0"/>
          </a:p>
        </p:txBody>
      </p:sp>
    </p:spTree>
    <p:extLst>
      <p:ext uri="{BB962C8B-B14F-4D97-AF65-F5344CB8AC3E}">
        <p14:creationId xmlns:p14="http://schemas.microsoft.com/office/powerpoint/2010/main" val="27354220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6242501-7BA6-49C6-A729-8E990876F88C}"/>
              </a:ext>
            </a:extLst>
          </p:cNvPr>
          <p:cNvGrpSpPr/>
          <p:nvPr/>
        </p:nvGrpSpPr>
        <p:grpSpPr>
          <a:xfrm>
            <a:off x="617867" y="679731"/>
            <a:ext cx="1508810" cy="2880320"/>
            <a:chOff x="6107756" y="1265392"/>
            <a:chExt cx="1508810" cy="2880320"/>
          </a:xfrm>
        </p:grpSpPr>
        <p:sp>
          <p:nvSpPr>
            <p:cNvPr id="3" name="矩形 2">
              <a:extLst>
                <a:ext uri="{FF2B5EF4-FFF2-40B4-BE49-F238E27FC236}">
                  <a16:creationId xmlns:a16="http://schemas.microsoft.com/office/drawing/2014/main" id="{EB712BAB-23E4-4E1E-81BE-1927A1A66845}"/>
                </a:ext>
              </a:extLst>
            </p:cNvPr>
            <p:cNvSpPr/>
            <p:nvPr/>
          </p:nvSpPr>
          <p:spPr bwMode="auto">
            <a:xfrm>
              <a:off x="6107756" y="1265392"/>
              <a:ext cx="1508810" cy="288032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文本框 3">
              <a:extLst>
                <a:ext uri="{FF2B5EF4-FFF2-40B4-BE49-F238E27FC236}">
                  <a16:creationId xmlns:a16="http://schemas.microsoft.com/office/drawing/2014/main" id="{5B76F633-94C5-4579-AEB8-28F92DD4BFE9}"/>
                </a:ext>
              </a:extLst>
            </p:cNvPr>
            <p:cNvSpPr txBox="1"/>
            <p:nvPr/>
          </p:nvSpPr>
          <p:spPr>
            <a:xfrm>
              <a:off x="6407703" y="1557662"/>
              <a:ext cx="864096" cy="461665"/>
            </a:xfrm>
            <a:prstGeom prst="rect">
              <a:avLst/>
            </a:prstGeom>
            <a:noFill/>
          </p:spPr>
          <p:txBody>
            <a:bodyPr wrap="square" rtlCol="0">
              <a:spAutoFit/>
            </a:bodyPr>
            <a:lstStyle/>
            <a:p>
              <a:r>
                <a:rPr lang="en-US" altLang="zh-CN" dirty="0"/>
                <a:t>stack</a:t>
              </a:r>
              <a:endParaRPr lang="en-US" dirty="0"/>
            </a:p>
          </p:txBody>
        </p:sp>
        <p:sp>
          <p:nvSpPr>
            <p:cNvPr id="5" name="文本框 4">
              <a:extLst>
                <a:ext uri="{FF2B5EF4-FFF2-40B4-BE49-F238E27FC236}">
                  <a16:creationId xmlns:a16="http://schemas.microsoft.com/office/drawing/2014/main" id="{DB294EA8-F7B6-4B55-8147-575D36572929}"/>
                </a:ext>
              </a:extLst>
            </p:cNvPr>
            <p:cNvSpPr txBox="1"/>
            <p:nvPr/>
          </p:nvSpPr>
          <p:spPr>
            <a:xfrm>
              <a:off x="6459690" y="2302800"/>
              <a:ext cx="864096" cy="461665"/>
            </a:xfrm>
            <a:prstGeom prst="rect">
              <a:avLst/>
            </a:prstGeom>
            <a:noFill/>
          </p:spPr>
          <p:txBody>
            <a:bodyPr wrap="square" rtlCol="0">
              <a:spAutoFit/>
            </a:bodyPr>
            <a:lstStyle/>
            <a:p>
              <a:r>
                <a:rPr lang="en-US" altLang="zh-CN" dirty="0"/>
                <a:t>heap</a:t>
              </a:r>
              <a:endParaRPr lang="en-US" dirty="0"/>
            </a:p>
          </p:txBody>
        </p:sp>
        <p:sp>
          <p:nvSpPr>
            <p:cNvPr id="6" name="文本框 5">
              <a:extLst>
                <a:ext uri="{FF2B5EF4-FFF2-40B4-BE49-F238E27FC236}">
                  <a16:creationId xmlns:a16="http://schemas.microsoft.com/office/drawing/2014/main" id="{5F26E1F3-7A5C-4075-B56D-02933ACF71A9}"/>
                </a:ext>
              </a:extLst>
            </p:cNvPr>
            <p:cNvSpPr txBox="1"/>
            <p:nvPr/>
          </p:nvSpPr>
          <p:spPr>
            <a:xfrm>
              <a:off x="6459690" y="2967335"/>
              <a:ext cx="864096" cy="461665"/>
            </a:xfrm>
            <a:prstGeom prst="rect">
              <a:avLst/>
            </a:prstGeom>
            <a:noFill/>
          </p:spPr>
          <p:txBody>
            <a:bodyPr wrap="square" rtlCol="0">
              <a:spAutoFit/>
            </a:bodyPr>
            <a:lstStyle/>
            <a:p>
              <a:r>
                <a:rPr lang="en-US" altLang="zh-CN" dirty="0"/>
                <a:t>code</a:t>
              </a:r>
              <a:endParaRPr lang="en-US" dirty="0"/>
            </a:p>
          </p:txBody>
        </p:sp>
        <p:sp>
          <p:nvSpPr>
            <p:cNvPr id="7" name="文本框 6">
              <a:extLst>
                <a:ext uri="{FF2B5EF4-FFF2-40B4-BE49-F238E27FC236}">
                  <a16:creationId xmlns:a16="http://schemas.microsoft.com/office/drawing/2014/main" id="{F0D764DB-720A-480A-A0A1-7ACBAD35A7C0}"/>
                </a:ext>
              </a:extLst>
            </p:cNvPr>
            <p:cNvSpPr txBox="1"/>
            <p:nvPr/>
          </p:nvSpPr>
          <p:spPr>
            <a:xfrm>
              <a:off x="6512857" y="3408966"/>
              <a:ext cx="757763" cy="461665"/>
            </a:xfrm>
            <a:prstGeom prst="rect">
              <a:avLst/>
            </a:prstGeom>
            <a:noFill/>
          </p:spPr>
          <p:txBody>
            <a:bodyPr wrap="square" rtlCol="0">
              <a:spAutoFit/>
            </a:bodyPr>
            <a:lstStyle/>
            <a:p>
              <a:r>
                <a:rPr lang="en-US" altLang="zh-CN" dirty="0"/>
                <a:t>data</a:t>
              </a:r>
              <a:endParaRPr lang="en-US" dirty="0"/>
            </a:p>
          </p:txBody>
        </p:sp>
      </p:grpSp>
      <p:grpSp>
        <p:nvGrpSpPr>
          <p:cNvPr id="8" name="组合 7">
            <a:extLst>
              <a:ext uri="{FF2B5EF4-FFF2-40B4-BE49-F238E27FC236}">
                <a16:creationId xmlns:a16="http://schemas.microsoft.com/office/drawing/2014/main" id="{999A7CA1-05A0-4974-99F7-543FCA2F43F6}"/>
              </a:ext>
            </a:extLst>
          </p:cNvPr>
          <p:cNvGrpSpPr/>
          <p:nvPr/>
        </p:nvGrpSpPr>
        <p:grpSpPr>
          <a:xfrm>
            <a:off x="7217123" y="710692"/>
            <a:ext cx="1508810" cy="2880320"/>
            <a:chOff x="6107756" y="1265392"/>
            <a:chExt cx="1508810" cy="2880320"/>
          </a:xfrm>
        </p:grpSpPr>
        <p:sp>
          <p:nvSpPr>
            <p:cNvPr id="9" name="矩形 8">
              <a:extLst>
                <a:ext uri="{FF2B5EF4-FFF2-40B4-BE49-F238E27FC236}">
                  <a16:creationId xmlns:a16="http://schemas.microsoft.com/office/drawing/2014/main" id="{6976F2A5-0480-4DBF-8ECE-CA2C1E2D1431}"/>
                </a:ext>
              </a:extLst>
            </p:cNvPr>
            <p:cNvSpPr/>
            <p:nvPr/>
          </p:nvSpPr>
          <p:spPr bwMode="auto">
            <a:xfrm>
              <a:off x="6107756" y="1265392"/>
              <a:ext cx="1508810" cy="288032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文本框 9">
              <a:extLst>
                <a:ext uri="{FF2B5EF4-FFF2-40B4-BE49-F238E27FC236}">
                  <a16:creationId xmlns:a16="http://schemas.microsoft.com/office/drawing/2014/main" id="{440FD7DA-C2CF-4BF9-A447-D4CE10877539}"/>
                </a:ext>
              </a:extLst>
            </p:cNvPr>
            <p:cNvSpPr txBox="1"/>
            <p:nvPr/>
          </p:nvSpPr>
          <p:spPr>
            <a:xfrm>
              <a:off x="6407703" y="1557662"/>
              <a:ext cx="864096" cy="461665"/>
            </a:xfrm>
            <a:prstGeom prst="rect">
              <a:avLst/>
            </a:prstGeom>
            <a:noFill/>
          </p:spPr>
          <p:txBody>
            <a:bodyPr wrap="square" rtlCol="0">
              <a:spAutoFit/>
            </a:bodyPr>
            <a:lstStyle/>
            <a:p>
              <a:r>
                <a:rPr lang="en-US" altLang="zh-CN" dirty="0"/>
                <a:t>stack</a:t>
              </a:r>
              <a:endParaRPr lang="en-US" dirty="0"/>
            </a:p>
          </p:txBody>
        </p:sp>
        <p:sp>
          <p:nvSpPr>
            <p:cNvPr id="11" name="文本框 10">
              <a:extLst>
                <a:ext uri="{FF2B5EF4-FFF2-40B4-BE49-F238E27FC236}">
                  <a16:creationId xmlns:a16="http://schemas.microsoft.com/office/drawing/2014/main" id="{6FF1DF38-34DC-4640-A8AA-210C747983BB}"/>
                </a:ext>
              </a:extLst>
            </p:cNvPr>
            <p:cNvSpPr txBox="1"/>
            <p:nvPr/>
          </p:nvSpPr>
          <p:spPr>
            <a:xfrm>
              <a:off x="6459690" y="2302800"/>
              <a:ext cx="864096" cy="461665"/>
            </a:xfrm>
            <a:prstGeom prst="rect">
              <a:avLst/>
            </a:prstGeom>
            <a:noFill/>
          </p:spPr>
          <p:txBody>
            <a:bodyPr wrap="square" rtlCol="0">
              <a:spAutoFit/>
            </a:bodyPr>
            <a:lstStyle/>
            <a:p>
              <a:r>
                <a:rPr lang="en-US" altLang="zh-CN" dirty="0"/>
                <a:t>heap</a:t>
              </a:r>
              <a:endParaRPr lang="en-US" dirty="0"/>
            </a:p>
          </p:txBody>
        </p:sp>
        <p:sp>
          <p:nvSpPr>
            <p:cNvPr id="12" name="文本框 11">
              <a:extLst>
                <a:ext uri="{FF2B5EF4-FFF2-40B4-BE49-F238E27FC236}">
                  <a16:creationId xmlns:a16="http://schemas.microsoft.com/office/drawing/2014/main" id="{458A896C-B8E9-4518-8260-004121C3A6A3}"/>
                </a:ext>
              </a:extLst>
            </p:cNvPr>
            <p:cNvSpPr txBox="1"/>
            <p:nvPr/>
          </p:nvSpPr>
          <p:spPr>
            <a:xfrm>
              <a:off x="6459690" y="2967335"/>
              <a:ext cx="864096" cy="461665"/>
            </a:xfrm>
            <a:prstGeom prst="rect">
              <a:avLst/>
            </a:prstGeom>
            <a:noFill/>
          </p:spPr>
          <p:txBody>
            <a:bodyPr wrap="square" rtlCol="0">
              <a:spAutoFit/>
            </a:bodyPr>
            <a:lstStyle/>
            <a:p>
              <a:r>
                <a:rPr lang="en-US" altLang="zh-CN" dirty="0"/>
                <a:t>code</a:t>
              </a:r>
              <a:endParaRPr lang="en-US" dirty="0"/>
            </a:p>
          </p:txBody>
        </p:sp>
        <p:sp>
          <p:nvSpPr>
            <p:cNvPr id="13" name="文本框 12">
              <a:extLst>
                <a:ext uri="{FF2B5EF4-FFF2-40B4-BE49-F238E27FC236}">
                  <a16:creationId xmlns:a16="http://schemas.microsoft.com/office/drawing/2014/main" id="{C94A5E29-F4C1-4D63-AB0A-6C0133BF7EB9}"/>
                </a:ext>
              </a:extLst>
            </p:cNvPr>
            <p:cNvSpPr txBox="1"/>
            <p:nvPr/>
          </p:nvSpPr>
          <p:spPr>
            <a:xfrm>
              <a:off x="6512857" y="3408966"/>
              <a:ext cx="757763" cy="461665"/>
            </a:xfrm>
            <a:prstGeom prst="rect">
              <a:avLst/>
            </a:prstGeom>
            <a:noFill/>
          </p:spPr>
          <p:txBody>
            <a:bodyPr wrap="square" rtlCol="0">
              <a:spAutoFit/>
            </a:bodyPr>
            <a:lstStyle/>
            <a:p>
              <a:r>
                <a:rPr lang="en-US" altLang="zh-CN" dirty="0"/>
                <a:t>data</a:t>
              </a:r>
              <a:endParaRPr lang="en-US" dirty="0"/>
            </a:p>
          </p:txBody>
        </p:sp>
      </p:grpSp>
      <p:sp>
        <p:nvSpPr>
          <p:cNvPr id="21" name="矩形 20">
            <a:extLst>
              <a:ext uri="{FF2B5EF4-FFF2-40B4-BE49-F238E27FC236}">
                <a16:creationId xmlns:a16="http://schemas.microsoft.com/office/drawing/2014/main" id="{2F36281B-ADEE-44C7-91B3-29DFBD1A5F2F}"/>
              </a:ext>
            </a:extLst>
          </p:cNvPr>
          <p:cNvSpPr/>
          <p:nvPr/>
        </p:nvSpPr>
        <p:spPr bwMode="auto">
          <a:xfrm>
            <a:off x="3203848" y="408902"/>
            <a:ext cx="3240360" cy="5180338"/>
          </a:xfrm>
          <a:prstGeom prst="rect">
            <a:avLst/>
          </a:prstGeom>
          <a:solidFill>
            <a:schemeClr val="bg1">
              <a:lumMod val="40000"/>
              <a:lumOff val="6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7" name="文本框 26">
            <a:extLst>
              <a:ext uri="{FF2B5EF4-FFF2-40B4-BE49-F238E27FC236}">
                <a16:creationId xmlns:a16="http://schemas.microsoft.com/office/drawing/2014/main" id="{33A28935-1BEE-47FB-92F9-E6DE386A905F}"/>
              </a:ext>
            </a:extLst>
          </p:cNvPr>
          <p:cNvSpPr txBox="1"/>
          <p:nvPr/>
        </p:nvSpPr>
        <p:spPr>
          <a:xfrm>
            <a:off x="4116142" y="5589240"/>
            <a:ext cx="1415772" cy="461665"/>
          </a:xfrm>
          <a:prstGeom prst="rect">
            <a:avLst/>
          </a:prstGeom>
          <a:noFill/>
        </p:spPr>
        <p:txBody>
          <a:bodyPr wrap="none" rtlCol="0">
            <a:spAutoFit/>
          </a:bodyPr>
          <a:lstStyle/>
          <a:p>
            <a:r>
              <a:rPr lang="zh-CN" altLang="en-US" dirty="0"/>
              <a:t>物理内存</a:t>
            </a:r>
            <a:endParaRPr lang="en-US" dirty="0"/>
          </a:p>
        </p:txBody>
      </p:sp>
      <p:sp>
        <p:nvSpPr>
          <p:cNvPr id="28" name="文本框 27">
            <a:extLst>
              <a:ext uri="{FF2B5EF4-FFF2-40B4-BE49-F238E27FC236}">
                <a16:creationId xmlns:a16="http://schemas.microsoft.com/office/drawing/2014/main" id="{2B60E32F-5B5C-4C33-8B19-9A2B5DDE09B8}"/>
              </a:ext>
            </a:extLst>
          </p:cNvPr>
          <p:cNvSpPr txBox="1"/>
          <p:nvPr/>
        </p:nvSpPr>
        <p:spPr>
          <a:xfrm>
            <a:off x="617867" y="3541997"/>
            <a:ext cx="1415772" cy="461665"/>
          </a:xfrm>
          <a:prstGeom prst="rect">
            <a:avLst/>
          </a:prstGeom>
          <a:noFill/>
        </p:spPr>
        <p:txBody>
          <a:bodyPr wrap="none" rtlCol="0">
            <a:spAutoFit/>
          </a:bodyPr>
          <a:lstStyle/>
          <a:p>
            <a:r>
              <a:rPr lang="zh-CN" altLang="en-US" dirty="0"/>
              <a:t>虚拟内存</a:t>
            </a:r>
            <a:endParaRPr lang="en-US" dirty="0"/>
          </a:p>
        </p:txBody>
      </p:sp>
      <p:sp>
        <p:nvSpPr>
          <p:cNvPr id="29" name="文本框 28">
            <a:extLst>
              <a:ext uri="{FF2B5EF4-FFF2-40B4-BE49-F238E27FC236}">
                <a16:creationId xmlns:a16="http://schemas.microsoft.com/office/drawing/2014/main" id="{930493EA-A458-4B9F-9F7E-FC38F13C7E2E}"/>
              </a:ext>
            </a:extLst>
          </p:cNvPr>
          <p:cNvSpPr txBox="1"/>
          <p:nvPr/>
        </p:nvSpPr>
        <p:spPr>
          <a:xfrm>
            <a:off x="587442" y="225177"/>
            <a:ext cx="1569660" cy="461665"/>
          </a:xfrm>
          <a:prstGeom prst="rect">
            <a:avLst/>
          </a:prstGeom>
          <a:noFill/>
        </p:spPr>
        <p:txBody>
          <a:bodyPr wrap="none" rtlCol="0">
            <a:spAutoFit/>
          </a:bodyPr>
          <a:lstStyle/>
          <a:p>
            <a:r>
              <a:rPr lang="zh-CN" altLang="en-US" dirty="0"/>
              <a:t>应用程序</a:t>
            </a:r>
            <a:r>
              <a:rPr lang="en-US" altLang="zh-CN" dirty="0"/>
              <a:t>1</a:t>
            </a:r>
            <a:endParaRPr lang="en-US" dirty="0"/>
          </a:p>
        </p:txBody>
      </p:sp>
      <p:sp>
        <p:nvSpPr>
          <p:cNvPr id="30" name="文本框 29">
            <a:extLst>
              <a:ext uri="{FF2B5EF4-FFF2-40B4-BE49-F238E27FC236}">
                <a16:creationId xmlns:a16="http://schemas.microsoft.com/office/drawing/2014/main" id="{BF7E0AB1-D4B4-460F-9908-D19BAE0A87C3}"/>
              </a:ext>
            </a:extLst>
          </p:cNvPr>
          <p:cNvSpPr txBox="1"/>
          <p:nvPr/>
        </p:nvSpPr>
        <p:spPr>
          <a:xfrm>
            <a:off x="7164288" y="225177"/>
            <a:ext cx="1569660" cy="461665"/>
          </a:xfrm>
          <a:prstGeom prst="rect">
            <a:avLst/>
          </a:prstGeom>
          <a:noFill/>
        </p:spPr>
        <p:txBody>
          <a:bodyPr wrap="none" rtlCol="0">
            <a:spAutoFit/>
          </a:bodyPr>
          <a:lstStyle/>
          <a:p>
            <a:r>
              <a:rPr lang="zh-CN" altLang="en-US" dirty="0"/>
              <a:t>应用程序</a:t>
            </a:r>
            <a:r>
              <a:rPr lang="en-US" altLang="zh-CN" dirty="0"/>
              <a:t>2</a:t>
            </a:r>
            <a:endParaRPr lang="en-US" dirty="0"/>
          </a:p>
        </p:txBody>
      </p:sp>
      <p:sp>
        <p:nvSpPr>
          <p:cNvPr id="31" name="矩形 30">
            <a:extLst>
              <a:ext uri="{FF2B5EF4-FFF2-40B4-BE49-F238E27FC236}">
                <a16:creationId xmlns:a16="http://schemas.microsoft.com/office/drawing/2014/main" id="{D27A5C70-75BE-4FE6-826B-27BDE1DE6C3E}"/>
              </a:ext>
            </a:extLst>
          </p:cNvPr>
          <p:cNvSpPr/>
          <p:nvPr/>
        </p:nvSpPr>
        <p:spPr bwMode="auto">
          <a:xfrm>
            <a:off x="3439666" y="1323144"/>
            <a:ext cx="1152128" cy="361371"/>
          </a:xfrm>
          <a:prstGeom prst="rect">
            <a:avLst/>
          </a:prstGeom>
          <a:solidFill>
            <a:srgbClr val="FF9933"/>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2" name="文本框 31">
            <a:extLst>
              <a:ext uri="{FF2B5EF4-FFF2-40B4-BE49-F238E27FC236}">
                <a16:creationId xmlns:a16="http://schemas.microsoft.com/office/drawing/2014/main" id="{4074838B-07D7-475E-909E-18A9A44EF5A5}"/>
              </a:ext>
            </a:extLst>
          </p:cNvPr>
          <p:cNvSpPr txBox="1"/>
          <p:nvPr/>
        </p:nvSpPr>
        <p:spPr>
          <a:xfrm>
            <a:off x="7241232" y="3652449"/>
            <a:ext cx="1415772" cy="461665"/>
          </a:xfrm>
          <a:prstGeom prst="rect">
            <a:avLst/>
          </a:prstGeom>
          <a:noFill/>
        </p:spPr>
        <p:txBody>
          <a:bodyPr wrap="none" rtlCol="0">
            <a:spAutoFit/>
          </a:bodyPr>
          <a:lstStyle/>
          <a:p>
            <a:r>
              <a:rPr lang="zh-CN" altLang="en-US" dirty="0"/>
              <a:t>虚拟内存</a:t>
            </a:r>
            <a:endParaRPr lang="en-US" dirty="0"/>
          </a:p>
        </p:txBody>
      </p:sp>
      <p:cxnSp>
        <p:nvCxnSpPr>
          <p:cNvPr id="33" name="连接符: 曲线 32">
            <a:extLst>
              <a:ext uri="{FF2B5EF4-FFF2-40B4-BE49-F238E27FC236}">
                <a16:creationId xmlns:a16="http://schemas.microsoft.com/office/drawing/2014/main" id="{7422C2A9-91D1-4B82-83CA-A8DC47504418}"/>
              </a:ext>
            </a:extLst>
          </p:cNvPr>
          <p:cNvCxnSpPr>
            <a:cxnSpLocks/>
          </p:cNvCxnSpPr>
          <p:nvPr/>
        </p:nvCxnSpPr>
        <p:spPr bwMode="auto">
          <a:xfrm>
            <a:off x="1536607" y="1397361"/>
            <a:ext cx="1903059" cy="287071"/>
          </a:xfrm>
          <a:prstGeom prst="curvedConnector3">
            <a:avLst>
              <a:gd name="adj1" fmla="val 50000"/>
            </a:avLst>
          </a:prstGeom>
          <a:solidFill>
            <a:schemeClr val="accent1"/>
          </a:solidFill>
          <a:ln w="38100" cap="sq" cmpd="sng" algn="ctr">
            <a:solidFill>
              <a:srgbClr val="FFC000"/>
            </a:solidFill>
            <a:prstDash val="solid"/>
            <a:round/>
            <a:headEnd type="none" w="sm" len="sm"/>
            <a:tailEnd type="triangle" w="med" len="lg"/>
          </a:ln>
          <a:effectLst/>
        </p:spPr>
      </p:cxnSp>
      <p:sp>
        <p:nvSpPr>
          <p:cNvPr id="35" name="文本框 34">
            <a:extLst>
              <a:ext uri="{FF2B5EF4-FFF2-40B4-BE49-F238E27FC236}">
                <a16:creationId xmlns:a16="http://schemas.microsoft.com/office/drawing/2014/main" id="{0460A92F-0FF4-4DE2-BEEB-80EA90FB8828}"/>
              </a:ext>
            </a:extLst>
          </p:cNvPr>
          <p:cNvSpPr txBox="1"/>
          <p:nvPr/>
        </p:nvSpPr>
        <p:spPr>
          <a:xfrm>
            <a:off x="57938" y="4766690"/>
            <a:ext cx="3096344" cy="1200329"/>
          </a:xfrm>
          <a:prstGeom prst="rect">
            <a:avLst/>
          </a:prstGeom>
          <a:noFill/>
        </p:spPr>
        <p:txBody>
          <a:bodyPr wrap="square" rtlCol="0">
            <a:spAutoFit/>
          </a:bodyPr>
          <a:lstStyle/>
          <a:p>
            <a:r>
              <a:rPr lang="zh-CN" altLang="en-US" dirty="0"/>
              <a:t>内存映射</a:t>
            </a:r>
            <a:endParaRPr lang="en-US" altLang="zh-CN" dirty="0"/>
          </a:p>
          <a:p>
            <a:r>
              <a:rPr lang="zh-CN" altLang="en-US" dirty="0"/>
              <a:t>隔离各个应用程序</a:t>
            </a:r>
            <a:endParaRPr lang="en-US" altLang="zh-CN" dirty="0"/>
          </a:p>
          <a:p>
            <a:r>
              <a:rPr lang="zh-CN" altLang="en-US" dirty="0"/>
              <a:t>造成独占硬件的假象</a:t>
            </a:r>
            <a:endParaRPr lang="en-US" dirty="0"/>
          </a:p>
        </p:txBody>
      </p:sp>
      <p:sp>
        <p:nvSpPr>
          <p:cNvPr id="36" name="矩形 35">
            <a:extLst>
              <a:ext uri="{FF2B5EF4-FFF2-40B4-BE49-F238E27FC236}">
                <a16:creationId xmlns:a16="http://schemas.microsoft.com/office/drawing/2014/main" id="{05F382E6-39A0-466F-A64F-89AC0538713C}"/>
              </a:ext>
            </a:extLst>
          </p:cNvPr>
          <p:cNvSpPr/>
          <p:nvPr/>
        </p:nvSpPr>
        <p:spPr bwMode="auto">
          <a:xfrm>
            <a:off x="5073945" y="2456703"/>
            <a:ext cx="1152128" cy="361371"/>
          </a:xfrm>
          <a:prstGeom prst="rect">
            <a:avLst/>
          </a:prstGeom>
          <a:solidFill>
            <a:srgbClr val="FF9933"/>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37" name="连接符: 曲线 36">
            <a:extLst>
              <a:ext uri="{FF2B5EF4-FFF2-40B4-BE49-F238E27FC236}">
                <a16:creationId xmlns:a16="http://schemas.microsoft.com/office/drawing/2014/main" id="{2373498A-39B2-4634-98E2-93C068D3B4DA}"/>
              </a:ext>
            </a:extLst>
          </p:cNvPr>
          <p:cNvCxnSpPr>
            <a:cxnSpLocks/>
            <a:endCxn id="36" idx="1"/>
          </p:cNvCxnSpPr>
          <p:nvPr/>
        </p:nvCxnSpPr>
        <p:spPr bwMode="auto">
          <a:xfrm rot="10800000" flipV="1">
            <a:off x="5073946" y="1404203"/>
            <a:ext cx="2726297" cy="1233186"/>
          </a:xfrm>
          <a:prstGeom prst="curvedConnector3">
            <a:avLst>
              <a:gd name="adj1" fmla="val 108385"/>
            </a:avLst>
          </a:prstGeom>
          <a:solidFill>
            <a:schemeClr val="accent1"/>
          </a:solidFill>
          <a:ln w="38100" cap="sq" cmpd="sng" algn="ctr">
            <a:solidFill>
              <a:srgbClr val="FFC000"/>
            </a:solidFill>
            <a:prstDash val="solid"/>
            <a:round/>
            <a:headEnd type="none" w="sm" len="sm"/>
            <a:tailEnd type="triangle" w="med" len="lg"/>
          </a:ln>
          <a:effectLst/>
        </p:spPr>
      </p:cxnSp>
      <p:sp>
        <p:nvSpPr>
          <p:cNvPr id="41" name="文本框 40">
            <a:extLst>
              <a:ext uri="{FF2B5EF4-FFF2-40B4-BE49-F238E27FC236}">
                <a16:creationId xmlns:a16="http://schemas.microsoft.com/office/drawing/2014/main" id="{EB15243C-B41E-4327-BE7A-43D1C8C5EE08}"/>
              </a:ext>
            </a:extLst>
          </p:cNvPr>
          <p:cNvSpPr txBox="1"/>
          <p:nvPr/>
        </p:nvSpPr>
        <p:spPr>
          <a:xfrm>
            <a:off x="5812116" y="5568284"/>
            <a:ext cx="3409908" cy="1200329"/>
          </a:xfrm>
          <a:prstGeom prst="rect">
            <a:avLst/>
          </a:prstGeom>
          <a:noFill/>
        </p:spPr>
        <p:txBody>
          <a:bodyPr wrap="none" rtlCol="0">
            <a:spAutoFit/>
          </a:bodyPr>
          <a:lstStyle/>
          <a:p>
            <a:r>
              <a:rPr lang="en-US" dirty="0"/>
              <a:t>memory management unit</a:t>
            </a:r>
          </a:p>
          <a:p>
            <a:r>
              <a:rPr lang="en-US" dirty="0" err="1"/>
              <a:t>deamon</a:t>
            </a:r>
            <a:r>
              <a:rPr lang="en-US" dirty="0"/>
              <a:t> process</a:t>
            </a:r>
          </a:p>
          <a:p>
            <a:r>
              <a:rPr lang="zh-CN" altLang="en-US" dirty="0"/>
              <a:t>守护进程</a:t>
            </a:r>
            <a:endParaRPr lang="en-US" dirty="0"/>
          </a:p>
        </p:txBody>
      </p:sp>
    </p:spTree>
    <p:extLst>
      <p:ext uri="{BB962C8B-B14F-4D97-AF65-F5344CB8AC3E}">
        <p14:creationId xmlns:p14="http://schemas.microsoft.com/office/powerpoint/2010/main" val="37534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5184576" cy="526297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struct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char* name;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char id[8];</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int num;</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student pupils[4];</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pupils[0].num = 21;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pupils</a:t>
            </a:r>
            <a:r>
              <a:rPr lang="en-US" dirty="0">
                <a:solidFill>
                  <a:srgbClr val="FFFFFF"/>
                </a:solidFill>
              </a:rPr>
              <a:t>[2].name = </a:t>
            </a:r>
            <a:r>
              <a:rPr lang="en-US" dirty="0" err="1">
                <a:solidFill>
                  <a:srgbClr val="FFFFFF"/>
                </a:solidFill>
              </a:rPr>
              <a:t>strdup</a:t>
            </a:r>
            <a:r>
              <a:rPr lang="en-US" dirty="0">
                <a:solidFill>
                  <a:srgbClr val="FFFFFF"/>
                </a:solidFill>
              </a:rPr>
              <a:t>(“Adam”);</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pupils[3].name = pupils[0].id + 6;</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a:solidFill>
                  <a:srgbClr val="FFFFFF"/>
                </a:solidFill>
              </a:rPr>
              <a:t>strcpy</a:t>
            </a:r>
            <a:r>
              <a:rPr lang="en-US" dirty="0">
                <a:solidFill>
                  <a:srgbClr val="FFFFFF"/>
                </a:solidFill>
              </a:rPr>
              <a:t>(pupils[1].id, “40415xx”);</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a:t>
            </a:r>
            <a:r>
              <a:rPr lang="en-US" dirty="0" err="1">
                <a:solidFill>
                  <a:srgbClr val="FFFFFF"/>
                </a:solidFill>
              </a:rPr>
              <a:t>cpy</a:t>
            </a:r>
            <a:r>
              <a:rPr lang="en-US" dirty="0">
                <a:solidFill>
                  <a:srgbClr val="FFFFFF"/>
                </a:solidFill>
              </a:rPr>
              <a:t>(pupils[3].name, “123456”);</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pupils[7].id[11] = </a:t>
            </a: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5ACB6A4B-EE91-46C4-89F1-7168B58FF1D7}"/>
              </a:ext>
            </a:extLst>
          </p:cNvPr>
          <p:cNvSpPr/>
          <p:nvPr/>
        </p:nvSpPr>
        <p:spPr bwMode="auto">
          <a:xfrm>
            <a:off x="2843808" y="256490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1" name="矩形 20">
            <a:extLst>
              <a:ext uri="{FF2B5EF4-FFF2-40B4-BE49-F238E27FC236}">
                <a16:creationId xmlns:a16="http://schemas.microsoft.com/office/drawing/2014/main" id="{C8F7A676-96A6-4CA5-A83E-E2CC8253DF4F}"/>
              </a:ext>
            </a:extLst>
          </p:cNvPr>
          <p:cNvSpPr/>
          <p:nvPr/>
        </p:nvSpPr>
        <p:spPr bwMode="auto">
          <a:xfrm>
            <a:off x="2843808" y="184482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B1B36F1C-62FB-44A0-86F2-91594BEA9B6F}"/>
              </a:ext>
            </a:extLst>
          </p:cNvPr>
          <p:cNvSpPr/>
          <p:nvPr/>
        </p:nvSpPr>
        <p:spPr bwMode="auto">
          <a:xfrm>
            <a:off x="2843808" y="148478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67F72E20-C2D1-45A2-A562-03DAB2DCFEC2}"/>
              </a:ext>
            </a:extLst>
          </p:cNvPr>
          <p:cNvSpPr/>
          <p:nvPr/>
        </p:nvSpPr>
        <p:spPr bwMode="auto">
          <a:xfrm>
            <a:off x="2843808" y="1484784"/>
            <a:ext cx="1152128" cy="360040"/>
          </a:xfrm>
          <a:prstGeom prst="rect">
            <a:avLst/>
          </a:prstGeom>
          <a:solidFill>
            <a:srgbClr val="FF9933"/>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21</a:t>
            </a:r>
          </a:p>
        </p:txBody>
      </p:sp>
      <p:cxnSp>
        <p:nvCxnSpPr>
          <p:cNvPr id="3" name="直接连接符 2">
            <a:extLst>
              <a:ext uri="{FF2B5EF4-FFF2-40B4-BE49-F238E27FC236}">
                <a16:creationId xmlns:a16="http://schemas.microsoft.com/office/drawing/2014/main" id="{D3790EB3-A482-44E3-8CD9-14586082600A}"/>
              </a:ext>
            </a:extLst>
          </p:cNvPr>
          <p:cNvCxnSpPr>
            <a:stCxn id="21" idx="0"/>
            <a:endCxn id="21" idx="2"/>
          </p:cNvCxnSpPr>
          <p:nvPr/>
        </p:nvCxnSpPr>
        <p:spPr bwMode="auto">
          <a:xfrm>
            <a:off x="3419872"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 name="直接连接符 6">
            <a:extLst>
              <a:ext uri="{FF2B5EF4-FFF2-40B4-BE49-F238E27FC236}">
                <a16:creationId xmlns:a16="http://schemas.microsoft.com/office/drawing/2014/main" id="{5BD0A3C4-6C11-43B0-AB01-D2EA6B022B8E}"/>
              </a:ext>
            </a:extLst>
          </p:cNvPr>
          <p:cNvCxnSpPr/>
          <p:nvPr/>
        </p:nvCxnSpPr>
        <p:spPr bwMode="auto">
          <a:xfrm>
            <a:off x="3131840"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直接连接符 17">
            <a:extLst>
              <a:ext uri="{FF2B5EF4-FFF2-40B4-BE49-F238E27FC236}">
                <a16:creationId xmlns:a16="http://schemas.microsoft.com/office/drawing/2014/main" id="{03302B44-A379-4759-AB19-F998AF08D0EF}"/>
              </a:ext>
            </a:extLst>
          </p:cNvPr>
          <p:cNvCxnSpPr/>
          <p:nvPr/>
        </p:nvCxnSpPr>
        <p:spPr bwMode="auto">
          <a:xfrm>
            <a:off x="3707904"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9" name="矩形 18">
            <a:extLst>
              <a:ext uri="{FF2B5EF4-FFF2-40B4-BE49-F238E27FC236}">
                <a16:creationId xmlns:a16="http://schemas.microsoft.com/office/drawing/2014/main" id="{48FC38EA-776D-4A72-BA7C-2872AAD21163}"/>
              </a:ext>
            </a:extLst>
          </p:cNvPr>
          <p:cNvSpPr/>
          <p:nvPr/>
        </p:nvSpPr>
        <p:spPr bwMode="auto">
          <a:xfrm>
            <a:off x="2843808" y="220486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20" name="直接连接符 19">
            <a:extLst>
              <a:ext uri="{FF2B5EF4-FFF2-40B4-BE49-F238E27FC236}">
                <a16:creationId xmlns:a16="http://schemas.microsoft.com/office/drawing/2014/main" id="{F2C375C3-F996-45E1-915B-EA78C4282F44}"/>
              </a:ext>
            </a:extLst>
          </p:cNvPr>
          <p:cNvCxnSpPr>
            <a:stCxn id="19" idx="0"/>
            <a:endCxn id="19" idx="2"/>
          </p:cNvCxnSpPr>
          <p:nvPr/>
        </p:nvCxnSpPr>
        <p:spPr bwMode="auto">
          <a:xfrm>
            <a:off x="3419872"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3" name="直接连接符 22">
            <a:extLst>
              <a:ext uri="{FF2B5EF4-FFF2-40B4-BE49-F238E27FC236}">
                <a16:creationId xmlns:a16="http://schemas.microsoft.com/office/drawing/2014/main" id="{5BD2090B-1915-4A38-ACE9-DBB119FAD273}"/>
              </a:ext>
            </a:extLst>
          </p:cNvPr>
          <p:cNvCxnSpPr/>
          <p:nvPr/>
        </p:nvCxnSpPr>
        <p:spPr bwMode="auto">
          <a:xfrm>
            <a:off x="3131840"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4" name="直接连接符 23">
            <a:extLst>
              <a:ext uri="{FF2B5EF4-FFF2-40B4-BE49-F238E27FC236}">
                <a16:creationId xmlns:a16="http://schemas.microsoft.com/office/drawing/2014/main" id="{C30D858A-69F0-46A6-8769-DAC54BEAD5CC}"/>
              </a:ext>
            </a:extLst>
          </p:cNvPr>
          <p:cNvCxnSpPr/>
          <p:nvPr/>
        </p:nvCxnSpPr>
        <p:spPr bwMode="auto">
          <a:xfrm>
            <a:off x="3707904"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5" name="矩形 24">
            <a:extLst>
              <a:ext uri="{FF2B5EF4-FFF2-40B4-BE49-F238E27FC236}">
                <a16:creationId xmlns:a16="http://schemas.microsoft.com/office/drawing/2014/main" id="{E3425086-D378-4369-AE0B-F155DA9AB1DF}"/>
              </a:ext>
            </a:extLst>
          </p:cNvPr>
          <p:cNvSpPr/>
          <p:nvPr/>
        </p:nvSpPr>
        <p:spPr bwMode="auto">
          <a:xfrm>
            <a:off x="3995936" y="256490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1" name="矩形 30">
            <a:extLst>
              <a:ext uri="{FF2B5EF4-FFF2-40B4-BE49-F238E27FC236}">
                <a16:creationId xmlns:a16="http://schemas.microsoft.com/office/drawing/2014/main" id="{A2755D08-78B3-4109-98E0-5387F9F0932B}"/>
              </a:ext>
            </a:extLst>
          </p:cNvPr>
          <p:cNvSpPr/>
          <p:nvPr/>
        </p:nvSpPr>
        <p:spPr bwMode="auto">
          <a:xfrm>
            <a:off x="3995936" y="184482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矩形 31">
            <a:extLst>
              <a:ext uri="{FF2B5EF4-FFF2-40B4-BE49-F238E27FC236}">
                <a16:creationId xmlns:a16="http://schemas.microsoft.com/office/drawing/2014/main" id="{8AADCE35-EC41-45FA-B5AD-CF123F4EB845}"/>
              </a:ext>
            </a:extLst>
          </p:cNvPr>
          <p:cNvSpPr/>
          <p:nvPr/>
        </p:nvSpPr>
        <p:spPr bwMode="auto">
          <a:xfrm>
            <a:off x="3995936" y="148478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33" name="直接连接符 32">
            <a:extLst>
              <a:ext uri="{FF2B5EF4-FFF2-40B4-BE49-F238E27FC236}">
                <a16:creationId xmlns:a16="http://schemas.microsoft.com/office/drawing/2014/main" id="{5874F6FD-13F5-4985-A320-A9260EB0B472}"/>
              </a:ext>
            </a:extLst>
          </p:cNvPr>
          <p:cNvCxnSpPr>
            <a:stCxn id="31" idx="0"/>
            <a:endCxn id="31" idx="2"/>
          </p:cNvCxnSpPr>
          <p:nvPr/>
        </p:nvCxnSpPr>
        <p:spPr bwMode="auto">
          <a:xfrm>
            <a:off x="4572000"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4" name="直接连接符 33">
            <a:extLst>
              <a:ext uri="{FF2B5EF4-FFF2-40B4-BE49-F238E27FC236}">
                <a16:creationId xmlns:a16="http://schemas.microsoft.com/office/drawing/2014/main" id="{E432501C-CE99-41E0-9B0E-D48ECADCEBED}"/>
              </a:ext>
            </a:extLst>
          </p:cNvPr>
          <p:cNvCxnSpPr/>
          <p:nvPr/>
        </p:nvCxnSpPr>
        <p:spPr bwMode="auto">
          <a:xfrm>
            <a:off x="4283968"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5" name="直接连接符 34">
            <a:extLst>
              <a:ext uri="{FF2B5EF4-FFF2-40B4-BE49-F238E27FC236}">
                <a16:creationId xmlns:a16="http://schemas.microsoft.com/office/drawing/2014/main" id="{2AAEA3A5-92B2-4CA3-8630-F60767AC8020}"/>
              </a:ext>
            </a:extLst>
          </p:cNvPr>
          <p:cNvCxnSpPr/>
          <p:nvPr/>
        </p:nvCxnSpPr>
        <p:spPr bwMode="auto">
          <a:xfrm>
            <a:off x="4860032"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6" name="矩形 35">
            <a:extLst>
              <a:ext uri="{FF2B5EF4-FFF2-40B4-BE49-F238E27FC236}">
                <a16:creationId xmlns:a16="http://schemas.microsoft.com/office/drawing/2014/main" id="{EA254ADC-10CB-4FCB-91FA-A2039F1639E6}"/>
              </a:ext>
            </a:extLst>
          </p:cNvPr>
          <p:cNvSpPr/>
          <p:nvPr/>
        </p:nvSpPr>
        <p:spPr bwMode="auto">
          <a:xfrm>
            <a:off x="3995936" y="220486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37" name="直接连接符 36">
            <a:extLst>
              <a:ext uri="{FF2B5EF4-FFF2-40B4-BE49-F238E27FC236}">
                <a16:creationId xmlns:a16="http://schemas.microsoft.com/office/drawing/2014/main" id="{C4061B89-CB43-4707-879D-90F5172C2487}"/>
              </a:ext>
            </a:extLst>
          </p:cNvPr>
          <p:cNvCxnSpPr>
            <a:stCxn id="36" idx="0"/>
            <a:endCxn id="36" idx="2"/>
          </p:cNvCxnSpPr>
          <p:nvPr/>
        </p:nvCxnSpPr>
        <p:spPr bwMode="auto">
          <a:xfrm>
            <a:off x="4572000"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8" name="直接连接符 37">
            <a:extLst>
              <a:ext uri="{FF2B5EF4-FFF2-40B4-BE49-F238E27FC236}">
                <a16:creationId xmlns:a16="http://schemas.microsoft.com/office/drawing/2014/main" id="{430D63D1-7A6C-4E5F-8C90-5F5B6C2A0EC3}"/>
              </a:ext>
            </a:extLst>
          </p:cNvPr>
          <p:cNvCxnSpPr/>
          <p:nvPr/>
        </p:nvCxnSpPr>
        <p:spPr bwMode="auto">
          <a:xfrm>
            <a:off x="4283968"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9" name="直接连接符 38">
            <a:extLst>
              <a:ext uri="{FF2B5EF4-FFF2-40B4-BE49-F238E27FC236}">
                <a16:creationId xmlns:a16="http://schemas.microsoft.com/office/drawing/2014/main" id="{51069F73-DA40-4739-B3A3-35E91D17FF76}"/>
              </a:ext>
            </a:extLst>
          </p:cNvPr>
          <p:cNvCxnSpPr/>
          <p:nvPr/>
        </p:nvCxnSpPr>
        <p:spPr bwMode="auto">
          <a:xfrm>
            <a:off x="4860032"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0" name="矩形 39">
            <a:extLst>
              <a:ext uri="{FF2B5EF4-FFF2-40B4-BE49-F238E27FC236}">
                <a16:creationId xmlns:a16="http://schemas.microsoft.com/office/drawing/2014/main" id="{404A5275-B399-4C48-9632-63A5982D27D9}"/>
              </a:ext>
            </a:extLst>
          </p:cNvPr>
          <p:cNvSpPr/>
          <p:nvPr/>
        </p:nvSpPr>
        <p:spPr bwMode="auto">
          <a:xfrm>
            <a:off x="5148064" y="256490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1" name="矩形 40">
            <a:extLst>
              <a:ext uri="{FF2B5EF4-FFF2-40B4-BE49-F238E27FC236}">
                <a16:creationId xmlns:a16="http://schemas.microsoft.com/office/drawing/2014/main" id="{015FAFF9-257A-4451-BCD3-7054E7824F78}"/>
              </a:ext>
            </a:extLst>
          </p:cNvPr>
          <p:cNvSpPr/>
          <p:nvPr/>
        </p:nvSpPr>
        <p:spPr bwMode="auto">
          <a:xfrm>
            <a:off x="5148064" y="184482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2" name="矩形 41">
            <a:extLst>
              <a:ext uri="{FF2B5EF4-FFF2-40B4-BE49-F238E27FC236}">
                <a16:creationId xmlns:a16="http://schemas.microsoft.com/office/drawing/2014/main" id="{8A46A38D-B812-46F1-B184-14E834DB618B}"/>
              </a:ext>
            </a:extLst>
          </p:cNvPr>
          <p:cNvSpPr/>
          <p:nvPr/>
        </p:nvSpPr>
        <p:spPr bwMode="auto">
          <a:xfrm>
            <a:off x="5148064" y="148478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43" name="直接连接符 42">
            <a:extLst>
              <a:ext uri="{FF2B5EF4-FFF2-40B4-BE49-F238E27FC236}">
                <a16:creationId xmlns:a16="http://schemas.microsoft.com/office/drawing/2014/main" id="{7E2C6D1C-3BC9-4422-BDBE-F23C2AE89F7B}"/>
              </a:ext>
            </a:extLst>
          </p:cNvPr>
          <p:cNvCxnSpPr>
            <a:stCxn id="41" idx="0"/>
            <a:endCxn id="41" idx="2"/>
          </p:cNvCxnSpPr>
          <p:nvPr/>
        </p:nvCxnSpPr>
        <p:spPr bwMode="auto">
          <a:xfrm>
            <a:off x="5724128"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4" name="直接连接符 43">
            <a:extLst>
              <a:ext uri="{FF2B5EF4-FFF2-40B4-BE49-F238E27FC236}">
                <a16:creationId xmlns:a16="http://schemas.microsoft.com/office/drawing/2014/main" id="{92E27327-F205-4232-970A-E6AA51A8DA4A}"/>
              </a:ext>
            </a:extLst>
          </p:cNvPr>
          <p:cNvCxnSpPr/>
          <p:nvPr/>
        </p:nvCxnSpPr>
        <p:spPr bwMode="auto">
          <a:xfrm>
            <a:off x="5436096"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5" name="直接连接符 44">
            <a:extLst>
              <a:ext uri="{FF2B5EF4-FFF2-40B4-BE49-F238E27FC236}">
                <a16:creationId xmlns:a16="http://schemas.microsoft.com/office/drawing/2014/main" id="{DFBC3D8A-B5C2-44CC-B8E9-226C2A10D816}"/>
              </a:ext>
            </a:extLst>
          </p:cNvPr>
          <p:cNvCxnSpPr/>
          <p:nvPr/>
        </p:nvCxnSpPr>
        <p:spPr bwMode="auto">
          <a:xfrm>
            <a:off x="6012160"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6" name="矩形 45">
            <a:extLst>
              <a:ext uri="{FF2B5EF4-FFF2-40B4-BE49-F238E27FC236}">
                <a16:creationId xmlns:a16="http://schemas.microsoft.com/office/drawing/2014/main" id="{EA243B51-480E-4733-A2FB-58806C1D7438}"/>
              </a:ext>
            </a:extLst>
          </p:cNvPr>
          <p:cNvSpPr/>
          <p:nvPr/>
        </p:nvSpPr>
        <p:spPr bwMode="auto">
          <a:xfrm>
            <a:off x="5148064" y="220486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47" name="直接连接符 46">
            <a:extLst>
              <a:ext uri="{FF2B5EF4-FFF2-40B4-BE49-F238E27FC236}">
                <a16:creationId xmlns:a16="http://schemas.microsoft.com/office/drawing/2014/main" id="{FDAEE2EE-9229-46D3-B2EF-36DD8D735048}"/>
              </a:ext>
            </a:extLst>
          </p:cNvPr>
          <p:cNvCxnSpPr>
            <a:stCxn id="46" idx="0"/>
            <a:endCxn id="46" idx="2"/>
          </p:cNvCxnSpPr>
          <p:nvPr/>
        </p:nvCxnSpPr>
        <p:spPr bwMode="auto">
          <a:xfrm>
            <a:off x="5724128"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8" name="直接连接符 47">
            <a:extLst>
              <a:ext uri="{FF2B5EF4-FFF2-40B4-BE49-F238E27FC236}">
                <a16:creationId xmlns:a16="http://schemas.microsoft.com/office/drawing/2014/main" id="{142C0E4A-C894-487D-896F-33DB0F406A9A}"/>
              </a:ext>
            </a:extLst>
          </p:cNvPr>
          <p:cNvCxnSpPr/>
          <p:nvPr/>
        </p:nvCxnSpPr>
        <p:spPr bwMode="auto">
          <a:xfrm>
            <a:off x="5436096"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9" name="直接连接符 48">
            <a:extLst>
              <a:ext uri="{FF2B5EF4-FFF2-40B4-BE49-F238E27FC236}">
                <a16:creationId xmlns:a16="http://schemas.microsoft.com/office/drawing/2014/main" id="{3223F830-8FB4-4533-B243-A8F3F22D197D}"/>
              </a:ext>
            </a:extLst>
          </p:cNvPr>
          <p:cNvCxnSpPr/>
          <p:nvPr/>
        </p:nvCxnSpPr>
        <p:spPr bwMode="auto">
          <a:xfrm>
            <a:off x="6012160"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50" name="矩形 49">
            <a:extLst>
              <a:ext uri="{FF2B5EF4-FFF2-40B4-BE49-F238E27FC236}">
                <a16:creationId xmlns:a16="http://schemas.microsoft.com/office/drawing/2014/main" id="{09263C86-3F54-424B-8856-8DB7BA04E407}"/>
              </a:ext>
            </a:extLst>
          </p:cNvPr>
          <p:cNvSpPr/>
          <p:nvPr/>
        </p:nvSpPr>
        <p:spPr bwMode="auto">
          <a:xfrm>
            <a:off x="6300192" y="256490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1" name="矩形 50">
            <a:extLst>
              <a:ext uri="{FF2B5EF4-FFF2-40B4-BE49-F238E27FC236}">
                <a16:creationId xmlns:a16="http://schemas.microsoft.com/office/drawing/2014/main" id="{91FD0D03-F675-4AB6-9713-0BD3FABBD656}"/>
              </a:ext>
            </a:extLst>
          </p:cNvPr>
          <p:cNvSpPr/>
          <p:nvPr/>
        </p:nvSpPr>
        <p:spPr bwMode="auto">
          <a:xfrm>
            <a:off x="6300192" y="184482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2" name="矩形 51">
            <a:extLst>
              <a:ext uri="{FF2B5EF4-FFF2-40B4-BE49-F238E27FC236}">
                <a16:creationId xmlns:a16="http://schemas.microsoft.com/office/drawing/2014/main" id="{8AB534CF-B8A6-4E4A-A233-DA17635C0D93}"/>
              </a:ext>
            </a:extLst>
          </p:cNvPr>
          <p:cNvSpPr/>
          <p:nvPr/>
        </p:nvSpPr>
        <p:spPr bwMode="auto">
          <a:xfrm>
            <a:off x="6300192" y="148478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53" name="直接连接符 52">
            <a:extLst>
              <a:ext uri="{FF2B5EF4-FFF2-40B4-BE49-F238E27FC236}">
                <a16:creationId xmlns:a16="http://schemas.microsoft.com/office/drawing/2014/main" id="{69270012-69ED-4951-92AD-5A825FDC4566}"/>
              </a:ext>
            </a:extLst>
          </p:cNvPr>
          <p:cNvCxnSpPr>
            <a:stCxn id="51" idx="0"/>
            <a:endCxn id="51" idx="2"/>
          </p:cNvCxnSpPr>
          <p:nvPr/>
        </p:nvCxnSpPr>
        <p:spPr bwMode="auto">
          <a:xfrm>
            <a:off x="6876256"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4" name="直接连接符 53">
            <a:extLst>
              <a:ext uri="{FF2B5EF4-FFF2-40B4-BE49-F238E27FC236}">
                <a16:creationId xmlns:a16="http://schemas.microsoft.com/office/drawing/2014/main" id="{7816CFB2-0F72-4B9C-9CA8-CF16F6A39343}"/>
              </a:ext>
            </a:extLst>
          </p:cNvPr>
          <p:cNvCxnSpPr/>
          <p:nvPr/>
        </p:nvCxnSpPr>
        <p:spPr bwMode="auto">
          <a:xfrm>
            <a:off x="6588224"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5" name="直接连接符 54">
            <a:extLst>
              <a:ext uri="{FF2B5EF4-FFF2-40B4-BE49-F238E27FC236}">
                <a16:creationId xmlns:a16="http://schemas.microsoft.com/office/drawing/2014/main" id="{6BB6D783-C6AF-4FE3-B701-D51D3E6387B2}"/>
              </a:ext>
            </a:extLst>
          </p:cNvPr>
          <p:cNvCxnSpPr/>
          <p:nvPr/>
        </p:nvCxnSpPr>
        <p:spPr bwMode="auto">
          <a:xfrm>
            <a:off x="7164288"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56" name="矩形 55">
            <a:extLst>
              <a:ext uri="{FF2B5EF4-FFF2-40B4-BE49-F238E27FC236}">
                <a16:creationId xmlns:a16="http://schemas.microsoft.com/office/drawing/2014/main" id="{A3DC01F0-1D8B-431E-941D-4BC0ECD0C81F}"/>
              </a:ext>
            </a:extLst>
          </p:cNvPr>
          <p:cNvSpPr/>
          <p:nvPr/>
        </p:nvSpPr>
        <p:spPr bwMode="auto">
          <a:xfrm>
            <a:off x="6300192" y="220486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57" name="直接连接符 56">
            <a:extLst>
              <a:ext uri="{FF2B5EF4-FFF2-40B4-BE49-F238E27FC236}">
                <a16:creationId xmlns:a16="http://schemas.microsoft.com/office/drawing/2014/main" id="{2E34AF3E-2C93-4E47-BCE6-67FA7152E235}"/>
              </a:ext>
            </a:extLst>
          </p:cNvPr>
          <p:cNvCxnSpPr>
            <a:stCxn id="56" idx="0"/>
            <a:endCxn id="56" idx="2"/>
          </p:cNvCxnSpPr>
          <p:nvPr/>
        </p:nvCxnSpPr>
        <p:spPr bwMode="auto">
          <a:xfrm>
            <a:off x="6876256"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8" name="直接连接符 57">
            <a:extLst>
              <a:ext uri="{FF2B5EF4-FFF2-40B4-BE49-F238E27FC236}">
                <a16:creationId xmlns:a16="http://schemas.microsoft.com/office/drawing/2014/main" id="{13A79D6F-0DE9-4DBB-8E3B-FE1D7E0B8F59}"/>
              </a:ext>
            </a:extLst>
          </p:cNvPr>
          <p:cNvCxnSpPr/>
          <p:nvPr/>
        </p:nvCxnSpPr>
        <p:spPr bwMode="auto">
          <a:xfrm>
            <a:off x="6588224"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9" name="直接连接符 58">
            <a:extLst>
              <a:ext uri="{FF2B5EF4-FFF2-40B4-BE49-F238E27FC236}">
                <a16:creationId xmlns:a16="http://schemas.microsoft.com/office/drawing/2014/main" id="{89CC9ACF-D71A-422B-8A24-F1FB9123A4F5}"/>
              </a:ext>
            </a:extLst>
          </p:cNvPr>
          <p:cNvCxnSpPr/>
          <p:nvPr/>
        </p:nvCxnSpPr>
        <p:spPr bwMode="auto">
          <a:xfrm>
            <a:off x="7164288"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grpSp>
        <p:nvGrpSpPr>
          <p:cNvPr id="11" name="组合 10">
            <a:extLst>
              <a:ext uri="{FF2B5EF4-FFF2-40B4-BE49-F238E27FC236}">
                <a16:creationId xmlns:a16="http://schemas.microsoft.com/office/drawing/2014/main" id="{9BB6323D-0074-4D08-99DC-8DA83622EE55}"/>
              </a:ext>
            </a:extLst>
          </p:cNvPr>
          <p:cNvGrpSpPr/>
          <p:nvPr/>
        </p:nvGrpSpPr>
        <p:grpSpPr>
          <a:xfrm>
            <a:off x="6012160" y="3861048"/>
            <a:ext cx="1491058" cy="398516"/>
            <a:chOff x="6012160" y="3645024"/>
            <a:chExt cx="1491058" cy="398516"/>
          </a:xfrm>
        </p:grpSpPr>
        <p:sp>
          <p:nvSpPr>
            <p:cNvPr id="22" name="矩形 21">
              <a:extLst>
                <a:ext uri="{FF2B5EF4-FFF2-40B4-BE49-F238E27FC236}">
                  <a16:creationId xmlns:a16="http://schemas.microsoft.com/office/drawing/2014/main" id="{6D191F22-F490-4063-B62B-B3C755966636}"/>
                </a:ext>
              </a:extLst>
            </p:cNvPr>
            <p:cNvSpPr/>
            <p:nvPr/>
          </p:nvSpPr>
          <p:spPr bwMode="auto">
            <a:xfrm>
              <a:off x="6012160"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8" name="矩形 67">
              <a:extLst>
                <a:ext uri="{FF2B5EF4-FFF2-40B4-BE49-F238E27FC236}">
                  <a16:creationId xmlns:a16="http://schemas.microsoft.com/office/drawing/2014/main" id="{3772947E-DCAE-425C-B6C8-61A8ACCEBD9D}"/>
                </a:ext>
              </a:extLst>
            </p:cNvPr>
            <p:cNvSpPr/>
            <p:nvPr/>
          </p:nvSpPr>
          <p:spPr bwMode="auto">
            <a:xfrm>
              <a:off x="6300192"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d</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9" name="矩形 68">
              <a:extLst>
                <a:ext uri="{FF2B5EF4-FFF2-40B4-BE49-F238E27FC236}">
                  <a16:creationId xmlns:a16="http://schemas.microsoft.com/office/drawing/2014/main" id="{23CF2855-8847-41F1-A373-7232A341A597}"/>
                </a:ext>
              </a:extLst>
            </p:cNvPr>
            <p:cNvSpPr/>
            <p:nvPr/>
          </p:nvSpPr>
          <p:spPr bwMode="auto">
            <a:xfrm>
              <a:off x="6588224"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0" name="矩形 69">
              <a:extLst>
                <a:ext uri="{FF2B5EF4-FFF2-40B4-BE49-F238E27FC236}">
                  <a16:creationId xmlns:a16="http://schemas.microsoft.com/office/drawing/2014/main" id="{FD1DF8AA-F0A4-4584-B138-244FD78A7CA3}"/>
                </a:ext>
              </a:extLst>
            </p:cNvPr>
            <p:cNvSpPr/>
            <p:nvPr/>
          </p:nvSpPr>
          <p:spPr bwMode="auto">
            <a:xfrm>
              <a:off x="687625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m</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1" name="矩形 70">
              <a:extLst>
                <a:ext uri="{FF2B5EF4-FFF2-40B4-BE49-F238E27FC236}">
                  <a16:creationId xmlns:a16="http://schemas.microsoft.com/office/drawing/2014/main" id="{C5AADACC-B4FC-4EC3-93F1-D630BC871451}"/>
                </a:ext>
              </a:extLst>
            </p:cNvPr>
            <p:cNvSpPr/>
            <p:nvPr/>
          </p:nvSpPr>
          <p:spPr bwMode="auto">
            <a:xfrm>
              <a:off x="7164288"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文本框 9">
              <a:extLst>
                <a:ext uri="{FF2B5EF4-FFF2-40B4-BE49-F238E27FC236}">
                  <a16:creationId xmlns:a16="http://schemas.microsoft.com/office/drawing/2014/main" id="{68BD94A2-A675-4507-9502-0442E359BC53}"/>
                </a:ext>
              </a:extLst>
            </p:cNvPr>
            <p:cNvSpPr txBox="1"/>
            <p:nvPr/>
          </p:nvSpPr>
          <p:spPr>
            <a:xfrm>
              <a:off x="7139016" y="3674208"/>
              <a:ext cx="364202" cy="369332"/>
            </a:xfrm>
            <a:prstGeom prst="rect">
              <a:avLst/>
            </a:prstGeom>
            <a:noFill/>
          </p:spPr>
          <p:txBody>
            <a:bodyPr wrap="none" rtlCol="0">
              <a:spAutoFit/>
            </a:bodyPr>
            <a:lstStyle/>
            <a:p>
              <a:r>
                <a:rPr lang="en-US" altLang="zh-CN" sz="1800" dirty="0"/>
                <a:t>\0</a:t>
              </a:r>
              <a:endParaRPr lang="zh-CN" altLang="en-US" sz="1800" dirty="0"/>
            </a:p>
          </p:txBody>
        </p:sp>
      </p:grpSp>
      <p:cxnSp>
        <p:nvCxnSpPr>
          <p:cNvPr id="13" name="连接符: 曲线 12">
            <a:extLst>
              <a:ext uri="{FF2B5EF4-FFF2-40B4-BE49-F238E27FC236}">
                <a16:creationId xmlns:a16="http://schemas.microsoft.com/office/drawing/2014/main" id="{D4D6513E-ACE6-429D-9D5A-56AA620EE80C}"/>
              </a:ext>
            </a:extLst>
          </p:cNvPr>
          <p:cNvCxnSpPr>
            <a:endCxn id="22" idx="1"/>
          </p:cNvCxnSpPr>
          <p:nvPr/>
        </p:nvCxnSpPr>
        <p:spPr bwMode="auto">
          <a:xfrm rot="16200000" flipH="1">
            <a:off x="5238074" y="3266982"/>
            <a:ext cx="1260140" cy="288032"/>
          </a:xfrm>
          <a:prstGeom prst="curvedConnector2">
            <a:avLst/>
          </a:prstGeom>
          <a:solidFill>
            <a:schemeClr val="accent1"/>
          </a:solidFill>
          <a:ln w="38100" cap="sq" cmpd="sng" algn="ctr">
            <a:solidFill>
              <a:schemeClr val="tx1"/>
            </a:solidFill>
            <a:prstDash val="solid"/>
            <a:round/>
            <a:headEnd type="none" w="sm" len="sm"/>
            <a:tailEnd type="triangle" w="med" len="lg"/>
          </a:ln>
          <a:effectLst/>
        </p:spPr>
      </p:cxnSp>
      <p:cxnSp>
        <p:nvCxnSpPr>
          <p:cNvPr id="72" name="连接符: 曲线 71">
            <a:extLst>
              <a:ext uri="{FF2B5EF4-FFF2-40B4-BE49-F238E27FC236}">
                <a16:creationId xmlns:a16="http://schemas.microsoft.com/office/drawing/2014/main" id="{9E98604E-2794-4682-A80E-874132B208C9}"/>
              </a:ext>
            </a:extLst>
          </p:cNvPr>
          <p:cNvCxnSpPr>
            <a:cxnSpLocks/>
            <a:endCxn id="19" idx="0"/>
          </p:cNvCxnSpPr>
          <p:nvPr/>
        </p:nvCxnSpPr>
        <p:spPr bwMode="auto">
          <a:xfrm rot="10800000">
            <a:off x="3419872" y="2204864"/>
            <a:ext cx="3384376" cy="576064"/>
          </a:xfrm>
          <a:prstGeom prst="curvedConnector4">
            <a:avLst>
              <a:gd name="adj1" fmla="val -188"/>
              <a:gd name="adj2" fmla="val -138943"/>
            </a:avLst>
          </a:prstGeom>
          <a:solidFill>
            <a:schemeClr val="accent1"/>
          </a:solidFill>
          <a:ln w="38100" cap="sq" cmpd="sng" algn="ctr">
            <a:solidFill>
              <a:schemeClr val="tx1"/>
            </a:solidFill>
            <a:prstDash val="solid"/>
            <a:round/>
            <a:headEnd type="none" w="sm" len="sm"/>
            <a:tailEnd type="triangle" w="med" len="lg"/>
          </a:ln>
          <a:effectLst/>
        </p:spPr>
      </p:cxnSp>
      <p:grpSp>
        <p:nvGrpSpPr>
          <p:cNvPr id="112" name="组合 111">
            <a:extLst>
              <a:ext uri="{FF2B5EF4-FFF2-40B4-BE49-F238E27FC236}">
                <a16:creationId xmlns:a16="http://schemas.microsoft.com/office/drawing/2014/main" id="{7F95EE6D-566E-444C-B594-A357C5FC08DA}"/>
              </a:ext>
            </a:extLst>
          </p:cNvPr>
          <p:cNvGrpSpPr/>
          <p:nvPr/>
        </p:nvGrpSpPr>
        <p:grpSpPr>
          <a:xfrm>
            <a:off x="3995936" y="1844824"/>
            <a:ext cx="1195618" cy="720080"/>
            <a:chOff x="6156176" y="4797152"/>
            <a:chExt cx="1195618" cy="720080"/>
          </a:xfrm>
        </p:grpSpPr>
        <p:sp>
          <p:nvSpPr>
            <p:cNvPr id="99" name="矩形 98">
              <a:extLst>
                <a:ext uri="{FF2B5EF4-FFF2-40B4-BE49-F238E27FC236}">
                  <a16:creationId xmlns:a16="http://schemas.microsoft.com/office/drawing/2014/main" id="{5ECEA8F4-C4E2-4E7C-B2B7-BC405C27D540}"/>
                </a:ext>
              </a:extLst>
            </p:cNvPr>
            <p:cNvSpPr/>
            <p:nvPr/>
          </p:nvSpPr>
          <p:spPr bwMode="auto">
            <a:xfrm>
              <a:off x="6156176" y="515719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100" name="矩形 99">
              <a:extLst>
                <a:ext uri="{FF2B5EF4-FFF2-40B4-BE49-F238E27FC236}">
                  <a16:creationId xmlns:a16="http://schemas.microsoft.com/office/drawing/2014/main" id="{501B2B6D-BAAB-4E01-988B-038E56B5B8FB}"/>
                </a:ext>
              </a:extLst>
            </p:cNvPr>
            <p:cNvSpPr/>
            <p:nvPr/>
          </p:nvSpPr>
          <p:spPr bwMode="auto">
            <a:xfrm>
              <a:off x="6444208" y="515719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101" name="矩形 100">
              <a:extLst>
                <a:ext uri="{FF2B5EF4-FFF2-40B4-BE49-F238E27FC236}">
                  <a16:creationId xmlns:a16="http://schemas.microsoft.com/office/drawing/2014/main" id="{14751E0E-4521-4004-A61D-3008038B1E7B}"/>
                </a:ext>
              </a:extLst>
            </p:cNvPr>
            <p:cNvSpPr/>
            <p:nvPr/>
          </p:nvSpPr>
          <p:spPr bwMode="auto">
            <a:xfrm>
              <a:off x="6732240" y="515719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4</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2" name="矩形 101">
              <a:extLst>
                <a:ext uri="{FF2B5EF4-FFF2-40B4-BE49-F238E27FC236}">
                  <a16:creationId xmlns:a16="http://schemas.microsoft.com/office/drawing/2014/main" id="{9290D026-D892-4811-9202-B47EFE00D371}"/>
                </a:ext>
              </a:extLst>
            </p:cNvPr>
            <p:cNvSpPr/>
            <p:nvPr/>
          </p:nvSpPr>
          <p:spPr bwMode="auto">
            <a:xfrm>
              <a:off x="7020272" y="515719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1</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6" name="矩形 105">
              <a:extLst>
                <a:ext uri="{FF2B5EF4-FFF2-40B4-BE49-F238E27FC236}">
                  <a16:creationId xmlns:a16="http://schemas.microsoft.com/office/drawing/2014/main" id="{F3F480FF-7DCA-4C63-8544-5BF7DE332E28}"/>
                </a:ext>
              </a:extLst>
            </p:cNvPr>
            <p:cNvSpPr/>
            <p:nvPr/>
          </p:nvSpPr>
          <p:spPr bwMode="auto">
            <a:xfrm>
              <a:off x="6156176"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5</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7" name="矩形 106">
              <a:extLst>
                <a:ext uri="{FF2B5EF4-FFF2-40B4-BE49-F238E27FC236}">
                  <a16:creationId xmlns:a16="http://schemas.microsoft.com/office/drawing/2014/main" id="{DC3EF987-8808-4E3B-BC0D-53CA7E967310}"/>
                </a:ext>
              </a:extLst>
            </p:cNvPr>
            <p:cNvSpPr/>
            <p:nvPr/>
          </p:nvSpPr>
          <p:spPr bwMode="auto">
            <a:xfrm>
              <a:off x="6444208"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x</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8" name="矩形 107">
              <a:extLst>
                <a:ext uri="{FF2B5EF4-FFF2-40B4-BE49-F238E27FC236}">
                  <a16:creationId xmlns:a16="http://schemas.microsoft.com/office/drawing/2014/main" id="{E0ED7321-2E1D-4548-AE76-12F416EBACA5}"/>
                </a:ext>
              </a:extLst>
            </p:cNvPr>
            <p:cNvSpPr/>
            <p:nvPr/>
          </p:nvSpPr>
          <p:spPr bwMode="auto">
            <a:xfrm>
              <a:off x="6732240"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x</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0" name="矩形 109">
              <a:extLst>
                <a:ext uri="{FF2B5EF4-FFF2-40B4-BE49-F238E27FC236}">
                  <a16:creationId xmlns:a16="http://schemas.microsoft.com/office/drawing/2014/main" id="{951D73AB-E030-4C66-B165-55FFC2F3B258}"/>
                </a:ext>
              </a:extLst>
            </p:cNvPr>
            <p:cNvSpPr/>
            <p:nvPr/>
          </p:nvSpPr>
          <p:spPr bwMode="auto">
            <a:xfrm>
              <a:off x="7020272"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1" name="文本框 110">
              <a:extLst>
                <a:ext uri="{FF2B5EF4-FFF2-40B4-BE49-F238E27FC236}">
                  <a16:creationId xmlns:a16="http://schemas.microsoft.com/office/drawing/2014/main" id="{A3EBAB11-8177-40E0-A479-1BE972B5368A}"/>
                </a:ext>
              </a:extLst>
            </p:cNvPr>
            <p:cNvSpPr txBox="1"/>
            <p:nvPr/>
          </p:nvSpPr>
          <p:spPr>
            <a:xfrm>
              <a:off x="6987592" y="4806984"/>
              <a:ext cx="364202" cy="369332"/>
            </a:xfrm>
            <a:prstGeom prst="rect">
              <a:avLst/>
            </a:prstGeom>
            <a:noFill/>
          </p:spPr>
          <p:txBody>
            <a:bodyPr wrap="none" rtlCol="0">
              <a:spAutoFit/>
            </a:bodyPr>
            <a:lstStyle/>
            <a:p>
              <a:r>
                <a:rPr lang="en-US" altLang="zh-CN" sz="1800" dirty="0"/>
                <a:t>\0</a:t>
              </a:r>
              <a:endParaRPr lang="zh-CN" altLang="en-US" sz="1800" dirty="0"/>
            </a:p>
          </p:txBody>
        </p:sp>
      </p:grpSp>
      <p:grpSp>
        <p:nvGrpSpPr>
          <p:cNvPr id="126" name="组合 125">
            <a:extLst>
              <a:ext uri="{FF2B5EF4-FFF2-40B4-BE49-F238E27FC236}">
                <a16:creationId xmlns:a16="http://schemas.microsoft.com/office/drawing/2014/main" id="{B0513AC5-056A-4A0F-8674-EA6CEEE78C72}"/>
              </a:ext>
            </a:extLst>
          </p:cNvPr>
          <p:cNvGrpSpPr/>
          <p:nvPr/>
        </p:nvGrpSpPr>
        <p:grpSpPr>
          <a:xfrm>
            <a:off x="2843808" y="1484784"/>
            <a:ext cx="1444322" cy="1449452"/>
            <a:chOff x="5940152" y="4797152"/>
            <a:chExt cx="1444322" cy="1449452"/>
          </a:xfrm>
        </p:grpSpPr>
        <p:sp>
          <p:nvSpPr>
            <p:cNvPr id="116" name="矩形 115">
              <a:extLst>
                <a:ext uri="{FF2B5EF4-FFF2-40B4-BE49-F238E27FC236}">
                  <a16:creationId xmlns:a16="http://schemas.microsoft.com/office/drawing/2014/main" id="{2A13B1EE-3B93-4091-9AEA-9FCB3ED5D743}"/>
                </a:ext>
              </a:extLst>
            </p:cNvPr>
            <p:cNvSpPr/>
            <p:nvPr/>
          </p:nvSpPr>
          <p:spPr bwMode="auto">
            <a:xfrm>
              <a:off x="6516216" y="515719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1</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7" name="矩形 116">
              <a:extLst>
                <a:ext uri="{FF2B5EF4-FFF2-40B4-BE49-F238E27FC236}">
                  <a16:creationId xmlns:a16="http://schemas.microsoft.com/office/drawing/2014/main" id="{790C5F77-456C-464C-84A4-A6340879FBD0}"/>
                </a:ext>
              </a:extLst>
            </p:cNvPr>
            <p:cNvSpPr/>
            <p:nvPr/>
          </p:nvSpPr>
          <p:spPr bwMode="auto">
            <a:xfrm>
              <a:off x="6804248" y="515719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2</a:t>
              </a:r>
            </a:p>
          </p:txBody>
        </p:sp>
        <p:sp>
          <p:nvSpPr>
            <p:cNvPr id="120" name="矩形 119">
              <a:extLst>
                <a:ext uri="{FF2B5EF4-FFF2-40B4-BE49-F238E27FC236}">
                  <a16:creationId xmlns:a16="http://schemas.microsoft.com/office/drawing/2014/main" id="{F9CB907F-5D1E-447D-A376-9A6D690B661E}"/>
                </a:ext>
              </a:extLst>
            </p:cNvPr>
            <p:cNvSpPr/>
            <p:nvPr/>
          </p:nvSpPr>
          <p:spPr bwMode="auto">
            <a:xfrm>
              <a:off x="5940152"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3</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1" name="矩形 120">
              <a:extLst>
                <a:ext uri="{FF2B5EF4-FFF2-40B4-BE49-F238E27FC236}">
                  <a16:creationId xmlns:a16="http://schemas.microsoft.com/office/drawing/2014/main" id="{79853AA6-5AFC-4988-8FC5-3B9DFF3E9E5E}"/>
                </a:ext>
              </a:extLst>
            </p:cNvPr>
            <p:cNvSpPr/>
            <p:nvPr/>
          </p:nvSpPr>
          <p:spPr bwMode="auto">
            <a:xfrm>
              <a:off x="6228184"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4</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2" name="矩形 121">
              <a:extLst>
                <a:ext uri="{FF2B5EF4-FFF2-40B4-BE49-F238E27FC236}">
                  <a16:creationId xmlns:a16="http://schemas.microsoft.com/office/drawing/2014/main" id="{64B9CB57-8593-4C9D-A7E6-62971E4DEA60}"/>
                </a:ext>
              </a:extLst>
            </p:cNvPr>
            <p:cNvSpPr/>
            <p:nvPr/>
          </p:nvSpPr>
          <p:spPr bwMode="auto">
            <a:xfrm>
              <a:off x="6516216"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5</a:t>
              </a:r>
            </a:p>
          </p:txBody>
        </p:sp>
        <p:sp>
          <p:nvSpPr>
            <p:cNvPr id="123" name="矩形 122">
              <a:extLst>
                <a:ext uri="{FF2B5EF4-FFF2-40B4-BE49-F238E27FC236}">
                  <a16:creationId xmlns:a16="http://schemas.microsoft.com/office/drawing/2014/main" id="{7DC77C67-7347-412F-9441-33CD0BBE6DF5}"/>
                </a:ext>
              </a:extLst>
            </p:cNvPr>
            <p:cNvSpPr/>
            <p:nvPr/>
          </p:nvSpPr>
          <p:spPr bwMode="auto">
            <a:xfrm>
              <a:off x="6804248"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6</a:t>
              </a:r>
            </a:p>
          </p:txBody>
        </p:sp>
        <p:sp>
          <p:nvSpPr>
            <p:cNvPr id="125" name="矩形 124">
              <a:extLst>
                <a:ext uri="{FF2B5EF4-FFF2-40B4-BE49-F238E27FC236}">
                  <a16:creationId xmlns:a16="http://schemas.microsoft.com/office/drawing/2014/main" id="{AFFCB26D-7EA4-4417-8E73-C0285CD2FC13}"/>
                </a:ext>
              </a:extLst>
            </p:cNvPr>
            <p:cNvSpPr/>
            <p:nvPr/>
          </p:nvSpPr>
          <p:spPr bwMode="auto">
            <a:xfrm>
              <a:off x="7092280" y="587727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4" name="文本框 123">
              <a:extLst>
                <a:ext uri="{FF2B5EF4-FFF2-40B4-BE49-F238E27FC236}">
                  <a16:creationId xmlns:a16="http://schemas.microsoft.com/office/drawing/2014/main" id="{0E525847-9CCB-4F3A-B8D6-EEC784EB3A85}"/>
                </a:ext>
              </a:extLst>
            </p:cNvPr>
            <p:cNvSpPr txBox="1"/>
            <p:nvPr/>
          </p:nvSpPr>
          <p:spPr>
            <a:xfrm>
              <a:off x="7020272" y="5877272"/>
              <a:ext cx="364202" cy="369332"/>
            </a:xfrm>
            <a:prstGeom prst="rect">
              <a:avLst/>
            </a:prstGeom>
            <a:noFill/>
          </p:spPr>
          <p:txBody>
            <a:bodyPr wrap="none" rtlCol="0">
              <a:spAutoFit/>
            </a:bodyPr>
            <a:lstStyle/>
            <a:p>
              <a:r>
                <a:rPr lang="en-US" altLang="zh-CN" sz="1800" dirty="0"/>
                <a:t>\0</a:t>
              </a:r>
              <a:endParaRPr lang="zh-CN" altLang="en-US" sz="1800" dirty="0"/>
            </a:p>
          </p:txBody>
        </p:sp>
      </p:grpSp>
      <p:sp>
        <p:nvSpPr>
          <p:cNvPr id="137" name="文本框 136">
            <a:extLst>
              <a:ext uri="{FF2B5EF4-FFF2-40B4-BE49-F238E27FC236}">
                <a16:creationId xmlns:a16="http://schemas.microsoft.com/office/drawing/2014/main" id="{8ACBCCB8-F9C8-419D-9103-0E17445BD73B}"/>
              </a:ext>
            </a:extLst>
          </p:cNvPr>
          <p:cNvSpPr txBox="1"/>
          <p:nvPr/>
        </p:nvSpPr>
        <p:spPr>
          <a:xfrm>
            <a:off x="7380312" y="1916832"/>
            <a:ext cx="425986" cy="461665"/>
          </a:xfrm>
          <a:prstGeom prst="rect">
            <a:avLst/>
          </a:prstGeom>
          <a:noFill/>
        </p:spPr>
        <p:txBody>
          <a:bodyPr wrap="square" rtlCol="0">
            <a:spAutoFit/>
          </a:bodyPr>
          <a:lstStyle/>
          <a:p>
            <a:r>
              <a:rPr lang="en-US" dirty="0"/>
              <a:t>…</a:t>
            </a:r>
          </a:p>
        </p:txBody>
      </p:sp>
      <p:grpSp>
        <p:nvGrpSpPr>
          <p:cNvPr id="140" name="组合 139">
            <a:extLst>
              <a:ext uri="{FF2B5EF4-FFF2-40B4-BE49-F238E27FC236}">
                <a16:creationId xmlns:a16="http://schemas.microsoft.com/office/drawing/2014/main" id="{3DC7E681-6B35-4254-BB2B-6B3F8D3D9A7D}"/>
              </a:ext>
            </a:extLst>
          </p:cNvPr>
          <p:cNvGrpSpPr/>
          <p:nvPr/>
        </p:nvGrpSpPr>
        <p:grpSpPr>
          <a:xfrm>
            <a:off x="7884368" y="1484784"/>
            <a:ext cx="1152128" cy="1440160"/>
            <a:chOff x="7884368" y="1484784"/>
            <a:chExt cx="1152128" cy="1440160"/>
          </a:xfrm>
        </p:grpSpPr>
        <p:sp>
          <p:nvSpPr>
            <p:cNvPr id="127" name="矩形 126">
              <a:extLst>
                <a:ext uri="{FF2B5EF4-FFF2-40B4-BE49-F238E27FC236}">
                  <a16:creationId xmlns:a16="http://schemas.microsoft.com/office/drawing/2014/main" id="{4D7886EE-35D3-4ACE-86F1-E93B291798E4}"/>
                </a:ext>
              </a:extLst>
            </p:cNvPr>
            <p:cNvSpPr/>
            <p:nvPr/>
          </p:nvSpPr>
          <p:spPr bwMode="auto">
            <a:xfrm>
              <a:off x="7884368" y="256490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8" name="矩形 127">
              <a:extLst>
                <a:ext uri="{FF2B5EF4-FFF2-40B4-BE49-F238E27FC236}">
                  <a16:creationId xmlns:a16="http://schemas.microsoft.com/office/drawing/2014/main" id="{0D156516-D0CC-4511-87D2-9336DA8EDA73}"/>
                </a:ext>
              </a:extLst>
            </p:cNvPr>
            <p:cNvSpPr/>
            <p:nvPr/>
          </p:nvSpPr>
          <p:spPr bwMode="auto">
            <a:xfrm>
              <a:off x="7884368" y="184482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9" name="矩形 128">
              <a:extLst>
                <a:ext uri="{FF2B5EF4-FFF2-40B4-BE49-F238E27FC236}">
                  <a16:creationId xmlns:a16="http://schemas.microsoft.com/office/drawing/2014/main" id="{8B4EE658-DFE0-4253-ADD8-A047E1814B42}"/>
                </a:ext>
              </a:extLst>
            </p:cNvPr>
            <p:cNvSpPr/>
            <p:nvPr/>
          </p:nvSpPr>
          <p:spPr bwMode="auto">
            <a:xfrm>
              <a:off x="7884368" y="148478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30" name="直接连接符 129">
              <a:extLst>
                <a:ext uri="{FF2B5EF4-FFF2-40B4-BE49-F238E27FC236}">
                  <a16:creationId xmlns:a16="http://schemas.microsoft.com/office/drawing/2014/main" id="{CFDD4BF7-4237-42D6-8813-D6A947508278}"/>
                </a:ext>
              </a:extLst>
            </p:cNvPr>
            <p:cNvCxnSpPr>
              <a:stCxn id="128" idx="0"/>
              <a:endCxn id="128" idx="2"/>
            </p:cNvCxnSpPr>
            <p:nvPr/>
          </p:nvCxnSpPr>
          <p:spPr bwMode="auto">
            <a:xfrm>
              <a:off x="8460432"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1" name="直接连接符 130">
              <a:extLst>
                <a:ext uri="{FF2B5EF4-FFF2-40B4-BE49-F238E27FC236}">
                  <a16:creationId xmlns:a16="http://schemas.microsoft.com/office/drawing/2014/main" id="{86E23852-D986-4032-95C2-020F87C535F4}"/>
                </a:ext>
              </a:extLst>
            </p:cNvPr>
            <p:cNvCxnSpPr/>
            <p:nvPr/>
          </p:nvCxnSpPr>
          <p:spPr bwMode="auto">
            <a:xfrm>
              <a:off x="8172400"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2" name="直接连接符 131">
              <a:extLst>
                <a:ext uri="{FF2B5EF4-FFF2-40B4-BE49-F238E27FC236}">
                  <a16:creationId xmlns:a16="http://schemas.microsoft.com/office/drawing/2014/main" id="{E55F81D4-3CAF-482F-B84A-D5E6DAD0AE61}"/>
                </a:ext>
              </a:extLst>
            </p:cNvPr>
            <p:cNvCxnSpPr/>
            <p:nvPr/>
          </p:nvCxnSpPr>
          <p:spPr bwMode="auto">
            <a:xfrm>
              <a:off x="8748464"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33" name="矩形 132">
              <a:extLst>
                <a:ext uri="{FF2B5EF4-FFF2-40B4-BE49-F238E27FC236}">
                  <a16:creationId xmlns:a16="http://schemas.microsoft.com/office/drawing/2014/main" id="{8BD9907D-E72C-45B2-B91C-AE98AF2DFAE6}"/>
                </a:ext>
              </a:extLst>
            </p:cNvPr>
            <p:cNvSpPr/>
            <p:nvPr/>
          </p:nvSpPr>
          <p:spPr bwMode="auto">
            <a:xfrm>
              <a:off x="7884368" y="220486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34" name="直接连接符 133">
              <a:extLst>
                <a:ext uri="{FF2B5EF4-FFF2-40B4-BE49-F238E27FC236}">
                  <a16:creationId xmlns:a16="http://schemas.microsoft.com/office/drawing/2014/main" id="{C919C127-FC51-4C9B-9548-CD0A5A41CBDE}"/>
                </a:ext>
              </a:extLst>
            </p:cNvPr>
            <p:cNvCxnSpPr>
              <a:stCxn id="133" idx="0"/>
              <a:endCxn id="133" idx="2"/>
            </p:cNvCxnSpPr>
            <p:nvPr/>
          </p:nvCxnSpPr>
          <p:spPr bwMode="auto">
            <a:xfrm>
              <a:off x="8460432"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5" name="直接连接符 134">
              <a:extLst>
                <a:ext uri="{FF2B5EF4-FFF2-40B4-BE49-F238E27FC236}">
                  <a16:creationId xmlns:a16="http://schemas.microsoft.com/office/drawing/2014/main" id="{A81F873C-6677-46A2-AE83-C4F1D1AA8CF6}"/>
                </a:ext>
              </a:extLst>
            </p:cNvPr>
            <p:cNvCxnSpPr/>
            <p:nvPr/>
          </p:nvCxnSpPr>
          <p:spPr bwMode="auto">
            <a:xfrm>
              <a:off x="8172400"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6" name="直接连接符 135">
              <a:extLst>
                <a:ext uri="{FF2B5EF4-FFF2-40B4-BE49-F238E27FC236}">
                  <a16:creationId xmlns:a16="http://schemas.microsoft.com/office/drawing/2014/main" id="{6AD9FFA9-D0AB-41AA-912D-4C3A9DC48739}"/>
                </a:ext>
              </a:extLst>
            </p:cNvPr>
            <p:cNvCxnSpPr/>
            <p:nvPr/>
          </p:nvCxnSpPr>
          <p:spPr bwMode="auto">
            <a:xfrm>
              <a:off x="8748464"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39" name="矩形 138">
              <a:extLst>
                <a:ext uri="{FF2B5EF4-FFF2-40B4-BE49-F238E27FC236}">
                  <a16:creationId xmlns:a16="http://schemas.microsoft.com/office/drawing/2014/main" id="{3A149A1A-514E-4E1F-B070-26B1C2DD3DEA}"/>
                </a:ext>
              </a:extLst>
            </p:cNvPr>
            <p:cNvSpPr/>
            <p:nvPr/>
          </p:nvSpPr>
          <p:spPr bwMode="auto">
            <a:xfrm>
              <a:off x="8748464" y="148478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spTree>
    <p:extLst>
      <p:ext uri="{BB962C8B-B14F-4D97-AF65-F5344CB8AC3E}">
        <p14:creationId xmlns:p14="http://schemas.microsoft.com/office/powerpoint/2010/main" val="117981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8" end="8"/>
                                            </p:txEl>
                                          </p:spTgt>
                                        </p:tgtEl>
                                        <p:attrNameLst>
                                          <p:attrName>style.color</p:attrName>
                                        </p:attrNameLst>
                                      </p:cBhvr>
                                      <p:to>
                                        <a:schemeClr val="tx2"/>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5">
                                            <p:txEl>
                                              <p:pRg st="8" end="8"/>
                                            </p:txEl>
                                          </p:spTgt>
                                        </p:tgtEl>
                                        <p:attrNameLst>
                                          <p:attrName>style.color</p:attrName>
                                        </p:attrNameLst>
                                      </p:cBhvr>
                                      <p:to>
                                        <a:schemeClr val="tx1"/>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500" fill="hold"/>
                                        <p:tgtEl>
                                          <p:spTgt spid="5">
                                            <p:txEl>
                                              <p:pRg st="9" end="9"/>
                                            </p:txEl>
                                          </p:spTgt>
                                        </p:tgtEl>
                                        <p:attrNameLst>
                                          <p:attrName>style.color</p:attrName>
                                        </p:attrNameLst>
                                      </p:cBhvr>
                                      <p:to>
                                        <a:schemeClr val="tx2"/>
                                      </p:to>
                                    </p:animClr>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500" fill="hold"/>
                                        <p:tgtEl>
                                          <p:spTgt spid="5">
                                            <p:txEl>
                                              <p:pRg st="9" end="9"/>
                                            </p:txEl>
                                          </p:spTgt>
                                        </p:tgtEl>
                                        <p:attrNameLst>
                                          <p:attrName>style.color</p:attrName>
                                        </p:attrNameLst>
                                      </p:cBhvr>
                                      <p:to>
                                        <a:schemeClr val="tx1"/>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500" fill="hold"/>
                                        <p:tgtEl>
                                          <p:spTgt spid="5">
                                            <p:txEl>
                                              <p:pRg st="10" end="10"/>
                                            </p:txEl>
                                          </p:spTgt>
                                        </p:tgtEl>
                                        <p:attrNameLst>
                                          <p:attrName>style.color</p:attrName>
                                        </p:attrNameLst>
                                      </p:cBhvr>
                                      <p:to>
                                        <a:schemeClr val="tx2"/>
                                      </p:to>
                                    </p:animClr>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1000"/>
                                        <p:tgtEl>
                                          <p:spTgt spid="72"/>
                                        </p:tgtEl>
                                      </p:cBhvr>
                                    </p:animEffect>
                                    <p:anim calcmode="lin" valueType="num">
                                      <p:cBhvr>
                                        <p:cTn id="44" dur="1000" fill="hold"/>
                                        <p:tgtEl>
                                          <p:spTgt spid="72"/>
                                        </p:tgtEl>
                                        <p:attrNameLst>
                                          <p:attrName>ppt_x</p:attrName>
                                        </p:attrNameLst>
                                      </p:cBhvr>
                                      <p:tavLst>
                                        <p:tav tm="0">
                                          <p:val>
                                            <p:strVal val="#ppt_x"/>
                                          </p:val>
                                        </p:tav>
                                        <p:tav tm="100000">
                                          <p:val>
                                            <p:strVal val="#ppt_x"/>
                                          </p:val>
                                        </p:tav>
                                      </p:tavLst>
                                    </p:anim>
                                    <p:anim calcmode="lin" valueType="num">
                                      <p:cBhvr>
                                        <p:cTn id="45"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mph" presetSubtype="2" fill="hold" nodeType="clickEffect">
                                  <p:stCondLst>
                                    <p:cond delay="0"/>
                                  </p:stCondLst>
                                  <p:childTnLst>
                                    <p:animClr clrSpc="rgb" dir="cw">
                                      <p:cBhvr override="childStyle">
                                        <p:cTn id="49" dur="500" fill="hold"/>
                                        <p:tgtEl>
                                          <p:spTgt spid="5">
                                            <p:txEl>
                                              <p:pRg st="10" end="10"/>
                                            </p:txEl>
                                          </p:spTgt>
                                        </p:tgtEl>
                                        <p:attrNameLst>
                                          <p:attrName>style.color</p:attrName>
                                        </p:attrNameLst>
                                      </p:cBhvr>
                                      <p:to>
                                        <a:schemeClr val="tx1"/>
                                      </p:to>
                                    </p:animClr>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nodeType="clickEffect">
                                  <p:stCondLst>
                                    <p:cond delay="0"/>
                                  </p:stCondLst>
                                  <p:childTnLst>
                                    <p:animClr clrSpc="rgb" dir="cw">
                                      <p:cBhvr override="childStyle">
                                        <p:cTn id="53" dur="500" fill="hold"/>
                                        <p:tgtEl>
                                          <p:spTgt spid="5">
                                            <p:txEl>
                                              <p:pRg st="11" end="11"/>
                                            </p:txEl>
                                          </p:spTgt>
                                        </p:tgtEl>
                                        <p:attrNameLst>
                                          <p:attrName>style.color</p:attrName>
                                        </p:attrNameLst>
                                      </p:cBhvr>
                                      <p:to>
                                        <a:schemeClr val="tx2"/>
                                      </p:to>
                                    </p:animClr>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1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3" presetClass="emph" presetSubtype="2" fill="hold" nodeType="clickEffect">
                                  <p:stCondLst>
                                    <p:cond delay="0"/>
                                  </p:stCondLst>
                                  <p:childTnLst>
                                    <p:animClr clrSpc="rgb" dir="cw">
                                      <p:cBhvr override="childStyle">
                                        <p:cTn id="61" dur="500" fill="hold"/>
                                        <p:tgtEl>
                                          <p:spTgt spid="5">
                                            <p:txEl>
                                              <p:pRg st="11" end="11"/>
                                            </p:txEl>
                                          </p:spTgt>
                                        </p:tgtEl>
                                        <p:attrNameLst>
                                          <p:attrName>style.color</p:attrName>
                                        </p:attrNameLst>
                                      </p:cBhvr>
                                      <p:to>
                                        <a:schemeClr val="tx1"/>
                                      </p:to>
                                    </p:animClr>
                                  </p:childTnLst>
                                </p:cTn>
                              </p:par>
                            </p:childTnLst>
                          </p:cTn>
                        </p:par>
                      </p:childTnLst>
                    </p:cTn>
                  </p:par>
                  <p:par>
                    <p:cTn id="62" fill="hold">
                      <p:stCondLst>
                        <p:cond delay="indefinite"/>
                      </p:stCondLst>
                      <p:childTnLst>
                        <p:par>
                          <p:cTn id="63" fill="hold">
                            <p:stCondLst>
                              <p:cond delay="0"/>
                            </p:stCondLst>
                            <p:childTnLst>
                              <p:par>
                                <p:cTn id="64" presetID="3" presetClass="emph" presetSubtype="2" fill="hold" nodeType="clickEffect">
                                  <p:stCondLst>
                                    <p:cond delay="0"/>
                                  </p:stCondLst>
                                  <p:childTnLst>
                                    <p:animClr clrSpc="rgb" dir="cw">
                                      <p:cBhvr override="childStyle">
                                        <p:cTn id="65" dur="500" fill="hold"/>
                                        <p:tgtEl>
                                          <p:spTgt spid="5">
                                            <p:txEl>
                                              <p:pRg st="12" end="12"/>
                                            </p:txEl>
                                          </p:spTgt>
                                        </p:tgtEl>
                                        <p:attrNameLst>
                                          <p:attrName>style.color</p:attrName>
                                        </p:attrNameLst>
                                      </p:cBhvr>
                                      <p:to>
                                        <a:schemeClr val="tx2"/>
                                      </p:to>
                                    </p:animClr>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126"/>
                                        </p:tgtEl>
                                        <p:attrNameLst>
                                          <p:attrName>style.visibility</p:attrName>
                                        </p:attrNameLst>
                                      </p:cBhvr>
                                      <p:to>
                                        <p:strVal val="visible"/>
                                      </p:to>
                                    </p:set>
                                    <p:animEffect transition="in" filter="randombar(horizontal)">
                                      <p:cBhvr>
                                        <p:cTn id="70" dur="500"/>
                                        <p:tgtEl>
                                          <p:spTgt spid="126"/>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mph" presetSubtype="2" fill="hold" nodeType="clickEffect">
                                  <p:stCondLst>
                                    <p:cond delay="0"/>
                                  </p:stCondLst>
                                  <p:childTnLst>
                                    <p:animClr clrSpc="rgb" dir="cw">
                                      <p:cBhvr override="childStyle">
                                        <p:cTn id="74" dur="500" fill="hold"/>
                                        <p:tgtEl>
                                          <p:spTgt spid="5">
                                            <p:txEl>
                                              <p:pRg st="12" end="12"/>
                                            </p:txEl>
                                          </p:spTgt>
                                        </p:tgtEl>
                                        <p:attrNameLst>
                                          <p:attrName>style.color</p:attrName>
                                        </p:attrNameLst>
                                      </p:cBhvr>
                                      <p:to>
                                        <a:schemeClr val="tx1"/>
                                      </p:to>
                                    </p:animClr>
                                  </p:childTnLst>
                                </p:cTn>
                              </p:par>
                            </p:childTnLst>
                          </p:cTn>
                        </p:par>
                      </p:childTnLst>
                    </p:cTn>
                  </p:par>
                  <p:par>
                    <p:cTn id="75" fill="hold">
                      <p:stCondLst>
                        <p:cond delay="indefinite"/>
                      </p:stCondLst>
                      <p:childTnLst>
                        <p:par>
                          <p:cTn id="76" fill="hold">
                            <p:stCondLst>
                              <p:cond delay="0"/>
                            </p:stCondLst>
                            <p:childTnLst>
                              <p:par>
                                <p:cTn id="77" presetID="3" presetClass="emph" presetSubtype="2" fill="hold" nodeType="clickEffect">
                                  <p:stCondLst>
                                    <p:cond delay="0"/>
                                  </p:stCondLst>
                                  <p:childTnLst>
                                    <p:animClr clrSpc="rgb" dir="cw">
                                      <p:cBhvr override="childStyle">
                                        <p:cTn id="78" dur="500" fill="hold"/>
                                        <p:tgtEl>
                                          <p:spTgt spid="5">
                                            <p:txEl>
                                              <p:pRg st="13" end="13"/>
                                            </p:txEl>
                                          </p:spTgt>
                                        </p:tgtEl>
                                        <p:attrNameLst>
                                          <p:attrName>style.color</p:attrName>
                                        </p:attrNameLst>
                                      </p:cBhvr>
                                      <p:to>
                                        <a:schemeClr val="tx2"/>
                                      </p:to>
                                    </p:animClr>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2" fill="hold" nodeType="clickEffect">
                                  <p:stCondLst>
                                    <p:cond delay="0"/>
                                  </p:stCondLst>
                                  <p:childTnLst>
                                    <p:animClr clrSpc="rgb" dir="cw">
                                      <p:cBhvr override="childStyle">
                                        <p:cTn id="88" dur="500" fill="hold"/>
                                        <p:tgtEl>
                                          <p:spTgt spid="5">
                                            <p:txEl>
                                              <p:pRg st="13" end="13"/>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37" grpId="0"/>
    </p:bldLst>
  </p:timing>
</p:sld>
</file>

<file path=ppt/theme/theme1.xml><?xml version="1.0" encoding="utf-8"?>
<a:theme xmlns:a="http://schemas.openxmlformats.org/drawingml/2006/main" name="c++11">
  <a:themeElements>
    <a:clrScheme name="c++11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11">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11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11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1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11">
  <a:themeElements>
    <a:clrScheme name="c++11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11">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11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11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1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8416</TotalTime>
  <Words>6988</Words>
  <Application>Microsoft Office PowerPoint</Application>
  <PresentationFormat>全屏显示(4:3)</PresentationFormat>
  <Paragraphs>1486</Paragraphs>
  <Slides>82</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82</vt:i4>
      </vt:variant>
    </vt:vector>
  </HeadingPairs>
  <TitlesOfParts>
    <vt:vector size="91" baseType="lpstr">
      <vt:lpstr>楷体_GB2312</vt:lpstr>
      <vt:lpstr>隶书</vt:lpstr>
      <vt:lpstr>宋体</vt:lpstr>
      <vt:lpstr>Arial</vt:lpstr>
      <vt:lpstr>Consolas</vt:lpstr>
      <vt:lpstr>Times New Roman</vt:lpstr>
      <vt:lpstr>Wingdings</vt:lpstr>
      <vt:lpstr>c++11</vt:lpstr>
      <vt:lpstr>1_c++11</vt:lpstr>
      <vt:lpstr>补充内容</vt:lpstr>
      <vt:lpstr>复习一下基本数据类型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第十二章 异常处理</dc:title>
  <dc:creator>zhengli</dc:creator>
  <cp:lastModifiedBy>亓 琳</cp:lastModifiedBy>
  <cp:revision>513</cp:revision>
  <dcterms:created xsi:type="dcterms:W3CDTF">2001-04-16T18:42:03Z</dcterms:created>
  <dcterms:modified xsi:type="dcterms:W3CDTF">2021-06-15T07:25:59Z</dcterms:modified>
</cp:coreProperties>
</file>