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3" r:id="rId2"/>
    <p:sldMasterId id="2147483697" r:id="rId3"/>
    <p:sldMasterId id="2147483709" r:id="rId4"/>
    <p:sldMasterId id="2147483721" r:id="rId5"/>
    <p:sldMasterId id="2147483733" r:id="rId6"/>
  </p:sldMasterIdLst>
  <p:notesMasterIdLst>
    <p:notesMasterId r:id="rId81"/>
  </p:notesMasterIdLst>
  <p:sldIdLst>
    <p:sldId id="256" r:id="rId7"/>
    <p:sldId id="368" r:id="rId8"/>
    <p:sldId id="332" r:id="rId9"/>
    <p:sldId id="333" r:id="rId10"/>
    <p:sldId id="334" r:id="rId11"/>
    <p:sldId id="335" r:id="rId12"/>
    <p:sldId id="336" r:id="rId13"/>
    <p:sldId id="315" r:id="rId14"/>
    <p:sldId id="314" r:id="rId15"/>
    <p:sldId id="276" r:id="rId16"/>
    <p:sldId id="324" r:id="rId17"/>
    <p:sldId id="278" r:id="rId18"/>
    <p:sldId id="305" r:id="rId19"/>
    <p:sldId id="306" r:id="rId20"/>
    <p:sldId id="307" r:id="rId21"/>
    <p:sldId id="308" r:id="rId22"/>
    <p:sldId id="313" r:id="rId23"/>
    <p:sldId id="309" r:id="rId24"/>
    <p:sldId id="325" r:id="rId25"/>
    <p:sldId id="326" r:id="rId26"/>
    <p:sldId id="328" r:id="rId27"/>
    <p:sldId id="330" r:id="rId28"/>
    <p:sldId id="327" r:id="rId29"/>
    <p:sldId id="337" r:id="rId30"/>
    <p:sldId id="338" r:id="rId31"/>
    <p:sldId id="318" r:id="rId32"/>
    <p:sldId id="279" r:id="rId33"/>
    <p:sldId id="280" r:id="rId34"/>
    <p:sldId id="304" r:id="rId35"/>
    <p:sldId id="281" r:id="rId36"/>
    <p:sldId id="282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65" r:id="rId49"/>
    <p:sldId id="366" r:id="rId50"/>
    <p:sldId id="350" r:id="rId51"/>
    <p:sldId id="351" r:id="rId52"/>
    <p:sldId id="354" r:id="rId53"/>
    <p:sldId id="359" r:id="rId54"/>
    <p:sldId id="360" r:id="rId55"/>
    <p:sldId id="361" r:id="rId56"/>
    <p:sldId id="362" r:id="rId57"/>
    <p:sldId id="364" r:id="rId58"/>
    <p:sldId id="363" r:id="rId59"/>
    <p:sldId id="352" r:id="rId60"/>
    <p:sldId id="367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8" r:id="rId75"/>
    <p:sldId id="299" r:id="rId76"/>
    <p:sldId id="300" r:id="rId77"/>
    <p:sldId id="301" r:id="rId78"/>
    <p:sldId id="302" r:id="rId79"/>
    <p:sldId id="303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 autoAdjust="0"/>
    <p:restoredTop sz="91648" autoAdjust="0"/>
  </p:normalViewPr>
  <p:slideViewPr>
    <p:cSldViewPr>
      <p:cViewPr varScale="1">
        <p:scale>
          <a:sx n="119" d="100"/>
          <a:sy n="119" d="100"/>
        </p:scale>
        <p:origin x="7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presProps" Target="presProps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4EE5B26-F238-4464-8F16-34676E60FD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068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687D4-F679-4B8D-BFAD-DEBACE6F1FA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861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EA9A3-E4FF-4336-B87B-3BE648FAAB9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30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96801-45BA-4AED-A54D-DB5566FD992D}" type="slidenum">
              <a:rPr lang="en-US" altLang="zh-CN" sz="1300" smtClean="0">
                <a:solidFill>
                  <a:srgbClr val="000000"/>
                </a:solidFill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13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49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96801-45BA-4AED-A54D-DB5566FD992D}" type="slidenum">
              <a:rPr lang="en-US" altLang="zh-CN" sz="1300">
                <a:solidFill>
                  <a:srgbClr val="000000"/>
                </a:solidFill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25</a:t>
            </a:fld>
            <a:endParaRPr lang="en-US" altLang="zh-CN" sz="13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13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440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EE5B26-F238-4464-8F16-34676E60FD1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4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AutoShape 1028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AutoShape 1029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AutoShape 1030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1031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1032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AutoShape 1033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AutoShape 1034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AutoShape 1035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AutoShape 1036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AutoShape 1037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AutoShape 1038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" name="Group 1044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1045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Rectangle 1046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2543" name="Rectangle 10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2547" name="Rectangle 104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040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0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0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E139-09B8-460D-8B40-2B6433460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58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567A2-DC9C-4B98-BD37-9FB68CF98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99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8BE9-78D8-4C95-81CC-2D21CD26A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91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24AB-BEAE-45F8-A8EF-773AC69AA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47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44EC-6CC4-4552-A9F5-0D573AC0A1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1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76F63-A9B9-4A9E-871E-8F661FD47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571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4409-0C16-4473-BE08-90FF5AD66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173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F5C52-15D0-44AD-8F6D-80AC1F4F0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76380-C9D5-4833-AB1A-189B2769D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939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38A2-86FC-4D0F-8D25-427CE4036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49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7CC1E-7968-4392-82FE-66837B437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97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29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01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85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07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53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20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2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629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94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48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5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0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9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465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081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267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30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235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301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94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43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8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77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59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36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572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417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392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30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249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595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265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56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01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582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29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820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80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01EB9C-2131-467D-AC9B-4A7C7C84D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i="1">
                <a:ea typeface="隶书" pitchFamily="49" charset="-122"/>
              </a:rPr>
              <a:t>C++</a:t>
            </a:r>
            <a:r>
              <a:rPr lang="zh-CN" altLang="en-US" sz="1600" i="1">
                <a:ea typeface="隶书" pitchFamily="49" charset="-122"/>
              </a:rPr>
              <a:t>语言程序设计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21507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08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09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7B4BD2-FE31-4F1F-A587-F73EC5493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5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05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Text Box 28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i="1">
                <a:solidFill>
                  <a:srgbClr val="FFFFFF"/>
                </a:solidFill>
              </a:rPr>
              <a:t>C++</a:t>
            </a:r>
            <a:r>
              <a:rPr lang="zh-CN" altLang="en-US" sz="1600" i="1">
                <a:solidFill>
                  <a:srgbClr val="FFFFFF"/>
                </a:solidFill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1381700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01EB9C-2131-467D-AC9B-4A7C7C84D19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i="1">
                <a:solidFill>
                  <a:srgbClr val="FFFFFF"/>
                </a:solidFill>
                <a:ea typeface="隶书" pitchFamily="49" charset="-122"/>
              </a:rPr>
              <a:t>C++</a:t>
            </a:r>
            <a:r>
              <a:rPr lang="zh-CN" altLang="en-US" sz="1600" i="1">
                <a:solidFill>
                  <a:srgbClr val="FFFFFF"/>
                </a:solidFill>
                <a:ea typeface="隶书" pitchFamily="49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1053160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01EB9C-2131-467D-AC9B-4A7C7C84D19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i="1">
                <a:solidFill>
                  <a:srgbClr val="FFFFFF"/>
                </a:solidFill>
                <a:ea typeface="隶书" pitchFamily="49" charset="-122"/>
              </a:rPr>
              <a:t>C++</a:t>
            </a:r>
            <a:r>
              <a:rPr lang="zh-CN" altLang="en-US" sz="1600" i="1">
                <a:solidFill>
                  <a:srgbClr val="FFFFFF"/>
                </a:solidFill>
                <a:ea typeface="隶书" pitchFamily="49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420687549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01EB9C-2131-467D-AC9B-4A7C7C84D19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i="1">
                <a:solidFill>
                  <a:srgbClr val="FFFFFF"/>
                </a:solidFill>
                <a:ea typeface="隶书" pitchFamily="49" charset="-122"/>
              </a:rPr>
              <a:t>C++</a:t>
            </a:r>
            <a:r>
              <a:rPr lang="zh-CN" altLang="en-US" sz="1600" i="1">
                <a:solidFill>
                  <a:srgbClr val="FFFFFF"/>
                </a:solidFill>
                <a:ea typeface="隶书" pitchFamily="49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21669498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01EB9C-2131-467D-AC9B-4A7C7C84D19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i="1">
                <a:solidFill>
                  <a:srgbClr val="FFFFFF"/>
                </a:solidFill>
                <a:ea typeface="隶书" pitchFamily="49" charset="-122"/>
              </a:rPr>
              <a:t>C++</a:t>
            </a:r>
            <a:r>
              <a:rPr lang="zh-CN" altLang="en-US" sz="1600" i="1">
                <a:solidFill>
                  <a:srgbClr val="FFFFFF"/>
                </a:solidFill>
                <a:ea typeface="隶书" pitchFamily="49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90185609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42.xml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590800"/>
            <a:ext cx="8534400" cy="10668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隶书" pitchFamily="49" charset="-122"/>
              </a:rPr>
              <a:t>专题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程序设计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7239000" cy="52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char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 ] = “Hello”;</a:t>
            </a:r>
          </a:p>
          <a:p>
            <a:pPr marL="0" indent="0">
              <a:buNone/>
            </a:pPr>
            <a:r>
              <a:rPr lang="en-US" altLang="zh-CN" sz="2800" dirty="0"/>
              <a:t>char *s = “Hello”;</a:t>
            </a:r>
          </a:p>
          <a:p>
            <a:pPr marL="0" indent="0">
              <a:buNone/>
            </a:pPr>
            <a:r>
              <a:rPr lang="en-US" altLang="zh-CN" sz="2800" dirty="0"/>
              <a:t>char *p =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/>
              <a:t>char *  q, t;</a:t>
            </a:r>
          </a:p>
          <a:p>
            <a:pPr marL="0" indent="0">
              <a:buNone/>
            </a:pPr>
            <a:r>
              <a:rPr lang="zh-CN" altLang="en-US" sz="2800" dirty="0"/>
              <a:t>请计算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sizeof</a:t>
            </a:r>
            <a:r>
              <a:rPr lang="en-US" altLang="zh-CN" sz="2800" dirty="0"/>
              <a:t> (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) =</a:t>
            </a:r>
          </a:p>
          <a:p>
            <a:pPr marL="0" indent="0">
              <a:buNone/>
            </a:pPr>
            <a:r>
              <a:rPr lang="en-US" altLang="zh-CN" sz="2800" dirty="0" err="1"/>
              <a:t>sizeof</a:t>
            </a:r>
            <a:r>
              <a:rPr lang="en-US" altLang="zh-CN" sz="2800" dirty="0"/>
              <a:t> ( s ) = </a:t>
            </a:r>
          </a:p>
          <a:p>
            <a:pPr marL="0" indent="0">
              <a:buNone/>
            </a:pPr>
            <a:r>
              <a:rPr lang="en-US" altLang="zh-CN" sz="2800" dirty="0" err="1"/>
              <a:t>sizeof</a:t>
            </a:r>
            <a:r>
              <a:rPr lang="en-US" altLang="zh-CN" sz="2800" dirty="0"/>
              <a:t> ( p ) =</a:t>
            </a:r>
          </a:p>
          <a:p>
            <a:pPr marL="0" indent="0">
              <a:buNone/>
            </a:pPr>
            <a:r>
              <a:rPr lang="en-US" altLang="zh-CN" sz="2800" dirty="0" err="1"/>
              <a:t>sizeof</a:t>
            </a:r>
            <a:r>
              <a:rPr lang="en-US" altLang="zh-CN" sz="2800" dirty="0"/>
              <a:t> ( q ) =</a:t>
            </a:r>
          </a:p>
          <a:p>
            <a:pPr marL="0" indent="0">
              <a:buNone/>
            </a:pPr>
            <a:r>
              <a:rPr lang="en-US" altLang="zh-CN" sz="2800" dirty="0" err="1"/>
              <a:t>sizeof</a:t>
            </a:r>
            <a:r>
              <a:rPr lang="en-US" altLang="zh-CN" sz="2800" dirty="0"/>
              <a:t> ( t ) = 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707904" y="4149080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6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4653136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9054" y="5157192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2322" y="5661248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02134"/>
              </p:ext>
            </p:extLst>
          </p:nvPr>
        </p:nvGraphicFramePr>
        <p:xfrm>
          <a:off x="4504350" y="4293096"/>
          <a:ext cx="30919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‘H’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‘e’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‘o’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3888" y="6156593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a[2][3];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a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a[1]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a[0][2] 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004048" y="3069697"/>
            <a:ext cx="10081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// 24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3664829"/>
            <a:ext cx="10081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// 12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293096"/>
            <a:ext cx="10081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// 4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5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24601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*p = </a:t>
            </a:r>
            <a:r>
              <a:rPr lang="en-US" altLang="zh-CN" dirty="0" err="1"/>
              <a:t>malloc</a:t>
            </a:r>
            <a:r>
              <a:rPr lang="en-US" altLang="zh-CN" dirty="0"/>
              <a:t>( 100 );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请计算  </a:t>
            </a:r>
            <a:r>
              <a:rPr lang="en-US" altLang="zh-CN" dirty="0" err="1"/>
              <a:t>sizeof</a:t>
            </a:r>
            <a:r>
              <a:rPr lang="en-US" altLang="zh-CN" dirty="0"/>
              <a:t> ( p ) =</a:t>
            </a:r>
          </a:p>
          <a:p>
            <a:pPr marL="0" indent="0">
              <a:buNone/>
            </a:pPr>
            <a:r>
              <a:rPr lang="zh-CN" altLang="en-US" dirty="0"/>
              <a:t>请计算  </a:t>
            </a:r>
            <a:r>
              <a:rPr lang="en-US" altLang="zh-CN" dirty="0" err="1"/>
              <a:t>sizeof</a:t>
            </a:r>
            <a:r>
              <a:rPr lang="en-US" altLang="zh-CN" dirty="0"/>
              <a:t> ( </a:t>
            </a:r>
            <a:r>
              <a:rPr lang="zh-CN" altLang="en-US" dirty="0"/>
              <a:t>*</a:t>
            </a:r>
            <a:r>
              <a:rPr lang="en-US" altLang="zh-CN" dirty="0"/>
              <a:t>p ) =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364088" y="3092879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725144"/>
            <a:ext cx="446449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+mn-lt"/>
                <a:ea typeface="+mn-ea"/>
              </a:rPr>
              <a:t>sizeof</a:t>
            </a:r>
            <a:r>
              <a:rPr lang="en-US" altLang="zh-CN" sz="3200" b="1" dirty="0">
                <a:latin typeface="+mn-lt"/>
                <a:ea typeface="+mn-ea"/>
              </a:rPr>
              <a:t>( *((char *)p) ) = 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4746349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5508104" y="3703904"/>
            <a:ext cx="194421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lt"/>
                <a:ea typeface="+mn-ea"/>
              </a:rPr>
              <a:t>编译报错</a:t>
            </a:r>
          </a:p>
        </p:txBody>
      </p:sp>
    </p:spTree>
    <p:extLst>
      <p:ext uri="{BB962C8B-B14F-4D97-AF65-F5344CB8AC3E}">
        <p14:creationId xmlns:p14="http://schemas.microsoft.com/office/powerpoint/2010/main" val="17425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05000"/>
            <a:ext cx="8138864" cy="4836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double *p = new double[100];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 =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*p ) =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double a[100];</a:t>
            </a:r>
          </a:p>
          <a:p>
            <a:pPr marL="0" indent="0">
              <a:buNone/>
            </a:pPr>
            <a:r>
              <a:rPr lang="en-US" altLang="zh-CN" dirty="0"/>
              <a:t>p = a;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a ) =            </a:t>
            </a:r>
            <a:r>
              <a:rPr lang="en-US" altLang="zh-CN" dirty="0" err="1"/>
              <a:t>sizeof</a:t>
            </a:r>
            <a:r>
              <a:rPr lang="en-US" altLang="zh-CN" dirty="0"/>
              <a:t> ( a[0] ) =          </a:t>
            </a:r>
            <a:r>
              <a:rPr lang="en-US" altLang="zh-CN" dirty="0" err="1"/>
              <a:t>sizeof</a:t>
            </a:r>
            <a:r>
              <a:rPr lang="en-US" altLang="zh-CN" dirty="0"/>
              <a:t>( p[0] ) =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059832" y="249289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 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07767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889112" y="5445224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800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103510" y="54172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322884" y="59319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</a:t>
            </a:r>
            <a:endParaRPr lang="zh-CN" alt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4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double **p = NULL;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*p 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33188" y="249289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// 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188" y="3077671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// 4</a:t>
            </a:r>
            <a:endParaRPr lang="zh-CN" alt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4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double *****p = NULL;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**p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***p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****p );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*****p 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33188" y="24928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188" y="307767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37" y="36538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37" y="427336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764" y="488304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764" y="54542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</a:t>
            </a:r>
            <a:endParaRPr lang="zh-CN" alt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3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700808"/>
            <a:ext cx="7239000" cy="23851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char  *p[2];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 = 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*p ) =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p[0] ) =          </a:t>
            </a:r>
            <a:r>
              <a:rPr lang="en-US" altLang="zh-CN" dirty="0" err="1"/>
              <a:t>sizeof</a:t>
            </a:r>
            <a:r>
              <a:rPr lang="en-US" altLang="zh-CN" dirty="0"/>
              <a:t> ( *p[0] ) =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853179" y="2276872"/>
            <a:ext cx="43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303455"/>
            <a:ext cx="7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r>
              <a:rPr lang="zh-CN" altLang="en-US" sz="3200" b="1" dirty="0"/>
              <a:t>是数组，数组元素的类型是指针 </a:t>
            </a:r>
            <a:r>
              <a:rPr lang="en-US" altLang="zh-CN" sz="3200" b="1" dirty="0"/>
              <a:t>char</a:t>
            </a:r>
            <a:r>
              <a:rPr lang="zh-CN" altLang="en-US" sz="3200" b="1" dirty="0"/>
              <a:t>*</a:t>
            </a:r>
            <a:endParaRPr lang="en-US" altLang="zh-CN" sz="3200" b="1" dirty="0"/>
          </a:p>
          <a:p>
            <a:r>
              <a:rPr lang="en-US" altLang="zh-CN" sz="3200" b="1" dirty="0"/>
              <a:t>char *q;    p[0] =  q; </a:t>
            </a:r>
          </a:p>
          <a:p>
            <a:r>
              <a:rPr lang="en-US" altLang="zh-CN" sz="3200" b="1" dirty="0"/>
              <a:t>char c;       p[1] = &amp;c;</a:t>
            </a:r>
          </a:p>
          <a:p>
            <a:r>
              <a:rPr lang="zh-CN" altLang="en-US" sz="3200" b="1" dirty="0"/>
              <a:t>另外，写成 </a:t>
            </a:r>
            <a:r>
              <a:rPr lang="en-US" altLang="zh-CN" sz="3200" b="1" dirty="0">
                <a:solidFill>
                  <a:srgbClr val="FFC000"/>
                </a:solidFill>
              </a:rPr>
              <a:t>char* p[2]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稍微清晰一点。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995936" y="2893405"/>
            <a:ext cx="43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374922" y="3489703"/>
            <a:ext cx="43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319005" y="3478180"/>
            <a:ext cx="43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49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7850832" cy="31683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short  (*p)[3];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 = 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*p ) = 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(*p)[1] ) =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p[0][1] ) =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275856" y="220486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r>
              <a:rPr lang="zh-CN" altLang="en-US" sz="3200" b="1" dirty="0"/>
              <a:t>是指针，指向类型为“</a:t>
            </a:r>
            <a:r>
              <a:rPr lang="en-US" altLang="zh-CN" sz="3200" b="1" dirty="0"/>
              <a:t>short [3]</a:t>
            </a:r>
            <a:r>
              <a:rPr lang="zh-CN" altLang="en-US" sz="3200" b="1" dirty="0"/>
              <a:t>”的数组：</a:t>
            </a:r>
            <a:endParaRPr lang="en-US" altLang="zh-CN" sz="3200" b="1" dirty="0"/>
          </a:p>
          <a:p>
            <a:r>
              <a:rPr lang="en-US" altLang="zh-CN" sz="3200" b="1" dirty="0"/>
              <a:t>short a[3];</a:t>
            </a:r>
          </a:p>
          <a:p>
            <a:r>
              <a:rPr lang="en-US" altLang="zh-CN" sz="3200" b="1" dirty="0"/>
              <a:t>p = &amp;a;</a:t>
            </a:r>
            <a:endParaRPr lang="zh-CN" altLang="en-US" sz="3200" b="1" dirty="0"/>
          </a:p>
        </p:txBody>
      </p:sp>
      <p:sp>
        <p:nvSpPr>
          <p:cNvPr id="7" name="TextBox 4"/>
          <p:cNvSpPr txBox="1"/>
          <p:nvPr/>
        </p:nvSpPr>
        <p:spPr>
          <a:xfrm>
            <a:off x="3347864" y="278963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175956" y="337441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175956" y="399199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83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28800"/>
            <a:ext cx="7239000" cy="3110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char (*p)(float, double);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 );</a:t>
            </a:r>
          </a:p>
          <a:p>
            <a:pPr marL="0" indent="0">
              <a:buNone/>
            </a:pPr>
            <a:r>
              <a:rPr lang="en-US" altLang="zh-CN" dirty="0"/>
              <a:t>float x; double y;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p(x, y) 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066188" y="2852936"/>
            <a:ext cx="92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//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756" y="4739660"/>
            <a:ext cx="785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r>
              <a:rPr lang="zh-CN" altLang="en-US" sz="3200" b="1" dirty="0"/>
              <a:t>是指针</a:t>
            </a:r>
            <a:r>
              <a:rPr lang="en-US" altLang="zh-CN" sz="3200" b="1" dirty="0"/>
              <a:t>--</a:t>
            </a:r>
            <a:r>
              <a:rPr lang="zh-CN" altLang="en-US" sz="3200" b="1" dirty="0"/>
              <a:t>函数指针。指向一个函数，这个函数的返回值是</a:t>
            </a:r>
            <a:r>
              <a:rPr lang="en-US" altLang="zh-CN" sz="3200" b="1" dirty="0"/>
              <a:t>char</a:t>
            </a:r>
            <a:r>
              <a:rPr lang="zh-CN" altLang="en-US" sz="3200" b="1" dirty="0"/>
              <a:t>，接收两个参数，这两个参数的类型是</a:t>
            </a:r>
            <a:r>
              <a:rPr lang="en-US" altLang="zh-CN" sz="3200" b="1" dirty="0"/>
              <a:t>float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double</a:t>
            </a:r>
            <a:r>
              <a:rPr lang="zh-CN" altLang="en-US" sz="3200" b="1" dirty="0"/>
              <a:t>。</a:t>
            </a:r>
            <a:endParaRPr lang="en-US" altLang="zh-C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6188" y="4005064"/>
            <a:ext cx="92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0487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 ( char *s 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  </a:t>
            </a:r>
            <a:r>
              <a:rPr lang="en-US" altLang="zh-CN" dirty="0" err="1"/>
              <a:t>sizeof</a:t>
            </a:r>
            <a:r>
              <a:rPr lang="en-US" altLang="zh-CN" dirty="0"/>
              <a:t>( s ) =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  </a:t>
            </a:r>
            <a:r>
              <a:rPr lang="en-US" altLang="zh-CN" dirty="0" err="1"/>
              <a:t>sizeof</a:t>
            </a:r>
            <a:r>
              <a:rPr lang="en-US" altLang="zh-CN" dirty="0"/>
              <a:t>( *s ) =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012160" y="3068960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1064" y="3653735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6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533A-BCE4-422E-B394-B7FE641D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406F8-170D-4D58-B17D-EDFE6130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6832"/>
            <a:ext cx="7239000" cy="4912568"/>
          </a:xfrm>
        </p:spPr>
        <p:txBody>
          <a:bodyPr/>
          <a:lstStyle/>
          <a:p>
            <a:r>
              <a:rPr lang="zh-CN" altLang="en-US" sz="2800" dirty="0"/>
              <a:t>零值比较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/>
              <a:t>Sizeof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断言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重载、隐藏、覆盖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单例模式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6F086-0F1C-407A-8A14-3798E689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幻灯片缩放定位 5">
                <a:extLst>
                  <a:ext uri="{FF2B5EF4-FFF2-40B4-BE49-F238E27FC236}">
                    <a16:creationId xmlns:a16="http://schemas.microsoft.com/office/drawing/2014/main" id="{1C243CAE-0E47-4694-8169-61342C5494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2061378"/>
                  </p:ext>
                </p:extLst>
              </p:nvPr>
            </p:nvGraphicFramePr>
            <p:xfrm>
              <a:off x="4716016" y="1680696"/>
              <a:ext cx="1172996" cy="879747"/>
            </p:xfrm>
            <a:graphic>
              <a:graphicData uri="http://schemas.microsoft.com/office/powerpoint/2016/slidezoom">
                <pslz:sldZm>
                  <pslz:sldZmObj sldId="332" cId="820807791">
                    <pslz:zmPr id="{CF5824B4-D64D-4E30-AFDC-409FEEE4F48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96" cy="8797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幻灯片缩放定位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243CAE-0E47-4694-8169-61342C549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6016" y="1680696"/>
                <a:ext cx="1172996" cy="8797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幻灯片缩放定位 7">
                <a:extLst>
                  <a:ext uri="{FF2B5EF4-FFF2-40B4-BE49-F238E27FC236}">
                    <a16:creationId xmlns:a16="http://schemas.microsoft.com/office/drawing/2014/main" id="{725A0ADF-39BD-4A82-9FF8-B2CEBAEC6B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5772638"/>
                  </p:ext>
                </p:extLst>
              </p:nvPr>
            </p:nvGraphicFramePr>
            <p:xfrm>
              <a:off x="4716017" y="2647725"/>
              <a:ext cx="1172996" cy="879747"/>
            </p:xfrm>
            <a:graphic>
              <a:graphicData uri="http://schemas.microsoft.com/office/powerpoint/2016/slidezoom">
                <pslz:sldZm>
                  <pslz:sldZmObj sldId="315" cId="986195359">
                    <pslz:zmPr id="{A964BAB2-3CC0-4A07-955F-AB4006B9130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96" cy="8797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幻灯片缩放定位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25A0ADF-39BD-4A82-9FF8-B2CEBAEC6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017" y="2647725"/>
                <a:ext cx="1172996" cy="8797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幻灯片缩放定位 11">
                <a:extLst>
                  <a:ext uri="{FF2B5EF4-FFF2-40B4-BE49-F238E27FC236}">
                    <a16:creationId xmlns:a16="http://schemas.microsoft.com/office/drawing/2014/main" id="{C906C5D3-67D6-42E2-95E4-E60602C7EF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877521"/>
                  </p:ext>
                </p:extLst>
              </p:nvPr>
            </p:nvGraphicFramePr>
            <p:xfrm>
              <a:off x="4706906" y="3614755"/>
              <a:ext cx="1172997" cy="879748"/>
            </p:xfrm>
            <a:graphic>
              <a:graphicData uri="http://schemas.microsoft.com/office/powerpoint/2016/slidezoom">
                <pslz:sldZm>
                  <pslz:sldZmObj sldId="318" cId="1599285179">
                    <pslz:zmPr id="{2C671305-1D02-4ED3-93DB-F926FF40A44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97" cy="8797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幻灯片缩放定位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06C5D3-67D6-42E2-95E4-E60602C7EF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6906" y="3614755"/>
                <a:ext cx="1172997" cy="8797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幻灯片缩放定位 13">
                <a:extLst>
                  <a:ext uri="{FF2B5EF4-FFF2-40B4-BE49-F238E27FC236}">
                    <a16:creationId xmlns:a16="http://schemas.microsoft.com/office/drawing/2014/main" id="{5F11BF59-B248-4462-A3F5-28DB1F1FBC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1938770"/>
                  </p:ext>
                </p:extLst>
              </p:nvPr>
            </p:nvGraphicFramePr>
            <p:xfrm>
              <a:off x="4718956" y="4581786"/>
              <a:ext cx="1168979" cy="876735"/>
            </p:xfrm>
            <a:graphic>
              <a:graphicData uri="http://schemas.microsoft.com/office/powerpoint/2016/slidezoom">
                <pslz:sldZm>
                  <pslz:sldZmObj sldId="339" cId="1163013600">
                    <pslz:zmPr id="{7780B245-12B4-48B9-A238-4D555D08104C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8979" cy="8767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幻灯片缩放定位 1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11BF59-B248-4462-A3F5-28DB1F1FB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8956" y="4581786"/>
                <a:ext cx="1168979" cy="8767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幻灯片缩放定位 15">
                <a:extLst>
                  <a:ext uri="{FF2B5EF4-FFF2-40B4-BE49-F238E27FC236}">
                    <a16:creationId xmlns:a16="http://schemas.microsoft.com/office/drawing/2014/main" id="{E7256637-6499-4FA2-BF50-EECD25DFBC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961234"/>
                  </p:ext>
                </p:extLst>
              </p:nvPr>
            </p:nvGraphicFramePr>
            <p:xfrm>
              <a:off x="4718956" y="5545803"/>
              <a:ext cx="1168979" cy="876735"/>
            </p:xfrm>
            <a:graphic>
              <a:graphicData uri="http://schemas.microsoft.com/office/powerpoint/2016/slidezoom">
                <pslz:sldZm>
                  <pslz:sldZmObj sldId="349" cId="3632277292">
                    <pslz:zmPr id="{CBE9AE0B-9C37-403E-8496-333F4DF5D8F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8979" cy="8767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幻灯片缩放定位 1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7256637-6499-4FA2-BF50-EECD25DFBC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8956" y="5545803"/>
                <a:ext cx="1168979" cy="8767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71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29594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 ( char s[100] 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  </a:t>
            </a:r>
            <a:r>
              <a:rPr lang="en-US" altLang="zh-CN" dirty="0" err="1"/>
              <a:t>sizeof</a:t>
            </a:r>
            <a:r>
              <a:rPr lang="en-US" altLang="zh-CN" dirty="0"/>
              <a:t>( s ) =</a:t>
            </a:r>
          </a:p>
          <a:p>
            <a:pPr marL="0" indent="0">
              <a:buNone/>
            </a:pPr>
            <a:r>
              <a:rPr lang="zh-CN" altLang="en-US" dirty="0"/>
              <a:t>        计算  </a:t>
            </a:r>
            <a:r>
              <a:rPr lang="en-US" altLang="zh-CN" dirty="0" err="1"/>
              <a:t>sizeof</a:t>
            </a:r>
            <a:r>
              <a:rPr lang="en-US" altLang="zh-CN" dirty="0"/>
              <a:t>( *s ) =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012160" y="3068960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1064" y="3653735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864479"/>
            <a:ext cx="4176464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void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 ( char *s ) </a:t>
            </a:r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 ( char s[ ] ) 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603064" y="6027159"/>
            <a:ext cx="64087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以上三种函数的参数写法等价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858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 ( char s[2][3] 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 s ) =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 *s ) =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sizeof</a:t>
            </a:r>
            <a:r>
              <a:rPr lang="en-US" altLang="zh-CN" dirty="0"/>
              <a:t>( s[1] ) =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932040" y="3068960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440" y="3688012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3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0179" y="4272787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3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2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470" y="1682006"/>
            <a:ext cx="7239000" cy="35471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 ( char s[ ][3] 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 s ) =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 *s ) =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sizeof</a:t>
            </a:r>
            <a:r>
              <a:rPr lang="en-US" altLang="zh-CN" dirty="0"/>
              <a:t>( s[1] ) =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729606" y="2870828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3622" y="3461767"/>
            <a:ext cx="490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3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256" y="5323582"/>
            <a:ext cx="7632848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本函数和上页函数的参数与下面写法等价：</a:t>
            </a:r>
            <a:endParaRPr lang="en-US" altLang="zh-CN" sz="3200" dirty="0"/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 ( char (*s)[3] )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118855" y="4064560"/>
            <a:ext cx="490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3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1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2964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 ( char *s[3] 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  </a:t>
            </a:r>
            <a:r>
              <a:rPr lang="en-US" altLang="zh-CN" dirty="0" err="1"/>
              <a:t>sizeof</a:t>
            </a:r>
            <a:r>
              <a:rPr lang="en-US" altLang="zh-CN" dirty="0"/>
              <a:t>( s ) =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  </a:t>
            </a:r>
            <a:r>
              <a:rPr lang="en-US" altLang="zh-CN" dirty="0" err="1"/>
              <a:t>sizeof</a:t>
            </a:r>
            <a:r>
              <a:rPr lang="en-US" altLang="zh-CN" dirty="0"/>
              <a:t>( *s ) =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868144" y="3068960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3645024"/>
            <a:ext cx="93610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864479"/>
            <a:ext cx="640871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本函数的参数与下面两种写法等价：</a:t>
            </a:r>
            <a:endParaRPr lang="en-US" altLang="zh-CN" sz="3200" dirty="0"/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 ( char *s[ ] ) </a:t>
            </a:r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 ( char **s ) </a:t>
            </a:r>
          </a:p>
        </p:txBody>
      </p:sp>
    </p:spTree>
    <p:extLst>
      <p:ext uri="{BB962C8B-B14F-4D97-AF65-F5344CB8AC3E}">
        <p14:creationId xmlns:p14="http://schemas.microsoft.com/office/powerpoint/2010/main" val="32870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Text Box 5"/>
          <p:cNvSpPr txBox="1">
            <a:spLocks noChangeArrowheads="1"/>
          </p:cNvSpPr>
          <p:nvPr/>
        </p:nvSpPr>
        <p:spPr bwMode="auto">
          <a:xfrm>
            <a:off x="8459788" y="6477000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fld id="{2A07C3E3-FA09-4AFF-9B84-B9B9289C8BCE}" type="slidenum">
              <a:rPr lang="en-US" altLang="zh-CN" sz="1600" b="0" smtClean="0">
                <a:solidFill>
                  <a:srgbClr val="FFFFFF"/>
                </a:solidFill>
                <a:latin typeface="宋体" panose="02010600030101010101" pitchFamily="2" charset="-122"/>
              </a:rPr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600" b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332656"/>
            <a:ext cx="4392488" cy="2952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 ( char s[2][3] 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*s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s[1]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s[1][1]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s[1][1]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" name="TextBox 4"/>
          <p:cNvSpPr txBox="1"/>
          <p:nvPr/>
        </p:nvSpPr>
        <p:spPr>
          <a:xfrm>
            <a:off x="1115616" y="346209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a[2][3];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3977409" y="346209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a[1][3];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6084168" y="112474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(*s) [3]</a:t>
            </a:r>
            <a:endParaRPr lang="zh-CN" altLang="en-US" dirty="0"/>
          </a:p>
          <a:p>
            <a:r>
              <a:rPr lang="en-US" altLang="zh-CN" dirty="0"/>
              <a:t>char s[ ][3]</a:t>
            </a:r>
            <a:endParaRPr lang="zh-CN" alt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1115616" y="4830251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a[2][4];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977409" y="4830251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b[3];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(&amp;b);</a:t>
            </a:r>
          </a:p>
        </p:txBody>
      </p:sp>
    </p:spTree>
    <p:extLst>
      <p:ext uri="{BB962C8B-B14F-4D97-AF65-F5344CB8AC3E}">
        <p14:creationId xmlns:p14="http://schemas.microsoft.com/office/powerpoint/2010/main" val="12670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Text Box 5"/>
          <p:cNvSpPr txBox="1">
            <a:spLocks noChangeArrowheads="1"/>
          </p:cNvSpPr>
          <p:nvPr/>
        </p:nvSpPr>
        <p:spPr bwMode="auto">
          <a:xfrm>
            <a:off x="8459788" y="6477000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fld id="{2A07C3E3-FA09-4AFF-9B84-B9B9289C8BCE}" type="slidenum">
              <a:rPr lang="en-US" altLang="zh-CN" sz="1600" b="0" smtClean="0">
                <a:solidFill>
                  <a:srgbClr val="FFFFFF"/>
                </a:solidFill>
                <a:latin typeface="宋体" panose="02010600030101010101" pitchFamily="2" charset="-122"/>
              </a:rPr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600" b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316" y="404664"/>
            <a:ext cx="4392724" cy="3024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 ( char *s[3] 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*s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s[1]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 ( s[1][1] 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s[1][1]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2" name="TextBox 4"/>
          <p:cNvSpPr txBox="1"/>
          <p:nvPr/>
        </p:nvSpPr>
        <p:spPr>
          <a:xfrm>
            <a:off x="593740" y="367275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a[2][3];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302950" y="367812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(*a)[3];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6012160" y="366186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 </a:t>
            </a:r>
            <a:r>
              <a:rPr lang="zh-CN" altLang="en-US" dirty="0"/>
              <a:t>*</a:t>
            </a:r>
            <a:r>
              <a:rPr lang="en-US" altLang="zh-CN" dirty="0"/>
              <a:t>*a;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(a);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5793198" y="9807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zh-CN" altLang="en-US" dirty="0"/>
              <a:t>*</a:t>
            </a:r>
            <a:r>
              <a:rPr lang="en-US" altLang="zh-CN" dirty="0"/>
              <a:t>*s</a:t>
            </a:r>
            <a:endParaRPr lang="zh-CN" altLang="en-US" dirty="0"/>
          </a:p>
          <a:p>
            <a:r>
              <a:rPr lang="en-US" altLang="zh-CN" dirty="0"/>
              <a:t>char s[ ][ ]</a:t>
            </a:r>
            <a:endParaRPr lang="zh-CN" altLang="en-US" dirty="0"/>
          </a:p>
        </p:txBody>
      </p:sp>
      <p:sp>
        <p:nvSpPr>
          <p:cNvPr id="16" name="TextBox 4"/>
          <p:cNvSpPr txBox="1"/>
          <p:nvPr/>
        </p:nvSpPr>
        <p:spPr>
          <a:xfrm>
            <a:off x="827584" y="4773906"/>
            <a:ext cx="348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如何改造使其编译通过？</a:t>
            </a:r>
            <a:endParaRPr lang="en-US" altLang="zh-CN" dirty="0"/>
          </a:p>
        </p:txBody>
      </p:sp>
      <p:sp>
        <p:nvSpPr>
          <p:cNvPr id="17" name="TextBox 4"/>
          <p:cNvSpPr txBox="1"/>
          <p:nvPr/>
        </p:nvSpPr>
        <p:spPr>
          <a:xfrm>
            <a:off x="827584" y="561782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运行时呢？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90" y="3096087"/>
            <a:ext cx="7162800" cy="1143000"/>
          </a:xfrm>
        </p:spPr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8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  <a:r>
              <a:rPr lang="en-US" altLang="zh-CN"/>
              <a:t>assert </a:t>
            </a:r>
            <a:r>
              <a:rPr lang="zh-CN" altLang="en-US" dirty="0"/>
              <a:t>预处理宏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92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9FFCC"/>
                </a:solidFill>
              </a:rPr>
              <a:t>assert(expr);</a:t>
            </a:r>
          </a:p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如果表达式</a:t>
            </a:r>
            <a:r>
              <a:rPr lang="en-US" altLang="zh-CN" sz="3200" b="1" dirty="0">
                <a:solidFill>
                  <a:schemeClr val="tx1"/>
                </a:solidFill>
                <a:cs typeface="+mn-cs"/>
              </a:rPr>
              <a:t>expr</a:t>
            </a: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的值为</a:t>
            </a:r>
            <a:r>
              <a:rPr lang="en-US" altLang="zh-CN" sz="3200" b="1" dirty="0" err="1">
                <a:solidFill>
                  <a:schemeClr val="tx1"/>
                </a:solidFill>
                <a:cs typeface="+mn-cs"/>
              </a:rPr>
              <a:t>flase</a:t>
            </a: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（或</a:t>
            </a:r>
            <a:r>
              <a:rPr lang="en-US" altLang="zh-CN" sz="3200" b="1" dirty="0">
                <a:solidFill>
                  <a:schemeClr val="tx1"/>
                </a:solidFill>
                <a:cs typeface="+mn-cs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），</a:t>
            </a:r>
            <a:r>
              <a:rPr lang="en-US" altLang="zh-CN" sz="3200" b="1" dirty="0">
                <a:solidFill>
                  <a:schemeClr val="tx1"/>
                </a:solidFill>
                <a:cs typeface="+mn-cs"/>
              </a:rPr>
              <a:t>assert</a:t>
            </a: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会输出一条错误信息（</a:t>
            </a:r>
            <a:r>
              <a:rPr lang="en-US" altLang="zh-CN" sz="3200" b="1" dirty="0" err="1">
                <a:solidFill>
                  <a:schemeClr val="tx1"/>
                </a:solidFill>
                <a:cs typeface="+mn-cs"/>
              </a:rPr>
              <a:t>cerr</a:t>
            </a:r>
            <a:r>
              <a:rPr lang="zh-CN" altLang="en-US" sz="3200" b="1" dirty="0">
                <a:solidFill>
                  <a:schemeClr val="tx1"/>
                </a:solidFill>
                <a:cs typeface="+mn-cs"/>
              </a:rPr>
              <a:t>）然后终止程序；否则不做任何处理。</a:t>
            </a:r>
            <a:endParaRPr lang="en-US" altLang="zh-CN" sz="3200" b="1" dirty="0">
              <a:solidFill>
                <a:schemeClr val="tx1"/>
              </a:solidFill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cassert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预处理指令，不在命名空间</a:t>
            </a:r>
            <a:r>
              <a:rPr lang="en-US" altLang="zh-CN" dirty="0" err="1"/>
              <a:t>std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649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 </a:t>
            </a:r>
            <a:r>
              <a:rPr lang="zh-CN" altLang="en-US" dirty="0"/>
              <a:t>预处理宏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只在</a:t>
            </a:r>
            <a:r>
              <a:rPr lang="en-US" altLang="zh-CN" sz="2400" dirty="0"/>
              <a:t>Debug</a:t>
            </a:r>
            <a:r>
              <a:rPr lang="zh-CN" altLang="en-US" sz="2400" dirty="0"/>
              <a:t>编译模式下有效，在</a:t>
            </a:r>
            <a:r>
              <a:rPr lang="en-US" altLang="zh-CN" sz="2400" dirty="0"/>
              <a:t>Release</a:t>
            </a:r>
            <a:r>
              <a:rPr lang="zh-CN" altLang="en-US" sz="2400" dirty="0"/>
              <a:t>编译模式下无效。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有助于调试程序。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为了捕捉编程时的错误，而不是用户输入或者运行时的错误。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当程序开发结束调试（</a:t>
            </a:r>
            <a:r>
              <a:rPr lang="en-US" altLang="zh-CN" sz="2400" dirty="0"/>
              <a:t>debugging</a:t>
            </a:r>
            <a:r>
              <a:rPr lang="zh-CN" altLang="en-US" sz="2400" dirty="0"/>
              <a:t>）阶段后，该宏就不会再有效。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30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20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两整数相除，结果四舍五入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divide(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assert(y != 0);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t = </a:t>
            </a:r>
            <a:r>
              <a:rPr lang="en-US" altLang="zh-CN" dirty="0" err="1"/>
              <a:t>int</a:t>
            </a:r>
            <a:r>
              <a:rPr lang="en-US" altLang="zh-CN" dirty="0"/>
              <a:t>(float(x) / float(y) + 0.5);</a:t>
            </a:r>
          </a:p>
          <a:p>
            <a:pPr marL="0" indent="0">
              <a:buNone/>
            </a:pPr>
            <a:r>
              <a:rPr lang="en-US" altLang="zh-CN" dirty="0"/>
              <a:t>    return 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25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162800" cy="2592288"/>
          </a:xfrm>
        </p:spPr>
        <p:txBody>
          <a:bodyPr/>
          <a:lstStyle/>
          <a:p>
            <a:r>
              <a:rPr lang="zh-CN" altLang="en-US" dirty="0"/>
              <a:t>与“零值”比较</a:t>
            </a:r>
            <a:br>
              <a:rPr lang="en-US" altLang="zh-CN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0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20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已知</a:t>
            </a:r>
            <a:r>
              <a:rPr lang="en-US" altLang="zh-CN" dirty="0" err="1"/>
              <a:t>strcpy</a:t>
            </a:r>
            <a:r>
              <a:rPr lang="zh-CN" altLang="en-US" dirty="0"/>
              <a:t>函数的原型是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*</a:t>
            </a:r>
            <a:r>
              <a:rPr lang="en-US" altLang="zh-CN" dirty="0" err="1"/>
              <a:t>strcpy</a:t>
            </a:r>
            <a:r>
              <a:rPr lang="en-US" altLang="zh-CN" dirty="0"/>
              <a:t>(char *</a:t>
            </a:r>
            <a:r>
              <a:rPr lang="en-US" altLang="zh-CN" dirty="0" err="1"/>
              <a:t>strDest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strSrc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  <a:r>
              <a:rPr lang="en-US" altLang="zh-CN" dirty="0" err="1"/>
              <a:t>strDest</a:t>
            </a:r>
            <a:r>
              <a:rPr lang="zh-CN" altLang="en-US" dirty="0"/>
              <a:t>是目的字符串，</a:t>
            </a:r>
            <a:r>
              <a:rPr lang="en-US" altLang="zh-CN" dirty="0" err="1"/>
              <a:t>strSrc</a:t>
            </a:r>
            <a:r>
              <a:rPr lang="zh-CN" altLang="en-US" dirty="0"/>
              <a:t>是源字符串。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不调用</a:t>
            </a:r>
            <a:r>
              <a:rPr lang="en-US" altLang="zh-CN" dirty="0"/>
              <a:t>C++/C</a:t>
            </a:r>
            <a:r>
              <a:rPr lang="zh-CN" altLang="en-US" dirty="0"/>
              <a:t>的字符串库函数，请编写函数 </a:t>
            </a:r>
            <a:r>
              <a:rPr lang="en-US" altLang="zh-CN" dirty="0" err="1"/>
              <a:t>strcpy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拷贝字符串</a:t>
            </a:r>
          </a:p>
        </p:txBody>
      </p:sp>
    </p:spTree>
    <p:extLst>
      <p:ext uri="{BB962C8B-B14F-4D97-AF65-F5344CB8AC3E}">
        <p14:creationId xmlns:p14="http://schemas.microsoft.com/office/powerpoint/2010/main" val="167176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640960" cy="4392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char *</a:t>
            </a:r>
            <a:r>
              <a:rPr lang="en-US" altLang="zh-CN" sz="2800" dirty="0" err="1"/>
              <a:t>strcpy</a:t>
            </a:r>
            <a:r>
              <a:rPr lang="en-US" altLang="zh-CN" sz="2800" dirty="0"/>
              <a:t>(char *</a:t>
            </a:r>
            <a:r>
              <a:rPr lang="en-US" altLang="zh-CN" sz="2800" dirty="0" err="1"/>
              <a:t>strDest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 *</a:t>
            </a:r>
            <a:r>
              <a:rPr lang="en-US" altLang="zh-CN" sz="2800" dirty="0" err="1"/>
              <a:t>strSrc</a:t>
            </a:r>
            <a:r>
              <a:rPr lang="en-US" altLang="zh-CN" sz="2800" dirty="0"/>
              <a:t>); 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assert((</a:t>
            </a:r>
            <a:r>
              <a:rPr lang="en-US" altLang="zh-CN" sz="2800" dirty="0" err="1"/>
              <a:t>strDest</a:t>
            </a:r>
            <a:r>
              <a:rPr lang="en-US" altLang="zh-CN" sz="2800" dirty="0"/>
              <a:t>!=NULL) &amp;&amp; (</a:t>
            </a:r>
            <a:r>
              <a:rPr lang="en-US" altLang="zh-CN" sz="2800" dirty="0" err="1"/>
              <a:t>strSrc</a:t>
            </a:r>
            <a:r>
              <a:rPr lang="en-US" altLang="zh-CN" sz="2800" dirty="0"/>
              <a:t> !=NULL));</a:t>
            </a:r>
          </a:p>
          <a:p>
            <a:pPr marL="0" indent="0">
              <a:buNone/>
            </a:pPr>
            <a:r>
              <a:rPr lang="en-US" altLang="zh-CN" sz="2800" dirty="0"/>
              <a:t>	char *address = </a:t>
            </a:r>
            <a:r>
              <a:rPr lang="en-US" altLang="zh-CN" sz="2800" dirty="0" err="1"/>
              <a:t>strDest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/>
              <a:t>	while( (*</a:t>
            </a:r>
            <a:r>
              <a:rPr lang="en-US" altLang="zh-CN" sz="2800" dirty="0" err="1"/>
              <a:t>strDest</a:t>
            </a:r>
            <a:r>
              <a:rPr lang="en-US" altLang="zh-CN" sz="2800" dirty="0"/>
              <a:t>++ = * </a:t>
            </a:r>
            <a:r>
              <a:rPr lang="en-US" altLang="zh-CN" sz="2800" dirty="0" err="1"/>
              <a:t>strSrc</a:t>
            </a:r>
            <a:r>
              <a:rPr lang="en-US" altLang="zh-CN" sz="2800" dirty="0"/>
              <a:t>++) != ‘\0’</a:t>
            </a:r>
            <a:r>
              <a:rPr lang="en-US" altLang="zh-CN" sz="2800"/>
              <a:t> 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return address;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8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1362075"/>
          </a:xfrm>
        </p:spPr>
        <p:txBody>
          <a:bodyPr/>
          <a:lstStyle/>
          <a:p>
            <a:r>
              <a:rPr lang="zh-CN" altLang="en-US" dirty="0"/>
              <a:t>重载、隐藏、覆盖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overload, hide, override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013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成员函数的重载、隐藏与覆盖很容易混淆，</a:t>
            </a:r>
            <a:r>
              <a:rPr lang="en-US" altLang="zh-CN" b="0" dirty="0"/>
              <a:t>C++</a:t>
            </a:r>
            <a:r>
              <a:rPr lang="zh-CN" altLang="en-US" b="0" dirty="0"/>
              <a:t>程序员必须要搞清楚</a:t>
            </a:r>
            <a:br>
              <a:rPr lang="zh-CN" altLang="en-US" dirty="0"/>
            </a:br>
            <a:r>
              <a:rPr lang="zh-CN" altLang="en-US" b="0" dirty="0"/>
              <a:t>概念，否则错误将防不胜防。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719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重载与覆盖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成员函数被重载的特征：</a:t>
            </a:r>
          </a:p>
          <a:p>
            <a:pPr lvl="1"/>
            <a:r>
              <a:rPr lang="zh-CN" altLang="zh-CN" sz="2000" dirty="0"/>
              <a:t>相同的范围（在同一个类中）；</a:t>
            </a:r>
          </a:p>
          <a:p>
            <a:pPr lvl="1"/>
            <a:r>
              <a:rPr lang="zh-CN" altLang="zh-CN" sz="2000" dirty="0"/>
              <a:t>函数名字相同；</a:t>
            </a:r>
          </a:p>
          <a:p>
            <a:pPr lvl="1"/>
            <a:r>
              <a:rPr lang="zh-CN" altLang="zh-CN" sz="2000" dirty="0"/>
              <a:t>参数不同；</a:t>
            </a:r>
          </a:p>
          <a:p>
            <a:pPr lvl="1"/>
            <a:r>
              <a:rPr lang="en-US" altLang="zh-CN" sz="2000" dirty="0"/>
              <a:t>virtual</a:t>
            </a:r>
            <a:r>
              <a:rPr lang="zh-CN" altLang="zh-CN" sz="2000" dirty="0"/>
              <a:t>关键字可有可无。</a:t>
            </a:r>
          </a:p>
          <a:p>
            <a:r>
              <a:rPr lang="zh-CN" altLang="zh-CN" sz="2400" dirty="0"/>
              <a:t>覆盖是指派生类函数覆盖基类函数，特征是：</a:t>
            </a:r>
          </a:p>
          <a:p>
            <a:pPr lvl="1"/>
            <a:r>
              <a:rPr lang="zh-CN" altLang="zh-CN" sz="2000" dirty="0"/>
              <a:t>不同的范围（分别位于派生类与基类）；</a:t>
            </a:r>
          </a:p>
          <a:p>
            <a:pPr lvl="1"/>
            <a:r>
              <a:rPr lang="zh-CN" altLang="zh-CN" sz="2000" dirty="0"/>
              <a:t>函数名字相同；</a:t>
            </a:r>
          </a:p>
          <a:p>
            <a:pPr lvl="1"/>
            <a:r>
              <a:rPr lang="zh-CN" altLang="zh-CN" sz="2000" dirty="0"/>
              <a:t>参数相同；</a:t>
            </a:r>
          </a:p>
          <a:p>
            <a:pPr lvl="1"/>
            <a:r>
              <a:rPr lang="zh-CN" altLang="zh-CN" sz="2000" dirty="0"/>
              <a:t>基类函数必须有</a:t>
            </a:r>
            <a:r>
              <a:rPr lang="en-US" altLang="zh-CN" sz="2000" dirty="0"/>
              <a:t>virtual</a:t>
            </a:r>
            <a:r>
              <a:rPr lang="zh-CN" altLang="zh-CN" sz="2000" dirty="0"/>
              <a:t>关键字。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06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260648"/>
            <a:ext cx="8496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Base</a:t>
            </a:r>
          </a:p>
          <a:p>
            <a:r>
              <a:rPr lang="en-US" altLang="zh-CN" dirty="0"/>
              <a:t>{public:</a:t>
            </a:r>
          </a:p>
          <a:p>
            <a:r>
              <a:rPr lang="en-US" altLang="zh-CN" dirty="0"/>
              <a:t>   void </a:t>
            </a:r>
            <a:r>
              <a:rPr lang="en-US" altLang="zh-CN" dirty="0">
                <a:solidFill>
                  <a:srgbClr val="FFC000"/>
                </a:solidFill>
              </a:rPr>
              <a:t>f(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x)</a:t>
            </a: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"Base::f(</a:t>
            </a:r>
            <a:r>
              <a:rPr lang="en-US" altLang="zh-CN" dirty="0" err="1"/>
              <a:t>int</a:t>
            </a:r>
            <a:r>
              <a:rPr lang="en-US" altLang="zh-CN" dirty="0"/>
              <a:t>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void </a:t>
            </a:r>
            <a:r>
              <a:rPr lang="en-US" altLang="zh-CN" dirty="0">
                <a:solidFill>
                  <a:srgbClr val="FFC000"/>
                </a:solidFill>
              </a:rPr>
              <a:t>f(float x)</a:t>
            </a: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"Base::f(float)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virtual</a:t>
            </a:r>
            <a:r>
              <a:rPr lang="en-US" altLang="zh-CN" dirty="0"/>
              <a:t> void </a:t>
            </a:r>
            <a:r>
              <a:rPr lang="en-US" altLang="zh-CN" dirty="0">
                <a:solidFill>
                  <a:srgbClr val="00B050"/>
                </a:solidFill>
              </a:rPr>
              <a:t>g(void)</a:t>
            </a: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"Base::g(void)"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class Derived : public Base</a:t>
            </a:r>
            <a:endParaRPr lang="zh-CN" altLang="zh-CN" dirty="0"/>
          </a:p>
          <a:p>
            <a:r>
              <a:rPr lang="en-US" altLang="zh-CN" dirty="0"/>
              <a:t>{public: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virtual</a:t>
            </a:r>
            <a:r>
              <a:rPr lang="en-US" altLang="zh-CN" dirty="0"/>
              <a:t> void </a:t>
            </a:r>
            <a:r>
              <a:rPr lang="en-US" altLang="zh-CN" dirty="0">
                <a:solidFill>
                  <a:srgbClr val="00B050"/>
                </a:solidFill>
              </a:rPr>
              <a:t>g(void)</a:t>
            </a: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"Derived::g(void)"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  <a:endParaRPr lang="zh-CN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main(void)</a:t>
            </a:r>
            <a:endParaRPr lang="zh-CN" altLang="zh-CN" dirty="0"/>
          </a:p>
          <a:p>
            <a:r>
              <a:rPr lang="en-US" altLang="zh-CN" dirty="0"/>
              <a:t>{	  Derived  d;</a:t>
            </a:r>
            <a:endParaRPr lang="zh-CN" altLang="zh-CN" dirty="0"/>
          </a:p>
          <a:p>
            <a:r>
              <a:rPr lang="en-US" altLang="zh-CN" dirty="0"/>
              <a:t>	  Base *</a:t>
            </a:r>
            <a:r>
              <a:rPr lang="en-US" altLang="zh-CN" dirty="0" err="1"/>
              <a:t>pb</a:t>
            </a:r>
            <a:r>
              <a:rPr lang="en-US" altLang="zh-CN" dirty="0"/>
              <a:t> = &amp;d;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pb</a:t>
            </a:r>
            <a:r>
              <a:rPr lang="en-US" altLang="zh-CN" dirty="0"/>
              <a:t>-&gt;f(42);       // Base::f(</a:t>
            </a:r>
            <a:r>
              <a:rPr lang="en-US" altLang="zh-CN" dirty="0" err="1"/>
              <a:t>int</a:t>
            </a:r>
            <a:r>
              <a:rPr lang="en-US" altLang="zh-CN" dirty="0"/>
              <a:t>) 42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pb</a:t>
            </a:r>
            <a:r>
              <a:rPr lang="en-US" altLang="zh-CN" dirty="0"/>
              <a:t>-&gt;f(3.14f);  // Base::f(float) 3.14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pb</a:t>
            </a:r>
            <a:r>
              <a:rPr lang="en-US" altLang="zh-CN" dirty="0"/>
              <a:t>-&gt;g(); 	 // Derived::g(void)</a:t>
            </a:r>
            <a:endParaRPr lang="zh-CN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85892" y="3933056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函数</a:t>
            </a:r>
            <a:r>
              <a:rPr lang="en-US" altLang="zh-CN" dirty="0">
                <a:solidFill>
                  <a:srgbClr val="FFC000"/>
                </a:solidFill>
              </a:rPr>
              <a:t>Base::f(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zh-CN" dirty="0">
                <a:solidFill>
                  <a:srgbClr val="FFC000"/>
                </a:solidFill>
              </a:rPr>
              <a:t>与</a:t>
            </a:r>
            <a:r>
              <a:rPr lang="en-US" altLang="zh-CN" dirty="0">
                <a:solidFill>
                  <a:srgbClr val="FFC000"/>
                </a:solidFill>
              </a:rPr>
              <a:t>Base::f(float)</a:t>
            </a:r>
            <a:r>
              <a:rPr lang="zh-CN" altLang="zh-CN" dirty="0">
                <a:solidFill>
                  <a:srgbClr val="FFC000"/>
                </a:solidFill>
              </a:rPr>
              <a:t>相互重载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zh-CN" dirty="0">
                <a:solidFill>
                  <a:srgbClr val="FFC000"/>
                </a:solidFill>
              </a:rPr>
              <a:t>而</a:t>
            </a:r>
            <a:r>
              <a:rPr lang="en-US" altLang="zh-CN" dirty="0">
                <a:solidFill>
                  <a:srgbClr val="FFC000"/>
                </a:solidFill>
              </a:rPr>
              <a:t>Base::g(void)</a:t>
            </a:r>
            <a:r>
              <a:rPr lang="zh-CN" altLang="zh-CN" dirty="0">
                <a:solidFill>
                  <a:srgbClr val="FFC000"/>
                </a:solidFill>
              </a:rPr>
              <a:t>被</a:t>
            </a:r>
            <a:r>
              <a:rPr lang="en-US" altLang="zh-CN" dirty="0">
                <a:solidFill>
                  <a:srgbClr val="FFC000"/>
                </a:solidFill>
              </a:rPr>
              <a:t>Derived::g(void)</a:t>
            </a:r>
            <a:r>
              <a:rPr lang="zh-CN" altLang="zh-CN" dirty="0">
                <a:solidFill>
                  <a:srgbClr val="FFC000"/>
                </a:solidFill>
              </a:rPr>
              <a:t>覆盖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令人迷惑的隐藏规则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本来仅仅区别重载与覆盖并不算困难，但是</a:t>
            </a:r>
            <a:r>
              <a:rPr lang="en-US" altLang="zh-CN" sz="2400" dirty="0"/>
              <a:t>C++</a:t>
            </a:r>
            <a:r>
              <a:rPr lang="zh-CN" altLang="zh-CN" sz="2400" dirty="0"/>
              <a:t>的隐藏规则使问题复杂性陡然增加。这里“隐藏”是指派生类的函数屏蔽了与其同名的基类函数，规则如下：</a:t>
            </a:r>
          </a:p>
          <a:p>
            <a:r>
              <a:rPr lang="zh-CN" altLang="zh-CN" sz="2400" dirty="0"/>
              <a:t>如果派生类的函数与基类的函数同名，但是参数不同。此时，不论有无</a:t>
            </a:r>
            <a:r>
              <a:rPr lang="en-US" altLang="zh-CN" sz="2400" dirty="0"/>
              <a:t>virtual</a:t>
            </a:r>
            <a:r>
              <a:rPr lang="zh-CN" altLang="zh-CN" sz="2400" dirty="0"/>
              <a:t>关键字，基类的函数将被隐藏（注意别与重载混淆）。</a:t>
            </a:r>
          </a:p>
          <a:p>
            <a:r>
              <a:rPr lang="zh-CN" altLang="zh-CN" sz="2400" dirty="0"/>
              <a:t>如果派生类的函数与基类的函数同名，并且参数也相同，但是基类函数没有</a:t>
            </a:r>
            <a:r>
              <a:rPr lang="en-US" altLang="zh-CN" sz="2400" dirty="0"/>
              <a:t>virtual</a:t>
            </a:r>
            <a:r>
              <a:rPr lang="zh-CN" altLang="zh-CN" sz="2400" dirty="0"/>
              <a:t>关键字。此时，基类的函数被隐藏（注意别与覆盖混淆）。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00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26064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Base</a:t>
            </a:r>
            <a:endParaRPr lang="zh-CN" altLang="zh-CN" dirty="0"/>
          </a:p>
          <a:p>
            <a:r>
              <a:rPr lang="en-US" altLang="zh-CN" dirty="0"/>
              <a:t>{public:</a:t>
            </a:r>
            <a:endParaRPr lang="zh-CN" altLang="zh-CN" dirty="0"/>
          </a:p>
          <a:p>
            <a:r>
              <a:rPr lang="en-US" altLang="zh-CN" dirty="0"/>
              <a:t>    virtual void f(float x){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"Base::f(float)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               void g(float x){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"Base::g(float)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	   void h(float x){ </a:t>
            </a:r>
            <a:r>
              <a:rPr lang="en-US" altLang="zh-CN" dirty="0" err="1"/>
              <a:t>cout</a:t>
            </a:r>
            <a:r>
              <a:rPr lang="en-US" altLang="zh-CN" dirty="0"/>
              <a:t> &lt;&lt; "Base::h(float)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class Derived : public Base</a:t>
            </a:r>
            <a:endParaRPr lang="zh-CN" altLang="zh-CN" dirty="0"/>
          </a:p>
          <a:p>
            <a:r>
              <a:rPr lang="en-US" altLang="zh-CN" dirty="0"/>
              <a:t>{public:</a:t>
            </a:r>
            <a:endParaRPr lang="zh-CN" altLang="zh-CN" dirty="0"/>
          </a:p>
          <a:p>
            <a:r>
              <a:rPr lang="en-US" altLang="zh-CN" dirty="0"/>
              <a:t>    virtual void f(float x){ </a:t>
            </a:r>
            <a:r>
              <a:rPr lang="en-US" altLang="zh-CN" dirty="0" err="1"/>
              <a:t>cout</a:t>
            </a:r>
            <a:r>
              <a:rPr lang="en-US" altLang="zh-CN" dirty="0"/>
              <a:t> &lt;&lt; "Derived::f(float)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                void g(</a:t>
            </a:r>
            <a:r>
              <a:rPr lang="en-US" altLang="zh-CN" dirty="0" err="1"/>
              <a:t>int</a:t>
            </a:r>
            <a:r>
              <a:rPr lang="en-US" altLang="zh-CN" dirty="0"/>
              <a:t> x){ </a:t>
            </a:r>
            <a:r>
              <a:rPr lang="en-US" altLang="zh-CN" dirty="0" err="1"/>
              <a:t>cout</a:t>
            </a:r>
            <a:r>
              <a:rPr lang="en-US" altLang="zh-CN" dirty="0"/>
              <a:t> &lt;&lt; "Derived::g(</a:t>
            </a:r>
            <a:r>
              <a:rPr lang="en-US" altLang="zh-CN" dirty="0" err="1"/>
              <a:t>int</a:t>
            </a:r>
            <a:r>
              <a:rPr lang="en-US" altLang="zh-CN" dirty="0"/>
              <a:t>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	  void h(float x){ </a:t>
            </a:r>
            <a:r>
              <a:rPr lang="en-US" altLang="zh-CN" dirty="0" err="1"/>
              <a:t>cout</a:t>
            </a:r>
            <a:r>
              <a:rPr lang="en-US" altLang="zh-CN" dirty="0"/>
              <a:t> &lt;&lt; "Derived::h(float) "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4992717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>
                <a:solidFill>
                  <a:srgbClr val="FFC000"/>
                </a:solidFill>
              </a:rPr>
              <a:t>）函数</a:t>
            </a:r>
            <a:r>
              <a:rPr lang="en-US" altLang="zh-CN" dirty="0">
                <a:solidFill>
                  <a:srgbClr val="FFC000"/>
                </a:solidFill>
              </a:rPr>
              <a:t>Derived::f(float)</a:t>
            </a:r>
            <a:r>
              <a:rPr lang="zh-CN" altLang="zh-CN" dirty="0">
                <a:solidFill>
                  <a:srgbClr val="FFC000"/>
                </a:solidFill>
              </a:rPr>
              <a:t>覆盖了</a:t>
            </a:r>
            <a:r>
              <a:rPr lang="en-US" altLang="zh-CN" dirty="0">
                <a:solidFill>
                  <a:srgbClr val="FFC000"/>
                </a:solidFill>
              </a:rPr>
              <a:t>Base::f(float)</a:t>
            </a:r>
            <a:r>
              <a:rPr lang="zh-CN" altLang="zh-CN" dirty="0">
                <a:solidFill>
                  <a:srgbClr val="FFC000"/>
                </a:solidFill>
              </a:rPr>
              <a:t>。</a:t>
            </a:r>
          </a:p>
          <a:p>
            <a:r>
              <a:rPr lang="zh-CN" altLang="zh-CN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>
                <a:solidFill>
                  <a:srgbClr val="FFC000"/>
                </a:solidFill>
              </a:rPr>
              <a:t>）函数</a:t>
            </a:r>
            <a:r>
              <a:rPr lang="en-US" altLang="zh-CN" dirty="0">
                <a:solidFill>
                  <a:srgbClr val="FFC000"/>
                </a:solidFill>
              </a:rPr>
              <a:t>Derived::g(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zh-CN" dirty="0">
                <a:solidFill>
                  <a:srgbClr val="FFC000"/>
                </a:solidFill>
              </a:rPr>
              <a:t>隐藏了</a:t>
            </a:r>
            <a:r>
              <a:rPr lang="en-US" altLang="zh-CN" dirty="0">
                <a:solidFill>
                  <a:srgbClr val="FFC000"/>
                </a:solidFill>
              </a:rPr>
              <a:t>Base::g(float)</a:t>
            </a:r>
            <a:r>
              <a:rPr lang="zh-CN" altLang="zh-CN" dirty="0">
                <a:solidFill>
                  <a:srgbClr val="FFC000"/>
                </a:solidFill>
              </a:rPr>
              <a:t>，而不是重载。</a:t>
            </a:r>
          </a:p>
          <a:p>
            <a:r>
              <a:rPr lang="zh-CN" altLang="zh-CN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zh-CN" altLang="zh-CN" dirty="0">
                <a:solidFill>
                  <a:srgbClr val="FFC000"/>
                </a:solidFill>
              </a:rPr>
              <a:t>）函数</a:t>
            </a:r>
            <a:r>
              <a:rPr lang="en-US" altLang="zh-CN" dirty="0">
                <a:solidFill>
                  <a:srgbClr val="FFC000"/>
                </a:solidFill>
              </a:rPr>
              <a:t>Derived::h(float)</a:t>
            </a:r>
            <a:r>
              <a:rPr lang="zh-CN" altLang="zh-CN" dirty="0">
                <a:solidFill>
                  <a:srgbClr val="FFC000"/>
                </a:solidFill>
              </a:rPr>
              <a:t>隐藏了</a:t>
            </a:r>
            <a:r>
              <a:rPr lang="en-US" altLang="zh-CN" dirty="0">
                <a:solidFill>
                  <a:srgbClr val="FFC000"/>
                </a:solidFill>
              </a:rPr>
              <a:t>Base::h(float)</a:t>
            </a:r>
            <a:r>
              <a:rPr lang="zh-CN" altLang="zh-CN" dirty="0">
                <a:solidFill>
                  <a:srgbClr val="FFC000"/>
                </a:solidFill>
              </a:rPr>
              <a:t>，而不是覆盖。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26064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Derived  d;</a:t>
            </a:r>
            <a:endParaRPr lang="zh-CN" altLang="zh-CN" sz="2000" dirty="0"/>
          </a:p>
          <a:p>
            <a:r>
              <a:rPr lang="en-US" altLang="zh-CN" sz="2000" dirty="0"/>
              <a:t>Base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 = &amp;d;</a:t>
            </a:r>
            <a:endParaRPr lang="zh-CN" altLang="zh-CN" sz="2000" dirty="0"/>
          </a:p>
          <a:p>
            <a:r>
              <a:rPr lang="en-US" altLang="zh-CN" sz="2000" dirty="0"/>
              <a:t>Derived *</a:t>
            </a:r>
            <a:r>
              <a:rPr lang="en-US" altLang="zh-CN" sz="2000" dirty="0" err="1"/>
              <a:t>pd</a:t>
            </a:r>
            <a:r>
              <a:rPr lang="en-US" altLang="zh-CN" sz="2000" dirty="0"/>
              <a:t> = &amp;d;</a:t>
            </a:r>
            <a:endParaRPr lang="zh-CN" altLang="zh-CN" sz="2000" dirty="0"/>
          </a:p>
          <a:p>
            <a:r>
              <a:rPr lang="en-US" altLang="zh-CN" sz="2000" dirty="0"/>
              <a:t>// Good : behavior depends solely on type of the object</a:t>
            </a:r>
            <a:endParaRPr lang="zh-CN" altLang="zh-CN" sz="2000" dirty="0"/>
          </a:p>
          <a:p>
            <a:r>
              <a:rPr lang="en-US" altLang="zh-CN" sz="2000" dirty="0" err="1"/>
              <a:t>pb</a:t>
            </a:r>
            <a:r>
              <a:rPr lang="en-US" altLang="zh-CN" sz="2000" dirty="0"/>
              <a:t>-&gt;f(3.14f);	// Derived::f(float) 3.14 </a:t>
            </a:r>
            <a:endParaRPr lang="zh-CN" altLang="zh-CN" sz="2000" dirty="0"/>
          </a:p>
          <a:p>
            <a:r>
              <a:rPr lang="en-US" altLang="zh-CN" sz="2000" dirty="0" err="1"/>
              <a:t>pd</a:t>
            </a:r>
            <a:r>
              <a:rPr lang="en-US" altLang="zh-CN" sz="2000" dirty="0"/>
              <a:t>-&gt;f(3.14f);	// Derived::f(float) 3.14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// Bad : behavior depends on type of the pointer</a:t>
            </a:r>
            <a:endParaRPr lang="zh-CN" altLang="zh-CN" sz="2000" dirty="0"/>
          </a:p>
          <a:p>
            <a:r>
              <a:rPr lang="en-US" altLang="zh-CN" sz="2000" dirty="0" err="1"/>
              <a:t>pb</a:t>
            </a:r>
            <a:r>
              <a:rPr lang="en-US" altLang="zh-CN" sz="2000" dirty="0"/>
              <a:t>-&gt;g(3.14f);	// Base::g(float) 3.14 </a:t>
            </a:r>
            <a:endParaRPr lang="zh-CN" altLang="zh-CN" sz="2000" dirty="0"/>
          </a:p>
          <a:p>
            <a:r>
              <a:rPr lang="en-US" altLang="zh-CN" sz="2000" dirty="0" err="1"/>
              <a:t>pd</a:t>
            </a:r>
            <a:r>
              <a:rPr lang="en-US" altLang="zh-CN" sz="2000" dirty="0"/>
              <a:t>-&gt;g(3.14f);	// Derived::g(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3        (surprise!)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// Bad : behavior depends on type of the pointer</a:t>
            </a:r>
            <a:endParaRPr lang="zh-CN" altLang="zh-CN" sz="2000" dirty="0"/>
          </a:p>
          <a:p>
            <a:r>
              <a:rPr lang="en-US" altLang="zh-CN" sz="2000" dirty="0" err="1"/>
              <a:t>pb</a:t>
            </a:r>
            <a:r>
              <a:rPr lang="en-US" altLang="zh-CN" sz="2000" dirty="0"/>
              <a:t>-&gt;h(3.14f);	// Base::h(float) 3.14      (surprise!)</a:t>
            </a:r>
            <a:endParaRPr lang="zh-CN" altLang="zh-CN" sz="2000" dirty="0"/>
          </a:p>
          <a:p>
            <a:r>
              <a:rPr lang="en-US" altLang="zh-CN" sz="2000" dirty="0" err="1"/>
              <a:t>pd</a:t>
            </a:r>
            <a:r>
              <a:rPr lang="en-US" altLang="zh-CN" sz="2000" dirty="0"/>
              <a:t>-&gt;h(3.14f);	// Derived::h(float) 3.14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4697018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很多</a:t>
            </a:r>
            <a:r>
              <a:rPr lang="en-US" altLang="zh-CN" dirty="0">
                <a:solidFill>
                  <a:srgbClr val="FFC000"/>
                </a:solidFill>
              </a:rPr>
              <a:t>C++</a:t>
            </a:r>
            <a:r>
              <a:rPr lang="zh-CN" altLang="zh-CN" dirty="0">
                <a:solidFill>
                  <a:srgbClr val="FFC000"/>
                </a:solidFill>
              </a:rPr>
              <a:t>程序员没有意识到有“隐藏”这回事。由于认识不够深刻，“隐藏”的发生可谓神出鬼没，常常产生令人迷惑的结果。</a:t>
            </a:r>
          </a:p>
          <a:p>
            <a:r>
              <a:rPr lang="en-US" altLang="zh-CN" dirty="0" err="1">
                <a:solidFill>
                  <a:srgbClr val="FFC000"/>
                </a:solidFill>
              </a:rPr>
              <a:t>bp</a:t>
            </a:r>
            <a:r>
              <a:rPr lang="zh-CN" altLang="zh-CN" dirty="0">
                <a:solidFill>
                  <a:srgbClr val="FFC000"/>
                </a:solidFill>
              </a:rPr>
              <a:t>和</a:t>
            </a:r>
            <a:r>
              <a:rPr lang="en-US" altLang="zh-CN" dirty="0" err="1">
                <a:solidFill>
                  <a:srgbClr val="FFC000"/>
                </a:solidFill>
              </a:rPr>
              <a:t>dp</a:t>
            </a:r>
            <a:r>
              <a:rPr lang="zh-CN" altLang="zh-CN" dirty="0">
                <a:solidFill>
                  <a:srgbClr val="FFC000"/>
                </a:solidFill>
              </a:rPr>
              <a:t>指向同一地址，按理说运行结果应该是相同的，可事实并非这样。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摆脱隐藏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905000"/>
            <a:ext cx="4248472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C000"/>
                </a:solidFill>
              </a:rPr>
              <a:t>隐藏规则引起了不少麻烦。语句</a:t>
            </a:r>
            <a:r>
              <a:rPr lang="en-US" altLang="zh-CN" sz="2400" dirty="0" err="1">
                <a:solidFill>
                  <a:srgbClr val="FFC000"/>
                </a:solidFill>
              </a:rPr>
              <a:t>pd</a:t>
            </a:r>
            <a:r>
              <a:rPr lang="en-US" altLang="zh-CN" sz="2400" dirty="0">
                <a:solidFill>
                  <a:srgbClr val="FFC000"/>
                </a:solidFill>
              </a:rPr>
              <a:t>-&gt;f(10)</a:t>
            </a:r>
            <a:r>
              <a:rPr lang="zh-CN" altLang="en-US" sz="2400" dirty="0">
                <a:solidFill>
                  <a:srgbClr val="FFC000"/>
                </a:solidFill>
              </a:rPr>
              <a:t>的本意是想调用函数</a:t>
            </a:r>
            <a:r>
              <a:rPr lang="en-US" altLang="zh-CN" sz="2400" dirty="0">
                <a:solidFill>
                  <a:srgbClr val="FFC000"/>
                </a:solidFill>
              </a:rPr>
              <a:t>Base::f(</a:t>
            </a:r>
            <a:r>
              <a:rPr lang="en-US" altLang="zh-CN" sz="2400" dirty="0" err="1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rgbClr val="FFC000"/>
                </a:solidFill>
              </a:rPr>
              <a:t>)</a:t>
            </a:r>
            <a:r>
              <a:rPr lang="zh-CN" altLang="en-US" sz="2400" dirty="0">
                <a:solidFill>
                  <a:srgbClr val="FFC000"/>
                </a:solidFill>
              </a:rPr>
              <a:t>，但是</a:t>
            </a:r>
            <a:r>
              <a:rPr lang="en-US" altLang="zh-CN" sz="2400" dirty="0">
                <a:solidFill>
                  <a:srgbClr val="FFC000"/>
                </a:solidFill>
              </a:rPr>
              <a:t>Base::f(</a:t>
            </a:r>
            <a:r>
              <a:rPr lang="en-US" altLang="zh-CN" sz="2400" dirty="0" err="1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rgbClr val="FFC000"/>
                </a:solidFill>
              </a:rPr>
              <a:t>)</a:t>
            </a:r>
            <a:r>
              <a:rPr lang="zh-CN" altLang="en-US" sz="2400" dirty="0">
                <a:solidFill>
                  <a:srgbClr val="FFC000"/>
                </a:solidFill>
              </a:rPr>
              <a:t>不幸被</a:t>
            </a:r>
            <a:r>
              <a:rPr lang="en-US" altLang="zh-CN" sz="2400" dirty="0">
                <a:solidFill>
                  <a:srgbClr val="FFC000"/>
                </a:solidFill>
              </a:rPr>
              <a:t>Derived::f(char *)</a:t>
            </a:r>
            <a:r>
              <a:rPr lang="zh-CN" altLang="en-US" sz="2400" dirty="0">
                <a:solidFill>
                  <a:srgbClr val="FFC000"/>
                </a:solidFill>
              </a:rPr>
              <a:t>隐藏了。由于数字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zh-CN" altLang="en-US" sz="2400" dirty="0">
                <a:solidFill>
                  <a:srgbClr val="FFC000"/>
                </a:solidFill>
              </a:rPr>
              <a:t>不能被隐式地转化为字符串，所以在编译时出错。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5536" y="1905000"/>
            <a:ext cx="4392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Base</a:t>
            </a:r>
            <a:endParaRPr lang="zh-CN" altLang="zh-CN" dirty="0"/>
          </a:p>
          <a:p>
            <a:r>
              <a:rPr lang="en-US" altLang="zh-CN" dirty="0"/>
              <a:t>{  public:  void f(</a:t>
            </a:r>
            <a:r>
              <a:rPr lang="en-US" altLang="zh-CN" dirty="0" err="1"/>
              <a:t>int</a:t>
            </a:r>
            <a:r>
              <a:rPr lang="en-US" altLang="zh-CN" dirty="0"/>
              <a:t> x);  };</a:t>
            </a:r>
          </a:p>
          <a:p>
            <a:endParaRPr lang="en-US" altLang="zh-CN" dirty="0"/>
          </a:p>
          <a:p>
            <a:r>
              <a:rPr lang="en-US" altLang="zh-CN" dirty="0"/>
              <a:t>class Derived : public Base</a:t>
            </a:r>
            <a:endParaRPr lang="zh-CN" altLang="zh-CN" dirty="0"/>
          </a:p>
          <a:p>
            <a:r>
              <a:rPr lang="en-US" altLang="zh-CN" dirty="0"/>
              <a:t>{  public:  void f(char *</a:t>
            </a:r>
            <a:r>
              <a:rPr lang="en-US" altLang="zh-CN" dirty="0" err="1"/>
              <a:t>str</a:t>
            </a:r>
            <a:r>
              <a:rPr lang="en-US" altLang="zh-CN" dirty="0"/>
              <a:t>);  };</a:t>
            </a:r>
          </a:p>
          <a:p>
            <a:endParaRPr lang="en-US" altLang="zh-CN" dirty="0"/>
          </a:p>
          <a:p>
            <a:r>
              <a:rPr lang="en-US" altLang="zh-CN" dirty="0"/>
              <a:t>void Test(void)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Derived *</a:t>
            </a:r>
            <a:r>
              <a:rPr lang="en-US" altLang="zh-CN" dirty="0" err="1"/>
              <a:t>pd</a:t>
            </a:r>
            <a:r>
              <a:rPr lang="en-US" altLang="zh-CN" dirty="0"/>
              <a:t> = new Derived;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pd</a:t>
            </a:r>
            <a:r>
              <a:rPr lang="en-US" altLang="zh-CN" dirty="0"/>
              <a:t>-&gt;f(10);	// error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39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C9E749-62AE-4AE2-B4FC-335D0D954C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与“零值”比较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640" y="1988840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“零值”可以是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0.0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或者“空指针”，例如：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变量 </a:t>
            </a:r>
            <a:r>
              <a:rPr lang="en-US" altLang="zh-CN" dirty="0"/>
              <a:t>n </a:t>
            </a:r>
            <a:r>
              <a:rPr lang="zh-CN" altLang="en-US" dirty="0"/>
              <a:t>与“零值”比较的 </a:t>
            </a:r>
            <a:r>
              <a:rPr lang="en-US" altLang="zh-CN" dirty="0"/>
              <a:t>if </a:t>
            </a:r>
            <a:r>
              <a:rPr lang="zh-CN" altLang="en-US" dirty="0"/>
              <a:t>语句为：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if ( n == 0 )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 ( n != 0 )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50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隐藏规则似乎很愚蠢。但是隐藏规则至少有两个存在的理由：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05000"/>
            <a:ext cx="7634808" cy="4114800"/>
          </a:xfrm>
        </p:spPr>
        <p:txBody>
          <a:bodyPr/>
          <a:lstStyle/>
          <a:p>
            <a:pPr lvl="0"/>
            <a:r>
              <a:rPr lang="zh-CN" altLang="zh-CN" sz="2400" dirty="0"/>
              <a:t>写语句</a:t>
            </a:r>
            <a:r>
              <a:rPr lang="en-US" altLang="zh-CN" sz="2400" dirty="0" err="1"/>
              <a:t>pd</a:t>
            </a:r>
            <a:r>
              <a:rPr lang="en-US" altLang="zh-CN" sz="2400" dirty="0"/>
              <a:t>-&gt;f(10)</a:t>
            </a:r>
            <a:r>
              <a:rPr lang="zh-CN" altLang="zh-CN" sz="2400" dirty="0"/>
              <a:t>的人可能真的想调用</a:t>
            </a:r>
            <a:r>
              <a:rPr lang="en-US" altLang="zh-CN" sz="2400" dirty="0"/>
              <a:t>Derived::f(char *)</a:t>
            </a:r>
            <a:r>
              <a:rPr lang="zh-CN" altLang="zh-CN" sz="2400" dirty="0"/>
              <a:t>函数，只是他误将参数写错了。有了隐藏规则，编译器就可以明确指出错误，这未必不是好事。否则，编译器会静悄悄地将错就错，程序员将很难发现这个错误，流下祸根。</a:t>
            </a:r>
          </a:p>
          <a:p>
            <a:r>
              <a:rPr lang="zh-CN" altLang="zh-CN" sz="2400" dirty="0"/>
              <a:t>假如类</a:t>
            </a:r>
            <a:r>
              <a:rPr lang="en-US" altLang="zh-CN" sz="2400" dirty="0"/>
              <a:t>Derived</a:t>
            </a:r>
            <a:r>
              <a:rPr lang="zh-CN" altLang="zh-CN" sz="2400" dirty="0"/>
              <a:t>有多个基类（多重继承），有时搞不清楚哪些基类定义了函数</a:t>
            </a:r>
            <a:r>
              <a:rPr lang="en-US" altLang="zh-CN" sz="2400" dirty="0"/>
              <a:t>f</a:t>
            </a:r>
            <a:r>
              <a:rPr lang="zh-CN" altLang="zh-CN" sz="2400" dirty="0"/>
              <a:t>。如果没有隐藏规则，那么</a:t>
            </a:r>
            <a:r>
              <a:rPr lang="en-US" altLang="zh-CN" sz="2400" dirty="0" err="1"/>
              <a:t>pd</a:t>
            </a:r>
            <a:r>
              <a:rPr lang="en-US" altLang="zh-CN" sz="2400" dirty="0"/>
              <a:t>-&gt;f(10)</a:t>
            </a:r>
            <a:r>
              <a:rPr lang="zh-CN" altLang="zh-CN" sz="2400" dirty="0"/>
              <a:t>可能会调用一个出乎意料的基类函数</a:t>
            </a:r>
            <a:r>
              <a:rPr lang="en-US" altLang="zh-CN" sz="2400" dirty="0"/>
              <a:t>f</a:t>
            </a:r>
            <a:r>
              <a:rPr lang="zh-CN" altLang="zh-CN" sz="2400" dirty="0"/>
              <a:t>。尽管隐藏规则看起来不怎么有道理，但它的确能消灭这些意外。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14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摆脱隐藏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39552" y="2204864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如果语句</a:t>
            </a:r>
            <a:r>
              <a:rPr lang="en-US" altLang="zh-CN" dirty="0" err="1"/>
              <a:t>pd</a:t>
            </a:r>
            <a:r>
              <a:rPr lang="en-US" altLang="zh-CN" dirty="0"/>
              <a:t>-&gt;f(10)</a:t>
            </a:r>
            <a:r>
              <a:rPr lang="zh-CN" altLang="zh-CN" dirty="0"/>
              <a:t>一定要调用函数</a:t>
            </a:r>
            <a:r>
              <a:rPr lang="en-US" altLang="zh-CN" dirty="0"/>
              <a:t>Base::f(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zh-CN" dirty="0"/>
              <a:t>，那么将类</a:t>
            </a:r>
            <a:r>
              <a:rPr lang="en-US" altLang="zh-CN" dirty="0"/>
              <a:t>Derived</a:t>
            </a:r>
            <a:r>
              <a:rPr lang="zh-CN" altLang="zh-CN" dirty="0"/>
              <a:t>修改为如下即可。</a:t>
            </a:r>
          </a:p>
          <a:p>
            <a:r>
              <a:rPr lang="en-US" altLang="zh-CN" dirty="0"/>
              <a:t>class Derived : public Base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public:</a:t>
            </a:r>
            <a:endParaRPr lang="zh-CN" altLang="zh-CN" dirty="0"/>
          </a:p>
          <a:p>
            <a:r>
              <a:rPr lang="en-US" altLang="zh-CN" dirty="0"/>
              <a:t>    void f(char *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f(</a:t>
            </a:r>
            <a:r>
              <a:rPr lang="en-US" altLang="zh-CN" dirty="0" err="1"/>
              <a:t>int</a:t>
            </a:r>
            <a:r>
              <a:rPr lang="en-US" altLang="zh-CN" dirty="0"/>
              <a:t> x) { Base::f(x); }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23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 单例模式  </a:t>
            </a:r>
            <a:r>
              <a:rPr lang="en-US" altLang="zh-CN" dirty="0"/>
              <a:t>singleton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277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905000"/>
            <a:ext cx="8352928" cy="4764360"/>
          </a:xfrm>
        </p:spPr>
        <p:txBody>
          <a:bodyPr/>
          <a:lstStyle/>
          <a:p>
            <a:r>
              <a:rPr lang="zh-CN" altLang="en-US" sz="2000" dirty="0"/>
              <a:t>在软件工程中，设计模式（</a:t>
            </a:r>
            <a:r>
              <a:rPr lang="en-US" altLang="zh-CN" sz="2000" dirty="0"/>
              <a:t>design pattern</a:t>
            </a:r>
            <a:r>
              <a:rPr lang="zh-CN" altLang="en-US" sz="2000" dirty="0"/>
              <a:t>）是对软件设计中普遍存在（反复出现）的各种问题，所提出的解决方案。这个术语是由“四人帮”（</a:t>
            </a:r>
            <a:r>
              <a:rPr lang="en-US" altLang="zh-CN" sz="2000" dirty="0" err="1"/>
              <a:t>Gof</a:t>
            </a:r>
            <a:r>
              <a:rPr lang="zh-CN" altLang="en-US" sz="2000" dirty="0"/>
              <a:t>，</a:t>
            </a:r>
            <a:r>
              <a:rPr lang="en-US" altLang="zh-CN" sz="2000" dirty="0"/>
              <a:t>Gang of four</a:t>
            </a:r>
            <a:r>
              <a:rPr lang="zh-CN" altLang="en-US" sz="2000" dirty="0"/>
              <a:t>）在</a:t>
            </a:r>
            <a:r>
              <a:rPr lang="en-US" altLang="zh-CN" sz="2000" dirty="0"/>
              <a:t>1990</a:t>
            </a:r>
            <a:r>
              <a:rPr lang="zh-CN" altLang="en-US" sz="2000" dirty="0"/>
              <a:t>年代从建筑设计领域引入到计算机科学的。</a:t>
            </a:r>
          </a:p>
          <a:p>
            <a:r>
              <a:rPr lang="zh-CN" altLang="en-US" sz="2000" dirty="0"/>
              <a:t>设计模式并不直接用来完成代码的编写，而是描述在各种不同情况下，要怎么解决问题的一种方案。面向对象设计模式通常以类别或对象来描述其中的关系和相互作用，但不涉及用来完成应用程序的特定类别或对象。设计模式能使不稳定依赖于相对稳定、具体依赖于相对抽象，避免会引起麻烦的紧耦合，以增强软件设计面对并适应变化的能力。</a:t>
            </a:r>
          </a:p>
          <a:p>
            <a:r>
              <a:rPr lang="zh-CN" altLang="en-US" sz="2000" dirty="0"/>
              <a:t>并非所有的软件模式都是设计模式，设计模式特指软件“设计”层次上的问题。还有其它非设计模式的模式，如架构模式。同时，算法不能算是一种设计模式，因为算法主要是用来解决计算上的问题，而非设计上的问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BE180-5511-453E-80EE-43DEEEA7E80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1026" name="Picture 2" descr="http://a.hiphotos.baidu.com/baike/pic/item/6d81800a19d8bc3e41378ea5828ba61ea8d345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625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050" name="Picture 2" descr="http://images.cnitblog.com/blog/430074/201301/19000456-f08651c4980d401bb1e73aa7e1d59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7550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95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 问题提出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保证一个类仅有一个实例，并提供一个访问它的全局访问点。</a:t>
            </a:r>
            <a:endParaRPr lang="en-US" altLang="zh-CN" dirty="0"/>
          </a:p>
          <a:p>
            <a:r>
              <a:rPr lang="zh-CN" altLang="en-US" dirty="0"/>
              <a:t>“有些类也需要计划生育。”</a:t>
            </a:r>
            <a:endParaRPr lang="en-US" altLang="zh-CN" dirty="0"/>
          </a:p>
          <a:p>
            <a:r>
              <a:rPr lang="zh-CN" altLang="en-US" dirty="0"/>
              <a:t>系统的日志输出，</a:t>
            </a:r>
            <a:r>
              <a:rPr lang="en-US" altLang="zh-CN" dirty="0"/>
              <a:t>GUI</a:t>
            </a:r>
            <a:r>
              <a:rPr lang="zh-CN" altLang="en-US" dirty="0"/>
              <a:t>应用必须是单鼠标，</a:t>
            </a:r>
            <a:r>
              <a:rPr lang="en-US" altLang="zh-CN" dirty="0"/>
              <a:t>MODEM</a:t>
            </a:r>
            <a:r>
              <a:rPr lang="zh-CN" altLang="en-US" dirty="0"/>
              <a:t>的联接需要一条且只需要一条电话线，操作系统只能有一个窗口管理器，一台</a:t>
            </a:r>
            <a:r>
              <a:rPr lang="en-US" altLang="zh-CN" dirty="0"/>
              <a:t>PC</a:t>
            </a:r>
            <a:r>
              <a:rPr lang="zh-CN" altLang="en-US" dirty="0"/>
              <a:t>连一个键盘。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220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3108176"/>
          </a:xfrm>
        </p:spPr>
        <p:txBody>
          <a:bodyPr/>
          <a:lstStyle/>
          <a:p>
            <a:r>
              <a:rPr lang="zh-CN" altLang="en-US" dirty="0"/>
              <a:t>该对象要在整个程序运行时都能被访问。可以考虑使用全局对象。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</a:rPr>
              <a:t>Singleton g;</a:t>
            </a:r>
          </a:p>
          <a:p>
            <a:r>
              <a:rPr lang="zh-CN" altLang="en-US" dirty="0">
                <a:solidFill>
                  <a:srgbClr val="FFFFFF"/>
                </a:solidFill>
              </a:rPr>
              <a:t>可以被访问，但不能防止实例化多个对象。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01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20344"/>
          </a:xfrm>
        </p:spPr>
        <p:txBody>
          <a:bodyPr/>
          <a:lstStyle/>
          <a:p>
            <a:r>
              <a:rPr lang="zh-CN" altLang="en-US" dirty="0"/>
              <a:t>除了全局变量以外，还有什么变量具有这样的生存期？</a:t>
            </a:r>
            <a:endParaRPr lang="en-US" altLang="zh-CN" dirty="0"/>
          </a:p>
          <a:p>
            <a:r>
              <a:rPr lang="zh-CN" altLang="en-US" dirty="0"/>
              <a:t>什么样的生存期？</a:t>
            </a:r>
            <a:endParaRPr lang="en-US" altLang="zh-CN" dirty="0"/>
          </a:p>
          <a:p>
            <a:pPr lvl="1"/>
            <a:r>
              <a:rPr lang="zh-CN" altLang="en-US" dirty="0"/>
              <a:t>静态生存期</a:t>
            </a:r>
            <a:endParaRPr lang="en-US" altLang="zh-CN" dirty="0"/>
          </a:p>
          <a:p>
            <a:pPr lvl="1"/>
            <a:r>
              <a:rPr lang="zh-CN" altLang="en-US" dirty="0"/>
              <a:t>静态变量</a:t>
            </a:r>
            <a:endParaRPr lang="en-US" altLang="zh-CN" dirty="0"/>
          </a:p>
          <a:p>
            <a:r>
              <a:rPr lang="zh-CN" altLang="en-US" dirty="0"/>
              <a:t>如何保证唯一性？</a:t>
            </a:r>
            <a:endParaRPr lang="en-US" altLang="zh-CN" dirty="0"/>
          </a:p>
          <a:p>
            <a:pPr lvl="1"/>
            <a:r>
              <a:rPr lang="zh-CN" altLang="en-US" dirty="0"/>
              <a:t>让类自身负责保存它的唯一实例</a:t>
            </a:r>
            <a:endParaRPr lang="en-US" altLang="zh-CN" dirty="0"/>
          </a:p>
          <a:p>
            <a:pPr lvl="1"/>
            <a:r>
              <a:rPr lang="zh-CN" altLang="en-US" dirty="0"/>
              <a:t>使用静态成员和静态方法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4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95141"/>
            <a:ext cx="6696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class Singleton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public: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+mn-lt"/>
              </a:rPr>
              <a:t>static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 void Fun();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private: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+mn-lt"/>
              </a:rPr>
              <a:t>static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zh-CN" sz="2000" b="1" dirty="0" err="1">
                <a:solidFill>
                  <a:srgbClr val="FFFFFF"/>
                </a:solidFill>
                <a:latin typeface="+mn-lt"/>
              </a:rPr>
              <a:t>int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 data;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};</a:t>
            </a:r>
          </a:p>
          <a:p>
            <a:endParaRPr lang="en-US" altLang="zh-CN" sz="2000" b="1" dirty="0">
              <a:solidFill>
                <a:srgbClr val="FFFFFF"/>
              </a:solidFill>
              <a:latin typeface="+mn-lt"/>
            </a:endParaRPr>
          </a:p>
          <a:p>
            <a:r>
              <a:rPr lang="zh-CN" altLang="en-US" sz="2000" b="1" dirty="0">
                <a:solidFill>
                  <a:srgbClr val="FFFFFF"/>
                </a:solidFill>
                <a:latin typeface="+mn-lt"/>
              </a:rPr>
              <a:t>在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</a:rPr>
              <a:t>Singleton.cpp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</a:rPr>
              <a:t>里不要忘记对静态数据成员的初始化：</a:t>
            </a:r>
            <a:endParaRPr lang="en-US" altLang="zh-CN" sz="2000" b="1" dirty="0">
              <a:solidFill>
                <a:srgbClr val="FFFFFF"/>
              </a:solidFill>
              <a:latin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latin typeface="+mn-lt"/>
            </a:endParaRPr>
          </a:p>
          <a:p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Singleton::data;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5501" y="3933056"/>
            <a:ext cx="8638987" cy="22322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乍一看确实具备单例模式的很多条件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不过它也有一些问题：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静态成员变量初始化顺序不依赖构造函数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得看编译器心情的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没法保证初始化顺序 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极端情况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: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有 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a b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两个成员对象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b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需要把 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作为初始化参数传入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你的类就 必须 得要有构造函数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并确保初始化顺序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).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最严重的问题，失去了面对对象的重要特性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——“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多态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，静态成员方法不可能是 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virtual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的。子类没法享受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多态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带来的便利。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1598473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静态化并不是单例 </a:t>
            </a:r>
            <a:r>
              <a:rPr lang="en-US" altLang="zh-CN" dirty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en-GB" altLang="zh-CN" dirty="0">
                <a:solidFill>
                  <a:srgbClr val="FFC000"/>
                </a:solidFill>
                <a:latin typeface="+mn-lt"/>
                <a:ea typeface="+mn-ea"/>
              </a:rPr>
              <a:t>Singleton</a:t>
            </a:r>
            <a:r>
              <a:rPr lang="en-GB" altLang="zh-CN" dirty="0">
                <a:solidFill>
                  <a:srgbClr val="FFC000"/>
                </a:solidFill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模式！</a:t>
            </a:r>
          </a:p>
        </p:txBody>
      </p:sp>
    </p:spTree>
    <p:extLst>
      <p:ext uri="{BB962C8B-B14F-4D97-AF65-F5344CB8AC3E}">
        <p14:creationId xmlns:p14="http://schemas.microsoft.com/office/powerpoint/2010/main" val="28584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576" y="9514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class Singleton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public: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static Singleton </a:t>
            </a:r>
            <a:r>
              <a:rPr lang="zh-CN" altLang="en-US" sz="2000" b="1" dirty="0">
                <a:solidFill>
                  <a:srgbClr val="00B0F0"/>
                </a:solidFill>
                <a:latin typeface="Arial"/>
              </a:rPr>
              <a:t>*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GetInstance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() {return &amp;instance;}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virtual void Fun();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private: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Singleton();          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const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Singleton&amp;);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外部无法拷贝构造对象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data;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static Singleton instance;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};</a:t>
            </a: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在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Singleton.cpp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里不要忘记对静态数据成员的</a:t>
            </a:r>
            <a:r>
              <a:rPr lang="zh-CN" altLang="en-US" sz="2000" b="1" dirty="0">
                <a:solidFill>
                  <a:srgbClr val="FFFFFF"/>
                </a:solidFill>
              </a:rPr>
              <a:t>初始化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：</a:t>
            </a:r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Singleton Singleton::instance;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4581128"/>
            <a:ext cx="8638987" cy="216024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这种模式的问题也很明显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类现在是多态的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但静态成员变量初始化顺序还是没保证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还引起另外一个问题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: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有两个单例模式的类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ASingleton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和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BSingleton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某天你想在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BSingleton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的构造函数中使用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ASingleton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实例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这就出问题了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.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因为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BSingleton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instance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静态对象可能先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ASingleton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一步调用初始化构造函数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结果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ASingleton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::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返回的就是一个未初始化的内存区域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程序还没跑就直接崩掉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7864" y="18864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饿汉模式</a:t>
            </a:r>
            <a:endParaRPr lang="en-US" altLang="zh-CN" dirty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单例实例在程序运行时被立即执行初始化</a:t>
            </a:r>
          </a:p>
        </p:txBody>
      </p:sp>
    </p:spTree>
    <p:extLst>
      <p:ext uri="{BB962C8B-B14F-4D97-AF65-F5344CB8AC3E}">
        <p14:creationId xmlns:p14="http://schemas.microsoft.com/office/powerpoint/2010/main" val="17489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BOOL flag </a:t>
            </a:r>
            <a:r>
              <a:rPr lang="zh-CN" altLang="en-US" sz="4400" dirty="0"/>
              <a:t>与“零值”比较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可以，但质量差的用法：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(flag == true)</a:t>
            </a:r>
          </a:p>
          <a:p>
            <a:pPr marL="0" indent="0">
              <a:buNone/>
            </a:pPr>
            <a:r>
              <a:rPr lang="en-US" altLang="zh-CN" dirty="0"/>
              <a:t>if (flag == false)</a:t>
            </a:r>
          </a:p>
          <a:p>
            <a:pPr marL="0" indent="0">
              <a:buNone/>
            </a:pPr>
            <a:r>
              <a:rPr lang="en-US" altLang="zh-CN" dirty="0"/>
              <a:t>if (flag == 1)</a:t>
            </a:r>
          </a:p>
          <a:p>
            <a:pPr marL="0" indent="0">
              <a:buNone/>
            </a:pPr>
            <a:r>
              <a:rPr lang="en-US" altLang="zh-CN" dirty="0"/>
              <a:t>if (flag ==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04048" y="3177570"/>
            <a:ext cx="3929062" cy="1569660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正确的写法：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 (flag)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 (!flag)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95141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class Singleton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public: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static Singleton </a:t>
            </a:r>
            <a:r>
              <a:rPr lang="zh-CN" altLang="en-US" sz="2000" b="1" dirty="0">
                <a:solidFill>
                  <a:srgbClr val="00B0F0"/>
                </a:solidFill>
                <a:latin typeface="Arial"/>
              </a:rPr>
              <a:t>*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GetInstance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() 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  { if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== NULL)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         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= new Singleton;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    return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;}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Arial"/>
              </a:rPr>
              <a:t>virtual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void Fun();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private: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Singleton();          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const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Singleton&amp;);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外部无法拷贝构造对象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data;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static Singleton *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};</a:t>
            </a: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在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Singleton.cpp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里不要忘记对静态数据成员的</a:t>
            </a:r>
            <a:r>
              <a:rPr lang="zh-CN" altLang="en-US" sz="2000" b="1" dirty="0">
                <a:solidFill>
                  <a:srgbClr val="FFFFFF"/>
                </a:solidFill>
              </a:rPr>
              <a:t>初始化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：</a:t>
            </a:r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Singleton Singleton::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= NULL;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2506" y="5877272"/>
            <a:ext cx="8638987" cy="716305"/>
          </a:xfrm>
        </p:spPr>
        <p:txBody>
          <a:bodyPr/>
          <a:lstStyle/>
          <a:p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只在第一次被调用时为 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pInstance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分配内存并初始化。</a:t>
            </a:r>
            <a:br>
              <a:rPr lang="en-US" altLang="zh-CN" sz="1800" dirty="0">
                <a:solidFill>
                  <a:schemeClr val="tx2"/>
                </a:solidFill>
                <a:latin typeface="+mn-ea"/>
              </a:rPr>
            </a:b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嗯，看上去所有的问题都解决了，初始化顺序有保证，多态也没问题。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18864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懒汉模式</a:t>
            </a:r>
            <a:endParaRPr lang="en-US" altLang="zh-CN" dirty="0">
              <a:solidFill>
                <a:srgbClr val="FFC000"/>
              </a:solidFill>
              <a:latin typeface="宋体"/>
              <a:ea typeface="宋体"/>
            </a:endParaRPr>
          </a:p>
          <a:p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单例实例只在第一次被使用时进行初始化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21171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95141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问题：程序退出时，析构函数没被执行。这在某些设计不可靠的系统上会导致资源泄漏、比如文件句柄、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socket 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连接、内存等等。</a:t>
            </a:r>
            <a:endParaRPr lang="en-US" altLang="zh-CN" sz="2000" b="1" dirty="0">
              <a:solidFill>
                <a:schemeClr val="tx2"/>
              </a:solidFill>
              <a:latin typeface="Arial"/>
            </a:endParaRP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对于这个问题，比较土的解决方法是给每个 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Singleton 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类添加一个 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Destruct()</a:t>
            </a:r>
            <a:r>
              <a:rPr lang="zh-CN" altLang="en-US" sz="2000" b="1" dirty="0">
                <a:solidFill>
                  <a:srgbClr val="FFFFFF"/>
                </a:solidFill>
                <a:latin typeface="Arial"/>
              </a:rPr>
              <a:t>方法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:</a:t>
            </a: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virtual void Destruct() 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// ... release resource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if (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!= NULL)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    delete 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pInstance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= NULL;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  }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}</a:t>
            </a:r>
          </a:p>
          <a:p>
            <a:endParaRPr lang="en-US" altLang="zh-CN" sz="2000" b="1" dirty="0">
              <a:solidFill>
                <a:srgbClr val="FFFFFF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然后在程序退出时确保调用了每个 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Singleton 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类的 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Destruct() 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方法，这么做虽然可靠，但却很是繁琐。</a:t>
            </a:r>
            <a:endParaRPr lang="en-US" altLang="zh-CN" sz="2000" b="1" dirty="0">
              <a:solidFill>
                <a:schemeClr val="tx2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忘记调用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Destruct()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；或者调用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Destruct()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后，又调用了</a:t>
            </a:r>
            <a:r>
              <a:rPr lang="en-US" altLang="zh-CN" sz="2000" b="1" dirty="0" err="1">
                <a:solidFill>
                  <a:schemeClr val="tx2"/>
                </a:solidFill>
                <a:latin typeface="Arial"/>
              </a:rPr>
              <a:t>GetInstance</a:t>
            </a:r>
            <a:r>
              <a:rPr lang="en-US" altLang="zh-CN" sz="2000" b="1" dirty="0">
                <a:solidFill>
                  <a:schemeClr val="tx2"/>
                </a:solidFill>
                <a:latin typeface="Arial"/>
              </a:rPr>
              <a:t>()</a:t>
            </a:r>
            <a:r>
              <a:rPr lang="zh-CN" altLang="en-US" sz="2000" b="1" dirty="0">
                <a:solidFill>
                  <a:schemeClr val="tx2"/>
                </a:solidFill>
                <a:latin typeface="Arial"/>
              </a:rPr>
              <a:t>方法。</a:t>
            </a:r>
            <a:endParaRPr lang="en-US" altLang="zh-CN" sz="2000" b="1" dirty="0">
              <a:solidFill>
                <a:schemeClr val="tx2"/>
              </a:solidFill>
              <a:latin typeface="Arial"/>
            </a:endParaRPr>
          </a:p>
          <a:p>
            <a:r>
              <a:rPr lang="zh-CN" altLang="en-US" sz="2000" b="1" dirty="0">
                <a:solidFill>
                  <a:srgbClr val="FFC000"/>
                </a:solidFill>
                <a:latin typeface="Arial"/>
              </a:rPr>
              <a:t>两种解决办法：内嵌类和</a:t>
            </a:r>
            <a:r>
              <a:rPr lang="en-US" altLang="zh-CN" sz="2000" b="1" dirty="0">
                <a:solidFill>
                  <a:srgbClr val="FFC000"/>
                </a:solidFill>
                <a:latin typeface="Arial"/>
              </a:rPr>
              <a:t>Meyers </a:t>
            </a:r>
            <a:r>
              <a:rPr lang="zh-CN" altLang="en-US" sz="2000" b="1" dirty="0">
                <a:solidFill>
                  <a:srgbClr val="FFC000"/>
                </a:solidFill>
                <a:latin typeface="Arial"/>
              </a:rPr>
              <a:t>大师的方法。</a:t>
            </a:r>
            <a:endParaRPr lang="en-US" altLang="zh-CN" sz="2000" b="1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8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04" y="95141"/>
            <a:ext cx="88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class Singleton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{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public: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Arial"/>
              </a:rPr>
              <a:t>   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static Singleton </a:t>
            </a:r>
            <a:r>
              <a:rPr lang="zh-CN" altLang="en-US" sz="1400" b="1" dirty="0">
                <a:solidFill>
                  <a:srgbClr val="00B0F0"/>
                </a:solidFill>
                <a:latin typeface="Arial"/>
              </a:rPr>
              <a:t>* 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GetInstance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() 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  { if 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== NULL)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          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= new Singleton;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    return 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;}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1400" b="1" dirty="0">
                <a:solidFill>
                  <a:srgbClr val="FFC000"/>
                </a:solidFill>
                <a:latin typeface="Arial"/>
              </a:rPr>
              <a:t>virtual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void Fun();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private: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 Singleton();              </a:t>
            </a:r>
            <a:r>
              <a:rPr lang="en-US" altLang="zh-CN" sz="14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1400" b="1" dirty="0">
                <a:solidFill>
                  <a:srgbClr val="00B050"/>
                </a:solidFill>
                <a:latin typeface="Arial"/>
              </a:rPr>
              <a:t>外部无法构造对象</a:t>
            </a:r>
            <a:endParaRPr lang="en-US" altLang="zh-CN" sz="14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 Singleton(</a:t>
            </a:r>
            <a:r>
              <a:rPr lang="en-US" altLang="zh-CN" sz="1400" b="1" dirty="0" err="1">
                <a:solidFill>
                  <a:srgbClr val="FFFFFF"/>
                </a:solidFill>
                <a:latin typeface="Arial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Singleton&amp;);    </a:t>
            </a:r>
            <a:r>
              <a:rPr lang="en-US" altLang="zh-CN" sz="14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1400" b="1" dirty="0">
                <a:solidFill>
                  <a:srgbClr val="00B050"/>
                </a:solidFill>
                <a:latin typeface="Arial"/>
              </a:rPr>
              <a:t>外部无法拷贝构造对象</a:t>
            </a:r>
            <a:endParaRPr lang="en-US" altLang="zh-CN" sz="1400" b="1" dirty="0">
              <a:solidFill>
                <a:srgbClr val="00B050"/>
              </a:solidFill>
              <a:latin typeface="Arial"/>
            </a:endParaRPr>
          </a:p>
          <a:p>
            <a:endParaRPr lang="en-US" altLang="zh-CN" sz="14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1400" b="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data;</a:t>
            </a: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static Singleton *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;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Arial"/>
              </a:rPr>
              <a:t>  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class Garbo   //</a:t>
            </a:r>
            <a:r>
              <a:rPr lang="zh-CN" altLang="en-US" sz="1600" b="1" dirty="0">
                <a:solidFill>
                  <a:srgbClr val="FFC000"/>
                </a:solidFill>
                <a:latin typeface="Arial"/>
              </a:rPr>
              <a:t>它的唯一工作就是在析构函数中删除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Singleton</a:t>
            </a:r>
            <a:r>
              <a:rPr lang="zh-CN" altLang="en-US" sz="1600" b="1" dirty="0">
                <a:solidFill>
                  <a:srgbClr val="FFC000"/>
                </a:solidFill>
                <a:latin typeface="Arial"/>
              </a:rPr>
              <a:t>的实例  </a:t>
            </a:r>
          </a:p>
          <a:p>
            <a:r>
              <a:rPr lang="zh-CN" altLang="en-US" sz="1600" b="1" dirty="0">
                <a:solidFill>
                  <a:srgbClr val="FFC000"/>
                </a:solidFill>
                <a:latin typeface="Arial"/>
              </a:rPr>
              <a:t>    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{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public: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    ~Garbo()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    {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        if(Singleton::</a:t>
            </a:r>
            <a:r>
              <a:rPr lang="en-US" altLang="zh-CN" sz="1600" b="1" dirty="0" err="1">
                <a:solidFill>
                  <a:srgbClr val="FFC000"/>
                </a:solidFill>
                <a:latin typeface="Arial"/>
              </a:rPr>
              <a:t>pInstance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!= NULL)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            delete Singleton::</a:t>
            </a:r>
            <a:r>
              <a:rPr lang="en-US" altLang="zh-CN" sz="1600" b="1" dirty="0" err="1">
                <a:solidFill>
                  <a:srgbClr val="FFC000"/>
                </a:solidFill>
                <a:latin typeface="Arial"/>
              </a:rPr>
              <a:t>pInstance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;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    }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};  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    static Garbo </a:t>
            </a:r>
            <a:r>
              <a:rPr lang="en-US" altLang="zh-CN" sz="1600" b="1" dirty="0" err="1">
                <a:solidFill>
                  <a:srgbClr val="FFC000"/>
                </a:solidFill>
                <a:latin typeface="Arial"/>
              </a:rPr>
              <a:t>garbo</a:t>
            </a:r>
            <a:r>
              <a:rPr lang="en-US" altLang="zh-CN" sz="1600" b="1" dirty="0">
                <a:solidFill>
                  <a:srgbClr val="FFC000"/>
                </a:solidFill>
                <a:latin typeface="Arial"/>
              </a:rPr>
              <a:t>;  //</a:t>
            </a:r>
            <a:r>
              <a:rPr lang="zh-CN" altLang="en-US" sz="1600" b="1" dirty="0">
                <a:solidFill>
                  <a:srgbClr val="FFC000"/>
                </a:solidFill>
                <a:latin typeface="Arial"/>
              </a:rPr>
              <a:t>定义一个静态成员变量，程序结束时，系统会自动调用它的析构函数</a:t>
            </a:r>
            <a:endParaRPr lang="en-US" altLang="zh-CN" sz="1600" b="1" dirty="0">
              <a:solidFill>
                <a:srgbClr val="FFC000"/>
              </a:solidFill>
              <a:latin typeface="Arial"/>
            </a:endParaRPr>
          </a:p>
          <a:p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};</a:t>
            </a:r>
          </a:p>
          <a:p>
            <a:endParaRPr lang="en-US" altLang="zh-CN" sz="1400" b="1" dirty="0">
              <a:solidFill>
                <a:srgbClr val="FFFFFF"/>
              </a:solidFill>
              <a:latin typeface="Arial"/>
            </a:endParaRPr>
          </a:p>
          <a:p>
            <a:r>
              <a:rPr lang="zh-CN" altLang="en-US" sz="1400" b="1" dirty="0">
                <a:solidFill>
                  <a:srgbClr val="FFFFFF"/>
                </a:solidFill>
                <a:latin typeface="Arial"/>
              </a:rPr>
              <a:t>在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</a:rPr>
              <a:t>Singleton.cpp</a:t>
            </a:r>
            <a:r>
              <a:rPr lang="zh-CN" altLang="en-US" sz="1400" b="1" dirty="0">
                <a:solidFill>
                  <a:srgbClr val="FFFFFF"/>
                </a:solidFill>
                <a:latin typeface="Arial"/>
              </a:rPr>
              <a:t>里不要忘记对静态数据成员的</a:t>
            </a:r>
            <a:r>
              <a:rPr lang="zh-CN" altLang="en-US" sz="1400" b="1" dirty="0">
                <a:solidFill>
                  <a:srgbClr val="FFFFFF"/>
                </a:solidFill>
              </a:rPr>
              <a:t>初始化</a:t>
            </a:r>
            <a:r>
              <a:rPr lang="zh-CN" altLang="en-US" sz="1400" b="1" dirty="0">
                <a:solidFill>
                  <a:srgbClr val="FFFFFF"/>
                </a:solidFill>
                <a:latin typeface="Arial"/>
              </a:rPr>
              <a:t>：</a:t>
            </a:r>
            <a:endParaRPr lang="en-US" altLang="zh-CN" sz="1400" b="1" dirty="0">
              <a:solidFill>
                <a:srgbClr val="FFFFFF"/>
              </a:solidFill>
              <a:latin typeface="Arial"/>
            </a:endParaRPr>
          </a:p>
          <a:p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Singleton Singleton::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pInstance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 = NULL;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Garbo Singleton::</a:t>
            </a:r>
            <a:r>
              <a:rPr lang="en-US" altLang="zh-CN" sz="1400" b="1" dirty="0" err="1">
                <a:solidFill>
                  <a:srgbClr val="00B0F0"/>
                </a:solidFill>
                <a:latin typeface="Arial"/>
              </a:rPr>
              <a:t>garbo</a:t>
            </a:r>
            <a:r>
              <a:rPr lang="en-US" altLang="zh-CN" sz="1400" b="1" dirty="0">
                <a:solidFill>
                  <a:srgbClr val="00B0F0"/>
                </a:solidFill>
                <a:latin typeface="Arial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27930"/>
            <a:ext cx="642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C000"/>
                </a:solidFill>
              </a:rPr>
              <a:t>在单例类内部定义专有的嵌套类；</a:t>
            </a:r>
          </a:p>
          <a:p>
            <a:r>
              <a:rPr lang="zh-CN" altLang="en-US" sz="1800" dirty="0">
                <a:solidFill>
                  <a:srgbClr val="FFC000"/>
                </a:solidFill>
              </a:rPr>
              <a:t>在单例类内定义私有的专门用于释放的静态成员；</a:t>
            </a:r>
          </a:p>
          <a:p>
            <a:r>
              <a:rPr lang="zh-CN" altLang="en-US" sz="1800" dirty="0">
                <a:solidFill>
                  <a:srgbClr val="FFC000"/>
                </a:solidFill>
              </a:rPr>
              <a:t>利用程序在结束时析构全局变量的特性，选择最终的释放时机；</a:t>
            </a:r>
          </a:p>
          <a:p>
            <a:r>
              <a:rPr lang="zh-CN" altLang="en-US" sz="1800" dirty="0">
                <a:solidFill>
                  <a:srgbClr val="FFC000"/>
                </a:solidFill>
              </a:rPr>
              <a:t>使用单例的代码不需要任何操作，不必关心对象的释放。</a:t>
            </a:r>
          </a:p>
        </p:txBody>
      </p:sp>
    </p:spTree>
    <p:extLst>
      <p:ext uri="{BB962C8B-B14F-4D97-AF65-F5344CB8AC3E}">
        <p14:creationId xmlns:p14="http://schemas.microsoft.com/office/powerpoint/2010/main" val="25761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95141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class Singleton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{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public: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Static Singleton&amp;</a:t>
            </a:r>
            <a:r>
              <a:rPr lang="zh-CN" altLang="en-US" sz="2000" b="1" dirty="0">
                <a:solidFill>
                  <a:srgbClr val="00B0F0"/>
                </a:solidFill>
                <a:latin typeface="Arial"/>
              </a:rPr>
              <a:t> </a:t>
            </a:r>
            <a:r>
              <a:rPr lang="en-US" altLang="zh-CN" sz="2000" b="1" dirty="0" err="1">
                <a:solidFill>
                  <a:srgbClr val="00B0F0"/>
                </a:solidFill>
                <a:latin typeface="Arial"/>
              </a:rPr>
              <a:t>GetInstance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() 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  { static Singleton instance;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    return instance;}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Arial"/>
              </a:rPr>
              <a:t>virtual</a:t>
            </a:r>
            <a:r>
              <a:rPr lang="en-US" altLang="zh-CN" sz="2000" b="1" dirty="0">
                <a:solidFill>
                  <a:srgbClr val="00B0F0"/>
                </a:solidFill>
                <a:latin typeface="Arial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void Fun();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private: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Singleton();          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Singleton(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const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Singleton&amp;);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外部无法拷贝构造对象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Singleton&amp; operator=(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const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Singleton&amp;);    </a:t>
            </a:r>
            <a:r>
              <a:rPr lang="en-US" altLang="zh-CN" sz="2000" b="1" dirty="0">
                <a:solidFill>
                  <a:srgbClr val="00B050"/>
                </a:solidFill>
                <a:latin typeface="Arial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Arial"/>
              </a:rPr>
              <a:t>外部无法赋值</a:t>
            </a:r>
            <a:endParaRPr lang="en-US" altLang="zh-CN" sz="2000" b="1" dirty="0">
              <a:solidFill>
                <a:srgbClr val="00B050"/>
              </a:solidFill>
              <a:latin typeface="Arial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altLang="zh-CN" sz="2000" b="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 data;</a:t>
            </a:r>
          </a:p>
          <a:p>
            <a:r>
              <a:rPr lang="en-US" altLang="zh-CN" sz="2000" b="1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2506" y="4365104"/>
            <a:ext cx="8638987" cy="2376264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在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函数内定义局部静态变量的好处是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instance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的构造函数只会在第一次调用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时被初始化，达到了和堆上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new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出来的“懒汉模式”相同的动态初始化效果，保证了成员变量和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Singleton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本身的初始化顺序。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它还有一个潜在的安全措施，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返回的是对局部静态变量的引用，如果返回的是指针，</a:t>
            </a:r>
            <a:r>
              <a:rPr lang="en-US" altLang="zh-CN" sz="1800" dirty="0" err="1">
                <a:solidFill>
                  <a:schemeClr val="tx2"/>
                </a:solidFill>
                <a:latin typeface="+mn-ea"/>
              </a:rPr>
              <a:t>GetInstance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()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的调用者很可能会误认为他要检查指针的有效性，并负责销毁。构造函数和拷贝构造函数也私有化了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这样类的使用者不能自行实例化。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另外，多个不同的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Singleton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实例的析构顺序与构造顺序相反。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96223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懒汉模式 </a:t>
            </a:r>
            <a:r>
              <a:rPr lang="en-US" altLang="zh-CN" dirty="0">
                <a:solidFill>
                  <a:srgbClr val="FFC000"/>
                </a:solidFill>
                <a:latin typeface="宋体"/>
                <a:ea typeface="宋体"/>
              </a:rPr>
              <a:t>(</a:t>
            </a:r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局部静态变量</a:t>
            </a:r>
            <a:r>
              <a:rPr lang="en-US" altLang="zh-CN" dirty="0">
                <a:solidFill>
                  <a:srgbClr val="FFC000"/>
                </a:solidFill>
                <a:latin typeface="宋体"/>
                <a:ea typeface="宋体"/>
              </a:rPr>
              <a:t>-</a:t>
            </a:r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最佳版</a:t>
            </a:r>
            <a:r>
              <a:rPr lang="en-US" altLang="zh-CN" dirty="0">
                <a:solidFill>
                  <a:srgbClr val="FFC000"/>
                </a:solidFill>
                <a:latin typeface="宋体"/>
                <a:ea typeface="宋体"/>
              </a:rPr>
              <a:t>)</a:t>
            </a:r>
          </a:p>
          <a:p>
            <a:r>
              <a:rPr lang="zh-CN" altLang="en-US" dirty="0">
                <a:solidFill>
                  <a:srgbClr val="FFC000"/>
                </a:solidFill>
                <a:latin typeface="宋体"/>
                <a:ea typeface="宋体"/>
              </a:rPr>
              <a:t>也被称为 </a:t>
            </a:r>
            <a:r>
              <a:rPr lang="en-GB" altLang="zh-CN" dirty="0">
                <a:solidFill>
                  <a:srgbClr val="FFC000"/>
                </a:solidFill>
                <a:latin typeface="宋体"/>
                <a:ea typeface="宋体"/>
              </a:rPr>
              <a:t>Meyers Singleton</a:t>
            </a:r>
            <a:endParaRPr lang="zh-CN" altLang="en-US" dirty="0">
              <a:solidFill>
                <a:srgbClr val="FFC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61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603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</a:t>
            </a:r>
            <a:r>
              <a:rPr lang="en-US" altLang="zh-CN" i="1" dirty="0"/>
              <a:t>string</a:t>
            </a:r>
            <a:r>
              <a:rPr lang="en-US" altLang="zh-CN" dirty="0"/>
              <a:t> Type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856984" cy="4824536"/>
          </a:xfrm>
        </p:spPr>
        <p:txBody>
          <a:bodyPr/>
          <a:lstStyle/>
          <a:p>
            <a:r>
              <a:rPr lang="zh-CN" altLang="en-US" dirty="0"/>
              <a:t>长度可变的字符序列</a:t>
            </a:r>
            <a:endParaRPr lang="en-US" altLang="zh-CN" dirty="0"/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::string;</a:t>
            </a:r>
          </a:p>
          <a:p>
            <a:r>
              <a:rPr lang="zh-CN" altLang="en-US" dirty="0"/>
              <a:t>定义和初始化</a:t>
            </a:r>
            <a:r>
              <a:rPr lang="en-US" altLang="zh-CN" dirty="0"/>
              <a:t>string</a:t>
            </a:r>
          </a:p>
          <a:p>
            <a:pPr marL="457200" lvl="1" indent="0">
              <a:buNone/>
            </a:pPr>
            <a:r>
              <a:rPr lang="en-US" altLang="zh-CN" dirty="0"/>
              <a:t>string s1;             // default initialization,</a:t>
            </a:r>
          </a:p>
          <a:p>
            <a:pPr marL="457200" lvl="1" indent="0">
              <a:buNone/>
            </a:pPr>
            <a:r>
              <a:rPr lang="en-US" altLang="zh-CN" dirty="0"/>
              <a:t>			     // s1 is the empty string</a:t>
            </a:r>
          </a:p>
          <a:p>
            <a:pPr marL="457200" lvl="1" indent="0">
              <a:buNone/>
            </a:pPr>
            <a:r>
              <a:rPr lang="en-US" altLang="zh-CN" dirty="0"/>
              <a:t>string s2 = s1;      // s2 is a copy of s1</a:t>
            </a:r>
          </a:p>
          <a:p>
            <a:pPr marL="457200" lvl="1" indent="0">
              <a:buNone/>
            </a:pPr>
            <a:r>
              <a:rPr lang="en-US" altLang="zh-CN" dirty="0"/>
              <a:t>string s3 = “</a:t>
            </a:r>
            <a:r>
              <a:rPr lang="en-US" altLang="zh-CN" dirty="0" err="1"/>
              <a:t>hiya</a:t>
            </a:r>
            <a:r>
              <a:rPr lang="en-US" altLang="zh-CN" dirty="0"/>
              <a:t>”; // s3 is copy of the string literal</a:t>
            </a:r>
          </a:p>
          <a:p>
            <a:pPr marL="457200" lvl="1" indent="0">
              <a:buNone/>
            </a:pPr>
            <a:r>
              <a:rPr lang="en-US" altLang="zh-CN" dirty="0"/>
              <a:t>string s4(10, ‘c’);  // s4 is </a:t>
            </a:r>
            <a:r>
              <a:rPr lang="en-US" altLang="zh-CN" i="1" dirty="0" err="1"/>
              <a:t>cccccccccc</a:t>
            </a:r>
            <a:endParaRPr lang="en-US" altLang="zh-C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271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 on 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764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string s;</a:t>
            </a:r>
          </a:p>
          <a:p>
            <a:pPr marL="0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s;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s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Return true if s is empty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s.empty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Return number of characters in 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s.size</a:t>
            </a:r>
            <a:r>
              <a:rPr lang="en-US" altLang="zh-CN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767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sz="2800" dirty="0"/>
              <a:t>Return a reference to the </a:t>
            </a:r>
            <a:r>
              <a:rPr lang="en-US" altLang="zh-CN" sz="2800" i="1" dirty="0"/>
              <a:t>char </a:t>
            </a:r>
            <a:r>
              <a:rPr lang="en-US" altLang="zh-CN" sz="2800" dirty="0"/>
              <a:t>at position </a:t>
            </a:r>
            <a:r>
              <a:rPr lang="en-US" altLang="zh-CN" sz="2800" i="1" dirty="0"/>
              <a:t>n </a:t>
            </a:r>
            <a:r>
              <a:rPr lang="en-US" altLang="zh-CN" sz="2800" dirty="0"/>
              <a:t>in s; position start at 0</a:t>
            </a:r>
            <a:endParaRPr lang="en-US" altLang="zh-CN" sz="2800" i="1" dirty="0"/>
          </a:p>
          <a:p>
            <a:pPr marL="0" indent="0">
              <a:buNone/>
            </a:pPr>
            <a:r>
              <a:rPr lang="en-US" altLang="zh-CN" sz="2800" i="1" dirty="0"/>
              <a:t>	</a:t>
            </a:r>
            <a:r>
              <a:rPr lang="en-US" altLang="zh-CN" sz="2800" dirty="0">
                <a:solidFill>
                  <a:srgbClr val="99FFCC"/>
                </a:solidFill>
              </a:rPr>
              <a:t>s[n]</a:t>
            </a:r>
          </a:p>
          <a:p>
            <a:r>
              <a:rPr lang="en-US" altLang="zh-CN" sz="2800" dirty="0"/>
              <a:t>Return a string that is the concatenation of s1 and s2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99FFCC"/>
                </a:solidFill>
              </a:rPr>
              <a:t>s1 + s2</a:t>
            </a:r>
          </a:p>
          <a:p>
            <a:r>
              <a:rPr lang="en-US" altLang="zh-CN" sz="2800" dirty="0"/>
              <a:t>Replaces characters in s1 with a copy of s2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99FFCC"/>
                </a:solidFill>
              </a:rPr>
              <a:t>s1 = s2</a:t>
            </a:r>
          </a:p>
          <a:p>
            <a:r>
              <a:rPr lang="en-US" altLang="zh-CN" sz="2800" dirty="0"/>
              <a:t>The strings s1 and s2 are equal if they contain the same characters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99FFCC"/>
                </a:solidFill>
              </a:rPr>
              <a:t>s1 == s2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99FFCC"/>
                </a:solidFill>
              </a:rPr>
              <a:t>	s1 != s2</a:t>
            </a:r>
          </a:p>
          <a:p>
            <a:r>
              <a:rPr lang="en-US" altLang="zh-CN" sz="2800" dirty="0">
                <a:solidFill>
                  <a:srgbClr val="99FFCC"/>
                </a:solidFill>
              </a:rPr>
              <a:t>&lt;, &lt;=, &gt;, &gt;= </a:t>
            </a:r>
            <a:r>
              <a:rPr lang="en-US" altLang="zh-CN" sz="2800" dirty="0"/>
              <a:t>Comparisons are case-sensitive and use dictionary ordering.</a:t>
            </a:r>
            <a:endParaRPr lang="en-US" altLang="zh-CN" sz="2800" dirty="0">
              <a:solidFill>
                <a:srgbClr val="99FF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220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The </a:t>
            </a:r>
            <a:r>
              <a:rPr lang="en-US" altLang="zh-CN" sz="4000" i="1" dirty="0"/>
              <a:t>string::</a:t>
            </a:r>
            <a:r>
              <a:rPr lang="en-US" altLang="zh-CN" sz="4000" i="1" dirty="0" err="1"/>
              <a:t>size_type</a:t>
            </a:r>
            <a:r>
              <a:rPr lang="en-US" altLang="zh-CN" sz="4000" dirty="0"/>
              <a:t> Type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92352"/>
          </a:xfrm>
        </p:spPr>
        <p:txBody>
          <a:bodyPr/>
          <a:lstStyle/>
          <a:p>
            <a:r>
              <a:rPr lang="en-US" altLang="zh-CN" sz="2800" dirty="0"/>
              <a:t>string</a:t>
            </a:r>
            <a:r>
              <a:rPr lang="zh-CN" altLang="en-US" sz="2800" dirty="0"/>
              <a:t>类的</a:t>
            </a:r>
            <a:r>
              <a:rPr lang="en-US" altLang="zh-CN" sz="2800" dirty="0"/>
              <a:t>size()</a:t>
            </a:r>
            <a:r>
              <a:rPr lang="zh-CN" altLang="en-US" sz="2800" dirty="0"/>
              <a:t>函数返回的类型不是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，也不是</a:t>
            </a:r>
            <a:r>
              <a:rPr lang="en-US" altLang="zh-CN" sz="2800" dirty="0"/>
              <a:t>unsigned 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，而是</a:t>
            </a:r>
            <a:r>
              <a:rPr lang="en-US" altLang="zh-CN" sz="2800" dirty="0"/>
              <a:t>string::</a:t>
            </a:r>
            <a:r>
              <a:rPr lang="en-US" altLang="zh-CN" sz="2800" dirty="0" err="1"/>
              <a:t>size_type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不仅</a:t>
            </a:r>
            <a:r>
              <a:rPr lang="en-US" altLang="zh-CN" sz="2800" dirty="0"/>
              <a:t>string</a:t>
            </a:r>
            <a:r>
              <a:rPr lang="zh-CN" altLang="en-US" sz="2800" dirty="0"/>
              <a:t>类，库里其他的类型定义了一些</a:t>
            </a:r>
            <a:r>
              <a:rPr lang="en-US" altLang="zh-CN" sz="2800" dirty="0"/>
              <a:t>companion types</a:t>
            </a:r>
            <a:r>
              <a:rPr lang="zh-CN" altLang="en-US" sz="2800" dirty="0"/>
              <a:t>。目的是使库里的类型与机器无关</a:t>
            </a:r>
            <a:r>
              <a:rPr lang="en-US" altLang="zh-CN" sz="2800" dirty="0"/>
              <a:t>(machine independent)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我们无法知道</a:t>
            </a:r>
            <a:r>
              <a:rPr lang="en-US" altLang="zh-CN" sz="2800" dirty="0"/>
              <a:t>string::</a:t>
            </a:r>
            <a:r>
              <a:rPr lang="en-US" altLang="zh-CN" sz="2800" dirty="0" err="1"/>
              <a:t>size_type</a:t>
            </a:r>
            <a:r>
              <a:rPr lang="zh-CN" altLang="en-US" sz="2800" dirty="0"/>
              <a:t>精确的类型，但知道它是无符号类型</a:t>
            </a:r>
            <a:r>
              <a:rPr lang="en-US" altLang="zh-CN" sz="2800" dirty="0"/>
              <a:t>(unsigned type)</a:t>
            </a:r>
            <a:r>
              <a:rPr lang="zh-CN" altLang="en-US" sz="2800" dirty="0"/>
              <a:t>，并且足够大，可以容纳很长的字符串。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6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0648"/>
            <a:ext cx="7239000" cy="5759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存储</a:t>
            </a:r>
            <a:r>
              <a:rPr lang="en-US" altLang="zh-CN" dirty="0"/>
              <a:t>size()</a:t>
            </a:r>
            <a:r>
              <a:rPr lang="zh-CN" altLang="en-US" dirty="0"/>
              <a:t>返回值的变量应是</a:t>
            </a:r>
            <a:r>
              <a:rPr lang="en-US" altLang="zh-CN" dirty="0"/>
              <a:t>string::</a:t>
            </a:r>
            <a:r>
              <a:rPr lang="en-US" altLang="zh-CN" dirty="0" err="1"/>
              <a:t>size_type</a:t>
            </a:r>
            <a:r>
              <a:rPr lang="zh-CN" altLang="en-US" dirty="0"/>
              <a:t>类型。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string::</a:t>
            </a:r>
            <a:r>
              <a:rPr lang="en-US" altLang="zh-CN" dirty="0" err="1">
                <a:solidFill>
                  <a:srgbClr val="99FFCC"/>
                </a:solidFill>
              </a:rPr>
              <a:t>size_type</a:t>
            </a:r>
            <a:r>
              <a:rPr lang="en-US" altLang="zh-CN" dirty="0">
                <a:solidFill>
                  <a:srgbClr val="99FFCC"/>
                </a:solidFill>
              </a:rPr>
              <a:t> </a:t>
            </a:r>
            <a:r>
              <a:rPr lang="en-US" altLang="zh-CN" dirty="0" err="1">
                <a:solidFill>
                  <a:srgbClr val="99FFCC"/>
                </a:solidFill>
              </a:rPr>
              <a:t>len</a:t>
            </a:r>
            <a:r>
              <a:rPr lang="en-US" altLang="zh-CN" dirty="0">
                <a:solidFill>
                  <a:srgbClr val="99FFCC"/>
                </a:solidFill>
              </a:rPr>
              <a:t> = </a:t>
            </a:r>
            <a:r>
              <a:rPr lang="en-US" altLang="zh-CN" dirty="0" err="1">
                <a:solidFill>
                  <a:srgbClr val="99FFCC"/>
                </a:solidFill>
              </a:rPr>
              <a:t>s.size</a:t>
            </a:r>
            <a:r>
              <a:rPr lang="en-US" altLang="zh-CN" dirty="0">
                <a:solidFill>
                  <a:srgbClr val="99FFCC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C++ 11</a:t>
            </a:r>
            <a:r>
              <a:rPr lang="zh-CN" altLang="en-US" dirty="0"/>
              <a:t>的自动类型推导可简化为：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// </a:t>
            </a:r>
            <a:r>
              <a:rPr lang="en-US" altLang="zh-CN" dirty="0" err="1">
                <a:solidFill>
                  <a:srgbClr val="99FFCC"/>
                </a:solidFill>
              </a:rPr>
              <a:t>len</a:t>
            </a:r>
            <a:r>
              <a:rPr lang="en-US" altLang="zh-CN" dirty="0">
                <a:solidFill>
                  <a:srgbClr val="99FFCC"/>
                </a:solidFill>
              </a:rPr>
              <a:t> has type string::</a:t>
            </a:r>
            <a:r>
              <a:rPr lang="en-US" altLang="zh-CN" dirty="0" err="1">
                <a:solidFill>
                  <a:srgbClr val="99FFCC"/>
                </a:solidFill>
              </a:rPr>
              <a:t>size_type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auto </a:t>
            </a:r>
            <a:r>
              <a:rPr lang="en-US" altLang="zh-CN" dirty="0" err="1">
                <a:solidFill>
                  <a:srgbClr val="99FFCC"/>
                </a:solidFill>
              </a:rPr>
              <a:t>len</a:t>
            </a:r>
            <a:r>
              <a:rPr lang="en-US" altLang="zh-CN" dirty="0">
                <a:solidFill>
                  <a:srgbClr val="99FFCC"/>
                </a:solidFill>
              </a:rPr>
              <a:t> = </a:t>
            </a:r>
            <a:r>
              <a:rPr lang="en-US" altLang="zh-CN" dirty="0" err="1">
                <a:solidFill>
                  <a:srgbClr val="99FFCC"/>
                </a:solidFill>
              </a:rPr>
              <a:t>s.size</a:t>
            </a:r>
            <a:r>
              <a:rPr lang="en-US" altLang="zh-CN" dirty="0">
                <a:solidFill>
                  <a:srgbClr val="99FFCC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5" name="Picture 1" descr="C:\Users\qilin\AppData\Roaming\Tencent\Users\66366211\QQ\WinTemp\RichOle\H)F{I5CTB3%CRHRTS@8Q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757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5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143000"/>
          </a:xfrm>
        </p:spPr>
        <p:txBody>
          <a:bodyPr/>
          <a:lstStyle/>
          <a:p>
            <a:r>
              <a:rPr lang="en-US" altLang="zh-CN" b="0" dirty="0"/>
              <a:t>float</a:t>
            </a:r>
            <a:r>
              <a:rPr lang="zh-CN" altLang="en-US" b="0" dirty="0"/>
              <a:t>或</a:t>
            </a:r>
            <a:r>
              <a:rPr lang="en-US" altLang="zh-CN" b="0" dirty="0"/>
              <a:t>double x </a:t>
            </a:r>
            <a:r>
              <a:rPr lang="zh-CN" altLang="en-US" b="0" dirty="0"/>
              <a:t>与“零值”比较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239000" cy="4536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如下是错误的写法。</a:t>
            </a:r>
          </a:p>
          <a:p>
            <a:pPr marL="0" indent="0">
              <a:buNone/>
            </a:pPr>
            <a:r>
              <a:rPr lang="zh-CN" altLang="en-US" b="0" dirty="0"/>
              <a:t> </a:t>
            </a:r>
          </a:p>
          <a:p>
            <a:pPr marL="0" indent="0">
              <a:buNone/>
            </a:pPr>
            <a:r>
              <a:rPr lang="en-US" altLang="zh-CN" b="0" dirty="0"/>
              <a:t>if (x == 0.0)  </a:t>
            </a:r>
          </a:p>
          <a:p>
            <a:pPr marL="0" indent="0">
              <a:buNone/>
            </a:pPr>
            <a:r>
              <a:rPr lang="en-US" altLang="zh-CN" b="0" dirty="0"/>
              <a:t>if (x != 0.0)</a:t>
            </a: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不可将浮点变量用“</a:t>
            </a:r>
            <a:r>
              <a:rPr lang="en-US" altLang="zh-CN" b="0" dirty="0"/>
              <a:t>==”</a:t>
            </a:r>
            <a:r>
              <a:rPr lang="zh-CN" altLang="en-US" b="0" dirty="0"/>
              <a:t>或“</a:t>
            </a:r>
            <a:r>
              <a:rPr lang="en-US" altLang="zh-CN" b="0" dirty="0"/>
              <a:t>!=”</a:t>
            </a:r>
            <a:r>
              <a:rPr lang="zh-CN" altLang="en-US" b="0" dirty="0"/>
              <a:t>与数字比较，应该设法转化成“</a:t>
            </a:r>
            <a:r>
              <a:rPr lang="en-US" altLang="zh-CN" b="0" dirty="0"/>
              <a:t>&gt;=”</a:t>
            </a:r>
            <a:r>
              <a:rPr lang="zh-CN" altLang="en-US" b="0" dirty="0"/>
              <a:t>或“</a:t>
            </a:r>
            <a:r>
              <a:rPr lang="en-US" altLang="zh-CN" b="0" dirty="0"/>
              <a:t>&lt;=”</a:t>
            </a:r>
            <a:r>
              <a:rPr lang="zh-CN" altLang="en-US" b="0" dirty="0"/>
              <a:t>此类形式。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47864" y="2780928"/>
            <a:ext cx="5760640" cy="1200329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正确的写法：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float EPSINON = 0.00001;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((x &gt;= - EPSINON) &amp;&amp; (x &lt;= EPSINON))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76672"/>
            <a:ext cx="7239000" cy="5543128"/>
          </a:xfrm>
        </p:spPr>
        <p:txBody>
          <a:bodyPr/>
          <a:lstStyle/>
          <a:p>
            <a:r>
              <a:rPr lang="en-US" altLang="zh-CN" dirty="0"/>
              <a:t>size()</a:t>
            </a:r>
            <a:r>
              <a:rPr lang="zh-CN" altLang="en-US" dirty="0"/>
              <a:t>返回的是无符号类型，如果表达式里有有符号类型，有可能引入错误。例如：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9FFCC"/>
                </a:solidFill>
              </a:rPr>
              <a:t>n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zh-CN" altLang="en-US" dirty="0"/>
              <a:t>型的变量，并且</a:t>
            </a:r>
            <a:r>
              <a:rPr lang="en-US" altLang="zh-CN" dirty="0"/>
              <a:t>n</a:t>
            </a:r>
            <a:r>
              <a:rPr lang="zh-CN" altLang="en-US" dirty="0"/>
              <a:t>的值为负数，那么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99FFCC"/>
                </a:solidFill>
              </a:rPr>
              <a:t>s.size</a:t>
            </a:r>
            <a:r>
              <a:rPr lang="en-US" altLang="zh-CN" dirty="0">
                <a:solidFill>
                  <a:srgbClr val="99FFCC"/>
                </a:solidFill>
              </a:rPr>
              <a:t>() &lt; 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将很可能返回</a:t>
            </a:r>
            <a:r>
              <a:rPr lang="en-US" altLang="zh-CN" dirty="0"/>
              <a:t>true</a:t>
            </a:r>
            <a:r>
              <a:rPr lang="zh-CN" altLang="en-US" dirty="0"/>
              <a:t>，因为</a:t>
            </a:r>
            <a:r>
              <a:rPr lang="en-US" altLang="zh-CN" dirty="0"/>
              <a:t>n</a:t>
            </a:r>
            <a:r>
              <a:rPr lang="zh-CN" altLang="en-US" dirty="0"/>
              <a:t>中的负数会转化为一个非常大的无符号数值。</a:t>
            </a:r>
            <a:endParaRPr lang="en-US" altLang="zh-CN" dirty="0"/>
          </a:p>
          <a:p>
            <a:r>
              <a:rPr lang="zh-CN" altLang="en-US" dirty="0"/>
              <a:t>因此，应避免在有</a:t>
            </a:r>
            <a:r>
              <a:rPr lang="en-US" altLang="zh-CN" dirty="0"/>
              <a:t>size()</a:t>
            </a:r>
            <a:r>
              <a:rPr lang="zh-CN" altLang="en-US" dirty="0"/>
              <a:t>中的表达式中使用</a:t>
            </a:r>
            <a:r>
              <a:rPr lang="en-US" altLang="zh-CN" dirty="0" err="1"/>
              <a:t>int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169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8800"/>
            <a:ext cx="7239000" cy="4692352"/>
          </a:xfrm>
        </p:spPr>
        <p:txBody>
          <a:bodyPr/>
          <a:lstStyle/>
          <a:p>
            <a:r>
              <a:rPr lang="en-US" altLang="zh-CN" dirty="0">
                <a:solidFill>
                  <a:srgbClr val="99FFCC"/>
                </a:solidFill>
              </a:rPr>
              <a:t>==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99FFCC"/>
                </a:solidFill>
              </a:rPr>
              <a:t>!=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两个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相等指长度和内容都相等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从第一个不相等的字符处比较大小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</a:t>
            </a:r>
            <a:r>
              <a:rPr lang="en-US" altLang="zh-CN" dirty="0" err="1">
                <a:solidFill>
                  <a:srgbClr val="99FFCC"/>
                </a:solidFill>
              </a:rPr>
              <a:t>str</a:t>
            </a:r>
            <a:r>
              <a:rPr lang="en-US" altLang="zh-CN" dirty="0">
                <a:solidFill>
                  <a:srgbClr val="99FFCC"/>
                </a:solidFill>
              </a:rPr>
              <a:t> = “Hello”;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phrase = “Hello World”;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slang = “</a:t>
            </a:r>
            <a:r>
              <a:rPr lang="en-US" altLang="zh-CN" dirty="0" err="1">
                <a:solidFill>
                  <a:srgbClr val="99FFCC"/>
                </a:solidFill>
              </a:rPr>
              <a:t>Hiya</a:t>
            </a:r>
            <a:r>
              <a:rPr lang="en-US" altLang="zh-CN" dirty="0">
                <a:solidFill>
                  <a:srgbClr val="99FFCC"/>
                </a:solidFill>
              </a:rPr>
              <a:t>”;</a:t>
            </a:r>
          </a:p>
          <a:p>
            <a:pPr marL="0" indent="0">
              <a:buNone/>
            </a:pPr>
            <a:endParaRPr lang="en-US" altLang="zh-CN" dirty="0">
              <a:solidFill>
                <a:srgbClr val="99FFCC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CCFF99"/>
                </a:solidFill>
              </a:rPr>
              <a:t>str</a:t>
            </a:r>
            <a:r>
              <a:rPr lang="en-US" altLang="zh-CN" dirty="0">
                <a:solidFill>
                  <a:srgbClr val="CCFF99"/>
                </a:solidFill>
              </a:rPr>
              <a:t> &lt; phrase &lt; slang</a:t>
            </a:r>
            <a:endParaRPr lang="zh-CN" altLang="en-US" dirty="0">
              <a:solidFill>
                <a:srgbClr val="CCFF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214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two 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string</a:t>
            </a:r>
            <a:r>
              <a:rPr lang="zh-CN" altLang="en-US" dirty="0"/>
              <a:t>对象相加，左边的连接右边的，产生一个新的</a:t>
            </a:r>
            <a:r>
              <a:rPr lang="en-US" altLang="zh-CN" dirty="0"/>
              <a:t>string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s1 = “Hello”, s2 = “World”;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s3 = s1 + s2;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//s3 is </a:t>
            </a:r>
            <a:r>
              <a:rPr lang="en-US" altLang="zh-CN" dirty="0" err="1">
                <a:solidFill>
                  <a:srgbClr val="99FFCC"/>
                </a:solidFill>
              </a:rPr>
              <a:t>HelloWorld</a:t>
            </a:r>
            <a:endParaRPr lang="en-US" altLang="zh-CN" dirty="0">
              <a:solidFill>
                <a:srgbClr val="99FF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s1 += s2; // </a:t>
            </a:r>
            <a:r>
              <a:rPr lang="zh-CN" altLang="en-US" dirty="0">
                <a:solidFill>
                  <a:srgbClr val="99FFCC"/>
                </a:solidFill>
              </a:rPr>
              <a:t>相当于 </a:t>
            </a:r>
            <a:r>
              <a:rPr lang="en-US" altLang="zh-CN" dirty="0">
                <a:solidFill>
                  <a:srgbClr val="99FFCC"/>
                </a:solidFill>
              </a:rPr>
              <a:t>s1 = s1 + s2</a:t>
            </a:r>
            <a:endParaRPr lang="zh-CN" altLang="en-US" dirty="0">
              <a:solidFill>
                <a:srgbClr val="99FF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91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Adding Literals and strings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能和字符型、字符串型的常量相加，但是需要保证</a:t>
            </a:r>
            <a:r>
              <a:rPr lang="en-US" altLang="zh-CN" dirty="0"/>
              <a:t>”+”</a:t>
            </a:r>
            <a:r>
              <a:rPr lang="zh-CN" altLang="en-US" dirty="0"/>
              <a:t>的两个操作数中有一个是</a:t>
            </a:r>
            <a:r>
              <a:rPr lang="en-US" altLang="zh-CN" dirty="0"/>
              <a:t>string</a:t>
            </a:r>
            <a:r>
              <a:rPr lang="zh-CN" altLang="en-US" dirty="0"/>
              <a:t>类型。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s1 = “Hello”, s2 = “World”;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s3 = s1 + “, ” + s2 + ‘\n’;</a:t>
            </a:r>
            <a:endParaRPr lang="zh-CN" altLang="en-US" dirty="0">
              <a:solidFill>
                <a:srgbClr val="99FF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61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s4 = s1 + “, ”   // OK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s5 = “hello” + “, ”; // ERROR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s6 = s1 + “, ” + “world”; // OK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FFCC"/>
                </a:solidFill>
              </a:rPr>
              <a:t>string s7 = “hello”  + “, ” + s2; // ERROR</a:t>
            </a:r>
          </a:p>
          <a:p>
            <a:pPr marL="0" indent="0">
              <a:buNone/>
            </a:pPr>
            <a:endParaRPr lang="en-US" altLang="zh-CN" dirty="0">
              <a:solidFill>
                <a:srgbClr val="99FF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s7</a:t>
            </a:r>
            <a:r>
              <a:rPr lang="zh-CN" altLang="en-US" dirty="0"/>
              <a:t>等号右边相当于</a:t>
            </a:r>
            <a:r>
              <a:rPr lang="en-US" altLang="zh-CN" dirty="0"/>
              <a:t>(“hello” + “, ”) + s2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721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string</a:t>
            </a:r>
            <a:r>
              <a:rPr lang="zh-CN" altLang="en-US" dirty="0"/>
              <a:t>中的字符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中是否含有空格符？</a:t>
            </a:r>
            <a:endParaRPr lang="en-US" altLang="zh-CN" dirty="0"/>
          </a:p>
          <a:p>
            <a:r>
              <a:rPr lang="zh-CN" altLang="en-US" dirty="0"/>
              <a:t>改变</a:t>
            </a:r>
            <a:r>
              <a:rPr lang="en-US" altLang="zh-CN" dirty="0"/>
              <a:t>string</a:t>
            </a:r>
            <a:r>
              <a:rPr lang="zh-CN" altLang="en-US" dirty="0"/>
              <a:t>中的字符的大小写</a:t>
            </a:r>
            <a:endParaRPr lang="en-US" altLang="zh-CN" dirty="0"/>
          </a:p>
          <a:p>
            <a:r>
              <a:rPr lang="zh-CN" altLang="en-US" dirty="0"/>
              <a:t>查看某个字符是否出现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-US" altLang="zh-CN" dirty="0"/>
              <a:t>string</a:t>
            </a:r>
            <a:r>
              <a:rPr lang="zh-CN" altLang="en-US" dirty="0"/>
              <a:t>中所有字符</a:t>
            </a:r>
            <a:endParaRPr lang="en-US" altLang="zh-CN" dirty="0"/>
          </a:p>
          <a:p>
            <a:r>
              <a:rPr lang="zh-CN" altLang="en-US" dirty="0"/>
              <a:t>处理某个字符</a:t>
            </a:r>
            <a:endParaRPr lang="en-US" altLang="zh-CN" dirty="0"/>
          </a:p>
          <a:p>
            <a:r>
              <a:rPr lang="zh-CN" altLang="en-US" dirty="0"/>
              <a:t>依次处理字符，直至达到某个条件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568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4624"/>
            <a:ext cx="7162800" cy="1326976"/>
          </a:xfrm>
        </p:spPr>
        <p:txBody>
          <a:bodyPr/>
          <a:lstStyle/>
          <a:p>
            <a:r>
              <a:rPr lang="zh-CN" altLang="en-US" sz="4400" dirty="0"/>
              <a:t>处理所有字符？</a:t>
            </a:r>
            <a:br>
              <a:rPr lang="en-US" altLang="zh-CN" sz="4400" dirty="0"/>
            </a:br>
            <a:r>
              <a:rPr lang="zh-CN" altLang="en-US" sz="4400" dirty="0"/>
              <a:t>使用</a:t>
            </a:r>
            <a:r>
              <a:rPr lang="en-US" altLang="zh-CN" sz="4400" dirty="0"/>
              <a:t>Range-Based </a:t>
            </a:r>
            <a:r>
              <a:rPr lang="en-US" altLang="zh-CN" sz="4400" i="1" dirty="0"/>
              <a:t>for</a:t>
            </a:r>
            <a:endParaRPr lang="zh-CN" alt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620344"/>
          </a:xfrm>
        </p:spPr>
        <p:txBody>
          <a:bodyPr/>
          <a:lstStyle/>
          <a:p>
            <a:r>
              <a:rPr lang="zh-CN" altLang="en-US" dirty="0"/>
              <a:t>新标准中的</a:t>
            </a:r>
            <a:r>
              <a:rPr lang="en-US" altLang="zh-CN" dirty="0"/>
              <a:t>range for</a:t>
            </a:r>
            <a:r>
              <a:rPr lang="zh-CN" altLang="en-US" dirty="0"/>
              <a:t>迭代给定序列中的每个元素，以便对序列中的每个值执行某些操作。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for (declaration : expression)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	statement</a:t>
            </a:r>
          </a:p>
          <a:p>
            <a:r>
              <a:rPr lang="en-US" altLang="zh-CN" dirty="0"/>
              <a:t>expression</a:t>
            </a:r>
            <a:r>
              <a:rPr lang="zh-CN" altLang="en-US" dirty="0"/>
              <a:t>是某类型对象的序列</a:t>
            </a:r>
            <a:endParaRPr lang="en-US" altLang="zh-CN" dirty="0"/>
          </a:p>
          <a:p>
            <a:r>
              <a:rPr lang="en-US" altLang="zh-CN" dirty="0"/>
              <a:t>declaration</a:t>
            </a:r>
            <a:r>
              <a:rPr lang="zh-CN" altLang="en-US" dirty="0"/>
              <a:t>是用来获取序列元素的变量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5" name="Picture 1" descr="C:\Users\qilin\AppData\Roaming\Tencent\Users\66366211\QQ\WinTemp\RichOle\H)F{I5CTB3%CRHRTS@8Q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06487"/>
            <a:ext cx="757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80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4624"/>
            <a:ext cx="7162800" cy="1326976"/>
          </a:xfrm>
        </p:spPr>
        <p:txBody>
          <a:bodyPr/>
          <a:lstStyle/>
          <a:p>
            <a:r>
              <a:rPr lang="zh-CN" altLang="en-US" sz="4400" dirty="0"/>
              <a:t>处理所有字符？</a:t>
            </a:r>
            <a:br>
              <a:rPr lang="en-US" altLang="zh-CN" sz="4400" dirty="0"/>
            </a:br>
            <a:r>
              <a:rPr lang="zh-CN" altLang="en-US" sz="4400" dirty="0"/>
              <a:t>使用</a:t>
            </a:r>
            <a:r>
              <a:rPr lang="en-US" altLang="zh-CN" sz="4400" dirty="0"/>
              <a:t>Range-Based </a:t>
            </a:r>
            <a:r>
              <a:rPr lang="en-US" altLang="zh-CN" sz="4400" i="1" dirty="0"/>
              <a:t>for</a:t>
            </a:r>
            <a:endParaRPr lang="zh-CN" alt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7922840" cy="4620344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是字符的序列，所以可以用</a:t>
            </a:r>
            <a:r>
              <a:rPr lang="en-US" altLang="zh-CN" dirty="0"/>
              <a:t>range for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string </a:t>
            </a:r>
            <a:r>
              <a:rPr lang="en-US" altLang="zh-CN" sz="2400" dirty="0" err="1">
                <a:solidFill>
                  <a:srgbClr val="CCFF99"/>
                </a:solidFill>
              </a:rPr>
              <a:t>str</a:t>
            </a:r>
            <a:r>
              <a:rPr lang="en-US" altLang="zh-CN" sz="2400" dirty="0">
                <a:solidFill>
                  <a:srgbClr val="CCFF99"/>
                </a:solidFill>
              </a:rPr>
              <a:t>(“some string”);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for (auto c : </a:t>
            </a:r>
            <a:r>
              <a:rPr lang="en-US" altLang="zh-CN" sz="2400" dirty="0" err="1">
                <a:solidFill>
                  <a:srgbClr val="CCFF99"/>
                </a:solidFill>
              </a:rPr>
              <a:t>str</a:t>
            </a:r>
            <a:r>
              <a:rPr lang="en-US" altLang="zh-CN" sz="2400" dirty="0">
                <a:solidFill>
                  <a:srgbClr val="CCFF99"/>
                </a:solidFill>
              </a:rPr>
              <a:t>)     // for each char in </a:t>
            </a:r>
            <a:r>
              <a:rPr lang="en-US" altLang="zh-CN" sz="2400" dirty="0" err="1">
                <a:solidFill>
                  <a:srgbClr val="CCFF99"/>
                </a:solidFill>
              </a:rPr>
              <a:t>str</a:t>
            </a:r>
            <a:endParaRPr lang="en-US" altLang="zh-CN" sz="24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    // print the current character followed by a newline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    </a:t>
            </a:r>
            <a:r>
              <a:rPr lang="en-US" altLang="zh-CN" sz="2400" dirty="0" err="1">
                <a:solidFill>
                  <a:srgbClr val="CCFF99"/>
                </a:solidFill>
              </a:rPr>
              <a:t>cout</a:t>
            </a:r>
            <a:r>
              <a:rPr lang="en-US" altLang="zh-CN" sz="2400" dirty="0">
                <a:solidFill>
                  <a:srgbClr val="CCFF99"/>
                </a:solidFill>
              </a:rPr>
              <a:t> &lt;&lt; c &lt;&lt; </a:t>
            </a:r>
            <a:r>
              <a:rPr lang="en-US" altLang="zh-CN" sz="2400" dirty="0" err="1">
                <a:solidFill>
                  <a:srgbClr val="CCFF99"/>
                </a:solidFill>
              </a:rPr>
              <a:t>endl</a:t>
            </a:r>
            <a:r>
              <a:rPr lang="en-US" altLang="zh-CN" sz="24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}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auto</a:t>
            </a:r>
            <a:r>
              <a:rPr lang="zh-CN" altLang="en-US" dirty="0"/>
              <a:t>自动推断</a:t>
            </a:r>
            <a:r>
              <a:rPr lang="en-US" altLang="zh-CN" dirty="0"/>
              <a:t>c</a:t>
            </a:r>
            <a:r>
              <a:rPr lang="zh-CN" altLang="en-US" dirty="0"/>
              <a:t>的类型，此例中为</a:t>
            </a:r>
            <a:r>
              <a:rPr lang="en-US" altLang="zh-CN" dirty="0"/>
              <a:t>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5" name="Picture 1" descr="C:\Users\qilin\AppData\Roaming\Tencent\Users\66366211\QQ\WinTemp\RichOle\H)F{I5CTB3%CRHRTS@8Q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06487"/>
            <a:ext cx="757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545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24736"/>
          </a:xfrm>
        </p:spPr>
        <p:txBody>
          <a:bodyPr/>
          <a:lstStyle/>
          <a:p>
            <a:r>
              <a:rPr lang="zh-CN" altLang="en-US" dirty="0"/>
              <a:t>例：对</a:t>
            </a:r>
            <a:r>
              <a:rPr lang="en-US" altLang="zh-CN" dirty="0"/>
              <a:t>string</a:t>
            </a:r>
            <a:r>
              <a:rPr lang="zh-CN" altLang="en-US" dirty="0"/>
              <a:t>中的标点符号计数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string s (“Hello World!!!”);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CFF99"/>
                </a:solidFill>
              </a:rPr>
              <a:t>decltype</a:t>
            </a:r>
            <a:r>
              <a:rPr lang="en-US" altLang="zh-CN" dirty="0">
                <a:solidFill>
                  <a:srgbClr val="CCFF99"/>
                </a:solidFill>
              </a:rPr>
              <a:t>(</a:t>
            </a:r>
            <a:r>
              <a:rPr lang="en-US" altLang="zh-CN" dirty="0" err="1">
                <a:solidFill>
                  <a:srgbClr val="CCFF99"/>
                </a:solidFill>
              </a:rPr>
              <a:t>s.size</a:t>
            </a:r>
            <a:r>
              <a:rPr lang="en-US" altLang="zh-CN" dirty="0">
                <a:solidFill>
                  <a:srgbClr val="CCFF99"/>
                </a:solidFill>
              </a:rPr>
              <a:t>()) </a:t>
            </a:r>
            <a:r>
              <a:rPr lang="en-US" altLang="zh-CN" dirty="0" err="1">
                <a:solidFill>
                  <a:srgbClr val="CCFF99"/>
                </a:solidFill>
              </a:rPr>
              <a:t>punct_cnt</a:t>
            </a:r>
            <a:r>
              <a:rPr lang="en-US" altLang="zh-CN" dirty="0">
                <a:solidFill>
                  <a:srgbClr val="CCFF99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for (auto c : s)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if (</a:t>
            </a:r>
            <a:r>
              <a:rPr lang="en-US" altLang="zh-CN" dirty="0" err="1">
                <a:solidFill>
                  <a:srgbClr val="CCFF99"/>
                </a:solidFill>
              </a:rPr>
              <a:t>ispunct</a:t>
            </a:r>
            <a:r>
              <a:rPr lang="en-US" altLang="zh-CN" dirty="0">
                <a:solidFill>
                  <a:srgbClr val="CCFF99"/>
                </a:solidFill>
              </a:rPr>
              <a:t>(c))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    </a:t>
            </a:r>
            <a:r>
              <a:rPr lang="en-US" altLang="zh-CN" dirty="0" err="1">
                <a:solidFill>
                  <a:srgbClr val="CCFF99"/>
                </a:solidFill>
              </a:rPr>
              <a:t>punct_cnt</a:t>
            </a:r>
            <a:r>
              <a:rPr lang="en-US" altLang="zh-CN" dirty="0">
                <a:solidFill>
                  <a:srgbClr val="CCFF99"/>
                </a:solidFill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}</a:t>
            </a:r>
            <a:endParaRPr lang="zh-CN" altLang="en-US" dirty="0">
              <a:solidFill>
                <a:srgbClr val="CCFF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195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4624"/>
            <a:ext cx="7162800" cy="1326976"/>
          </a:xfrm>
        </p:spPr>
        <p:txBody>
          <a:bodyPr/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Range </a:t>
            </a:r>
            <a:r>
              <a:rPr lang="en-US" altLang="zh-CN" sz="4400" i="1" dirty="0"/>
              <a:t>for </a:t>
            </a:r>
            <a:r>
              <a:rPr lang="zh-CN" altLang="en-US" sz="4400" dirty="0"/>
              <a:t>改变</a:t>
            </a:r>
            <a:r>
              <a:rPr lang="en-US" altLang="zh-CN" sz="4400" dirty="0"/>
              <a:t>string</a:t>
            </a:r>
            <a:r>
              <a:rPr lang="zh-CN" altLang="en-US" sz="4400" dirty="0"/>
              <a:t>中的字符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7922840" cy="4620344"/>
          </a:xfrm>
        </p:spPr>
        <p:txBody>
          <a:bodyPr/>
          <a:lstStyle/>
          <a:p>
            <a:r>
              <a:rPr lang="zh-CN" altLang="en-US" dirty="0"/>
              <a:t>循环变量需是引用类型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string s(“Hello World!!!”);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for (auto &amp;c : s)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c = </a:t>
            </a:r>
            <a:r>
              <a:rPr lang="en-US" altLang="zh-CN" dirty="0" err="1">
                <a:solidFill>
                  <a:srgbClr val="CCFF99"/>
                </a:solidFill>
              </a:rPr>
              <a:t>toupper</a:t>
            </a:r>
            <a:r>
              <a:rPr lang="en-US" altLang="zh-CN" dirty="0">
                <a:solidFill>
                  <a:srgbClr val="CCFF99"/>
                </a:solidFill>
              </a:rPr>
              <a:t>(c);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}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现在是</a:t>
            </a:r>
            <a:r>
              <a:rPr lang="en-US" altLang="zh-CN" dirty="0"/>
              <a:t>HELLO WORLD!!!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5" name="Picture 1" descr="C:\Users\qilin\AppData\Roaming\Tencent\Users\66366211\QQ\WinTemp\RichOle\H)F{I5CTB3%CRHRTS@8Q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06487"/>
            <a:ext cx="757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4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28600"/>
            <a:ext cx="7992888" cy="1143000"/>
          </a:xfrm>
        </p:spPr>
        <p:txBody>
          <a:bodyPr/>
          <a:lstStyle/>
          <a:p>
            <a:r>
              <a:rPr lang="zh-CN" altLang="en-US" dirty="0"/>
              <a:t>指针</a:t>
            </a:r>
            <a:r>
              <a:rPr lang="en-US" altLang="zh-CN" dirty="0"/>
              <a:t> *p </a:t>
            </a:r>
            <a:r>
              <a:rPr lang="zh-CN" altLang="en-US" dirty="0"/>
              <a:t>与“零值”比较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如下写法均属不良风格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(p == 0) </a:t>
            </a:r>
          </a:p>
          <a:p>
            <a:pPr marL="0" indent="0">
              <a:buNone/>
            </a:pPr>
            <a:r>
              <a:rPr lang="en-US" altLang="zh-CN" dirty="0"/>
              <a:t>if (p != 0) </a:t>
            </a:r>
          </a:p>
          <a:p>
            <a:pPr marL="0" indent="0">
              <a:buNone/>
            </a:pPr>
            <a:r>
              <a:rPr lang="en-US" altLang="zh-CN" dirty="0"/>
              <a:t>if (p) </a:t>
            </a:r>
          </a:p>
          <a:p>
            <a:pPr marL="0" indent="0">
              <a:buNone/>
            </a:pPr>
            <a:r>
              <a:rPr lang="en-US" altLang="zh-CN" dirty="0"/>
              <a:t>if (!p)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39980" y="2503234"/>
            <a:ext cx="3929062" cy="3539430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正确的写法：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 (p == NULL)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 (p != NULL)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或</a:t>
            </a:r>
            <a:r>
              <a:rPr lang="en-US" altLang="zh-CN" sz="3200" dirty="0">
                <a:solidFill>
                  <a:schemeClr val="bg1"/>
                </a:solidFill>
              </a:rPr>
              <a:t>C++ 11 </a:t>
            </a:r>
            <a:r>
              <a:rPr lang="zh-CN" altLang="en-US" sz="3200" dirty="0">
                <a:solidFill>
                  <a:schemeClr val="bg1"/>
                </a:solidFill>
              </a:rPr>
              <a:t>风格：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 (p == </a:t>
            </a:r>
            <a:r>
              <a:rPr lang="en-US" altLang="zh-CN" sz="3200" dirty="0" err="1">
                <a:solidFill>
                  <a:schemeClr val="bg1"/>
                </a:solidFill>
              </a:rPr>
              <a:t>nullptr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if (p != </a:t>
            </a:r>
            <a:r>
              <a:rPr lang="en-US" altLang="zh-CN" sz="3200" dirty="0" err="1">
                <a:solidFill>
                  <a:schemeClr val="bg1"/>
                </a:solidFill>
              </a:rPr>
              <a:t>nullptr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3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只处理某些字符？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764360"/>
          </a:xfrm>
        </p:spPr>
        <p:txBody>
          <a:bodyPr/>
          <a:lstStyle/>
          <a:p>
            <a:r>
              <a:rPr lang="zh-CN" altLang="en-US" dirty="0"/>
              <a:t>使用下标运算符“</a:t>
            </a:r>
            <a:r>
              <a:rPr lang="en-US" altLang="zh-CN" dirty="0"/>
              <a:t>[ ]</a:t>
            </a:r>
            <a:r>
              <a:rPr lang="zh-CN" altLang="en-US" dirty="0"/>
              <a:t>”或者迭代器</a:t>
            </a:r>
            <a:endParaRPr lang="en-US" altLang="zh-CN" dirty="0"/>
          </a:p>
          <a:p>
            <a:r>
              <a:rPr lang="en-US" altLang="zh-CN" dirty="0"/>
              <a:t>[ ]</a:t>
            </a:r>
            <a:r>
              <a:rPr lang="zh-CN" altLang="en-US" dirty="0"/>
              <a:t>运算符需要给出</a:t>
            </a:r>
            <a:r>
              <a:rPr lang="en-US" altLang="zh-CN" dirty="0"/>
              <a:t>string::</a:t>
            </a:r>
            <a:r>
              <a:rPr lang="en-US" altLang="zh-CN" dirty="0" err="1"/>
              <a:t>size_type</a:t>
            </a:r>
            <a:r>
              <a:rPr lang="zh-CN" altLang="en-US" dirty="0"/>
              <a:t>类型的值作为下标，指示想要访问的字符，返回该字符的引用。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if (!</a:t>
            </a:r>
            <a:r>
              <a:rPr lang="en-US" altLang="zh-CN" sz="2400" dirty="0" err="1">
                <a:solidFill>
                  <a:srgbClr val="CCFF99"/>
                </a:solidFill>
              </a:rPr>
              <a:t>s.empty</a:t>
            </a:r>
            <a:r>
              <a:rPr lang="en-US" altLang="zh-CN" sz="2400" dirty="0">
                <a:solidFill>
                  <a:srgbClr val="CCFF99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    </a:t>
            </a:r>
            <a:r>
              <a:rPr lang="en-US" altLang="zh-CN" sz="2400" dirty="0" err="1">
                <a:solidFill>
                  <a:srgbClr val="CCFF99"/>
                </a:solidFill>
              </a:rPr>
              <a:t>cout</a:t>
            </a:r>
            <a:r>
              <a:rPr lang="en-US" altLang="zh-CN" sz="2400" dirty="0">
                <a:solidFill>
                  <a:srgbClr val="CCFF99"/>
                </a:solidFill>
              </a:rPr>
              <a:t> &lt;&lt; s[0] &lt;&lt; </a:t>
            </a:r>
            <a:r>
              <a:rPr lang="en-US" altLang="zh-CN" sz="2400" dirty="0" err="1">
                <a:solidFill>
                  <a:srgbClr val="CCFF99"/>
                </a:solidFill>
              </a:rPr>
              <a:t>endl</a:t>
            </a:r>
            <a:r>
              <a:rPr lang="en-US" altLang="zh-CN" sz="24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    s[0] = </a:t>
            </a:r>
            <a:r>
              <a:rPr lang="en-US" altLang="zh-CN" sz="2400" dirty="0" err="1">
                <a:solidFill>
                  <a:srgbClr val="CCFF99"/>
                </a:solidFill>
              </a:rPr>
              <a:t>toupper</a:t>
            </a:r>
            <a:r>
              <a:rPr lang="en-US" altLang="zh-CN" sz="2400" dirty="0">
                <a:solidFill>
                  <a:srgbClr val="CCFF99"/>
                </a:solidFill>
              </a:rPr>
              <a:t>(s[0]);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FF99"/>
                </a:solidFill>
              </a:rPr>
              <a:t>}</a:t>
            </a:r>
            <a:endParaRPr lang="zh-CN" altLang="en-US" sz="2400" dirty="0">
              <a:solidFill>
                <a:srgbClr val="CCFF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329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24736"/>
          </a:xfrm>
        </p:spPr>
        <p:txBody>
          <a:bodyPr/>
          <a:lstStyle/>
          <a:p>
            <a:r>
              <a:rPr lang="zh-CN" altLang="en-US" dirty="0"/>
              <a:t>例：将第一个单词变为大写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string s (“some string”);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for (</a:t>
            </a:r>
            <a:r>
              <a:rPr lang="en-US" altLang="zh-CN" dirty="0" err="1">
                <a:solidFill>
                  <a:srgbClr val="CCFF99"/>
                </a:solidFill>
              </a:rPr>
              <a:t>decltype</a:t>
            </a:r>
            <a:r>
              <a:rPr lang="en-US" altLang="zh-CN" dirty="0">
                <a:solidFill>
                  <a:srgbClr val="CCFF99"/>
                </a:solidFill>
              </a:rPr>
              <a:t>(</a:t>
            </a:r>
            <a:r>
              <a:rPr lang="en-US" altLang="zh-CN" dirty="0" err="1">
                <a:solidFill>
                  <a:srgbClr val="CCFF99"/>
                </a:solidFill>
              </a:rPr>
              <a:t>s.size</a:t>
            </a:r>
            <a:r>
              <a:rPr lang="en-US" altLang="zh-CN" dirty="0">
                <a:solidFill>
                  <a:srgbClr val="CCFF99"/>
                </a:solidFill>
              </a:rPr>
              <a:t>()) index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    index != </a:t>
            </a:r>
            <a:r>
              <a:rPr lang="en-US" altLang="zh-CN" dirty="0" err="1">
                <a:solidFill>
                  <a:srgbClr val="CCFF99"/>
                </a:solidFill>
              </a:rPr>
              <a:t>s.size</a:t>
            </a:r>
            <a:r>
              <a:rPr lang="en-US" altLang="zh-CN" dirty="0">
                <a:solidFill>
                  <a:srgbClr val="CCFF99"/>
                </a:solidFill>
              </a:rPr>
              <a:t>() &amp;&amp; !</a:t>
            </a:r>
            <a:r>
              <a:rPr lang="en-US" altLang="zh-CN" dirty="0" err="1">
                <a:solidFill>
                  <a:srgbClr val="CCFF99"/>
                </a:solidFill>
              </a:rPr>
              <a:t>isspace</a:t>
            </a:r>
            <a:r>
              <a:rPr lang="en-US" altLang="zh-CN" dirty="0">
                <a:solidFill>
                  <a:srgbClr val="CCFF99"/>
                </a:solidFill>
              </a:rPr>
              <a:t>(s[index]);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    ++index)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s[index] = </a:t>
            </a:r>
            <a:r>
              <a:rPr lang="en-US" altLang="zh-CN" dirty="0" err="1">
                <a:solidFill>
                  <a:srgbClr val="CCFF99"/>
                </a:solidFill>
              </a:rPr>
              <a:t>toupper</a:t>
            </a:r>
            <a:r>
              <a:rPr lang="en-US" altLang="zh-CN" dirty="0">
                <a:solidFill>
                  <a:srgbClr val="CCFF99"/>
                </a:solidFill>
              </a:rPr>
              <a:t>(s[index]);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rgbClr val="CCFF99"/>
              </a:solidFill>
            </a:endParaRPr>
          </a:p>
          <a:p>
            <a:r>
              <a:rPr lang="zh-CN" altLang="en-US" dirty="0"/>
              <a:t>结果</a:t>
            </a:r>
            <a:r>
              <a:rPr lang="en-US" altLang="zh-CN" dirty="0"/>
              <a:t>s</a:t>
            </a:r>
            <a:r>
              <a:rPr lang="zh-CN" altLang="en-US" dirty="0"/>
              <a:t>变为：</a:t>
            </a:r>
            <a:r>
              <a:rPr lang="en-US" altLang="zh-CN" dirty="0"/>
              <a:t>SOME string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139952" y="2780928"/>
            <a:ext cx="48245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zh-CN" altLang="en-US" dirty="0">
                <a:solidFill>
                  <a:srgbClr val="FF0000"/>
                </a:solidFill>
              </a:rPr>
              <a:t>：只有左边为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才检查右边。</a:t>
            </a:r>
          </a:p>
        </p:txBody>
      </p:sp>
    </p:spTree>
    <p:extLst>
      <p:ext uri="{BB962C8B-B14F-4D97-AF65-F5344CB8AC3E}">
        <p14:creationId xmlns:p14="http://schemas.microsoft.com/office/powerpoint/2010/main" val="3729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552728"/>
          </a:xfrm>
        </p:spPr>
        <p:txBody>
          <a:bodyPr/>
          <a:lstStyle/>
          <a:p>
            <a:r>
              <a:rPr lang="zh-CN" altLang="en-US" dirty="0"/>
              <a:t>通过下标随机访问字符串，显示十六进制数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CCFF99"/>
                </a:solidFill>
              </a:rPr>
              <a:t>const</a:t>
            </a:r>
            <a:r>
              <a:rPr lang="en-US" altLang="zh-CN" dirty="0">
                <a:solidFill>
                  <a:srgbClr val="CCFF99"/>
                </a:solidFill>
              </a:rPr>
              <a:t> string </a:t>
            </a:r>
            <a:r>
              <a:rPr lang="en-US" altLang="zh-CN" dirty="0" err="1">
                <a:solidFill>
                  <a:srgbClr val="CCFF99"/>
                </a:solidFill>
              </a:rPr>
              <a:t>hexdigits</a:t>
            </a:r>
            <a:r>
              <a:rPr lang="en-US" altLang="zh-CN" dirty="0">
                <a:solidFill>
                  <a:srgbClr val="CCFF99"/>
                </a:solidFill>
              </a:rPr>
              <a:t>=“0123456789ABCDEF”;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string result;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string::</a:t>
            </a:r>
            <a:r>
              <a:rPr lang="en-US" altLang="zh-CN" dirty="0" err="1">
                <a:solidFill>
                  <a:srgbClr val="CCFF99"/>
                </a:solidFill>
              </a:rPr>
              <a:t>size_type</a:t>
            </a:r>
            <a:r>
              <a:rPr lang="en-US" altLang="zh-CN" dirty="0">
                <a:solidFill>
                  <a:srgbClr val="CCFF99"/>
                </a:solidFill>
              </a:rPr>
              <a:t> n;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while (</a:t>
            </a:r>
            <a:r>
              <a:rPr lang="en-US" altLang="zh-CN" dirty="0" err="1">
                <a:solidFill>
                  <a:srgbClr val="CCFF99"/>
                </a:solidFill>
              </a:rPr>
              <a:t>cin</a:t>
            </a:r>
            <a:r>
              <a:rPr lang="en-US" altLang="zh-CN" dirty="0">
                <a:solidFill>
                  <a:srgbClr val="CCFF99"/>
                </a:solidFill>
              </a:rPr>
              <a:t> &gt;&gt; 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if (n &lt; </a:t>
            </a:r>
            <a:r>
              <a:rPr lang="en-US" altLang="zh-CN" dirty="0" err="1">
                <a:solidFill>
                  <a:srgbClr val="CCFF99"/>
                </a:solidFill>
              </a:rPr>
              <a:t>hexdigits.size</a:t>
            </a:r>
            <a:r>
              <a:rPr lang="en-US" altLang="zh-CN" dirty="0">
                <a:solidFill>
                  <a:srgbClr val="CCFF99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    result += </a:t>
            </a:r>
            <a:r>
              <a:rPr lang="en-US" altLang="zh-CN" dirty="0" err="1">
                <a:solidFill>
                  <a:srgbClr val="CCFF99"/>
                </a:solidFill>
              </a:rPr>
              <a:t>hexdigits</a:t>
            </a:r>
            <a:r>
              <a:rPr lang="en-US" altLang="zh-CN" dirty="0">
                <a:solidFill>
                  <a:srgbClr val="CCFF99"/>
                </a:solidFill>
              </a:rPr>
              <a:t>[n];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FF99"/>
                </a:solidFill>
              </a:rPr>
              <a:t>}</a:t>
            </a:r>
            <a:endParaRPr lang="zh-CN" altLang="en-US" dirty="0">
              <a:solidFill>
                <a:srgbClr val="CCFF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508104" y="213285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9FFCC"/>
                </a:solidFill>
              </a:rPr>
              <a:t>input:</a:t>
            </a:r>
          </a:p>
          <a:p>
            <a:r>
              <a:rPr lang="en-US" altLang="zh-CN" sz="3600" dirty="0">
                <a:solidFill>
                  <a:srgbClr val="99FFCC"/>
                </a:solidFill>
              </a:rPr>
              <a:t>12 0 5 15 8 15</a:t>
            </a:r>
          </a:p>
          <a:p>
            <a:r>
              <a:rPr lang="en-US" altLang="zh-CN" sz="3600" dirty="0">
                <a:solidFill>
                  <a:srgbClr val="99FFCC"/>
                </a:solidFill>
              </a:rPr>
              <a:t>output:</a:t>
            </a:r>
          </a:p>
          <a:p>
            <a:r>
              <a:rPr lang="en-US" altLang="zh-CN" sz="3600" dirty="0">
                <a:solidFill>
                  <a:srgbClr val="99FFCC"/>
                </a:solidFill>
              </a:rPr>
              <a:t>C05F8F</a:t>
            </a:r>
            <a:endParaRPr lang="zh-CN" altLang="en-US" sz="3600" dirty="0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Image </a:t>
            </a:r>
            <a:r>
              <a:rPr lang="en-US" altLang="zh-CN" dirty="0" err="1"/>
              <a:t>Image</a:t>
            </a:r>
            <a:r>
              <a:rPr lang="en-US" altLang="zh-CN" dirty="0"/>
              <a:t>::operator+(const Image &amp;</a:t>
            </a:r>
            <a:r>
              <a:rPr lang="en-US" altLang="zh-CN" dirty="0" err="1"/>
              <a:t>im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// height==</a:t>
            </a:r>
            <a:r>
              <a:rPr lang="en-US" altLang="zh-CN" dirty="0" err="1"/>
              <a:t>im.height</a:t>
            </a:r>
            <a:r>
              <a:rPr lang="en-US" altLang="zh-CN" dirty="0"/>
              <a:t>? width==</a:t>
            </a:r>
            <a:r>
              <a:rPr lang="en-US" altLang="zh-CN" dirty="0" err="1"/>
              <a:t>im.width</a:t>
            </a:r>
            <a:r>
              <a:rPr lang="en-US" altLang="zh-CN" dirty="0"/>
              <a:t>?</a:t>
            </a:r>
          </a:p>
          <a:p>
            <a:pPr>
              <a:buNone/>
            </a:pPr>
            <a:r>
              <a:rPr lang="en-US" altLang="zh-CN" dirty="0"/>
              <a:t>    Image t(width, height);</a:t>
            </a:r>
          </a:p>
          <a:p>
            <a:pPr>
              <a:buNone/>
            </a:pPr>
            <a:r>
              <a:rPr lang="en-US" altLang="zh-CN" dirty="0"/>
              <a:t>    // …….</a:t>
            </a:r>
          </a:p>
          <a:p>
            <a:pPr>
              <a:buNone/>
            </a:pPr>
            <a:r>
              <a:rPr lang="en-US" altLang="zh-CN" dirty="0"/>
              <a:t>    return t;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Image *p = new Image(300, 200);</a:t>
            </a:r>
          </a:p>
          <a:p>
            <a:pPr>
              <a:buNone/>
            </a:pPr>
            <a:r>
              <a:rPr lang="en-US" altLang="zh-CN" dirty="0"/>
              <a:t>Image a, b, c;</a:t>
            </a:r>
          </a:p>
          <a:p>
            <a:pPr>
              <a:buNone/>
            </a:pPr>
            <a:r>
              <a:rPr lang="en-US" altLang="zh-CN" dirty="0"/>
              <a:t>……</a:t>
            </a:r>
          </a:p>
          <a:p>
            <a:pPr>
              <a:buNone/>
            </a:pPr>
            <a:r>
              <a:rPr lang="en-US" altLang="zh-CN" dirty="0"/>
              <a:t>c = a + b;</a:t>
            </a:r>
          </a:p>
          <a:p>
            <a:pPr>
              <a:buNone/>
            </a:pPr>
            <a:r>
              <a:rPr lang="en-US" altLang="zh-CN" dirty="0"/>
              <a:t>c = a;</a:t>
            </a:r>
          </a:p>
          <a:p>
            <a:pPr>
              <a:buNone/>
            </a:pPr>
            <a:r>
              <a:rPr lang="en-US" altLang="zh-CN" dirty="0"/>
              <a:t>delete p;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Image&amp; Image::operator=(const Image &amp;</a:t>
            </a:r>
            <a:r>
              <a:rPr lang="en-US" altLang="zh-CN" dirty="0" err="1"/>
              <a:t>im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// </a:t>
            </a:r>
            <a:r>
              <a:rPr lang="zh-CN" altLang="en-US"/>
              <a:t>检查自赋值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// delete data</a:t>
            </a:r>
          </a:p>
          <a:p>
            <a:pPr>
              <a:buNone/>
            </a:pPr>
            <a:r>
              <a:rPr lang="en-US" altLang="zh-CN" dirty="0"/>
              <a:t>    // new data</a:t>
            </a:r>
          </a:p>
          <a:p>
            <a:pPr>
              <a:buNone/>
            </a:pPr>
            <a:r>
              <a:rPr lang="en-US" altLang="zh-CN" dirty="0"/>
              <a:t>    …..</a:t>
            </a:r>
          </a:p>
          <a:p>
            <a:pPr>
              <a:buNone/>
            </a:pPr>
            <a:r>
              <a:rPr lang="en-US" altLang="zh-CN" dirty="0"/>
              <a:t>    return *this;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Image a, b, c;</a:t>
            </a:r>
          </a:p>
          <a:p>
            <a:pPr>
              <a:buNone/>
            </a:pPr>
            <a:r>
              <a:rPr lang="en-US" altLang="zh-CN" dirty="0"/>
              <a:t>a = b;</a:t>
            </a:r>
          </a:p>
          <a:p>
            <a:pPr>
              <a:buNone/>
            </a:pPr>
            <a:r>
              <a:rPr lang="en-US" altLang="zh-CN" dirty="0"/>
              <a:t>Image d = a;</a:t>
            </a:r>
          </a:p>
          <a:p>
            <a:pPr>
              <a:buNone/>
            </a:pPr>
            <a:r>
              <a:rPr lang="en-US" altLang="zh-CN" dirty="0"/>
              <a:t>Image d(a);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162800" cy="2592288"/>
          </a:xfrm>
        </p:spPr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专题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搞清楚</a:t>
            </a:r>
            <a:r>
              <a:rPr lang="zh-CN" altLang="en-US" sz="6600" dirty="0">
                <a:solidFill>
                  <a:srgbClr val="FF0000"/>
                </a:solidFill>
              </a:rPr>
              <a:t>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19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8064896" cy="4764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char c = ‘e’;     short s;         </a:t>
            </a: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pPr marL="0" indent="0">
              <a:buNone/>
            </a:pPr>
            <a:r>
              <a:rPr lang="en-US" altLang="zh-CN" dirty="0"/>
              <a:t>double d;         float f[3];     bool g = true;</a:t>
            </a:r>
          </a:p>
          <a:p>
            <a:pPr marL="0" indent="0">
              <a:buNone/>
            </a:pPr>
            <a:r>
              <a:rPr lang="zh-CN" altLang="en-US" dirty="0"/>
              <a:t>请计算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c ) =                      </a:t>
            </a:r>
            <a:r>
              <a:rPr lang="en-US" altLang="zh-CN" dirty="0" err="1"/>
              <a:t>sizeof</a:t>
            </a:r>
            <a:r>
              <a:rPr lang="en-US" altLang="zh-CN" dirty="0"/>
              <a:t> ( g ) = 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s ) =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i ) =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d ) = 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( f ) =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4EDB-D7E8-4116-A54B-F08DA234078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823805" y="3694759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4292934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2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4805701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4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480" y="5436513"/>
            <a:ext cx="5760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8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6035024"/>
            <a:ext cx="7200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12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376" y="3676692"/>
            <a:ext cx="7200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lt"/>
                <a:ea typeface="+mn-ea"/>
              </a:rPr>
              <a:t>1</a:t>
            </a:r>
            <a:endParaRPr lang="zh-CN" altLang="en-US" sz="32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4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5540</Words>
  <Application>Microsoft Office PowerPoint</Application>
  <PresentationFormat>全屏显示(4:3)</PresentationFormat>
  <Paragraphs>791</Paragraphs>
  <Slides>74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楷体_GB2312</vt:lpstr>
      <vt:lpstr>隶书</vt:lpstr>
      <vt:lpstr>宋体</vt:lpstr>
      <vt:lpstr>Arial</vt:lpstr>
      <vt:lpstr>Times New Roman</vt:lpstr>
      <vt:lpstr>Wingdings</vt:lpstr>
      <vt:lpstr>c++11</vt:lpstr>
      <vt:lpstr>1_c++lecture</vt:lpstr>
      <vt:lpstr>2_c++11</vt:lpstr>
      <vt:lpstr>3_c++11</vt:lpstr>
      <vt:lpstr>4_c++11</vt:lpstr>
      <vt:lpstr>5_c++11</vt:lpstr>
      <vt:lpstr>专题</vt:lpstr>
      <vt:lpstr>目录</vt:lpstr>
      <vt:lpstr>与“零值”比较 </vt:lpstr>
      <vt:lpstr>与“零值”比较</vt:lpstr>
      <vt:lpstr>BOOL flag 与“零值”比较</vt:lpstr>
      <vt:lpstr>float或double x 与“零值”比较</vt:lpstr>
      <vt:lpstr>指针 *p 与“零值”比较</vt:lpstr>
      <vt:lpstr>sizeof 专题  搞清楚类型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sizeof 运算符</vt:lpstr>
      <vt:lpstr>PowerPoint 演示文稿</vt:lpstr>
      <vt:lpstr>PowerPoint 演示文稿</vt:lpstr>
      <vt:lpstr>断言assert</vt:lpstr>
      <vt:lpstr>断言assert 预处理宏</vt:lpstr>
      <vt:lpstr>assert 预处理宏</vt:lpstr>
      <vt:lpstr>例子</vt:lpstr>
      <vt:lpstr>拷贝字符串</vt:lpstr>
      <vt:lpstr>PowerPoint 演示文稿</vt:lpstr>
      <vt:lpstr>重载、隐藏、覆盖</vt:lpstr>
      <vt:lpstr>PowerPoint 演示文稿</vt:lpstr>
      <vt:lpstr>重载与覆盖</vt:lpstr>
      <vt:lpstr>PowerPoint 演示文稿</vt:lpstr>
      <vt:lpstr>令人迷惑的隐藏规则</vt:lpstr>
      <vt:lpstr>PowerPoint 演示文稿</vt:lpstr>
      <vt:lpstr>PowerPoint 演示文稿</vt:lpstr>
      <vt:lpstr>摆脱隐藏</vt:lpstr>
      <vt:lpstr>隐藏规则似乎很愚蠢。但是隐藏规则至少有两个存在的理由：</vt:lpstr>
      <vt:lpstr>摆脱隐藏</vt:lpstr>
      <vt:lpstr>专题 单例模式  singleton</vt:lpstr>
      <vt:lpstr>设计模式</vt:lpstr>
      <vt:lpstr>PowerPoint 演示文稿</vt:lpstr>
      <vt:lpstr>单例模式 问题提出</vt:lpstr>
      <vt:lpstr>分析</vt:lpstr>
      <vt:lpstr>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Library string Type</vt:lpstr>
      <vt:lpstr>Operations on strings</vt:lpstr>
      <vt:lpstr>PowerPoint 演示文稿</vt:lpstr>
      <vt:lpstr>The string::size_type Type</vt:lpstr>
      <vt:lpstr>PowerPoint 演示文稿</vt:lpstr>
      <vt:lpstr>PowerPoint 演示文稿</vt:lpstr>
      <vt:lpstr>Comparing strings</vt:lpstr>
      <vt:lpstr>Adding two strings</vt:lpstr>
      <vt:lpstr>Adding Literals and strings</vt:lpstr>
      <vt:lpstr>PowerPoint 演示文稿</vt:lpstr>
      <vt:lpstr>处理string中的字符</vt:lpstr>
      <vt:lpstr>处理所有字符？ 使用Range-Based for</vt:lpstr>
      <vt:lpstr>处理所有字符？ 使用Range-Based for</vt:lpstr>
      <vt:lpstr>PowerPoint 演示文稿</vt:lpstr>
      <vt:lpstr>使用Range for 改变string中的字符</vt:lpstr>
      <vt:lpstr>只处理某些字符？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异常处理</dc:title>
  <dc:creator>zhengli</dc:creator>
  <cp:lastModifiedBy>Qi Lin</cp:lastModifiedBy>
  <cp:revision>225</cp:revision>
  <dcterms:created xsi:type="dcterms:W3CDTF">2001-04-16T18:42:03Z</dcterms:created>
  <dcterms:modified xsi:type="dcterms:W3CDTF">2020-08-05T03:05:30Z</dcterms:modified>
</cp:coreProperties>
</file>