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12/14/2018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12/14/2018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b6c13fd3b2b.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b6c497019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b6c4d5b119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b6c753d10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b6c6cbb4fa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b6c1bbb2187.png"/><Relationship Id="rId3" Type="http://schemas.openxmlformats.org/officeDocument/2006/relationships/image" Target="../media/file2b6c220d67ac.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b6c271441b5.png"/><Relationship Id="rId3" Type="http://schemas.openxmlformats.org/officeDocument/2006/relationships/image" Target="../media/file2b6c2baf2f2.png"/></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Suspecious Revenue by Director</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1154955" y="2603500"/>
            <a:ext cx="8761412" cy="34163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Summary on Suspecious Revenue</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154955" y="2603500"/>
            <a:ext cx="8761412" cy="3416300"/>
          </a:xfrm>
        </p:spPr>
        <p:txBody>
          <a:bodyPr/>
          <a:lstStyle/>
          <a:p>
            <a:pPr/>
            <a:r>
              <a:rPr/>
              <a:t>Revenue is one of the statistics that movie production companies often misreport to attract more investors. By taking out the suspecious companies, we can see lots of bignames like Warner Bros, Paramount, New Line and so on. If we re-rank companies by the ratio of suspecious movies over total movies they made, smaller production companies showed up.</a:t>
            </a:r>
          </a:p>
          <a:p>
            <a:pPr/>
            <a:r>
              <a:rPr/>
              <a:t>As the largest movie production contry, not quite suprisingly, the USA has the most suspecious movies in revenue. If we look at the ratio, smaller countries tend to have higher ratio of suspecious movies.</a:t>
            </a:r>
          </a:p>
          <a:p>
            <a:pPr/>
            <a:r>
              <a:rPr/>
              <a:t>It is shocking to see Christopher Nolan on the list since he is one of my favorite directors. Again, this will not be a proof that the directors have cheated on the revenue of their movies.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1154955" y="2099733"/>
            <a:ext cx="8825658" cy="2677648"/>
          </a:xfrm>
        </p:spPr>
        <p:txBody>
          <a:bodyPr/>
          <a:lstStyle/>
          <a:p>
            <a:r>
              <a:rPr/>
              <a:t>Benford Law Analysis</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a:xfrm>
            <a:off x="1154955" y="4777380"/>
            <a:ext cx="8825658" cy="861420"/>
          </a:xfrm>
        </p:spPr>
        <p:txBody>
          <a:bodyPr/>
          <a:lstStyle/>
          <a:p>
            <a:r>
              <a:rPr/>
              <a:t>Movie Box Office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Introduction</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1154955" y="2603500"/>
            <a:ext cx="8761412" cy="3416300"/>
          </a:xfrm>
        </p:spPr>
        <p:txBody>
          <a:bodyPr/>
          <a:lstStyle/>
          <a:p>
            <a:pPr/>
            <a:r>
              <a:rPr/>
              <a:t>In this project, I'm going to do the Benford analysis on movies' budget, revenue, vote average(ratings), vote count. Over the past a few years, a lot of movies are accused to be misreporting their revenue so that they could attract more attention from the public. Meanwhile,lots of production companies are accused to pay for people to write positive reviews to their movies.</a:t>
            </a:r>
          </a:p>
          <a:p>
            <a:pPr/>
            <a:r>
              <a:rPr/>
              <a:t>In the analysis, I will use 2 datasets, the movie dataset and the credit dataset. In the movie dataset, there are 4803 movies with 20 explanatory variables including title, language, released date, budget, revenue, runtime and so on. The credit dataset contains the list of crews and directors for each movie.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Benford Analysis on Movie Budget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3657600"/>
            <a:ext cx="4572000" cy="27432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idx="1"/>
          </p:nvPr>
        </p:nvSpPr>
        <p:spPr>
          <a:xfrm>
            <a:off x="1154955" y="2603500"/>
            <a:ext cx="8761412" cy="3416300"/>
          </a:xfrm>
        </p:spPr>
        <p:txBody>
          <a:bodyPr/>
          <a:lstStyle/>
          <a:p>
            <a:pPr/>
            <a:r>
              <a:rPr/>
              <a:t>Summary</a:t>
            </a:r>
          </a:p>
          <a:p>
            <a:pPr lvl="1"/>
            <a:r>
              <a:rPr/>
              <a:t>In general, movie buget does not follow benford law. There are lots of suspecious values</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Benford Analysis on Movie Revenue</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3657600"/>
            <a:ext cx="4572000" cy="27432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idx="1"/>
          </p:nvPr>
        </p:nvSpPr>
        <p:spPr>
          <a:xfrm>
            <a:off x="1154955" y="2603500"/>
            <a:ext cx="8761412" cy="3416300"/>
          </a:xfrm>
        </p:spPr>
        <p:txBody>
          <a:bodyPr/>
          <a:lstStyle/>
          <a:p>
            <a:pPr/>
            <a:r>
              <a:rPr/>
              <a:t>Summary</a:t>
            </a:r>
          </a:p>
          <a:p>
            <a:pPr lvl="1"/>
            <a:r>
              <a:rPr/>
              <a:t>In general, movie revenue follows benford law almost perfectly. However, there is still a few suspecious value, but I think that would be normal.</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Benford Analysis on Movie Vote Count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3657600"/>
            <a:ext cx="4572000" cy="27432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idx="1"/>
          </p:nvPr>
        </p:nvSpPr>
        <p:spPr>
          <a:xfrm>
            <a:off x="1154955" y="2603500"/>
            <a:ext cx="8761412" cy="3416300"/>
          </a:xfrm>
        </p:spPr>
        <p:txBody>
          <a:bodyPr/>
          <a:lstStyle/>
          <a:p>
            <a:pPr/>
            <a:r>
              <a:rPr/>
              <a:t>Summary</a:t>
            </a:r>
          </a:p>
          <a:p>
            <a:pPr lvl="1"/>
            <a:r>
              <a:rPr/>
              <a:t>In general, movie revenue follows benford law pretty good. However, there are some suspecious values need to be looked into.</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Benford Analysis on Movie Popularity</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657600" y="3657600"/>
            <a:ext cx="4572000" cy="2743200"/>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idx="1"/>
          </p:nvPr>
        </p:nvSpPr>
        <p:spPr>
          <a:xfrm>
            <a:off x="1154955" y="2603500"/>
            <a:ext cx="8761412" cy="3416300"/>
          </a:xfrm>
        </p:spPr>
        <p:txBody>
          <a:bodyPr/>
          <a:lstStyle/>
          <a:p>
            <a:pPr/>
            <a:r>
              <a:rPr/>
              <a:t>Summary</a:t>
            </a:r>
          </a:p>
          <a:p>
            <a:pPr lvl="1"/>
            <a:r>
              <a:rPr/>
              <a:t>In general, the popularity follows benford law pretty good. However, there are some suspecious values need to be looked into.</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Suspecious Revenue by Company</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1154954" y="2603500"/>
            <a:ext cx="4825158" cy="3416300"/>
          </a:xfrm>
          <a:prstGeom prst="rect">
            <a:avLst/>
          </a:prstGeom>
        </p:spPr>
      </p:pic>
      <p:pic xmlns:a="http://schemas.openxmlformats.org/drawingml/2006/main" xmlns:r="http://schemas.openxmlformats.org/officeDocument/2006/relationships" xmlns:p="http://schemas.openxmlformats.org/presentationml/2006/main">
        <p:nvPicPr>
          <p:cNvPr id="4" name="pic"/>
          <p:cNvPicPr/>
          <p:nvPr/>
        </p:nvPicPr>
        <p:blipFill>
          <a:blip cstate="print" r:embed="rId3"/>
          <a:stretch>
            <a:fillRect/>
          </a:stretch>
        </p:blipFill>
        <p:spPr>
          <a:xfrm>
            <a:off x="6208712" y="2603500"/>
            <a:ext cx="4825158" cy="3416300"/>
          </a:xfrm>
          <a:prstGeom prst="rect">
            <a:avLst/>
          </a:prstGeom>
        </p:spPr>
      </p:pic>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1154953" y="973668"/>
            <a:ext cx="8761413" cy="706964"/>
          </a:xfrm>
        </p:spPr>
        <p:txBody>
          <a:bodyPr/>
          <a:lstStyle/>
          <a:p>
            <a:r>
              <a:rPr/>
              <a:t>Suspecious Revenue by Country</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1154954" y="2603500"/>
            <a:ext cx="4825158" cy="3416300"/>
          </a:xfrm>
          <a:prstGeom prst="rect">
            <a:avLst/>
          </a:prstGeom>
        </p:spPr>
      </p:pic>
      <p:pic xmlns:a="http://schemas.openxmlformats.org/drawingml/2006/main" xmlns:r="http://schemas.openxmlformats.org/officeDocument/2006/relationships" xmlns:p="http://schemas.openxmlformats.org/presentationml/2006/main">
        <p:nvPicPr>
          <p:cNvPr id="4" name="pic"/>
          <p:cNvPicPr/>
          <p:nvPr/>
        </p:nvPicPr>
        <p:blipFill>
          <a:blip cstate="print" r:embed="rId3"/>
          <a:stretch>
            <a:fillRect/>
          </a:stretch>
        </p:blipFill>
        <p:spPr>
          <a:xfrm>
            <a:off x="6208712" y="2603500"/>
            <a:ext cx="4825158" cy="3416300"/>
          </a:xfrm>
          <a:prstGeom prst="rect">
            <a:avLst/>
          </a:prstGeom>
        </p:spPr>
      </p:pic>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528358" y="6391838"/>
            <a:ext cx="3859795" cy="304801"/>
          </a:xfrm>
        </p:spPr>
        <p:txBody>
          <a:bodyPr/>
          <a:lstStyle/>
          <a:p>
            <a:r>
              <a:rPr/>
              <a:t>615 Final Project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311: Investigating Graffiti Calls</dc:title>
  <dc:creator>Julia Pan</dc:creator>
  <cp:lastModifiedBy xmlns:cp="http://schemas.openxmlformats.org/package/2006/metadata/core-properties"/>
  <cp:revision>16</cp:revision>
  <dcterms:created xsi:type="dcterms:W3CDTF">2018-06-08T01:35:34Z</dcterms:created>
  <dcterms:modified xmlns:xsi="http://www.w3.org/2001/XMLSchema-instance" xmlns:dcterms="http://purl.org/dc/terms/" xsi:type="dcterms:W3CDTF">2018-12-15T00:15:09Z</dcterms:modified>
</cp:coreProperties>
</file>