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86"/>
  </p:handoutMasterIdLst>
  <p:sldIdLst>
    <p:sldId id="260" r:id="rId3"/>
    <p:sldId id="434" r:id="rId5"/>
    <p:sldId id="435" r:id="rId6"/>
    <p:sldId id="436" r:id="rId7"/>
    <p:sldId id="492" r:id="rId8"/>
    <p:sldId id="437" r:id="rId9"/>
    <p:sldId id="438" r:id="rId10"/>
    <p:sldId id="494" r:id="rId11"/>
    <p:sldId id="495" r:id="rId12"/>
    <p:sldId id="496" r:id="rId13"/>
    <p:sldId id="442" r:id="rId14"/>
    <p:sldId id="488" r:id="rId15"/>
    <p:sldId id="443" r:id="rId16"/>
    <p:sldId id="446" r:id="rId17"/>
    <p:sldId id="502" r:id="rId18"/>
    <p:sldId id="503" r:id="rId19"/>
    <p:sldId id="588" r:id="rId20"/>
    <p:sldId id="517" r:id="rId21"/>
    <p:sldId id="518" r:id="rId22"/>
    <p:sldId id="451" r:id="rId23"/>
    <p:sldId id="520" r:id="rId24"/>
    <p:sldId id="521" r:id="rId25"/>
    <p:sldId id="522" r:id="rId26"/>
    <p:sldId id="454" r:id="rId27"/>
    <p:sldId id="529" r:id="rId28"/>
    <p:sldId id="530" r:id="rId29"/>
    <p:sldId id="531" r:id="rId30"/>
    <p:sldId id="455" r:id="rId31"/>
    <p:sldId id="533" r:id="rId32"/>
    <p:sldId id="534" r:id="rId33"/>
    <p:sldId id="535" r:id="rId34"/>
    <p:sldId id="456" r:id="rId35"/>
    <p:sldId id="537" r:id="rId36"/>
    <p:sldId id="538" r:id="rId37"/>
    <p:sldId id="539" r:id="rId38"/>
    <p:sldId id="457" r:id="rId39"/>
    <p:sldId id="541" r:id="rId40"/>
    <p:sldId id="542" r:id="rId41"/>
    <p:sldId id="543" r:id="rId42"/>
    <p:sldId id="458" r:id="rId43"/>
    <p:sldId id="545" r:id="rId44"/>
    <p:sldId id="546" r:id="rId45"/>
    <p:sldId id="523" r:id="rId46"/>
    <p:sldId id="547" r:id="rId47"/>
    <p:sldId id="548" r:id="rId48"/>
    <p:sldId id="549" r:id="rId49"/>
    <p:sldId id="524" r:id="rId50"/>
    <p:sldId id="550" r:id="rId51"/>
    <p:sldId id="551" r:id="rId52"/>
    <p:sldId id="552" r:id="rId53"/>
    <p:sldId id="553" r:id="rId54"/>
    <p:sldId id="554" r:id="rId55"/>
    <p:sldId id="555" r:id="rId56"/>
    <p:sldId id="556" r:id="rId57"/>
    <p:sldId id="459" r:id="rId58"/>
    <p:sldId id="460" r:id="rId59"/>
    <p:sldId id="461" r:id="rId60"/>
    <p:sldId id="490" r:id="rId61"/>
    <p:sldId id="491" r:id="rId62"/>
    <p:sldId id="464" r:id="rId63"/>
    <p:sldId id="465" r:id="rId64"/>
    <p:sldId id="466" r:id="rId65"/>
    <p:sldId id="467" r:id="rId66"/>
    <p:sldId id="468" r:id="rId67"/>
    <p:sldId id="469" r:id="rId68"/>
    <p:sldId id="470" r:id="rId69"/>
    <p:sldId id="471" r:id="rId70"/>
    <p:sldId id="472" r:id="rId71"/>
    <p:sldId id="473" r:id="rId72"/>
    <p:sldId id="474" r:id="rId73"/>
    <p:sldId id="475" r:id="rId74"/>
    <p:sldId id="476" r:id="rId75"/>
    <p:sldId id="477" r:id="rId76"/>
    <p:sldId id="478" r:id="rId77"/>
    <p:sldId id="479" r:id="rId78"/>
    <p:sldId id="480" r:id="rId79"/>
    <p:sldId id="481" r:id="rId80"/>
    <p:sldId id="482" r:id="rId81"/>
    <p:sldId id="483" r:id="rId82"/>
    <p:sldId id="484" r:id="rId83"/>
    <p:sldId id="486" r:id="rId84"/>
    <p:sldId id="487" r:id="rId85"/>
  </p:sldIdLst>
  <p:sldSz cx="9144000" cy="6858000" type="screen4x3"/>
  <p:notesSz cx="6858000" cy="9144000"/>
  <p:custDataLst>
    <p:tags r:id="rId9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45" userDrawn="1">
          <p15:clr>
            <a:srgbClr val="A4A3A4"/>
          </p15:clr>
        </p15:guide>
        <p15:guide id="2" pos="281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437" autoAdjust="0"/>
    <p:restoredTop sz="89809" autoAdjust="0"/>
  </p:normalViewPr>
  <p:slideViewPr>
    <p:cSldViewPr showGuides="1">
      <p:cViewPr varScale="1">
        <p:scale>
          <a:sx n="86" d="100"/>
          <a:sy n="86" d="100"/>
        </p:scale>
        <p:origin x="2044" y="60"/>
      </p:cViewPr>
      <p:guideLst>
        <p:guide orient="horz" pos="2145"/>
        <p:guide pos="281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0" Type="http://schemas.openxmlformats.org/officeDocument/2006/relationships/tags" Target="tags/tag1.xml"/><Relationship Id="rId9" Type="http://schemas.openxmlformats.org/officeDocument/2006/relationships/slide" Target="slides/slide6.xml"/><Relationship Id="rId89" Type="http://schemas.openxmlformats.org/officeDocument/2006/relationships/tableStyles" Target="tableStyles.xml"/><Relationship Id="rId88" Type="http://schemas.openxmlformats.org/officeDocument/2006/relationships/viewProps" Target="viewProps.xml"/><Relationship Id="rId87" Type="http://schemas.openxmlformats.org/officeDocument/2006/relationships/presProps" Target="presProps.xml"/><Relationship Id="rId86" Type="http://schemas.openxmlformats.org/officeDocument/2006/relationships/handoutMaster" Target="handoutMasters/handoutMaster1.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lvl1pPr>
              <a:defRPr>
                <a:solidFill>
                  <a:srgbClr val="000099"/>
                </a:solidFill>
                <a:latin typeface="华文琥珀" panose="02010800040101010101" pitchFamily="2" charset="-122"/>
                <a:ea typeface="华文琥珀" panose="02010800040101010101" pitchFamily="2" charset="-122"/>
              </a:defRPr>
            </a:lvl1pPr>
          </a:lstStyle>
          <a:p>
            <a:r>
              <a:rPr lang="zh-CN" altLang="en-US"/>
              <a:t>单击此处编辑母版标题样式</a:t>
            </a:r>
            <a:endParaRPr lang="zh-CN" altLang="en-US"/>
          </a:p>
        </p:txBody>
      </p:sp>
      <p:sp>
        <p:nvSpPr>
          <p:cNvPr id="3" name="副标题 2"/>
          <p:cNvSpPr>
            <a:spLocks noGrp="1"/>
          </p:cNvSpPr>
          <p:nvPr>
            <p:ph type="subTitle" idx="1"/>
          </p:nvPr>
        </p:nvSpPr>
        <p:spPr>
          <a:xfrm>
            <a:off x="1371600" y="4869160"/>
            <a:ext cx="6400800" cy="769640"/>
          </a:xfrm>
        </p:spPr>
        <p:txBody>
          <a:bodyPr/>
          <a:lstStyle>
            <a:lvl1pPr marL="0" indent="0" algn="ctr">
              <a:buNone/>
              <a:defRPr>
                <a:solidFill>
                  <a:srgbClr val="000099"/>
                </a:solidFill>
                <a:latin typeface="楷体" panose="02010609060101010101" pitchFamily="49" charset="-122"/>
                <a:ea typeface="楷体" panose="02010609060101010101" pitchFamily="49"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5B218B9-6AE1-4EC4-93ED-8A14659A1960}" type="slidenum">
              <a:rPr lang="zh-CN" altLang="en-US" smtClean="0"/>
            </a:fld>
            <a:endParaRPr lang="zh-CN" altLang="en-US"/>
          </a:p>
        </p:txBody>
      </p:sp>
    </p:spTree>
  </p:cSld>
  <p:clrMapOvr>
    <a:masterClrMapping/>
  </p:clrMapOvr>
  <p:hf hdr="0" ft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2267743" y="116632"/>
            <a:ext cx="6768753" cy="792088"/>
          </a:xfrm>
        </p:spPr>
        <p:txBody>
          <a:bodyPr>
            <a:normAutofit/>
          </a:bodyPr>
          <a:lstStyle>
            <a:lvl1pPr algn="r">
              <a:defRPr sz="3600" b="1">
                <a:solidFill>
                  <a:schemeClr val="tx1"/>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defRPr>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457200" y="1268760"/>
            <a:ext cx="8229600" cy="4857403"/>
          </a:xfrm>
        </p:spPr>
        <p:txBody>
          <a:bodyPr/>
          <a:lstStyle>
            <a:lvl1pPr marL="342900" indent="-342900">
              <a:lnSpc>
                <a:spcPct val="125000"/>
              </a:lnSpc>
              <a:spcBef>
                <a:spcPts val="0"/>
              </a:spcBef>
              <a:buSzPct val="80000"/>
              <a:buFont typeface="Wingdings" panose="05000000000000000000" pitchFamily="2" charset="2"/>
              <a:buChar char=""/>
              <a:defRPr b="1">
                <a:solidFill>
                  <a:srgbClr val="000099"/>
                </a:solidFill>
                <a:latin typeface="楷体" panose="02010609060101010101" pitchFamily="49" charset="-122"/>
                <a:ea typeface="楷体" panose="02010609060101010101" pitchFamily="49" charset="-122"/>
              </a:defRPr>
            </a:lvl1pPr>
            <a:lvl2pPr marL="742950" indent="-285750">
              <a:lnSpc>
                <a:spcPct val="125000"/>
              </a:lnSpc>
              <a:spcBef>
                <a:spcPts val="0"/>
              </a:spcBef>
              <a:buFont typeface="Wingdings" panose="05000000000000000000" pitchFamily="2" charset="2"/>
              <a:buChar char=""/>
              <a:defRPr b="1">
                <a:solidFill>
                  <a:srgbClr val="000099"/>
                </a:solidFill>
                <a:latin typeface="楷体" panose="02010609060101010101" pitchFamily="49" charset="-122"/>
                <a:ea typeface="楷体" panose="02010609060101010101" pitchFamily="49" charset="-122"/>
              </a:defRPr>
            </a:lvl2pPr>
            <a:lvl3pPr marL="1143000" indent="-228600">
              <a:lnSpc>
                <a:spcPct val="125000"/>
              </a:lnSpc>
              <a:spcBef>
                <a:spcPts val="0"/>
              </a:spcBef>
              <a:buFont typeface="Wingdings" panose="05000000000000000000" pitchFamily="2" charset="2"/>
              <a:buChar char=""/>
              <a:defRPr b="1">
                <a:solidFill>
                  <a:srgbClr val="000099"/>
                </a:solidFill>
                <a:latin typeface="楷体" panose="02010609060101010101" pitchFamily="49" charset="-122"/>
                <a:ea typeface="楷体" panose="02010609060101010101" pitchFamily="49" charset="-122"/>
              </a:defRPr>
            </a:lvl3pPr>
            <a:lvl4pPr marL="1600200" indent="-228600">
              <a:lnSpc>
                <a:spcPct val="125000"/>
              </a:lnSpc>
              <a:spcBef>
                <a:spcPts val="0"/>
              </a:spcBef>
              <a:buFont typeface="Wingdings" panose="05000000000000000000" pitchFamily="2" charset="2"/>
              <a:buChar char=""/>
              <a:defRPr b="1">
                <a:solidFill>
                  <a:srgbClr val="000099"/>
                </a:solidFill>
                <a:latin typeface="楷体" panose="02010609060101010101" pitchFamily="49" charset="-122"/>
                <a:ea typeface="楷体" panose="02010609060101010101" pitchFamily="49" charset="-122"/>
              </a:defRPr>
            </a:lvl4pPr>
            <a:lvl5pPr>
              <a:lnSpc>
                <a:spcPct val="125000"/>
              </a:lnSpc>
              <a:spcBef>
                <a:spcPts val="0"/>
              </a:spcBef>
              <a:defRPr b="1">
                <a:solidFill>
                  <a:srgbClr val="000099"/>
                </a:solidFill>
                <a:latin typeface="楷体" panose="02010609060101010101" pitchFamily="49" charset="-122"/>
                <a:ea typeface="楷体" panose="02010609060101010101" pitchFamily="49" charset="-122"/>
              </a:defRPr>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页脚占位符 4"/>
          <p:cNvSpPr>
            <a:spLocks noGrp="1"/>
          </p:cNvSpPr>
          <p:nvPr>
            <p:ph type="ftr" sz="quarter" idx="11"/>
          </p:nvPr>
        </p:nvSpPr>
        <p:spPr>
          <a:xfrm>
            <a:off x="2315210" y="6356350"/>
            <a:ext cx="3008630" cy="365125"/>
          </a:xfrm>
        </p:spPr>
        <p:txBody>
          <a:bodyPr/>
          <a:lstStyle/>
          <a:p>
            <a:endParaRPr lang="zh-CN" altLang="en-US" dirty="0"/>
          </a:p>
        </p:txBody>
      </p:sp>
      <p:sp>
        <p:nvSpPr>
          <p:cNvPr id="6" name="灯片编号占位符 5"/>
          <p:cNvSpPr>
            <a:spLocks noGrp="1"/>
          </p:cNvSpPr>
          <p:nvPr>
            <p:ph type="sldNum" sz="quarter" idx="12"/>
          </p:nvPr>
        </p:nvSpPr>
        <p:spPr>
          <a:xfrm>
            <a:off x="5580380" y="6381115"/>
            <a:ext cx="1035050" cy="365125"/>
          </a:xfrm>
        </p:spPr>
        <p:txBody>
          <a:bodyPr/>
          <a:lstStyle>
            <a:lvl1pPr>
              <a:defRPr sz="1600" b="1"/>
            </a:lvl1pPr>
          </a:lstStyle>
          <a:p>
            <a:fld id="{25B218B9-6AE1-4EC4-93ED-8A14659A1960}" type="slidenum">
              <a:rPr lang="zh-CN" altLang="en-US" smtClean="0"/>
            </a:fld>
            <a:r>
              <a:rPr lang="zh-CN" altLang="en-US" dirty="0"/>
              <a:t>/</a:t>
            </a:r>
            <a:r>
              <a:rPr lang="en-US" altLang="zh-CN" dirty="0"/>
              <a:t>15</a:t>
            </a:r>
            <a:endParaRPr lang="en-US" altLang="zh-CN" dirty="0"/>
          </a:p>
        </p:txBody>
      </p:sp>
      <p:sp>
        <p:nvSpPr>
          <p:cNvPr id="7" name="TextBox 6"/>
          <p:cNvSpPr txBox="1"/>
          <p:nvPr userDrawn="1"/>
        </p:nvSpPr>
        <p:spPr>
          <a:xfrm>
            <a:off x="611560" y="6381328"/>
            <a:ext cx="453970" cy="369332"/>
          </a:xfrm>
          <a:prstGeom prst="rect">
            <a:avLst/>
          </a:prstGeom>
          <a:noFill/>
        </p:spPr>
        <p:txBody>
          <a:bodyPr wrap="none" rtlCol="0">
            <a:spAutoFit/>
          </a:bodyPr>
          <a:lstStyle/>
          <a:p>
            <a:fld id="{8720BE6B-07C7-49AC-AEA1-14EE9358A6DB}" type="slidenum">
              <a:rPr lang="en-US" altLang="zh-CN" b="1" smtClean="0">
                <a:solidFill>
                  <a:srgbClr val="FFFF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fld>
            <a:endParaRPr lang="zh-CN" altLang="en-US" b="1">
              <a:solidFill>
                <a:srgbClr val="FFFF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cSld>
  <p:clrMapOvr>
    <a:masterClrMapping/>
  </p:clrMapOvr>
  <p:hf hdr="0" ftr="0"/>
</p:sldLayout>
</file>

<file path=ppt/slideLayouts/slideLayout3.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01625" y="381000"/>
            <a:ext cx="8540750" cy="1143000"/>
          </a:xfrm>
        </p:spPr>
        <p:txBody>
          <a:bodyPr/>
          <a:lstStyle/>
          <a:p>
            <a:r>
              <a:rPr lang="zh-CN" altLang="en-US"/>
              <a:t>单击此处编辑母版标题样式</a:t>
            </a:r>
            <a:endParaRPr lang="zh-CN" altLang="en-US"/>
          </a:p>
        </p:txBody>
      </p:sp>
      <p:sp>
        <p:nvSpPr>
          <p:cNvPr id="3" name="文本占位符 2"/>
          <p:cNvSpPr>
            <a:spLocks noGrp="1"/>
          </p:cNvSpPr>
          <p:nvPr>
            <p:ph type="body" sz="half" idx="1"/>
          </p:nvPr>
        </p:nvSpPr>
        <p:spPr>
          <a:xfrm>
            <a:off x="301625" y="1752600"/>
            <a:ext cx="4194175" cy="4270375"/>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752600"/>
            <a:ext cx="4194175" cy="4270375"/>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Rectangle 4"/>
          <p:cNvSpPr>
            <a:spLocks noGrp="1" noChangeArrowheads="1"/>
          </p:cNvSpPr>
          <p:nvPr>
            <p:ph type="dt" sz="half" idx="10"/>
          </p:nvPr>
        </p:nvSpPr>
        <p:spPr>
          <a:xfrm>
            <a:off x="301625" y="6172200"/>
            <a:ext cx="2289175" cy="476250"/>
          </a:xfrm>
          <a:prstGeom prst="rect">
            <a:avLst/>
          </a:prstGeom>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D6815500-6DF4-4EB2-B9B0-991E7181A1CF}" type="slidenum">
              <a:rPr lang="en-US" altLang="zh-CN"/>
            </a:fld>
            <a:endParaRPr lang="en-US" altLang="zh-CN"/>
          </a:p>
        </p:txBody>
      </p:sp>
    </p:spTree>
  </p:cSld>
  <p:clrMapOvr>
    <a:masterClrMapping/>
  </p:clrMapOvr>
  <p:transition spd="slow">
    <p:pull dir="ru"/>
  </p:transition>
  <p:hf dt="0"/>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301625" y="6172200"/>
            <a:ext cx="2289175" cy="476250"/>
          </a:xfrm>
          <a:prstGeom prst="rect">
            <a:avLst/>
          </a:prstGeom>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p:txBody>
          <a:bodyPr/>
          <a:lstStyle>
            <a:lvl1pPr>
              <a:defRPr/>
            </a:lvl1pPr>
          </a:lstStyle>
          <a:p>
            <a:pPr>
              <a:defRPr/>
            </a:pPr>
            <a:fld id="{23359818-3C46-42AC-B138-2AC1AEBEFB38}" type="slidenum">
              <a:rPr lang="en-US" altLang="zh-CN"/>
            </a:fld>
            <a:endParaRPr lang="en-US" altLang="zh-CN"/>
          </a:p>
        </p:txBody>
      </p:sp>
    </p:spTree>
  </p:cSld>
  <p:clrMapOvr>
    <a:masterClrMapping/>
  </p:clrMapOvr>
  <p:transition spd="slow">
    <p:pull dir="ru"/>
  </p:transition>
  <p:hf dt="0"/>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image" Target="../media/image1.png"/><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5">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B218B9-6AE1-4EC4-93ED-8A14659A1960}"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23528" y="2130425"/>
            <a:ext cx="8496944" cy="1470025"/>
          </a:xfrm>
        </p:spPr>
        <p:txBody>
          <a:bodyPr>
            <a:normAutofit fontScale="90000"/>
          </a:bodyPr>
          <a:lstStyle/>
          <a:p>
            <a:r>
              <a:rPr lang="en-US" altLang="zh-CN" sz="4000" dirty="0"/>
              <a:t>《</a:t>
            </a:r>
            <a:r>
              <a:rPr lang="zh-CN" altLang="en-US" sz="4000" dirty="0"/>
              <a:t>程序设计基础（</a:t>
            </a:r>
            <a:r>
              <a:rPr lang="en-US" altLang="zh-CN" sz="4000" dirty="0"/>
              <a:t>C</a:t>
            </a:r>
            <a:r>
              <a:rPr lang="zh-CN" altLang="en-US" sz="4000" dirty="0"/>
              <a:t>语言）课程设计</a:t>
            </a:r>
            <a:r>
              <a:rPr lang="en-US" altLang="zh-CN" sz="4400" dirty="0"/>
              <a:t>》</a:t>
            </a:r>
            <a:br>
              <a:rPr lang="en-US" altLang="zh-CN" dirty="0"/>
            </a:br>
            <a:br>
              <a:rPr lang="en-US" altLang="zh-CN" dirty="0"/>
            </a:br>
            <a:r>
              <a:rPr lang="zh-CN" altLang="en-US" dirty="0"/>
              <a:t>课程说明及动员</a:t>
            </a:r>
            <a:endParaRPr lang="zh-CN" altLang="zh-CN" dirty="0"/>
          </a:p>
        </p:txBody>
      </p:sp>
      <p:sp>
        <p:nvSpPr>
          <p:cNvPr id="3" name="副标题 2"/>
          <p:cNvSpPr>
            <a:spLocks noGrp="1"/>
          </p:cNvSpPr>
          <p:nvPr>
            <p:ph type="subTitle" idx="1"/>
          </p:nvPr>
        </p:nvSpPr>
        <p:spPr>
          <a:xfrm>
            <a:off x="1171600" y="5229200"/>
            <a:ext cx="6800800" cy="504056"/>
          </a:xfrm>
        </p:spPr>
        <p:txBody>
          <a:bodyPr>
            <a:normAutofit/>
          </a:bodyPr>
          <a:lstStyle/>
          <a:p>
            <a:r>
              <a:rPr lang="en-US" altLang="zh-CN" sz="2400" dirty="0"/>
              <a:t>《</a:t>
            </a:r>
            <a:r>
              <a:rPr lang="zh-CN" altLang="en-US" sz="2400" dirty="0"/>
              <a:t>程序设计基础（</a:t>
            </a:r>
            <a:r>
              <a:rPr lang="en-US" altLang="zh-CN" sz="2400" dirty="0"/>
              <a:t>C</a:t>
            </a:r>
            <a:r>
              <a:rPr lang="zh-CN" altLang="en-US" sz="2400" dirty="0"/>
              <a:t>语言）课程设计</a:t>
            </a:r>
            <a:r>
              <a:rPr lang="en-US" altLang="zh-CN" sz="2400" dirty="0"/>
              <a:t>》</a:t>
            </a:r>
            <a:r>
              <a:rPr lang="zh-CN" altLang="en-US" sz="2400" dirty="0"/>
              <a:t>指导教师组</a:t>
            </a:r>
            <a:endParaRPr lang="en-US" altLang="zh-C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type="title"/>
          </p:nvPr>
        </p:nvSpPr>
        <p:spPr/>
        <p:txBody>
          <a:bodyPr/>
          <a:lstStyle/>
          <a:p>
            <a:r>
              <a:rPr lang="zh-CN" altLang="en-US"/>
              <a:t>课程要求</a:t>
            </a:r>
            <a:endParaRPr lang="zh-CN" altLang="en-US"/>
          </a:p>
        </p:txBody>
      </p:sp>
      <p:sp>
        <p:nvSpPr>
          <p:cNvPr id="7170" name="Rectangle 2"/>
          <p:cNvSpPr>
            <a:spLocks noGrp="1" noRot="1" noChangeArrowheads="1"/>
          </p:cNvSpPr>
          <p:nvPr>
            <p:ph type="body" idx="1"/>
          </p:nvPr>
        </p:nvSpPr>
        <p:spPr>
          <a:xfrm>
            <a:off x="457200" y="1268760"/>
            <a:ext cx="8507288" cy="4857403"/>
          </a:xfrm>
        </p:spPr>
        <p:txBody>
          <a:bodyPr>
            <a:normAutofit/>
          </a:bodyPr>
          <a:lstStyle/>
          <a:p>
            <a:r>
              <a:rPr lang="zh-CN" altLang="en-US" dirty="0"/>
              <a:t>具体要求</a:t>
            </a:r>
            <a:r>
              <a:rPr lang="en-US" altLang="zh-CN" dirty="0"/>
              <a:t>——</a:t>
            </a:r>
            <a:r>
              <a:rPr lang="zh-CN" altLang="en-US" dirty="0"/>
              <a:t>功能要求</a:t>
            </a:r>
            <a:endParaRPr lang="zh-CN" altLang="en-US" dirty="0"/>
          </a:p>
          <a:p>
            <a:pPr lvl="1"/>
            <a:r>
              <a:rPr lang="zh-CN" altLang="en-US" dirty="0"/>
              <a:t>所有实现的程序应具有的功能及解释</a:t>
            </a:r>
            <a:endParaRPr lang="en-US" altLang="zh-CN" dirty="0"/>
          </a:p>
          <a:p>
            <a:pPr marL="457200" lvl="1" indent="0">
              <a:buNone/>
            </a:pPr>
            <a:r>
              <a:rPr lang="en-US" altLang="zh-CN" dirty="0"/>
              <a:t>  </a:t>
            </a:r>
            <a:endParaRPr lang="en-US" altLang="zh-CN" sz="2400" dirty="0"/>
          </a:p>
        </p:txBody>
      </p:sp>
      <p:graphicFrame>
        <p:nvGraphicFramePr>
          <p:cNvPr id="2" name="表格 1"/>
          <p:cNvGraphicFramePr>
            <a:graphicFrameLocks noGrp="1"/>
          </p:cNvGraphicFramePr>
          <p:nvPr/>
        </p:nvGraphicFramePr>
        <p:xfrm>
          <a:off x="251520" y="2492896"/>
          <a:ext cx="8640960" cy="3469500"/>
        </p:xfrm>
        <a:graphic>
          <a:graphicData uri="http://schemas.openxmlformats.org/drawingml/2006/table">
            <a:tbl>
              <a:tblPr firstRow="1" bandRow="1">
                <a:tableStyleId>{5C22544A-7EE6-4342-B048-85BDC9FD1C3A}</a:tableStyleId>
              </a:tblPr>
              <a:tblGrid>
                <a:gridCol w="792088"/>
                <a:gridCol w="1368152"/>
                <a:gridCol w="6480720"/>
              </a:tblGrid>
              <a:tr h="676875">
                <a:tc gridSpan="2">
                  <a:txBody>
                    <a:bodyPr/>
                    <a:lstStyle/>
                    <a:p>
                      <a:pPr algn="ctr"/>
                      <a:r>
                        <a:rPr lang="zh-CN" altLang="en-US" sz="2200" b="1" dirty="0">
                          <a:solidFill>
                            <a:srgbClr val="000099"/>
                          </a:solidFill>
                          <a:latin typeface="楷体" panose="02010609060101010101" pitchFamily="49" charset="-122"/>
                          <a:ea typeface="楷体" panose="02010609060101010101" pitchFamily="49" charset="-122"/>
                        </a:rPr>
                        <a:t>功能</a:t>
                      </a:r>
                      <a:endParaRPr lang="zh-CN" altLang="en-US" sz="2200" b="1" dirty="0">
                        <a:solidFill>
                          <a:srgbClr val="000099"/>
                        </a:solidFill>
                        <a:latin typeface="楷体" panose="02010609060101010101" pitchFamily="49" charset="-122"/>
                        <a:ea typeface="楷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hMerge="1">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zh-CN" altLang="en-US" sz="2200" b="1" dirty="0">
                          <a:solidFill>
                            <a:srgbClr val="000099"/>
                          </a:solidFill>
                          <a:latin typeface="楷体" panose="02010609060101010101" pitchFamily="49" charset="-122"/>
                          <a:ea typeface="楷体" panose="02010609060101010101" pitchFamily="49" charset="-122"/>
                        </a:rPr>
                        <a:t>说明</a:t>
                      </a:r>
                      <a:endParaRPr lang="zh-CN" altLang="en-US" sz="2200" b="1" dirty="0">
                        <a:solidFill>
                          <a:srgbClr val="000099"/>
                        </a:solidFill>
                        <a:latin typeface="楷体" panose="02010609060101010101" pitchFamily="49" charset="-122"/>
                        <a:ea typeface="楷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676875">
                <a:tc rowSpan="3">
                  <a:txBody>
                    <a:bodyPr/>
                    <a:lstStyle/>
                    <a:p>
                      <a:pPr algn="ctr"/>
                      <a:r>
                        <a:rPr lang="zh-CN" altLang="en-US" sz="2200" b="1" dirty="0">
                          <a:solidFill>
                            <a:srgbClr val="000099"/>
                          </a:solidFill>
                          <a:latin typeface="楷体" panose="02010609060101010101" pitchFamily="49" charset="-122"/>
                          <a:ea typeface="楷体" panose="02010609060101010101" pitchFamily="49" charset="-122"/>
                        </a:rPr>
                        <a:t>系统维护</a:t>
                      </a:r>
                      <a:endParaRPr lang="zh-CN" altLang="en-US" sz="2200" b="1" dirty="0">
                        <a:solidFill>
                          <a:srgbClr val="000099"/>
                        </a:solidFill>
                        <a:latin typeface="楷体" panose="02010609060101010101" pitchFamily="49" charset="-122"/>
                        <a:ea typeface="楷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zh-CN" altLang="en-US" sz="2200" b="1" dirty="0">
                          <a:solidFill>
                            <a:srgbClr val="000099"/>
                          </a:solidFill>
                          <a:latin typeface="楷体" panose="02010609060101010101" pitchFamily="49" charset="-122"/>
                          <a:ea typeface="楷体" panose="02010609060101010101" pitchFamily="49" charset="-122"/>
                        </a:rPr>
                        <a:t>密码维护</a:t>
                      </a:r>
                      <a:endParaRPr lang="zh-CN" altLang="en-US" sz="2200" b="1" dirty="0">
                        <a:solidFill>
                          <a:srgbClr val="000099"/>
                        </a:solidFill>
                        <a:latin typeface="楷体" panose="02010609060101010101" pitchFamily="49" charset="-122"/>
                        <a:ea typeface="楷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zh-CN" altLang="en-US" sz="2200" b="1" dirty="0">
                          <a:solidFill>
                            <a:srgbClr val="000099"/>
                          </a:solidFill>
                          <a:latin typeface="楷体" panose="02010609060101010101" pitchFamily="49" charset="-122"/>
                          <a:ea typeface="楷体" panose="02010609060101010101" pitchFamily="49" charset="-122"/>
                        </a:rPr>
                        <a:t>密码修改、密码找回等</a:t>
                      </a:r>
                      <a:endParaRPr lang="zh-CN" altLang="en-US" sz="2200" b="1" dirty="0">
                        <a:solidFill>
                          <a:srgbClr val="000099"/>
                        </a:solidFill>
                        <a:latin typeface="楷体" panose="02010609060101010101" pitchFamily="49" charset="-122"/>
                        <a:ea typeface="楷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676875">
                <a:tc vMerge="1">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zh-CN" altLang="en-US" sz="2200" b="1" dirty="0">
                          <a:solidFill>
                            <a:srgbClr val="000099"/>
                          </a:solidFill>
                          <a:latin typeface="楷体" panose="02010609060101010101" pitchFamily="49" charset="-122"/>
                          <a:ea typeface="楷体" panose="02010609060101010101" pitchFamily="49" charset="-122"/>
                        </a:rPr>
                        <a:t>数据备份</a:t>
                      </a:r>
                      <a:endParaRPr lang="zh-CN" altLang="en-US" sz="2200" b="1" dirty="0">
                        <a:solidFill>
                          <a:srgbClr val="000099"/>
                        </a:solidFill>
                        <a:latin typeface="楷体" panose="02010609060101010101" pitchFamily="49" charset="-122"/>
                        <a:ea typeface="楷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zh-CN" altLang="en-US" sz="2200" b="1" dirty="0">
                          <a:solidFill>
                            <a:srgbClr val="000099"/>
                          </a:solidFill>
                          <a:latin typeface="楷体" panose="02010609060101010101" pitchFamily="49" charset="-122"/>
                          <a:ea typeface="楷体" panose="02010609060101010101" pitchFamily="49" charset="-122"/>
                        </a:rPr>
                        <a:t>将存储数据的文件进行备份，将其拷贝到指定文件夹中</a:t>
                      </a:r>
                      <a:endParaRPr lang="zh-CN" altLang="en-US" sz="2200" b="1" dirty="0">
                        <a:solidFill>
                          <a:srgbClr val="000099"/>
                        </a:solidFill>
                        <a:latin typeface="楷体" panose="02010609060101010101" pitchFamily="49" charset="-122"/>
                        <a:ea typeface="楷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676875">
                <a:tc vMerge="1">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zh-CN" altLang="en-US" sz="2200" b="1" dirty="0">
                          <a:solidFill>
                            <a:srgbClr val="000099"/>
                          </a:solidFill>
                          <a:latin typeface="楷体" panose="02010609060101010101" pitchFamily="49" charset="-122"/>
                          <a:ea typeface="楷体" panose="02010609060101010101" pitchFamily="49" charset="-122"/>
                        </a:rPr>
                        <a:t>数据恢复</a:t>
                      </a:r>
                      <a:endParaRPr lang="zh-CN" altLang="en-US" sz="2200" b="1" dirty="0">
                        <a:solidFill>
                          <a:srgbClr val="000099"/>
                        </a:solidFill>
                        <a:latin typeface="楷体" panose="02010609060101010101" pitchFamily="49" charset="-122"/>
                        <a:ea typeface="楷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zh-CN" altLang="en-US" sz="2200" b="1" dirty="0">
                          <a:solidFill>
                            <a:srgbClr val="000099"/>
                          </a:solidFill>
                          <a:latin typeface="楷体" panose="02010609060101010101" pitchFamily="49" charset="-122"/>
                          <a:ea typeface="楷体" panose="02010609060101010101" pitchFamily="49" charset="-122"/>
                        </a:rPr>
                        <a:t>将备份文件再重新拷贝回原文件夹</a:t>
                      </a:r>
                      <a:endParaRPr lang="zh-CN" altLang="en-US" sz="2200" b="1" dirty="0">
                        <a:solidFill>
                          <a:srgbClr val="000099"/>
                        </a:solidFill>
                        <a:latin typeface="楷体" panose="02010609060101010101" pitchFamily="49" charset="-122"/>
                        <a:ea typeface="楷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676875">
                <a:tc gridSpan="2">
                  <a:txBody>
                    <a:bodyPr/>
                    <a:lstStyle/>
                    <a:p>
                      <a:pPr algn="ctr"/>
                      <a:r>
                        <a:rPr lang="zh-CN" altLang="en-US" sz="2200" b="1" dirty="0">
                          <a:solidFill>
                            <a:srgbClr val="000099"/>
                          </a:solidFill>
                          <a:latin typeface="楷体" panose="02010609060101010101" pitchFamily="49" charset="-122"/>
                          <a:ea typeface="楷体" panose="02010609060101010101" pitchFamily="49" charset="-122"/>
                        </a:rPr>
                        <a:t>退出系统</a:t>
                      </a:r>
                      <a:endParaRPr lang="zh-CN" altLang="en-US" sz="2200" b="1" dirty="0">
                        <a:solidFill>
                          <a:srgbClr val="000099"/>
                        </a:solidFill>
                        <a:latin typeface="楷体" panose="02010609060101010101" pitchFamily="49" charset="-122"/>
                        <a:ea typeface="楷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hMerge="1">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zh-CN" altLang="en-US" sz="2200" b="1" dirty="0">
                          <a:solidFill>
                            <a:srgbClr val="000099"/>
                          </a:solidFill>
                          <a:latin typeface="楷体" panose="02010609060101010101" pitchFamily="49" charset="-122"/>
                          <a:ea typeface="楷体" panose="02010609060101010101" pitchFamily="49" charset="-122"/>
                        </a:rPr>
                        <a:t>用户通过功能选择退出系统</a:t>
                      </a:r>
                      <a:endParaRPr lang="zh-CN" altLang="en-US" sz="2200" b="1" dirty="0">
                        <a:solidFill>
                          <a:srgbClr val="000099"/>
                        </a:solidFill>
                        <a:latin typeface="楷体" panose="02010609060101010101" pitchFamily="49" charset="-122"/>
                        <a:ea typeface="楷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bl>
          </a:graphicData>
        </a:graphic>
      </p:graphicFrame>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type="title"/>
          </p:nvPr>
        </p:nvSpPr>
        <p:spPr/>
        <p:txBody>
          <a:bodyPr/>
          <a:lstStyle/>
          <a:p>
            <a:r>
              <a:rPr lang="zh-CN" altLang="en-US"/>
              <a:t>课程要求</a:t>
            </a:r>
            <a:endParaRPr lang="zh-CN" altLang="en-US"/>
          </a:p>
        </p:txBody>
      </p:sp>
      <p:sp>
        <p:nvSpPr>
          <p:cNvPr id="8194" name="Rectangle 2"/>
          <p:cNvSpPr>
            <a:spLocks noGrp="1" noRot="1" noChangeArrowheads="1"/>
          </p:cNvSpPr>
          <p:nvPr>
            <p:ph type="body" idx="1"/>
          </p:nvPr>
        </p:nvSpPr>
        <p:spPr>
          <a:xfrm>
            <a:off x="323528" y="1268760"/>
            <a:ext cx="8579296" cy="4857403"/>
          </a:xfrm>
        </p:spPr>
        <p:txBody>
          <a:bodyPr>
            <a:normAutofit/>
          </a:bodyPr>
          <a:lstStyle/>
          <a:p>
            <a:r>
              <a:rPr lang="en-US" altLang="ko-KR" dirty="0" err="1"/>
              <a:t>具体要求</a:t>
            </a:r>
            <a:r>
              <a:rPr lang="en-US" altLang="ko-KR" dirty="0"/>
              <a:t>——</a:t>
            </a:r>
            <a:r>
              <a:rPr lang="en-US" altLang="ko-KR" dirty="0" err="1"/>
              <a:t>技术要求</a:t>
            </a:r>
            <a:endParaRPr lang="ko-KR" altLang="en-US" dirty="0"/>
          </a:p>
          <a:p>
            <a:pPr lvl="1"/>
            <a:r>
              <a:rPr lang="en-US" altLang="ko-KR" dirty="0"/>
              <a:t>以文件存储数据</a:t>
            </a:r>
            <a:endParaRPr lang="ko-KR" altLang="en-US" dirty="0"/>
          </a:p>
          <a:p>
            <a:pPr lvl="1"/>
            <a:r>
              <a:rPr lang="en-US" altLang="ko-KR" dirty="0" err="1"/>
              <a:t>程序由</a:t>
            </a:r>
            <a:r>
              <a:rPr lang="zh-CN" altLang="en-US" dirty="0"/>
              <a:t>多</a:t>
            </a:r>
            <a:r>
              <a:rPr lang="en-US" altLang="ko-KR" dirty="0" err="1"/>
              <a:t>个源程序文件和</a:t>
            </a:r>
            <a:r>
              <a:rPr lang="zh-CN" altLang="en-US" dirty="0"/>
              <a:t>至少</a:t>
            </a:r>
            <a:r>
              <a:rPr lang="en-US" altLang="ko-KR" dirty="0"/>
              <a:t>1个</a:t>
            </a:r>
            <a:r>
              <a:rPr lang="zh-CN" altLang="en-US" dirty="0"/>
              <a:t>自编的</a:t>
            </a:r>
            <a:r>
              <a:rPr lang="en-US" altLang="ko-KR" dirty="0" err="1"/>
              <a:t>头文件</a:t>
            </a:r>
            <a:r>
              <a:rPr lang="zh-CN" altLang="en-US" dirty="0"/>
              <a:t>（即 </a:t>
            </a:r>
            <a:r>
              <a:rPr lang="en-US" altLang="ko-KR" dirty="0"/>
              <a:t>.h </a:t>
            </a:r>
            <a:r>
              <a:rPr lang="zh-CN" altLang="en-US" dirty="0"/>
              <a:t>文件）</a:t>
            </a:r>
            <a:r>
              <a:rPr lang="en-US" altLang="ko-KR" dirty="0" err="1"/>
              <a:t>组成</a:t>
            </a:r>
            <a:endParaRPr lang="ko-KR" altLang="en-US" dirty="0"/>
          </a:p>
          <a:p>
            <a:pPr lvl="1"/>
            <a:r>
              <a:rPr lang="en-US" altLang="ko-KR" dirty="0" err="1"/>
              <a:t>每位同学都应在自己编写的代码中用到以下技术</a:t>
            </a:r>
            <a:r>
              <a:rPr lang="en-US" altLang="ko-KR" dirty="0"/>
              <a:t>：</a:t>
            </a:r>
            <a:endParaRPr lang="ko-KR" altLang="en-US" dirty="0"/>
          </a:p>
          <a:p>
            <a:pPr lvl="2"/>
            <a:r>
              <a:rPr lang="en-US" altLang="ko-KR" dirty="0" err="1"/>
              <a:t>文件</a:t>
            </a:r>
            <a:r>
              <a:rPr lang="zh-CN" altLang="en-US" dirty="0"/>
              <a:t>的</a:t>
            </a:r>
            <a:r>
              <a:rPr lang="en-US" altLang="ko-KR" dirty="0" err="1"/>
              <a:t>读写</a:t>
            </a:r>
            <a:endParaRPr lang="ko-KR" altLang="en-US" dirty="0"/>
          </a:p>
          <a:p>
            <a:pPr lvl="2"/>
            <a:r>
              <a:rPr lang="en-US" altLang="ko-KR" dirty="0" err="1"/>
              <a:t>采用结构体和动态链表进行数据操作</a:t>
            </a:r>
            <a:endParaRPr lang="en-US" altLang="ko-KR" dirty="0"/>
          </a:p>
          <a:p>
            <a:endParaRPr lang="ko-KR" altLang="en-US" dirty="0"/>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type="title"/>
          </p:nvPr>
        </p:nvSpPr>
        <p:spPr/>
        <p:txBody>
          <a:bodyPr/>
          <a:lstStyle/>
          <a:p>
            <a:r>
              <a:rPr lang="zh-CN" altLang="en-US"/>
              <a:t>课程要求</a:t>
            </a:r>
            <a:endParaRPr lang="zh-CN" altLang="en-US"/>
          </a:p>
        </p:txBody>
      </p:sp>
      <p:sp>
        <p:nvSpPr>
          <p:cNvPr id="8194" name="Rectangle 2"/>
          <p:cNvSpPr>
            <a:spLocks noGrp="1" noRot="1" noChangeArrowheads="1"/>
          </p:cNvSpPr>
          <p:nvPr>
            <p:ph type="body" idx="1"/>
          </p:nvPr>
        </p:nvSpPr>
        <p:spPr>
          <a:xfrm>
            <a:off x="323528" y="1268760"/>
            <a:ext cx="8579296" cy="4857403"/>
          </a:xfrm>
        </p:spPr>
        <p:txBody>
          <a:bodyPr>
            <a:normAutofit/>
          </a:bodyPr>
          <a:lstStyle/>
          <a:p>
            <a:r>
              <a:rPr lang="en-US" altLang="ko-KR" dirty="0" err="1"/>
              <a:t>具体要求</a:t>
            </a:r>
            <a:r>
              <a:rPr lang="en-US" altLang="ko-KR" dirty="0"/>
              <a:t>——</a:t>
            </a:r>
            <a:r>
              <a:rPr lang="zh-CN" altLang="en-US" dirty="0"/>
              <a:t>其他</a:t>
            </a:r>
            <a:r>
              <a:rPr lang="en-US" altLang="ko-KR" dirty="0" err="1"/>
              <a:t>要求</a:t>
            </a:r>
            <a:endParaRPr lang="ko-KR" altLang="en-US" dirty="0"/>
          </a:p>
          <a:p>
            <a:pPr lvl="1"/>
            <a:r>
              <a:rPr lang="zh-CN" altLang="en-US" dirty="0"/>
              <a:t>所作系统要符合实际应用场景</a:t>
            </a:r>
            <a:endParaRPr lang="en-US" altLang="zh-CN" dirty="0"/>
          </a:p>
          <a:p>
            <a:pPr lvl="1"/>
            <a:r>
              <a:rPr lang="zh-CN" altLang="en-US" dirty="0"/>
              <a:t>所作系统有通用性、界面美观、操作方便</a:t>
            </a:r>
            <a:endParaRPr lang="en-US" altLang="zh-CN" dirty="0"/>
          </a:p>
          <a:p>
            <a:pPr lvl="1"/>
            <a:r>
              <a:rPr lang="zh-CN" altLang="en-US" dirty="0"/>
              <a:t>要考虑系统安全，例如要使用账户、密码登录后才能使用等。</a:t>
            </a:r>
            <a:endParaRPr lang="zh-CN" altLang="en-US" dirty="0"/>
          </a:p>
          <a:p>
            <a:endParaRPr lang="ko-KR" altLang="en-US" dirty="0"/>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type="title"/>
          </p:nvPr>
        </p:nvSpPr>
        <p:spPr/>
        <p:txBody>
          <a:bodyPr/>
          <a:lstStyle/>
          <a:p>
            <a:r>
              <a:rPr lang="zh-CN" altLang="en-US" dirty="0"/>
              <a:t>课设题目</a:t>
            </a:r>
            <a:endParaRPr lang="zh-CN" altLang="en-US" dirty="0"/>
          </a:p>
        </p:txBody>
      </p:sp>
      <p:sp>
        <p:nvSpPr>
          <p:cNvPr id="9218" name="Rectangle 2"/>
          <p:cNvSpPr>
            <a:spLocks noGrp="1" noRot="1" noChangeArrowheads="1"/>
          </p:cNvSpPr>
          <p:nvPr>
            <p:ph type="body" idx="1"/>
          </p:nvPr>
        </p:nvSpPr>
        <p:spPr/>
        <p:txBody>
          <a:bodyPr>
            <a:normAutofit fontScale="85000" lnSpcReduction="10000"/>
          </a:bodyPr>
          <a:lstStyle/>
          <a:p>
            <a:r>
              <a:rPr lang="zh-CN" altLang="en-US" dirty="0"/>
              <a:t>说明</a:t>
            </a:r>
            <a:endParaRPr lang="zh-CN" altLang="en-US" dirty="0"/>
          </a:p>
          <a:p>
            <a:pPr lvl="1"/>
            <a:r>
              <a:rPr lang="zh-CN" altLang="en-US" dirty="0"/>
              <a:t>为方便各组同学更好完成课程设计任务，提供了</a:t>
            </a:r>
            <a:r>
              <a:rPr lang="en-US" altLang="zh-CN" dirty="0"/>
              <a:t>15</a:t>
            </a:r>
            <a:r>
              <a:rPr lang="zh-CN" altLang="en-US" dirty="0"/>
              <a:t>个题目供大家选择</a:t>
            </a:r>
            <a:endParaRPr lang="en-US" altLang="zh-CN" dirty="0"/>
          </a:p>
          <a:p>
            <a:pPr lvl="1"/>
            <a:r>
              <a:rPr lang="zh-CN" altLang="en-US" dirty="0"/>
              <a:t>各组可以从这</a:t>
            </a:r>
            <a:r>
              <a:rPr lang="en-US" altLang="zh-CN" dirty="0"/>
              <a:t>15</a:t>
            </a:r>
            <a:r>
              <a:rPr lang="zh-CN" altLang="en-US" dirty="0"/>
              <a:t>个题目当中选择题目，</a:t>
            </a:r>
            <a:r>
              <a:rPr lang="zh-CN" altLang="en-US" dirty="0">
                <a:solidFill>
                  <a:srgbClr val="FF0000"/>
                </a:solidFill>
              </a:rPr>
              <a:t>也可以自行选择题目，但自选题目须经指导教师同意</a:t>
            </a:r>
            <a:endParaRPr lang="en-US" altLang="zh-CN" dirty="0">
              <a:solidFill>
                <a:srgbClr val="FF0000"/>
              </a:solidFill>
            </a:endParaRPr>
          </a:p>
          <a:p>
            <a:pPr lvl="1"/>
            <a:r>
              <a:rPr lang="zh-CN" altLang="en-US" dirty="0">
                <a:solidFill>
                  <a:srgbClr val="FF0000"/>
                </a:solidFill>
              </a:rPr>
              <a:t>每班各小组题目应各不相同</a:t>
            </a:r>
            <a:endParaRPr lang="en-US" altLang="zh-CN" dirty="0">
              <a:solidFill>
                <a:srgbClr val="FF0000"/>
              </a:solidFill>
            </a:endParaRPr>
          </a:p>
          <a:p>
            <a:pPr lvl="1"/>
            <a:r>
              <a:rPr lang="zh-CN" altLang="en-US" dirty="0">
                <a:solidFill>
                  <a:srgbClr val="FF0000"/>
                </a:solidFill>
              </a:rPr>
              <a:t>对于所要完成的每个题目，都提供了背景说明和基本的功能要求</a:t>
            </a:r>
            <a:r>
              <a:rPr lang="zh-CN" altLang="en-US" dirty="0">
                <a:solidFill>
                  <a:srgbClr val="FF0000"/>
                </a:solidFill>
                <a:effectLst>
                  <a:outerShdw blurRad="38100" dist="38100" dir="2700000" algn="tl">
                    <a:srgbClr val="000000">
                      <a:alpha val="43137"/>
                    </a:srgbClr>
                  </a:outerShdw>
                </a:effectLst>
              </a:rPr>
              <a:t>（仅供参考）</a:t>
            </a:r>
            <a:r>
              <a:rPr lang="zh-CN" altLang="en-US" dirty="0">
                <a:solidFill>
                  <a:srgbClr val="FF0000"/>
                </a:solidFill>
              </a:rPr>
              <a:t>，请各组同学在此基础上，根据实际工作生活需求进行进一步调查研究，完善相关功能，再进行程序编写，如遇不清楚问题，可以上网查询、找相关人员咨询、或与指导教师咨询</a:t>
            </a:r>
            <a:endParaRPr lang="en-US" altLang="zh-CN" dirty="0">
              <a:solidFill>
                <a:srgbClr val="FF0000"/>
              </a:solidFill>
            </a:endParaRPr>
          </a:p>
          <a:p>
            <a:pPr lvl="1"/>
            <a:endParaRPr lang="zh-CN" altLang="en-US" dirty="0"/>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Rot="1" noChangeArrowheads="1"/>
          </p:cNvSpPr>
          <p:nvPr>
            <p:ph type="title"/>
          </p:nvPr>
        </p:nvSpPr>
        <p:spPr/>
        <p:txBody>
          <a:bodyPr/>
          <a:lstStyle/>
          <a:p>
            <a:r>
              <a:rPr lang="zh-CN" altLang="en-US" dirty="0"/>
              <a:t>课设题目</a:t>
            </a:r>
            <a:endParaRPr lang="zh-CN" altLang="en-US" dirty="0"/>
          </a:p>
        </p:txBody>
      </p:sp>
      <p:sp>
        <p:nvSpPr>
          <p:cNvPr id="11267" name="Rectangle 3"/>
          <p:cNvSpPr>
            <a:spLocks noGrp="1" noRot="1" noChangeArrowheads="1"/>
          </p:cNvSpPr>
          <p:nvPr>
            <p:ph type="body" idx="1"/>
          </p:nvPr>
        </p:nvSpPr>
        <p:spPr>
          <a:xfrm>
            <a:off x="457200" y="908720"/>
            <a:ext cx="8229600" cy="5688632"/>
          </a:xfrm>
        </p:spPr>
        <p:txBody>
          <a:bodyPr>
            <a:normAutofit/>
          </a:bodyPr>
          <a:lstStyle/>
          <a:p>
            <a:pPr>
              <a:lnSpc>
                <a:spcPct val="110000"/>
              </a:lnSpc>
            </a:pPr>
            <a:r>
              <a:rPr lang="zh-CN" altLang="en-US" sz="2800" dirty="0"/>
              <a:t>题目</a:t>
            </a:r>
            <a:r>
              <a:rPr lang="en-US" altLang="zh-CN" sz="2800" dirty="0"/>
              <a:t>2</a:t>
            </a:r>
            <a:r>
              <a:rPr lang="zh-CN" altLang="en-US" sz="2800" dirty="0"/>
              <a:t>：图书馆管理系统</a:t>
            </a:r>
            <a:endParaRPr lang="en-US" altLang="zh-CN" sz="2800" dirty="0"/>
          </a:p>
          <a:p>
            <a:pPr lvl="1">
              <a:lnSpc>
                <a:spcPct val="110000"/>
              </a:lnSpc>
            </a:pPr>
            <a:r>
              <a:rPr lang="zh-CN" altLang="en-US" sz="2400" dirty="0"/>
              <a:t>针对学校的图书馆管理系统进行开发。</a:t>
            </a:r>
            <a:endParaRPr lang="en-US" altLang="zh-CN" sz="2400" dirty="0"/>
          </a:p>
          <a:p>
            <a:pPr lvl="1">
              <a:lnSpc>
                <a:spcPct val="110000"/>
              </a:lnSpc>
            </a:pPr>
            <a:r>
              <a:rPr lang="zh-CN" altLang="en-US" sz="2400" dirty="0"/>
              <a:t>背景说明</a:t>
            </a:r>
            <a:endParaRPr lang="en-US" altLang="zh-CN" sz="2400" dirty="0"/>
          </a:p>
          <a:p>
            <a:pPr lvl="2">
              <a:lnSpc>
                <a:spcPct val="110000"/>
              </a:lnSpc>
            </a:pPr>
            <a:r>
              <a:rPr lang="zh-CN" altLang="en-US" sz="2000" dirty="0"/>
              <a:t>图书馆的图书是分类管理的，如计算机类、小说类等，这个分类不是固定的，可以对分类进行修改。每类图书的借阅时长是不同的，如小说类为</a:t>
            </a:r>
            <a:r>
              <a:rPr lang="en-US" altLang="zh-CN" sz="2000" dirty="0"/>
              <a:t>30</a:t>
            </a:r>
            <a:r>
              <a:rPr lang="zh-CN" altLang="en-US" sz="2000" dirty="0"/>
              <a:t>天，而计算机类为</a:t>
            </a:r>
            <a:r>
              <a:rPr lang="en-US" altLang="zh-CN" sz="2000" dirty="0"/>
              <a:t>60</a:t>
            </a:r>
            <a:r>
              <a:rPr lang="zh-CN" altLang="en-US" sz="2000" dirty="0"/>
              <a:t>天等。</a:t>
            </a:r>
            <a:endParaRPr lang="en-US" altLang="zh-CN" sz="2000" dirty="0"/>
          </a:p>
          <a:p>
            <a:pPr lvl="2">
              <a:lnSpc>
                <a:spcPct val="110000"/>
              </a:lnSpc>
            </a:pPr>
            <a:r>
              <a:rPr lang="zh-CN" altLang="en-US" sz="2000" dirty="0"/>
              <a:t>读者也有不同的类别，这个类别可以是固定的，也可以设置为可动态调整的。比如教师、本科生、研究生、博士生等。不同类别的读者可借阅的图书数量是不同的，可以动态设置，比如教师设置最多可同时借阅</a:t>
            </a:r>
            <a:r>
              <a:rPr lang="en-US" altLang="zh-CN" sz="2000" dirty="0"/>
              <a:t>20</a:t>
            </a:r>
            <a:r>
              <a:rPr lang="zh-CN" altLang="en-US" sz="2000" dirty="0"/>
              <a:t>本、本科生</a:t>
            </a:r>
            <a:r>
              <a:rPr lang="en-US" altLang="zh-CN" sz="2000" dirty="0"/>
              <a:t>10</a:t>
            </a:r>
            <a:r>
              <a:rPr lang="zh-CN" altLang="en-US" sz="2000" dirty="0"/>
              <a:t>本、研究生</a:t>
            </a:r>
            <a:r>
              <a:rPr lang="en-US" altLang="zh-CN" sz="2000" dirty="0"/>
              <a:t>15</a:t>
            </a:r>
            <a:r>
              <a:rPr lang="zh-CN" altLang="en-US" sz="2000" dirty="0"/>
              <a:t>本、博士生</a:t>
            </a:r>
            <a:r>
              <a:rPr lang="en-US" altLang="zh-CN" sz="2000" dirty="0"/>
              <a:t>20</a:t>
            </a:r>
            <a:r>
              <a:rPr lang="zh-CN" altLang="en-US" sz="2000" dirty="0"/>
              <a:t>本等。</a:t>
            </a:r>
            <a:endParaRPr lang="en-US" altLang="zh-CN" sz="2000" dirty="0"/>
          </a:p>
          <a:p>
            <a:pPr lvl="2">
              <a:lnSpc>
                <a:spcPct val="110000"/>
              </a:lnSpc>
            </a:pPr>
            <a:r>
              <a:rPr lang="zh-CN" altLang="en-US" sz="2000" dirty="0"/>
              <a:t>每个图书的数量可能有多册，不是只有一册。每个图书有</a:t>
            </a:r>
            <a:r>
              <a:rPr lang="en-US" altLang="zh-CN" sz="2000" dirty="0"/>
              <a:t>ISBN</a:t>
            </a:r>
            <a:r>
              <a:rPr lang="zh-CN" altLang="en-US" sz="2000" dirty="0"/>
              <a:t>号，每册图书都有一个唯一编号，方便进行进一步处理。</a:t>
            </a:r>
            <a:endParaRPr lang="en-US" altLang="zh-CN" sz="2000" dirty="0"/>
          </a:p>
          <a:p>
            <a:pPr lvl="2">
              <a:lnSpc>
                <a:spcPct val="110000"/>
              </a:lnSpc>
            </a:pPr>
            <a:r>
              <a:rPr lang="zh-CN" altLang="en-US" sz="2000" dirty="0"/>
              <a:t>读者信息、图书信息可自行设定，应满足基本的借阅需求。</a:t>
            </a:r>
            <a:endParaRPr lang="en-US" altLang="zh-CN" sz="2000" dirty="0"/>
          </a:p>
          <a:p>
            <a:pPr lvl="2">
              <a:lnSpc>
                <a:spcPct val="110000"/>
              </a:lnSpc>
            </a:pPr>
            <a:endParaRPr lang="en-US" altLang="zh-CN" dirty="0"/>
          </a:p>
        </p:txBody>
      </p:sp>
      <p:sp>
        <p:nvSpPr>
          <p:cNvPr id="2" name="矩形 1"/>
          <p:cNvSpPr/>
          <p:nvPr/>
        </p:nvSpPr>
        <p:spPr>
          <a:xfrm>
            <a:off x="683568" y="6237312"/>
            <a:ext cx="7776864" cy="504056"/>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rgbClr val="FF0000"/>
                </a:solidFill>
                <a:latin typeface="楷体" panose="02010609060101010101" pitchFamily="49" charset="-122"/>
                <a:ea typeface="楷体" panose="02010609060101010101" pitchFamily="49" charset="-122"/>
              </a:rPr>
              <a:t>相关信息和功能可以参考东北大学图书馆网站</a:t>
            </a:r>
            <a:endParaRPr lang="zh-CN" altLang="en-US" sz="2000" b="1" dirty="0">
              <a:solidFill>
                <a:srgbClr val="FF0000"/>
              </a:solidFill>
              <a:latin typeface="楷体" panose="02010609060101010101" pitchFamily="49" charset="-122"/>
              <a:ea typeface="楷体" panose="02010609060101010101" pitchFamily="49" charset="-122"/>
            </a:endParaRP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rrowheads="1"/>
          </p:cNvSpPr>
          <p:nvPr>
            <p:ph type="title"/>
          </p:nvPr>
        </p:nvSpPr>
        <p:spPr/>
        <p:txBody>
          <a:bodyPr>
            <a:normAutofit/>
          </a:bodyPr>
          <a:lstStyle/>
          <a:p>
            <a:r>
              <a:rPr lang="zh-CN" altLang="en-US" dirty="0"/>
              <a:t>课设题目</a:t>
            </a:r>
            <a:endParaRPr lang="zh-CN" altLang="en-US" dirty="0"/>
          </a:p>
        </p:txBody>
      </p:sp>
      <p:sp>
        <p:nvSpPr>
          <p:cNvPr id="10" name="内容占位符 9"/>
          <p:cNvSpPr>
            <a:spLocks noGrp="1"/>
          </p:cNvSpPr>
          <p:nvPr>
            <p:ph idx="1"/>
          </p:nvPr>
        </p:nvSpPr>
        <p:spPr>
          <a:xfrm>
            <a:off x="457200" y="1052736"/>
            <a:ext cx="8507288" cy="5112568"/>
          </a:xfrm>
        </p:spPr>
        <p:txBody>
          <a:bodyPr>
            <a:noAutofit/>
          </a:bodyPr>
          <a:lstStyle/>
          <a:p>
            <a:pPr>
              <a:lnSpc>
                <a:spcPct val="105000"/>
              </a:lnSpc>
            </a:pPr>
            <a:r>
              <a:rPr lang="zh-CN" altLang="en-US" sz="2400" dirty="0"/>
              <a:t>题目</a:t>
            </a:r>
            <a:r>
              <a:rPr lang="en-US" altLang="zh-CN" sz="2400" dirty="0"/>
              <a:t>2</a:t>
            </a:r>
            <a:r>
              <a:rPr lang="zh-CN" altLang="en-US" sz="2400" dirty="0"/>
              <a:t>：图书馆管理系统</a:t>
            </a:r>
            <a:endParaRPr lang="en-US" altLang="zh-CN" sz="2400" dirty="0"/>
          </a:p>
          <a:p>
            <a:pPr lvl="1">
              <a:lnSpc>
                <a:spcPct val="105000"/>
              </a:lnSpc>
            </a:pPr>
            <a:r>
              <a:rPr lang="zh-CN" altLang="en-US" sz="2200" dirty="0"/>
              <a:t>主要功能说明</a:t>
            </a:r>
            <a:endParaRPr lang="en-US" altLang="zh-CN" sz="2200" dirty="0"/>
          </a:p>
          <a:p>
            <a:pPr lvl="2">
              <a:lnSpc>
                <a:spcPct val="105000"/>
              </a:lnSpc>
            </a:pPr>
            <a:r>
              <a:rPr lang="zh-CN" altLang="en-US" dirty="0"/>
              <a:t>系统共有两个角色：图书馆管理员、读者</a:t>
            </a:r>
            <a:endParaRPr lang="en-US" altLang="zh-CN" dirty="0"/>
          </a:p>
          <a:p>
            <a:pPr marL="457200" lvl="1" indent="0">
              <a:lnSpc>
                <a:spcPct val="105000"/>
              </a:lnSpc>
              <a:buNone/>
            </a:pPr>
            <a:br>
              <a:rPr lang="zh-CN" altLang="en-US" dirty="0"/>
            </a:br>
            <a:endParaRPr lang="zh-CN" altLang="en-US" dirty="0"/>
          </a:p>
        </p:txBody>
      </p:sp>
      <p:graphicFrame>
        <p:nvGraphicFramePr>
          <p:cNvPr id="2" name="表格 1"/>
          <p:cNvGraphicFramePr>
            <a:graphicFrameLocks noGrp="1"/>
          </p:cNvGraphicFramePr>
          <p:nvPr/>
        </p:nvGraphicFramePr>
        <p:xfrm>
          <a:off x="179512" y="2234202"/>
          <a:ext cx="8784976" cy="4529468"/>
        </p:xfrm>
        <a:graphic>
          <a:graphicData uri="http://schemas.openxmlformats.org/drawingml/2006/table">
            <a:tbl>
              <a:tblPr firstRow="1" bandRow="1">
                <a:tableStyleId>{5C22544A-7EE6-4342-B048-85BDC9FD1C3A}</a:tableStyleId>
              </a:tblPr>
              <a:tblGrid>
                <a:gridCol w="713310"/>
                <a:gridCol w="942874"/>
                <a:gridCol w="7128792"/>
              </a:tblGrid>
              <a:tr h="411550">
                <a:tc>
                  <a:txBody>
                    <a:bodyPr/>
                    <a:lstStyle/>
                    <a:p>
                      <a:pPr algn="ctr">
                        <a:lnSpc>
                          <a:spcPct val="95000"/>
                        </a:lnSpc>
                      </a:pPr>
                      <a:r>
                        <a:rPr lang="zh-CN" altLang="en-US" sz="1600" b="1" kern="1200" dirty="0">
                          <a:solidFill>
                            <a:schemeClr val="tx1"/>
                          </a:solidFill>
                          <a:latin typeface="楷体" panose="02010609060101010101" pitchFamily="49" charset="-122"/>
                          <a:ea typeface="楷体" panose="02010609060101010101" pitchFamily="49" charset="-122"/>
                          <a:cs typeface="+mn-cs"/>
                        </a:rPr>
                        <a:t>角色</a:t>
                      </a:r>
                      <a:endParaRPr lang="zh-CN" altLang="en-US" sz="1600" b="1" kern="1200" dirty="0">
                        <a:solidFill>
                          <a:schemeClr val="tx1"/>
                        </a:solidFill>
                        <a:latin typeface="楷体" panose="02010609060101010101" pitchFamily="49" charset="-122"/>
                        <a:ea typeface="楷体" panose="02010609060101010101" pitchFamily="49" charset="-122"/>
                        <a:cs typeface="+mn-cs"/>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5000"/>
                        </a:lnSpc>
                      </a:pPr>
                      <a:r>
                        <a:rPr lang="zh-CN" altLang="en-US" sz="1600" dirty="0">
                          <a:solidFill>
                            <a:schemeClr val="tx1"/>
                          </a:solidFill>
                          <a:latin typeface="楷体" panose="02010609060101010101" pitchFamily="49" charset="-122"/>
                          <a:ea typeface="楷体" panose="02010609060101010101" pitchFamily="49" charset="-122"/>
                        </a:rPr>
                        <a:t>功能</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5000"/>
                        </a:lnSpc>
                      </a:pPr>
                      <a:r>
                        <a:rPr lang="zh-CN" altLang="en-US" sz="1600" dirty="0">
                          <a:solidFill>
                            <a:schemeClr val="tx1"/>
                          </a:solidFill>
                          <a:latin typeface="楷体" panose="02010609060101010101" pitchFamily="49" charset="-122"/>
                          <a:ea typeface="楷体" panose="02010609060101010101" pitchFamily="49" charset="-122"/>
                        </a:rPr>
                        <a:t>说明</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337254">
                <a:tc rowSpan="9">
                  <a:txBody>
                    <a:bodyPr/>
                    <a:lstStyle/>
                    <a:p>
                      <a:pPr algn="ctr">
                        <a:lnSpc>
                          <a:spcPct val="95000"/>
                        </a:lnSpc>
                      </a:pPr>
                      <a:r>
                        <a:rPr lang="zh-CN" altLang="en-US" sz="1600" dirty="0">
                          <a:solidFill>
                            <a:schemeClr val="tx1"/>
                          </a:solidFill>
                          <a:latin typeface="楷体" panose="02010609060101010101" pitchFamily="49" charset="-122"/>
                          <a:ea typeface="楷体" panose="02010609060101010101" pitchFamily="49" charset="-122"/>
                        </a:rPr>
                        <a:t>图书馆管理员</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5000"/>
                        </a:lnSpc>
                      </a:pPr>
                      <a:r>
                        <a:rPr lang="zh-CN" altLang="en-US" sz="1600" dirty="0">
                          <a:solidFill>
                            <a:schemeClr val="tx1"/>
                          </a:solidFill>
                          <a:latin typeface="楷体" panose="02010609060101010101" pitchFamily="49" charset="-122"/>
                          <a:ea typeface="楷体" panose="02010609060101010101" pitchFamily="49" charset="-122"/>
                        </a:rPr>
                        <a:t>基本信息管理</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lnSpc>
                          <a:spcPct val="95000"/>
                        </a:lnSpc>
                      </a:pPr>
                      <a:r>
                        <a:rPr lang="zh-CN" altLang="en-US" sz="1600" dirty="0">
                          <a:solidFill>
                            <a:schemeClr val="tx1"/>
                          </a:solidFill>
                          <a:latin typeface="楷体" panose="02010609060101010101" pitchFamily="49" charset="-122"/>
                          <a:ea typeface="楷体" panose="02010609060101010101" pitchFamily="49" charset="-122"/>
                        </a:rPr>
                        <a:t>对图书信息、读者信息、图书分类信息、读者分类信息进行管理，包括增加、修改、删除</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32048">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5000"/>
                        </a:lnSpc>
                      </a:pPr>
                      <a:r>
                        <a:rPr lang="zh-CN" altLang="en-US" sz="1600" dirty="0">
                          <a:solidFill>
                            <a:schemeClr val="tx1"/>
                          </a:solidFill>
                          <a:latin typeface="楷体" panose="02010609060101010101" pitchFamily="49" charset="-122"/>
                          <a:ea typeface="楷体" panose="02010609060101010101" pitchFamily="49" charset="-122"/>
                        </a:rPr>
                        <a:t>图书分类管理</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lnSpc>
                          <a:spcPct val="95000"/>
                        </a:lnSpc>
                      </a:pPr>
                      <a:r>
                        <a:rPr lang="zh-CN" altLang="en-US" sz="1600" dirty="0">
                          <a:sym typeface="Wingdings 2" panose="05020102010507070707" pitchFamily="18" charset="2"/>
                        </a:rPr>
                        <a:t></a:t>
                      </a:r>
                      <a:r>
                        <a:rPr lang="zh-CN" altLang="en-US" sz="1600" dirty="0">
                          <a:solidFill>
                            <a:schemeClr val="tx1"/>
                          </a:solidFill>
                          <a:latin typeface="楷体" panose="02010609060101010101" pitchFamily="49" charset="-122"/>
                          <a:ea typeface="楷体" panose="02010609060101010101" pitchFamily="49" charset="-122"/>
                        </a:rPr>
                        <a:t>设置和调整图书所属分类，例如将图书</a:t>
                      </a:r>
                      <a:r>
                        <a:rPr lang="en-US" altLang="zh-CN" sz="1600" dirty="0">
                          <a:solidFill>
                            <a:schemeClr val="tx1"/>
                          </a:solidFill>
                          <a:latin typeface="楷体" panose="02010609060101010101" pitchFamily="49" charset="-122"/>
                          <a:ea typeface="楷体" panose="02010609060101010101" pitchFamily="49" charset="-122"/>
                        </a:rPr>
                        <a:t>A</a:t>
                      </a:r>
                      <a:r>
                        <a:rPr lang="zh-CN" altLang="en-US" sz="1600" dirty="0">
                          <a:solidFill>
                            <a:schemeClr val="tx1"/>
                          </a:solidFill>
                          <a:latin typeface="楷体" panose="02010609060101010101" pitchFamily="49" charset="-122"/>
                          <a:ea typeface="楷体" panose="02010609060101010101" pitchFamily="49" charset="-122"/>
                        </a:rPr>
                        <a:t>从计算机类调整到科技类等；</a:t>
                      </a:r>
                      <a:endParaRPr lang="en-US" altLang="zh-CN" sz="1600" dirty="0">
                        <a:solidFill>
                          <a:schemeClr val="tx1"/>
                        </a:solidFill>
                        <a:latin typeface="楷体" panose="02010609060101010101" pitchFamily="49" charset="-122"/>
                        <a:ea typeface="楷体" panose="02010609060101010101" pitchFamily="49" charset="-122"/>
                      </a:endParaRPr>
                    </a:p>
                    <a:p>
                      <a:pPr algn="l">
                        <a:lnSpc>
                          <a:spcPct val="95000"/>
                        </a:lnSpc>
                      </a:pPr>
                      <a:r>
                        <a:rPr lang="zh-CN" altLang="en-US" sz="1600" dirty="0">
                          <a:sym typeface="Wingdings 2" panose="05020102010507070707" pitchFamily="18" charset="2"/>
                        </a:rPr>
                        <a:t></a:t>
                      </a:r>
                      <a:r>
                        <a:rPr lang="zh-CN" altLang="en-US" sz="1600" kern="1200" dirty="0">
                          <a:solidFill>
                            <a:schemeClr val="tx1"/>
                          </a:solidFill>
                          <a:latin typeface="楷体" panose="02010609060101010101" pitchFamily="49" charset="-122"/>
                          <a:ea typeface="楷体" panose="02010609060101010101" pitchFamily="49" charset="-122"/>
                          <a:cs typeface="+mn-cs"/>
                          <a:sym typeface="Wingdings 2" panose="05020102010507070707" pitchFamily="18" charset="2"/>
                        </a:rPr>
                        <a:t>设置和调整每类图书的借阅时长，例如将小说类从</a:t>
                      </a:r>
                      <a:r>
                        <a:rPr lang="en-US" altLang="zh-CN" sz="1600" kern="1200" dirty="0">
                          <a:solidFill>
                            <a:schemeClr val="tx1"/>
                          </a:solidFill>
                          <a:latin typeface="楷体" panose="02010609060101010101" pitchFamily="49" charset="-122"/>
                          <a:ea typeface="楷体" panose="02010609060101010101" pitchFamily="49" charset="-122"/>
                          <a:cs typeface="+mn-cs"/>
                          <a:sym typeface="Wingdings 2" panose="05020102010507070707" pitchFamily="18" charset="2"/>
                        </a:rPr>
                        <a:t>30</a:t>
                      </a:r>
                      <a:r>
                        <a:rPr lang="zh-CN" altLang="en-US" sz="1600" kern="1200" dirty="0">
                          <a:solidFill>
                            <a:schemeClr val="tx1"/>
                          </a:solidFill>
                          <a:latin typeface="楷体" panose="02010609060101010101" pitchFamily="49" charset="-122"/>
                          <a:ea typeface="楷体" panose="02010609060101010101" pitchFamily="49" charset="-122"/>
                          <a:cs typeface="+mn-cs"/>
                          <a:sym typeface="Wingdings 2" panose="05020102010507070707" pitchFamily="18" charset="2"/>
                        </a:rPr>
                        <a:t>天调整为</a:t>
                      </a:r>
                      <a:r>
                        <a:rPr lang="en-US" altLang="zh-CN" sz="1600" kern="1200" dirty="0">
                          <a:solidFill>
                            <a:schemeClr val="tx1"/>
                          </a:solidFill>
                          <a:latin typeface="楷体" panose="02010609060101010101" pitchFamily="49" charset="-122"/>
                          <a:ea typeface="楷体" panose="02010609060101010101" pitchFamily="49" charset="-122"/>
                          <a:cs typeface="+mn-cs"/>
                          <a:sym typeface="Wingdings 2" panose="05020102010507070707" pitchFamily="18" charset="2"/>
                        </a:rPr>
                        <a:t>40</a:t>
                      </a:r>
                      <a:r>
                        <a:rPr lang="zh-CN" altLang="en-US" sz="1600" kern="1200" dirty="0">
                          <a:solidFill>
                            <a:schemeClr val="tx1"/>
                          </a:solidFill>
                          <a:latin typeface="楷体" panose="02010609060101010101" pitchFamily="49" charset="-122"/>
                          <a:ea typeface="楷体" panose="02010609060101010101" pitchFamily="49" charset="-122"/>
                          <a:cs typeface="+mn-cs"/>
                          <a:sym typeface="Wingdings 2" panose="05020102010507070707" pitchFamily="18" charset="2"/>
                        </a:rPr>
                        <a:t>天等</a:t>
                      </a:r>
                      <a:endParaRPr lang="zh-CN" altLang="en-US" sz="1600" kern="1200" dirty="0">
                        <a:solidFill>
                          <a:schemeClr val="tx1"/>
                        </a:solidFill>
                        <a:latin typeface="楷体" panose="02010609060101010101" pitchFamily="49" charset="-122"/>
                        <a:ea typeface="楷体" panose="02010609060101010101" pitchFamily="49" charset="-122"/>
                        <a:cs typeface="+mn-cs"/>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304408">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5000"/>
                        </a:lnSpc>
                      </a:pPr>
                      <a:r>
                        <a:rPr lang="zh-CN" altLang="en-US" sz="1600" dirty="0">
                          <a:solidFill>
                            <a:schemeClr val="tx1"/>
                          </a:solidFill>
                          <a:latin typeface="楷体" panose="02010609060101010101" pitchFamily="49" charset="-122"/>
                          <a:ea typeface="楷体" panose="02010609060101010101" pitchFamily="49" charset="-122"/>
                        </a:rPr>
                        <a:t>读者分类管理</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lnSpc>
                          <a:spcPct val="95000"/>
                        </a:lnSpc>
                      </a:pPr>
                      <a:r>
                        <a:rPr lang="zh-CN" altLang="en-US" sz="1600" dirty="0">
                          <a:sym typeface="Wingdings 2" panose="05020102010507070707" pitchFamily="18" charset="2"/>
                        </a:rPr>
                        <a:t></a:t>
                      </a:r>
                      <a:r>
                        <a:rPr lang="zh-CN" altLang="en-US" sz="1600" dirty="0">
                          <a:solidFill>
                            <a:schemeClr val="tx1"/>
                          </a:solidFill>
                          <a:latin typeface="楷体" panose="02010609060101010101" pitchFamily="49" charset="-122"/>
                          <a:ea typeface="楷体" panose="02010609060101010101" pitchFamily="49" charset="-122"/>
                        </a:rPr>
                        <a:t>设置和调整读者分类，例如将张三从本科生调整到研究生等；</a:t>
                      </a:r>
                      <a:endParaRPr lang="en-US" altLang="zh-CN" sz="1600" dirty="0">
                        <a:solidFill>
                          <a:schemeClr val="tx1"/>
                        </a:solidFill>
                        <a:latin typeface="楷体" panose="02010609060101010101" pitchFamily="49" charset="-122"/>
                        <a:ea typeface="楷体" panose="02010609060101010101" pitchFamily="49" charset="-122"/>
                      </a:endParaRPr>
                    </a:p>
                    <a:p>
                      <a:pPr algn="l">
                        <a:lnSpc>
                          <a:spcPct val="95000"/>
                        </a:lnSpc>
                      </a:pPr>
                      <a:r>
                        <a:rPr lang="zh-CN" altLang="en-US" sz="1600" dirty="0">
                          <a:sym typeface="Wingdings 2" panose="05020102010507070707" pitchFamily="18" charset="2"/>
                        </a:rPr>
                        <a:t></a:t>
                      </a:r>
                      <a:r>
                        <a:rPr lang="zh-CN" altLang="en-US" sz="1600" dirty="0">
                          <a:solidFill>
                            <a:schemeClr val="tx1"/>
                          </a:solidFill>
                          <a:latin typeface="楷体" panose="02010609060101010101" pitchFamily="49" charset="-122"/>
                          <a:ea typeface="楷体" panose="02010609060101010101" pitchFamily="49" charset="-122"/>
                        </a:rPr>
                        <a:t>设置和调整某类读者的借阅数量，如将教师可借阅数量从</a:t>
                      </a:r>
                      <a:r>
                        <a:rPr lang="en-US" altLang="zh-CN" sz="1600" dirty="0">
                          <a:solidFill>
                            <a:schemeClr val="tx1"/>
                          </a:solidFill>
                          <a:latin typeface="楷体" panose="02010609060101010101" pitchFamily="49" charset="-122"/>
                          <a:ea typeface="楷体" panose="02010609060101010101" pitchFamily="49" charset="-122"/>
                        </a:rPr>
                        <a:t>20</a:t>
                      </a:r>
                      <a:r>
                        <a:rPr lang="zh-CN" altLang="en-US" sz="1600" dirty="0">
                          <a:solidFill>
                            <a:schemeClr val="tx1"/>
                          </a:solidFill>
                          <a:latin typeface="楷体" panose="02010609060101010101" pitchFamily="49" charset="-122"/>
                          <a:ea typeface="楷体" panose="02010609060101010101" pitchFamily="49" charset="-122"/>
                        </a:rPr>
                        <a:t>本调整到</a:t>
                      </a:r>
                      <a:r>
                        <a:rPr lang="en-US" altLang="zh-CN" sz="1600" dirty="0">
                          <a:solidFill>
                            <a:schemeClr val="tx1"/>
                          </a:solidFill>
                          <a:latin typeface="楷体" panose="02010609060101010101" pitchFamily="49" charset="-122"/>
                          <a:ea typeface="楷体" panose="02010609060101010101" pitchFamily="49" charset="-122"/>
                        </a:rPr>
                        <a:t>25</a:t>
                      </a:r>
                      <a:r>
                        <a:rPr lang="zh-CN" altLang="en-US" sz="1600" dirty="0">
                          <a:solidFill>
                            <a:schemeClr val="tx1"/>
                          </a:solidFill>
                          <a:latin typeface="楷体" panose="02010609060101010101" pitchFamily="49" charset="-122"/>
                          <a:ea typeface="楷体" panose="02010609060101010101" pitchFamily="49" charset="-122"/>
                        </a:rPr>
                        <a:t>本</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5000"/>
                        </a:lnSpc>
                      </a:pPr>
                      <a:r>
                        <a:rPr lang="zh-CN" altLang="en-US" sz="1600" dirty="0">
                          <a:solidFill>
                            <a:schemeClr val="tx1"/>
                          </a:solidFill>
                          <a:latin typeface="楷体" panose="02010609060101010101" pitchFamily="49" charset="-122"/>
                          <a:ea typeface="楷体" panose="02010609060101010101" pitchFamily="49" charset="-122"/>
                        </a:rPr>
                        <a:t>基本信息查询</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lnSpc>
                          <a:spcPct val="95000"/>
                        </a:lnSpc>
                      </a:pPr>
                      <a:r>
                        <a:rPr lang="zh-CN" altLang="en-US" sz="1600" dirty="0">
                          <a:solidFill>
                            <a:schemeClr val="tx1"/>
                          </a:solidFill>
                          <a:latin typeface="楷体" panose="02010609060101010101" pitchFamily="49" charset="-122"/>
                          <a:ea typeface="楷体" panose="02010609060101010101" pitchFamily="49" charset="-122"/>
                        </a:rPr>
                        <a:t>对各种基本信息的查询，包括简单、组合、模糊查询（例如按作者查询图书等）</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95000"/>
                        </a:lnSpc>
                        <a:spcBef>
                          <a:spcPts val="0"/>
                        </a:spcBef>
                        <a:spcAft>
                          <a:spcPts val="0"/>
                        </a:spcAft>
                        <a:buClrTx/>
                        <a:buSzTx/>
                        <a:buFontTx/>
                        <a:buNone/>
                        <a:defRPr/>
                      </a:pPr>
                      <a:r>
                        <a:rPr lang="zh-CN" altLang="en-US" sz="1600" dirty="0">
                          <a:solidFill>
                            <a:schemeClr val="tx1"/>
                          </a:solidFill>
                          <a:latin typeface="楷体" panose="02010609060101010101" pitchFamily="49" charset="-122"/>
                          <a:ea typeface="楷体" panose="02010609060101010101" pitchFamily="49" charset="-122"/>
                        </a:rPr>
                        <a:t>基本信息排序</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lnSpc>
                          <a:spcPct val="95000"/>
                        </a:lnSpc>
                      </a:pPr>
                      <a:r>
                        <a:rPr lang="zh-CN" altLang="en-US" sz="1600" dirty="0">
                          <a:solidFill>
                            <a:schemeClr val="tx1"/>
                          </a:solidFill>
                          <a:latin typeface="楷体" panose="02010609060101010101" pitchFamily="49" charset="-122"/>
                          <a:ea typeface="楷体" panose="02010609060101010101" pitchFamily="49" charset="-122"/>
                        </a:rPr>
                        <a:t>对各种基本信息的排序，包括按单一属性、按多属性排序等，尽可能对查询结果进行多种排序（例如对查询出来的图书按照出版日期进行升序排序）</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5000"/>
                        </a:lnSpc>
                      </a:pPr>
                      <a:r>
                        <a:rPr lang="zh-CN" altLang="en-US" sz="1600" dirty="0">
                          <a:solidFill>
                            <a:schemeClr val="tx1"/>
                          </a:solidFill>
                          <a:latin typeface="楷体" panose="02010609060101010101" pitchFamily="49" charset="-122"/>
                          <a:ea typeface="楷体" panose="02010609060101010101" pitchFamily="49" charset="-122"/>
                        </a:rPr>
                        <a:t>基本信息统计</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lnSpc>
                          <a:spcPct val="95000"/>
                        </a:lnSpc>
                      </a:pPr>
                      <a:r>
                        <a:rPr lang="zh-CN" altLang="en-US" sz="1600" dirty="0">
                          <a:solidFill>
                            <a:schemeClr val="tx1"/>
                          </a:solidFill>
                          <a:latin typeface="楷体" panose="02010609060101010101" pitchFamily="49" charset="-122"/>
                          <a:ea typeface="楷体" panose="02010609060101010101" pitchFamily="49" charset="-122"/>
                        </a:rPr>
                        <a:t>对各种基本信息的统计，包括按单一属性、按多属性统计、预设统计、按条件统计等（例如统计某类图书的数量、统计作者出版图书的数量等）</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5000"/>
                        </a:lnSpc>
                      </a:pPr>
                      <a:r>
                        <a:rPr lang="zh-CN" altLang="en-US" sz="1600" dirty="0">
                          <a:solidFill>
                            <a:schemeClr val="tx1"/>
                          </a:solidFill>
                          <a:latin typeface="楷体" panose="02010609060101010101" pitchFamily="49" charset="-122"/>
                          <a:ea typeface="楷体" panose="02010609060101010101" pitchFamily="49" charset="-122"/>
                        </a:rPr>
                        <a:t>借阅记录分析</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lnSpc>
                          <a:spcPct val="95000"/>
                        </a:lnSpc>
                      </a:pPr>
                      <a:r>
                        <a:rPr lang="zh-CN" altLang="en-US" sz="1600" dirty="0">
                          <a:solidFill>
                            <a:schemeClr val="tx1"/>
                          </a:solidFill>
                          <a:latin typeface="楷体" panose="02010609060101010101" pitchFamily="49" charset="-122"/>
                          <a:ea typeface="楷体" panose="02010609060101010101" pitchFamily="49" charset="-122"/>
                        </a:rPr>
                        <a:t>对所有的借阅记录进行各种查询、排序和统计，例如统计某段时间某类图书借阅的数量、查找某册图书的所有借阅历史记录等</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5000"/>
                        </a:lnSpc>
                      </a:pPr>
                      <a:r>
                        <a:rPr lang="zh-CN" altLang="en-US" sz="1600" dirty="0">
                          <a:solidFill>
                            <a:schemeClr val="tx1"/>
                          </a:solidFill>
                          <a:latin typeface="楷体" panose="02010609060101010101" pitchFamily="49" charset="-122"/>
                          <a:ea typeface="楷体" panose="02010609060101010101" pitchFamily="49" charset="-122"/>
                        </a:rPr>
                        <a:t>系统维护</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lnSpc>
                          <a:spcPct val="95000"/>
                        </a:lnSpc>
                      </a:pPr>
                      <a:r>
                        <a:rPr lang="zh-CN" altLang="en-US" sz="1600" dirty="0">
                          <a:solidFill>
                            <a:schemeClr val="tx1"/>
                          </a:solidFill>
                          <a:latin typeface="楷体" panose="02010609060101010101" pitchFamily="49" charset="-122"/>
                          <a:ea typeface="楷体" panose="02010609060101010101" pitchFamily="49" charset="-122"/>
                        </a:rPr>
                        <a:t>对自己的密码进行维护、对读者密码进行重置、数据备份、数据恢复</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295522">
                <a:tc vMerge="1">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5000"/>
                        </a:lnSpc>
                      </a:pPr>
                      <a:r>
                        <a:rPr lang="zh-CN" altLang="en-US" sz="1600" dirty="0">
                          <a:solidFill>
                            <a:schemeClr val="tx1"/>
                          </a:solidFill>
                          <a:latin typeface="楷体" panose="02010609060101010101" pitchFamily="49" charset="-122"/>
                          <a:ea typeface="楷体" panose="02010609060101010101" pitchFamily="49" charset="-122"/>
                        </a:rPr>
                        <a:t>其他</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5000"/>
                        </a:lnSpc>
                      </a:pPr>
                      <a:r>
                        <a:rPr lang="zh-CN" altLang="en-US" sz="1600" dirty="0">
                          <a:solidFill>
                            <a:schemeClr val="tx1"/>
                          </a:solidFill>
                          <a:latin typeface="楷体" panose="02010609060101010101" pitchFamily="49" charset="-122"/>
                          <a:ea typeface="楷体" panose="02010609060101010101" pitchFamily="49" charset="-122"/>
                        </a:rPr>
                        <a:t>可增加其他有用的功能，例如增加图书超期罚款等功能，可以参考东北大学图书馆的功能进行增加</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bl>
          </a:graphicData>
        </a:graphic>
      </p:graphicFrame>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rrowheads="1"/>
          </p:cNvSpPr>
          <p:nvPr>
            <p:ph type="title"/>
          </p:nvPr>
        </p:nvSpPr>
        <p:spPr/>
        <p:txBody>
          <a:bodyPr>
            <a:normAutofit/>
          </a:bodyPr>
          <a:lstStyle/>
          <a:p>
            <a:r>
              <a:rPr lang="zh-CN" altLang="en-US" dirty="0"/>
              <a:t>课设题目</a:t>
            </a:r>
            <a:endParaRPr lang="zh-CN" altLang="en-US" dirty="0"/>
          </a:p>
        </p:txBody>
      </p:sp>
      <p:sp>
        <p:nvSpPr>
          <p:cNvPr id="10" name="内容占位符 9"/>
          <p:cNvSpPr>
            <a:spLocks noGrp="1"/>
          </p:cNvSpPr>
          <p:nvPr>
            <p:ph idx="1"/>
          </p:nvPr>
        </p:nvSpPr>
        <p:spPr>
          <a:xfrm>
            <a:off x="457200" y="1052736"/>
            <a:ext cx="8507288" cy="5112568"/>
          </a:xfrm>
        </p:spPr>
        <p:txBody>
          <a:bodyPr>
            <a:noAutofit/>
          </a:bodyPr>
          <a:lstStyle/>
          <a:p>
            <a:pPr>
              <a:lnSpc>
                <a:spcPct val="105000"/>
              </a:lnSpc>
            </a:pPr>
            <a:r>
              <a:rPr lang="zh-CN" altLang="en-US" sz="2400" dirty="0"/>
              <a:t>题目</a:t>
            </a:r>
            <a:r>
              <a:rPr lang="en-US" altLang="zh-CN" sz="2400" dirty="0"/>
              <a:t>2</a:t>
            </a:r>
            <a:r>
              <a:rPr lang="zh-CN" altLang="en-US" sz="2400" dirty="0"/>
              <a:t>：图书馆管理系统</a:t>
            </a:r>
            <a:endParaRPr lang="en-US" altLang="zh-CN" sz="2400" dirty="0"/>
          </a:p>
          <a:p>
            <a:pPr lvl="1">
              <a:lnSpc>
                <a:spcPct val="105000"/>
              </a:lnSpc>
            </a:pPr>
            <a:r>
              <a:rPr lang="zh-CN" altLang="en-US" sz="2200" dirty="0"/>
              <a:t>主要功能说明</a:t>
            </a:r>
            <a:endParaRPr lang="en-US" altLang="zh-CN" sz="2200" dirty="0"/>
          </a:p>
          <a:p>
            <a:pPr lvl="2">
              <a:lnSpc>
                <a:spcPct val="105000"/>
              </a:lnSpc>
            </a:pPr>
            <a:r>
              <a:rPr lang="zh-CN" altLang="en-US" dirty="0"/>
              <a:t>系统共有两个角色：图书馆管理员、读者</a:t>
            </a:r>
            <a:endParaRPr lang="en-US" altLang="zh-CN" dirty="0"/>
          </a:p>
          <a:p>
            <a:pPr marL="457200" lvl="1" indent="0">
              <a:lnSpc>
                <a:spcPct val="105000"/>
              </a:lnSpc>
              <a:buNone/>
            </a:pPr>
            <a:br>
              <a:rPr lang="zh-CN" altLang="en-US" dirty="0"/>
            </a:br>
            <a:endParaRPr lang="zh-CN" altLang="en-US" dirty="0"/>
          </a:p>
        </p:txBody>
      </p:sp>
      <p:graphicFrame>
        <p:nvGraphicFramePr>
          <p:cNvPr id="3" name="表格 2"/>
          <p:cNvGraphicFramePr>
            <a:graphicFrameLocks noGrp="1"/>
          </p:cNvGraphicFramePr>
          <p:nvPr/>
        </p:nvGraphicFramePr>
        <p:xfrm>
          <a:off x="179512" y="2204864"/>
          <a:ext cx="8784976" cy="4556830"/>
        </p:xfrm>
        <a:graphic>
          <a:graphicData uri="http://schemas.openxmlformats.org/drawingml/2006/table">
            <a:tbl>
              <a:tblPr firstRow="1" bandRow="1">
                <a:tableStyleId>{5C22544A-7EE6-4342-B048-85BDC9FD1C3A}</a:tableStyleId>
              </a:tblPr>
              <a:tblGrid>
                <a:gridCol w="713310"/>
                <a:gridCol w="798858"/>
                <a:gridCol w="7272808"/>
              </a:tblGrid>
              <a:tr h="411550">
                <a:tc>
                  <a:txBody>
                    <a:bodyPr/>
                    <a:lstStyle/>
                    <a:p>
                      <a:pPr algn="ctr"/>
                      <a:r>
                        <a:rPr lang="zh-CN" altLang="en-US" sz="1600" b="1" kern="1200" dirty="0">
                          <a:solidFill>
                            <a:schemeClr val="tx1"/>
                          </a:solidFill>
                          <a:latin typeface="楷体" panose="02010609060101010101" pitchFamily="49" charset="-122"/>
                          <a:ea typeface="楷体" panose="02010609060101010101" pitchFamily="49" charset="-122"/>
                          <a:cs typeface="+mn-cs"/>
                        </a:rPr>
                        <a:t>角色</a:t>
                      </a:r>
                      <a:endParaRPr lang="zh-CN" altLang="en-US" sz="1600" b="1" kern="1200" dirty="0">
                        <a:solidFill>
                          <a:schemeClr val="tx1"/>
                        </a:solidFill>
                        <a:latin typeface="楷体" panose="02010609060101010101" pitchFamily="49" charset="-122"/>
                        <a:ea typeface="楷体" panose="02010609060101010101" pitchFamily="49" charset="-122"/>
                        <a:cs typeface="+mn-cs"/>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zh-CN" altLang="en-US" sz="1600" dirty="0">
                          <a:solidFill>
                            <a:schemeClr val="tx1"/>
                          </a:solidFill>
                          <a:latin typeface="楷体" panose="02010609060101010101" pitchFamily="49" charset="-122"/>
                          <a:ea typeface="楷体" panose="02010609060101010101" pitchFamily="49" charset="-122"/>
                        </a:rPr>
                        <a:t>功能</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zh-CN" altLang="en-US" sz="1600" dirty="0">
                          <a:solidFill>
                            <a:schemeClr val="tx1"/>
                          </a:solidFill>
                          <a:latin typeface="楷体" panose="02010609060101010101" pitchFamily="49" charset="-122"/>
                          <a:ea typeface="楷体" panose="02010609060101010101" pitchFamily="49" charset="-122"/>
                        </a:rPr>
                        <a:t>说明</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rowSpan="8">
                  <a:txBody>
                    <a:bodyPr/>
                    <a:lstStyle/>
                    <a:p>
                      <a:pPr algn="ctr"/>
                      <a:r>
                        <a:rPr lang="zh-CN" altLang="en-US" sz="1600" dirty="0">
                          <a:solidFill>
                            <a:schemeClr val="tx1"/>
                          </a:solidFill>
                          <a:latin typeface="楷体" panose="02010609060101010101" pitchFamily="49" charset="-122"/>
                          <a:ea typeface="楷体" panose="02010609060101010101" pitchFamily="49" charset="-122"/>
                        </a:rPr>
                        <a:t>读者</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36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zh-CN" altLang="en-US" sz="1600" dirty="0">
                          <a:solidFill>
                            <a:schemeClr val="tx1"/>
                          </a:solidFill>
                          <a:latin typeface="楷体" panose="02010609060101010101" pitchFamily="49" charset="-122"/>
                          <a:ea typeface="楷体" panose="02010609060101010101" pitchFamily="49" charset="-122"/>
                        </a:rPr>
                        <a:t>基本信息查询</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zh-CN" altLang="en-US" sz="1600" dirty="0">
                          <a:solidFill>
                            <a:schemeClr val="tx1"/>
                          </a:solidFill>
                          <a:latin typeface="楷体" panose="02010609060101010101" pitchFamily="49" charset="-122"/>
                          <a:ea typeface="楷体" panose="02010609060101010101" pitchFamily="49" charset="-122"/>
                        </a:rPr>
                        <a:t>对图书信息、图书分类信息进行查询操作，包括简单、组合、模糊查询（例如按作者查询图书等）</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1600" dirty="0">
                          <a:solidFill>
                            <a:schemeClr val="tx1"/>
                          </a:solidFill>
                          <a:latin typeface="楷体" panose="02010609060101010101" pitchFamily="49" charset="-122"/>
                          <a:ea typeface="楷体" panose="02010609060101010101" pitchFamily="49" charset="-122"/>
                        </a:rPr>
                        <a:t>基本信息排序</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zh-CN" altLang="en-US" sz="1600" dirty="0">
                          <a:solidFill>
                            <a:schemeClr val="tx1"/>
                          </a:solidFill>
                          <a:latin typeface="楷体" panose="02010609060101010101" pitchFamily="49" charset="-122"/>
                          <a:ea typeface="楷体" panose="02010609060101010101" pitchFamily="49" charset="-122"/>
                        </a:rPr>
                        <a:t>对图书信息、图书分类信息进行排序操作，包括按单一属性、按多属性排序等，尽可能对查询结果进行多种排序（例如对查询出来的图书按照出版日期进行升序排序）</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zh-CN" altLang="en-US" sz="1600" dirty="0">
                          <a:solidFill>
                            <a:schemeClr val="tx1"/>
                          </a:solidFill>
                          <a:latin typeface="楷体" panose="02010609060101010101" pitchFamily="49" charset="-122"/>
                          <a:ea typeface="楷体" panose="02010609060101010101" pitchFamily="49" charset="-122"/>
                        </a:rPr>
                        <a:t>基本信息统计</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zh-CN" altLang="en-US" sz="1600" dirty="0">
                          <a:solidFill>
                            <a:schemeClr val="tx1"/>
                          </a:solidFill>
                          <a:latin typeface="楷体" panose="02010609060101010101" pitchFamily="49" charset="-122"/>
                          <a:ea typeface="楷体" panose="02010609060101010101" pitchFamily="49" charset="-122"/>
                        </a:rPr>
                        <a:t>对图书信息、图书分类信息进行统计操作，包括按单一属性、按多属性统计、预设统计、按条件统计等（例如统计某类图书的数量、统计作者出版图书的数量等）</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a:tc>
                <a:tc>
                  <a:txBody>
                    <a:bodyPr/>
                    <a:lstStyle/>
                    <a:p>
                      <a:pPr algn="ctr"/>
                      <a:r>
                        <a:rPr lang="zh-CN" altLang="en-US" sz="1600" dirty="0">
                          <a:solidFill>
                            <a:schemeClr val="tx1"/>
                          </a:solidFill>
                          <a:latin typeface="楷体" panose="02010609060101010101" pitchFamily="49" charset="-122"/>
                          <a:ea typeface="楷体" panose="02010609060101010101" pitchFamily="49" charset="-122"/>
                        </a:rPr>
                        <a:t>图书借阅</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50000"/>
                      </a:schemeClr>
                    </a:solidFill>
                  </a:tcPr>
                </a:tc>
                <a:tc>
                  <a:txBody>
                    <a:bodyPr/>
                    <a:lstStyle/>
                    <a:p>
                      <a:pPr algn="l"/>
                      <a:r>
                        <a:rPr lang="zh-CN" altLang="en-US" sz="1600" dirty="0">
                          <a:solidFill>
                            <a:schemeClr val="tx1"/>
                          </a:solidFill>
                          <a:latin typeface="楷体" panose="02010609060101010101" pitchFamily="49" charset="-122"/>
                          <a:ea typeface="楷体" panose="02010609060101010101" pitchFamily="49" charset="-122"/>
                        </a:rPr>
                        <a:t>在图书查询基础上，进行图书借阅操作</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a:tc>
                <a:tc>
                  <a:txBody>
                    <a:bodyPr/>
                    <a:lstStyle/>
                    <a:p>
                      <a:pPr algn="ctr"/>
                      <a:r>
                        <a:rPr lang="zh-CN" altLang="en-US" sz="1600" dirty="0">
                          <a:solidFill>
                            <a:schemeClr val="tx1"/>
                          </a:solidFill>
                          <a:latin typeface="楷体" panose="02010609060101010101" pitchFamily="49" charset="-122"/>
                          <a:ea typeface="楷体" panose="02010609060101010101" pitchFamily="49" charset="-122"/>
                        </a:rPr>
                        <a:t>图书归还</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50000"/>
                      </a:schemeClr>
                    </a:solidFill>
                  </a:tcPr>
                </a:tc>
                <a:tc>
                  <a:txBody>
                    <a:bodyPr/>
                    <a:lstStyle/>
                    <a:p>
                      <a:pPr algn="l"/>
                      <a:r>
                        <a:rPr lang="zh-CN" altLang="en-US" sz="1600" dirty="0">
                          <a:solidFill>
                            <a:schemeClr val="tx1"/>
                          </a:solidFill>
                          <a:latin typeface="楷体" panose="02010609060101010101" pitchFamily="49" charset="-122"/>
                          <a:ea typeface="楷体" panose="02010609060101010101" pitchFamily="49" charset="-122"/>
                        </a:rPr>
                        <a:t>对所借阅的图书进行归还操作</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8768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zh-CN" altLang="en-US" sz="1600" dirty="0">
                          <a:solidFill>
                            <a:schemeClr val="tx1"/>
                          </a:solidFill>
                          <a:latin typeface="楷体" panose="02010609060101010101" pitchFamily="49" charset="-122"/>
                          <a:ea typeface="楷体" panose="02010609060101010101" pitchFamily="49" charset="-122"/>
                        </a:rPr>
                        <a:t>借阅记录分析</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50000"/>
                      </a:schemeClr>
                    </a:solidFill>
                  </a:tcPr>
                </a:tc>
                <a:tc>
                  <a:txBody>
                    <a:bodyPr/>
                    <a:lstStyle/>
                    <a:p>
                      <a:pPr algn="l"/>
                      <a:r>
                        <a:rPr lang="zh-CN" altLang="en-US" sz="1600" dirty="0">
                          <a:solidFill>
                            <a:schemeClr val="tx1"/>
                          </a:solidFill>
                          <a:latin typeface="楷体" panose="02010609060101010101" pitchFamily="49" charset="-122"/>
                          <a:ea typeface="楷体" panose="02010609060101010101" pitchFamily="49" charset="-122"/>
                        </a:rPr>
                        <a:t>对自己的图书借阅记录进行各种查询、</a:t>
                      </a:r>
                      <a:r>
                        <a:rPr lang="zh-CN" altLang="en-US" sz="1600" dirty="0">
                          <a:solidFill>
                            <a:schemeClr val="tx1"/>
                          </a:solidFill>
                          <a:latin typeface="楷体" panose="02010609060101010101" pitchFamily="49" charset="-122"/>
                          <a:ea typeface="楷体" panose="02010609060101010101" pitchFamily="49" charset="-122"/>
                        </a:rPr>
                        <a:t>排序和统计</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zh-CN" altLang="en-US" sz="1600" dirty="0">
                          <a:solidFill>
                            <a:schemeClr val="tx1"/>
                          </a:solidFill>
                          <a:latin typeface="楷体" panose="02010609060101010101" pitchFamily="49" charset="-122"/>
                          <a:ea typeface="楷体" panose="02010609060101010101" pitchFamily="49" charset="-122"/>
                        </a:rPr>
                        <a:t>系统维护</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50000"/>
                      </a:schemeClr>
                    </a:solidFill>
                  </a:tcPr>
                </a:tc>
                <a:tc>
                  <a:txBody>
                    <a:bodyPr/>
                    <a:lstStyle/>
                    <a:p>
                      <a:pPr algn="l"/>
                      <a:r>
                        <a:rPr lang="zh-CN" altLang="en-US" sz="1600" dirty="0">
                          <a:solidFill>
                            <a:schemeClr val="tx1"/>
                          </a:solidFill>
                          <a:latin typeface="楷体" panose="02010609060101010101" pitchFamily="49" charset="-122"/>
                          <a:ea typeface="楷体" panose="02010609060101010101" pitchFamily="49" charset="-122"/>
                        </a:rPr>
                        <a:t>对自己的密码进行维护</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zh-CN" altLang="en-US" sz="1600" dirty="0">
                          <a:solidFill>
                            <a:schemeClr val="tx1"/>
                          </a:solidFill>
                          <a:latin typeface="楷体" panose="02010609060101010101" pitchFamily="49" charset="-122"/>
                          <a:ea typeface="楷体" panose="02010609060101010101" pitchFamily="49" charset="-122"/>
                        </a:rPr>
                        <a:t>其他</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600" dirty="0">
                          <a:solidFill>
                            <a:schemeClr val="tx1"/>
                          </a:solidFill>
                          <a:latin typeface="楷体" panose="02010609060101010101" pitchFamily="49" charset="-122"/>
                          <a:ea typeface="楷体" panose="02010609060101010101" pitchFamily="49" charset="-122"/>
                        </a:rPr>
                        <a:t>可增加其他有用的功能，例如增加借阅延期、借阅预约功能等，可以参考东北大学图书馆的功能进行增加</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bl>
          </a:graphicData>
        </a:graphic>
      </p:graphicFrame>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endParaRPr lang="zh-CN" altLang="en-US"/>
          </a:p>
        </p:txBody>
      </p:sp>
      <p:sp>
        <p:nvSpPr>
          <p:cNvPr id="4" name="灯片编号占位符 3"/>
          <p:cNvSpPr>
            <a:spLocks noGrp="1"/>
          </p:cNvSpPr>
          <p:nvPr>
            <p:ph type="sldNum" sz="quarter" idx="12"/>
          </p:nvPr>
        </p:nvSpPr>
        <p:spPr/>
        <p:txBody>
          <a:bodyPr/>
          <a:p>
            <a:fld id="{25B218B9-6AE1-4EC4-93ED-8A14659A1960}" type="slidenum">
              <a:rPr lang="zh-CN" altLang="en-US" smtClean="0"/>
            </a:fld>
            <a:r>
              <a:rPr lang="zh-CN" altLang="en-US" dirty="0"/>
              <a:t>/</a:t>
            </a:r>
            <a:r>
              <a:rPr lang="en-US" altLang="zh-CN" dirty="0"/>
              <a:t>15</a:t>
            </a:r>
            <a:endParaRPr lang="en-US" altLang="zh-C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rrowheads="1"/>
          </p:cNvSpPr>
          <p:nvPr>
            <p:ph type="title"/>
          </p:nvPr>
        </p:nvSpPr>
        <p:spPr/>
        <p:txBody>
          <a:bodyPr>
            <a:normAutofit/>
          </a:bodyPr>
          <a:lstStyle/>
          <a:p>
            <a:r>
              <a:rPr lang="zh-CN" altLang="en-US" dirty="0"/>
              <a:t>课设题目</a:t>
            </a:r>
            <a:endParaRPr lang="zh-CN" altLang="en-US" dirty="0"/>
          </a:p>
        </p:txBody>
      </p:sp>
      <p:sp>
        <p:nvSpPr>
          <p:cNvPr id="10" name="内容占位符 9"/>
          <p:cNvSpPr>
            <a:spLocks noGrp="1"/>
          </p:cNvSpPr>
          <p:nvPr>
            <p:ph idx="1"/>
          </p:nvPr>
        </p:nvSpPr>
        <p:spPr>
          <a:xfrm>
            <a:off x="457200" y="1000698"/>
            <a:ext cx="8507288" cy="5112568"/>
          </a:xfrm>
        </p:spPr>
        <p:txBody>
          <a:bodyPr>
            <a:noAutofit/>
          </a:bodyPr>
          <a:lstStyle/>
          <a:p>
            <a:pPr>
              <a:lnSpc>
                <a:spcPct val="90000"/>
              </a:lnSpc>
            </a:pPr>
            <a:r>
              <a:rPr lang="zh-CN" altLang="en-US" sz="2400" dirty="0"/>
              <a:t>题目</a:t>
            </a:r>
            <a:r>
              <a:rPr lang="en-US" altLang="zh-CN" sz="2400" dirty="0"/>
              <a:t>6</a:t>
            </a:r>
            <a:r>
              <a:rPr lang="zh-CN" altLang="en-US" sz="2400" dirty="0"/>
              <a:t>：学校运动会管理系统</a:t>
            </a:r>
            <a:endParaRPr lang="en-US" altLang="zh-CN" sz="2400" dirty="0"/>
          </a:p>
          <a:p>
            <a:pPr lvl="1">
              <a:lnSpc>
                <a:spcPct val="90000"/>
              </a:lnSpc>
            </a:pPr>
            <a:r>
              <a:rPr lang="zh-CN" altLang="en-US" sz="2200" dirty="0"/>
              <a:t>主要功能说明</a:t>
            </a:r>
            <a:endParaRPr lang="en-US" altLang="zh-CN" sz="2200" dirty="0"/>
          </a:p>
          <a:p>
            <a:pPr lvl="2">
              <a:lnSpc>
                <a:spcPct val="90000"/>
              </a:lnSpc>
            </a:pPr>
            <a:r>
              <a:rPr lang="zh-CN" altLang="en-US" sz="2000" dirty="0"/>
              <a:t>系统共有三个角色：管理员、裁判员、一般用户</a:t>
            </a:r>
            <a:endParaRPr lang="en-US" altLang="zh-CN" sz="2000" dirty="0"/>
          </a:p>
          <a:p>
            <a:pPr marL="457200" lvl="1" indent="0">
              <a:lnSpc>
                <a:spcPct val="90000"/>
              </a:lnSpc>
              <a:buNone/>
            </a:pPr>
            <a:br>
              <a:rPr lang="zh-CN" altLang="en-US" dirty="0"/>
            </a:br>
            <a:endParaRPr lang="zh-CN" altLang="en-US" dirty="0"/>
          </a:p>
        </p:txBody>
      </p:sp>
      <p:graphicFrame>
        <p:nvGraphicFramePr>
          <p:cNvPr id="2" name="表格 1"/>
          <p:cNvGraphicFramePr>
            <a:graphicFrameLocks noGrp="1"/>
          </p:cNvGraphicFramePr>
          <p:nvPr/>
        </p:nvGraphicFramePr>
        <p:xfrm>
          <a:off x="179512" y="2132856"/>
          <a:ext cx="8784976" cy="3932106"/>
        </p:xfrm>
        <a:graphic>
          <a:graphicData uri="http://schemas.openxmlformats.org/drawingml/2006/table">
            <a:tbl>
              <a:tblPr firstRow="1" bandRow="1">
                <a:tableStyleId>{5C22544A-7EE6-4342-B048-85BDC9FD1C3A}</a:tableStyleId>
              </a:tblPr>
              <a:tblGrid>
                <a:gridCol w="713310"/>
                <a:gridCol w="942874"/>
                <a:gridCol w="7128792"/>
              </a:tblGrid>
              <a:tr h="411550">
                <a:tc>
                  <a:txBody>
                    <a:bodyPr/>
                    <a:lstStyle/>
                    <a:p>
                      <a:pPr algn="ctr">
                        <a:lnSpc>
                          <a:spcPct val="95000"/>
                        </a:lnSpc>
                      </a:pPr>
                      <a:r>
                        <a:rPr lang="zh-CN" altLang="en-US" sz="1600" b="1" kern="1200" dirty="0">
                          <a:solidFill>
                            <a:schemeClr val="tx1"/>
                          </a:solidFill>
                          <a:latin typeface="楷体" panose="02010609060101010101" pitchFamily="49" charset="-122"/>
                          <a:ea typeface="楷体" panose="02010609060101010101" pitchFamily="49" charset="-122"/>
                          <a:cs typeface="+mn-cs"/>
                        </a:rPr>
                        <a:t>角色</a:t>
                      </a:r>
                      <a:endParaRPr lang="zh-CN" altLang="en-US" sz="1600" b="1" kern="1200" dirty="0">
                        <a:solidFill>
                          <a:schemeClr val="tx1"/>
                        </a:solidFill>
                        <a:latin typeface="楷体" panose="02010609060101010101" pitchFamily="49" charset="-122"/>
                        <a:ea typeface="楷体" panose="02010609060101010101" pitchFamily="49" charset="-122"/>
                        <a:cs typeface="+mn-cs"/>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5000"/>
                        </a:lnSpc>
                      </a:pPr>
                      <a:r>
                        <a:rPr lang="zh-CN" altLang="en-US" sz="1600" dirty="0">
                          <a:solidFill>
                            <a:schemeClr val="tx1"/>
                          </a:solidFill>
                          <a:latin typeface="楷体" panose="02010609060101010101" pitchFamily="49" charset="-122"/>
                          <a:ea typeface="楷体" panose="02010609060101010101" pitchFamily="49" charset="-122"/>
                        </a:rPr>
                        <a:t>功能</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5000"/>
                        </a:lnSpc>
                      </a:pPr>
                      <a:r>
                        <a:rPr lang="zh-CN" altLang="en-US" sz="1600" dirty="0">
                          <a:solidFill>
                            <a:schemeClr val="tx1"/>
                          </a:solidFill>
                          <a:latin typeface="楷体" panose="02010609060101010101" pitchFamily="49" charset="-122"/>
                          <a:ea typeface="楷体" panose="02010609060101010101" pitchFamily="49" charset="-122"/>
                        </a:rPr>
                        <a:t>说明</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rowSpan="7">
                  <a:txBody>
                    <a:bodyPr/>
                    <a:lstStyle/>
                    <a:p>
                      <a:pPr algn="ctr"/>
                      <a:r>
                        <a:rPr lang="zh-CN" altLang="en-US" sz="1600" dirty="0">
                          <a:solidFill>
                            <a:schemeClr val="tx1"/>
                          </a:solidFill>
                          <a:latin typeface="楷体" panose="02010609060101010101" pitchFamily="49" charset="-122"/>
                          <a:ea typeface="楷体" panose="02010609060101010101" pitchFamily="49" charset="-122"/>
                        </a:rPr>
                        <a:t>裁判员</a:t>
                      </a:r>
                      <a:endParaRPr lang="zh-CN" altLang="en-US" sz="16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5000"/>
                        </a:lnSpc>
                      </a:pPr>
                      <a:r>
                        <a:rPr lang="zh-CN" altLang="en-US" sz="1600" dirty="0">
                          <a:solidFill>
                            <a:schemeClr val="tx1"/>
                          </a:solidFill>
                          <a:latin typeface="楷体" panose="02010609060101010101" pitchFamily="49" charset="-122"/>
                          <a:ea typeface="楷体" panose="02010609060101010101" pitchFamily="49" charset="-122"/>
                        </a:rPr>
                        <a:t>基本信息查询</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5000"/>
                        </a:lnSpc>
                      </a:pPr>
                      <a:r>
                        <a:rPr lang="zh-CN" altLang="en-US" sz="1600" dirty="0">
                          <a:solidFill>
                            <a:schemeClr val="tx1"/>
                          </a:solidFill>
                          <a:latin typeface="楷体" panose="02010609060101010101" pitchFamily="49" charset="-122"/>
                          <a:ea typeface="楷体" panose="02010609060101010101" pitchFamily="49" charset="-122"/>
                        </a:rPr>
                        <a:t>对各种基本信息、裁判员负责裁判的项目、分数计算规则等进行查询，包括简单、组合、模糊查询，例如查询某项目的裁判员等</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95000"/>
                        </a:lnSpc>
                        <a:spcBef>
                          <a:spcPts val="0"/>
                        </a:spcBef>
                        <a:spcAft>
                          <a:spcPts val="0"/>
                        </a:spcAft>
                        <a:buClrTx/>
                        <a:buSzTx/>
                        <a:buFontTx/>
                        <a:buNone/>
                        <a:defRPr/>
                      </a:pPr>
                      <a:r>
                        <a:rPr lang="zh-CN" altLang="en-US" sz="1600" dirty="0">
                          <a:solidFill>
                            <a:schemeClr val="tx1"/>
                          </a:solidFill>
                          <a:latin typeface="楷体" panose="02010609060101010101" pitchFamily="49" charset="-122"/>
                          <a:ea typeface="楷体" panose="02010609060101010101" pitchFamily="49" charset="-122"/>
                        </a:rPr>
                        <a:t>基本信息排序</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5000"/>
                        </a:lnSpc>
                      </a:pPr>
                      <a:r>
                        <a:rPr lang="zh-CN" altLang="en-US" sz="1600" dirty="0">
                          <a:solidFill>
                            <a:schemeClr val="tx1"/>
                          </a:solidFill>
                          <a:latin typeface="楷体" panose="02010609060101010101" pitchFamily="49" charset="-122"/>
                          <a:ea typeface="楷体" panose="02010609060101010101" pitchFamily="49" charset="-122"/>
                        </a:rPr>
                        <a:t>对各种基本信息、裁判员负责裁判的项目、分数计算规则进行排序，包括按单一属性、按多属性排序等，尽可能对查询结果进行多种排序（例如对查询出来的裁判员按照姓名进行升序排序）</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5000"/>
                        </a:lnSpc>
                      </a:pPr>
                      <a:r>
                        <a:rPr lang="zh-CN" altLang="en-US" sz="1600" dirty="0">
                          <a:solidFill>
                            <a:schemeClr val="tx1"/>
                          </a:solidFill>
                          <a:latin typeface="楷体" panose="02010609060101010101" pitchFamily="49" charset="-122"/>
                          <a:ea typeface="楷体" panose="02010609060101010101" pitchFamily="49" charset="-122"/>
                        </a:rPr>
                        <a:t>基本信息统计</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5000"/>
                        </a:lnSpc>
                      </a:pPr>
                      <a:r>
                        <a:rPr lang="zh-CN" altLang="en-US" sz="1600" dirty="0">
                          <a:solidFill>
                            <a:schemeClr val="tx1"/>
                          </a:solidFill>
                          <a:latin typeface="楷体" panose="02010609060101010101" pitchFamily="49" charset="-122"/>
                          <a:ea typeface="楷体" panose="02010609060101010101" pitchFamily="49" charset="-122"/>
                        </a:rPr>
                        <a:t>对各种基本信息、裁判员负责裁判的项目、分数计算规则进行统计，包括按单一属性、按多属性统计、预设统计、按条件统计等（例如统计某项目裁判员的数量）</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a:tc>
                <a:tc>
                  <a:txBody>
                    <a:bodyPr/>
                    <a:lstStyle/>
                    <a:p>
                      <a:pPr algn="ctr">
                        <a:lnSpc>
                          <a:spcPct val="95000"/>
                        </a:lnSpc>
                      </a:pPr>
                      <a:r>
                        <a:rPr lang="zh-CN" altLang="en-US" sz="1600" dirty="0">
                          <a:solidFill>
                            <a:schemeClr val="tx1"/>
                          </a:solidFill>
                          <a:latin typeface="楷体" panose="02010609060101010101" pitchFamily="49" charset="-122"/>
                          <a:ea typeface="楷体" panose="02010609060101010101" pitchFamily="49" charset="-122"/>
                        </a:rPr>
                        <a:t>比赛成绩录入</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5000"/>
                        </a:lnSpc>
                      </a:pPr>
                      <a:r>
                        <a:rPr lang="zh-CN" altLang="en-US" sz="1600" dirty="0">
                          <a:solidFill>
                            <a:schemeClr val="tx1"/>
                          </a:solidFill>
                          <a:latin typeface="楷体" panose="02010609060101010101" pitchFamily="49" charset="-122"/>
                          <a:ea typeface="楷体" panose="02010609060101010101" pitchFamily="49" charset="-122"/>
                        </a:rPr>
                        <a:t>录入自己负责的比赛项目的成绩</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5000"/>
                        </a:lnSpc>
                      </a:pPr>
                      <a:r>
                        <a:rPr lang="zh-CN" altLang="en-US" sz="1600" dirty="0">
                          <a:solidFill>
                            <a:schemeClr val="tx1"/>
                          </a:solidFill>
                          <a:latin typeface="楷体" panose="02010609060101010101" pitchFamily="49" charset="-122"/>
                          <a:ea typeface="楷体" panose="02010609060101010101" pitchFamily="49" charset="-122"/>
                        </a:rPr>
                        <a:t>比赛成绩分析</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比赛成绩进行各种查询、排序和统计，例如查询某年某项目的比赛成绩、统计某年团体总分高于某个值的学院、统计某时间段某学院的平均团体总分、查询历年破纪录情况、查询某项目的记录、某时间段某学院获得冠军的项目数等</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250186">
                <a:tc vMerge="1">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5000"/>
                        </a:lnSpc>
                      </a:pPr>
                      <a:r>
                        <a:rPr lang="zh-CN" altLang="en-US" sz="1600" dirty="0">
                          <a:solidFill>
                            <a:schemeClr val="tx1"/>
                          </a:solidFill>
                          <a:latin typeface="楷体" panose="02010609060101010101" pitchFamily="49" charset="-122"/>
                          <a:ea typeface="楷体" panose="02010609060101010101" pitchFamily="49" charset="-122"/>
                        </a:rPr>
                        <a:t>系统维护</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5000"/>
                        </a:lnSpc>
                      </a:pPr>
                      <a:r>
                        <a:rPr lang="zh-CN" altLang="en-US" sz="1600" dirty="0">
                          <a:solidFill>
                            <a:schemeClr val="tx1"/>
                          </a:solidFill>
                          <a:latin typeface="楷体" panose="02010609060101010101" pitchFamily="49" charset="-122"/>
                          <a:ea typeface="楷体" panose="02010609060101010101" pitchFamily="49" charset="-122"/>
                        </a:rPr>
                        <a:t>对自己的密码进行维护</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295522">
                <a:tc vMerge="1">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5000"/>
                        </a:lnSpc>
                      </a:pPr>
                      <a:r>
                        <a:rPr lang="zh-CN" altLang="en-US" sz="1600" dirty="0">
                          <a:solidFill>
                            <a:schemeClr val="tx1"/>
                          </a:solidFill>
                          <a:latin typeface="楷体" panose="02010609060101010101" pitchFamily="49" charset="-122"/>
                          <a:ea typeface="楷体" panose="02010609060101010101" pitchFamily="49" charset="-122"/>
                        </a:rPr>
                        <a:t>其他</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5000"/>
                        </a:lnSpc>
                      </a:pPr>
                      <a:r>
                        <a:rPr lang="zh-CN" altLang="en-US" sz="1600" dirty="0">
                          <a:solidFill>
                            <a:schemeClr val="tx1"/>
                          </a:solidFill>
                          <a:latin typeface="楷体" panose="02010609060101010101" pitchFamily="49" charset="-122"/>
                          <a:ea typeface="楷体" panose="02010609060101010101" pitchFamily="49" charset="-122"/>
                        </a:rPr>
                        <a:t>可增加其他有用的功能</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bl>
          </a:graphicData>
        </a:graphic>
      </p:graphicFrame>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rrowheads="1"/>
          </p:cNvSpPr>
          <p:nvPr>
            <p:ph type="title"/>
          </p:nvPr>
        </p:nvSpPr>
        <p:spPr/>
        <p:txBody>
          <a:bodyPr>
            <a:normAutofit/>
          </a:bodyPr>
          <a:lstStyle/>
          <a:p>
            <a:r>
              <a:rPr lang="zh-CN" altLang="en-US" dirty="0"/>
              <a:t>课设题目</a:t>
            </a:r>
            <a:endParaRPr lang="zh-CN" altLang="en-US" dirty="0"/>
          </a:p>
        </p:txBody>
      </p:sp>
      <p:sp>
        <p:nvSpPr>
          <p:cNvPr id="10" name="内容占位符 9"/>
          <p:cNvSpPr>
            <a:spLocks noGrp="1"/>
          </p:cNvSpPr>
          <p:nvPr>
            <p:ph idx="1"/>
          </p:nvPr>
        </p:nvSpPr>
        <p:spPr>
          <a:xfrm>
            <a:off x="457200" y="1000698"/>
            <a:ext cx="8507288" cy="5112568"/>
          </a:xfrm>
        </p:spPr>
        <p:txBody>
          <a:bodyPr>
            <a:noAutofit/>
          </a:bodyPr>
          <a:lstStyle/>
          <a:p>
            <a:pPr>
              <a:lnSpc>
                <a:spcPct val="90000"/>
              </a:lnSpc>
            </a:pPr>
            <a:r>
              <a:rPr lang="zh-CN" altLang="en-US" sz="2400" dirty="0"/>
              <a:t>题目</a:t>
            </a:r>
            <a:r>
              <a:rPr lang="en-US" altLang="zh-CN" sz="2400" dirty="0"/>
              <a:t>6</a:t>
            </a:r>
            <a:r>
              <a:rPr lang="zh-CN" altLang="en-US" sz="2400" dirty="0"/>
              <a:t>：学校运动会管理系统</a:t>
            </a:r>
            <a:endParaRPr lang="en-US" altLang="zh-CN" sz="2400" dirty="0"/>
          </a:p>
          <a:p>
            <a:pPr lvl="1">
              <a:lnSpc>
                <a:spcPct val="90000"/>
              </a:lnSpc>
            </a:pPr>
            <a:r>
              <a:rPr lang="zh-CN" altLang="en-US" sz="2200" dirty="0"/>
              <a:t>主要功能说明</a:t>
            </a:r>
            <a:endParaRPr lang="en-US" altLang="zh-CN" sz="2200" dirty="0"/>
          </a:p>
          <a:p>
            <a:pPr lvl="2">
              <a:lnSpc>
                <a:spcPct val="90000"/>
              </a:lnSpc>
            </a:pPr>
            <a:r>
              <a:rPr lang="zh-CN" altLang="en-US" sz="2000" dirty="0"/>
              <a:t>系统共有三个角色：管理员、裁判员、一般用户</a:t>
            </a:r>
            <a:endParaRPr lang="en-US" altLang="zh-CN" sz="2000" dirty="0"/>
          </a:p>
          <a:p>
            <a:pPr marL="457200" lvl="1" indent="0">
              <a:lnSpc>
                <a:spcPct val="90000"/>
              </a:lnSpc>
              <a:buNone/>
            </a:pPr>
            <a:br>
              <a:rPr lang="zh-CN" altLang="en-US" dirty="0"/>
            </a:br>
            <a:endParaRPr lang="zh-CN" altLang="en-US" dirty="0"/>
          </a:p>
        </p:txBody>
      </p:sp>
      <p:graphicFrame>
        <p:nvGraphicFramePr>
          <p:cNvPr id="2" name="表格 1"/>
          <p:cNvGraphicFramePr>
            <a:graphicFrameLocks noGrp="1"/>
          </p:cNvGraphicFramePr>
          <p:nvPr/>
        </p:nvGraphicFramePr>
        <p:xfrm>
          <a:off x="179512" y="2243494"/>
          <a:ext cx="8784976" cy="3468810"/>
        </p:xfrm>
        <a:graphic>
          <a:graphicData uri="http://schemas.openxmlformats.org/drawingml/2006/table">
            <a:tbl>
              <a:tblPr firstRow="1" bandRow="1">
                <a:tableStyleId>{5C22544A-7EE6-4342-B048-85BDC9FD1C3A}</a:tableStyleId>
              </a:tblPr>
              <a:tblGrid>
                <a:gridCol w="713310"/>
                <a:gridCol w="942874"/>
                <a:gridCol w="7128792"/>
              </a:tblGrid>
              <a:tr h="411550">
                <a:tc>
                  <a:txBody>
                    <a:bodyPr/>
                    <a:lstStyle/>
                    <a:p>
                      <a:pPr algn="ctr">
                        <a:lnSpc>
                          <a:spcPct val="95000"/>
                        </a:lnSpc>
                      </a:pPr>
                      <a:r>
                        <a:rPr lang="zh-CN" altLang="en-US" sz="1600" b="1" kern="1200" dirty="0">
                          <a:solidFill>
                            <a:schemeClr val="tx1"/>
                          </a:solidFill>
                          <a:latin typeface="楷体" panose="02010609060101010101" pitchFamily="49" charset="-122"/>
                          <a:ea typeface="楷体" panose="02010609060101010101" pitchFamily="49" charset="-122"/>
                          <a:cs typeface="+mn-cs"/>
                        </a:rPr>
                        <a:t>角色</a:t>
                      </a:r>
                      <a:endParaRPr lang="zh-CN" altLang="en-US" sz="1600" b="1" kern="1200" dirty="0">
                        <a:solidFill>
                          <a:schemeClr val="tx1"/>
                        </a:solidFill>
                        <a:latin typeface="楷体" panose="02010609060101010101" pitchFamily="49" charset="-122"/>
                        <a:ea typeface="楷体" panose="02010609060101010101" pitchFamily="49" charset="-122"/>
                        <a:cs typeface="+mn-cs"/>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5000"/>
                        </a:lnSpc>
                      </a:pPr>
                      <a:r>
                        <a:rPr lang="zh-CN" altLang="en-US" sz="1600" dirty="0">
                          <a:solidFill>
                            <a:schemeClr val="tx1"/>
                          </a:solidFill>
                          <a:latin typeface="楷体" panose="02010609060101010101" pitchFamily="49" charset="-122"/>
                          <a:ea typeface="楷体" panose="02010609060101010101" pitchFamily="49" charset="-122"/>
                        </a:rPr>
                        <a:t>功能</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5000"/>
                        </a:lnSpc>
                      </a:pPr>
                      <a:r>
                        <a:rPr lang="zh-CN" altLang="en-US" sz="1600" dirty="0">
                          <a:solidFill>
                            <a:schemeClr val="tx1"/>
                          </a:solidFill>
                          <a:latin typeface="楷体" panose="02010609060101010101" pitchFamily="49" charset="-122"/>
                          <a:ea typeface="楷体" panose="02010609060101010101" pitchFamily="49" charset="-122"/>
                        </a:rPr>
                        <a:t>说明</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rowSpan="6">
                  <a:txBody>
                    <a:bodyPr/>
                    <a:lstStyle/>
                    <a:p>
                      <a:pPr algn="ctr"/>
                      <a:r>
                        <a:rPr lang="zh-CN" altLang="en-US" sz="1600" dirty="0">
                          <a:solidFill>
                            <a:schemeClr val="tx1"/>
                          </a:solidFill>
                          <a:latin typeface="楷体" panose="02010609060101010101" pitchFamily="49" charset="-122"/>
                          <a:ea typeface="楷体" panose="02010609060101010101" pitchFamily="49" charset="-122"/>
                        </a:rPr>
                        <a:t>一般用户</a:t>
                      </a:r>
                      <a:endParaRPr lang="zh-CN" altLang="en-US" sz="16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5000"/>
                        </a:lnSpc>
                      </a:pPr>
                      <a:r>
                        <a:rPr lang="zh-CN" altLang="en-US" sz="1600" dirty="0">
                          <a:solidFill>
                            <a:schemeClr val="tx1"/>
                          </a:solidFill>
                          <a:latin typeface="楷体" panose="02010609060101010101" pitchFamily="49" charset="-122"/>
                          <a:ea typeface="楷体" panose="02010609060101010101" pitchFamily="49" charset="-122"/>
                        </a:rPr>
                        <a:t>基本信息查询</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5000"/>
                        </a:lnSpc>
                      </a:pPr>
                      <a:r>
                        <a:rPr lang="zh-CN" altLang="en-US" sz="1600" dirty="0">
                          <a:solidFill>
                            <a:schemeClr val="tx1"/>
                          </a:solidFill>
                          <a:latin typeface="楷体" panose="02010609060101010101" pitchFamily="49" charset="-122"/>
                          <a:ea typeface="楷体" panose="02010609060101010101" pitchFamily="49" charset="-122"/>
                        </a:rPr>
                        <a:t>对各种基本信息、裁判员负责裁判的项目、分数计算规则等进行查询，包括简单、组合、模糊查询，例如查询某项目的裁判员等</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95000"/>
                        </a:lnSpc>
                        <a:spcBef>
                          <a:spcPts val="0"/>
                        </a:spcBef>
                        <a:spcAft>
                          <a:spcPts val="0"/>
                        </a:spcAft>
                        <a:buClrTx/>
                        <a:buSzTx/>
                        <a:buFontTx/>
                        <a:buNone/>
                        <a:defRPr/>
                      </a:pPr>
                      <a:r>
                        <a:rPr lang="zh-CN" altLang="en-US" sz="1600" dirty="0">
                          <a:solidFill>
                            <a:schemeClr val="tx1"/>
                          </a:solidFill>
                          <a:latin typeface="楷体" panose="02010609060101010101" pitchFamily="49" charset="-122"/>
                          <a:ea typeface="楷体" panose="02010609060101010101" pitchFamily="49" charset="-122"/>
                        </a:rPr>
                        <a:t>基本信息排序</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5000"/>
                        </a:lnSpc>
                      </a:pPr>
                      <a:r>
                        <a:rPr lang="zh-CN" altLang="en-US" sz="1600" dirty="0">
                          <a:solidFill>
                            <a:schemeClr val="tx1"/>
                          </a:solidFill>
                          <a:latin typeface="楷体" panose="02010609060101010101" pitchFamily="49" charset="-122"/>
                          <a:ea typeface="楷体" panose="02010609060101010101" pitchFamily="49" charset="-122"/>
                        </a:rPr>
                        <a:t>对各种基本信息、裁判员负责裁判的项目、分数计算规则进行排序，包括按单一属性、按多属性排序等，尽可能对查询结果进行多种排序（例如对查询出来的裁判员按照姓名进行升序排序）</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5000"/>
                        </a:lnSpc>
                      </a:pPr>
                      <a:r>
                        <a:rPr lang="zh-CN" altLang="en-US" sz="1600" dirty="0">
                          <a:solidFill>
                            <a:schemeClr val="tx1"/>
                          </a:solidFill>
                          <a:latin typeface="楷体" panose="02010609060101010101" pitchFamily="49" charset="-122"/>
                          <a:ea typeface="楷体" panose="02010609060101010101" pitchFamily="49" charset="-122"/>
                        </a:rPr>
                        <a:t>基本信息统计</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5000"/>
                        </a:lnSpc>
                      </a:pPr>
                      <a:r>
                        <a:rPr lang="zh-CN" altLang="en-US" sz="1600" dirty="0">
                          <a:solidFill>
                            <a:schemeClr val="tx1"/>
                          </a:solidFill>
                          <a:latin typeface="楷体" panose="02010609060101010101" pitchFamily="49" charset="-122"/>
                          <a:ea typeface="楷体" panose="02010609060101010101" pitchFamily="49" charset="-122"/>
                        </a:rPr>
                        <a:t>对各种基本信息、裁判员负责裁判的项目、分数计算规则进行统计，包括按单一属性、按多属性统计、预设统计、按条件统计等（例如统计某项目裁判员的数量）</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5000"/>
                        </a:lnSpc>
                      </a:pPr>
                      <a:r>
                        <a:rPr lang="zh-CN" altLang="en-US" sz="1600" dirty="0">
                          <a:solidFill>
                            <a:schemeClr val="tx1"/>
                          </a:solidFill>
                          <a:latin typeface="楷体" panose="02010609060101010101" pitchFamily="49" charset="-122"/>
                          <a:ea typeface="楷体" panose="02010609060101010101" pitchFamily="49" charset="-122"/>
                        </a:rPr>
                        <a:t>比赛成绩分析</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比赛成绩进行各种查询、排序和统计，例如查询某年某项目的比赛成绩、统计某年团体总分高于某个值的学院、统计某时间段某学院的平均团体总分、查询历年破纪录情况、查询某项目的记录、某时间段某学院获得冠军的项目数等</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250186">
                <a:tc vMerge="1">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5000"/>
                        </a:lnSpc>
                      </a:pPr>
                      <a:r>
                        <a:rPr lang="zh-CN" altLang="en-US" sz="1600" dirty="0">
                          <a:solidFill>
                            <a:schemeClr val="tx1"/>
                          </a:solidFill>
                          <a:latin typeface="楷体" panose="02010609060101010101" pitchFamily="49" charset="-122"/>
                          <a:ea typeface="楷体" panose="02010609060101010101" pitchFamily="49" charset="-122"/>
                        </a:rPr>
                        <a:t>系统维护</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5000"/>
                        </a:lnSpc>
                      </a:pPr>
                      <a:r>
                        <a:rPr lang="zh-CN" altLang="en-US" sz="1600" dirty="0">
                          <a:solidFill>
                            <a:schemeClr val="tx1"/>
                          </a:solidFill>
                          <a:latin typeface="楷体" panose="02010609060101010101" pitchFamily="49" charset="-122"/>
                          <a:ea typeface="楷体" panose="02010609060101010101" pitchFamily="49" charset="-122"/>
                        </a:rPr>
                        <a:t>对自己的密码进行维护</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295522">
                <a:tc vMerge="1">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5000"/>
                        </a:lnSpc>
                      </a:pPr>
                      <a:r>
                        <a:rPr lang="zh-CN" altLang="en-US" sz="1600" dirty="0">
                          <a:solidFill>
                            <a:schemeClr val="tx1"/>
                          </a:solidFill>
                          <a:latin typeface="楷体" panose="02010609060101010101" pitchFamily="49" charset="-122"/>
                          <a:ea typeface="楷体" panose="02010609060101010101" pitchFamily="49" charset="-122"/>
                        </a:rPr>
                        <a:t>其他</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5000"/>
                        </a:lnSpc>
                      </a:pPr>
                      <a:r>
                        <a:rPr lang="zh-CN" altLang="en-US" sz="1600" dirty="0">
                          <a:solidFill>
                            <a:schemeClr val="tx1"/>
                          </a:solidFill>
                          <a:latin typeface="楷体" panose="02010609060101010101" pitchFamily="49" charset="-122"/>
                          <a:ea typeface="楷体" panose="02010609060101010101" pitchFamily="49" charset="-122"/>
                        </a:rPr>
                        <a:t>可增加其他有用的功能</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bl>
          </a:graphicData>
        </a:graphic>
      </p:graphicFrame>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目录</a:t>
            </a:r>
            <a:endParaRPr lang="zh-CN" altLang="en-US"/>
          </a:p>
        </p:txBody>
      </p:sp>
      <p:sp>
        <p:nvSpPr>
          <p:cNvPr id="3" name="内容占位符 2"/>
          <p:cNvSpPr>
            <a:spLocks noGrp="1"/>
          </p:cNvSpPr>
          <p:nvPr>
            <p:ph idx="1"/>
          </p:nvPr>
        </p:nvSpPr>
        <p:spPr/>
        <p:txBody>
          <a:bodyPr>
            <a:normAutofit lnSpcReduction="10000"/>
          </a:bodyPr>
          <a:lstStyle/>
          <a:p>
            <a:r>
              <a:rPr lang="zh-CN" altLang="en-US"/>
              <a:t>课程目的</a:t>
            </a:r>
            <a:endParaRPr lang="en-US" altLang="zh-CN"/>
          </a:p>
          <a:p>
            <a:r>
              <a:rPr lang="zh-CN" altLang="en-US"/>
              <a:t>课程要求</a:t>
            </a:r>
            <a:endParaRPr lang="en-US" altLang="zh-CN"/>
          </a:p>
          <a:p>
            <a:r>
              <a:rPr lang="zh-CN" altLang="en-US"/>
              <a:t>团队题目</a:t>
            </a:r>
            <a:endParaRPr lang="en-US" altLang="zh-CN"/>
          </a:p>
          <a:p>
            <a:r>
              <a:rPr lang="zh-CN" altLang="en-US"/>
              <a:t>实施方案</a:t>
            </a:r>
            <a:endParaRPr lang="en-US" altLang="zh-CN"/>
          </a:p>
          <a:p>
            <a:r>
              <a:rPr lang="zh-CN" altLang="en-US"/>
              <a:t>课程设计报告</a:t>
            </a:r>
            <a:endParaRPr lang="en-US" altLang="zh-CN"/>
          </a:p>
          <a:p>
            <a:r>
              <a:rPr lang="zh-CN" altLang="en-US"/>
              <a:t>考核与成绩评定方法</a:t>
            </a:r>
            <a:endParaRPr lang="en-US" altLang="zh-CN"/>
          </a:p>
          <a:p>
            <a:r>
              <a:rPr lang="zh-CN" altLang="en-US"/>
              <a:t>本学期实施安排</a:t>
            </a:r>
            <a:endParaRPr lang="en-US" altLang="zh-CN"/>
          </a:p>
          <a:p>
            <a:r>
              <a:rPr lang="zh-CN" altLang="en-US"/>
              <a:t>其他说明</a:t>
            </a:r>
            <a:endParaRPr lang="en-US" altLang="zh-CN"/>
          </a:p>
          <a:p>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rrowheads="1"/>
          </p:cNvSpPr>
          <p:nvPr>
            <p:ph type="title"/>
          </p:nvPr>
        </p:nvSpPr>
        <p:spPr/>
        <p:txBody>
          <a:bodyPr/>
          <a:lstStyle/>
          <a:p>
            <a:r>
              <a:rPr lang="zh-CN" altLang="en-US" dirty="0"/>
              <a:t>课设题目</a:t>
            </a:r>
            <a:endParaRPr lang="zh-CN" altLang="en-US" dirty="0"/>
          </a:p>
        </p:txBody>
      </p:sp>
      <p:sp>
        <p:nvSpPr>
          <p:cNvPr id="16387" name="Rectangle 3"/>
          <p:cNvSpPr>
            <a:spLocks noGrp="1" noRot="1" noChangeArrowheads="1"/>
          </p:cNvSpPr>
          <p:nvPr>
            <p:ph type="body" idx="1"/>
          </p:nvPr>
        </p:nvSpPr>
        <p:spPr>
          <a:xfrm>
            <a:off x="457200" y="908720"/>
            <a:ext cx="8229600" cy="5400600"/>
          </a:xfrm>
        </p:spPr>
        <p:txBody>
          <a:bodyPr>
            <a:normAutofit/>
          </a:bodyPr>
          <a:lstStyle/>
          <a:p>
            <a:pPr>
              <a:lnSpc>
                <a:spcPct val="100000"/>
              </a:lnSpc>
            </a:pPr>
            <a:r>
              <a:rPr lang="zh-CN" altLang="en-US" sz="2800" dirty="0"/>
              <a:t>题目</a:t>
            </a:r>
            <a:r>
              <a:rPr lang="en-US" altLang="zh-CN" sz="2800" dirty="0"/>
              <a:t>7</a:t>
            </a:r>
            <a:r>
              <a:rPr lang="zh-CN" altLang="en-US" sz="2800" dirty="0"/>
              <a:t>：实验设备管理系统</a:t>
            </a:r>
            <a:endParaRPr lang="en-US" altLang="zh-CN" sz="2800" dirty="0"/>
          </a:p>
          <a:p>
            <a:pPr lvl="1">
              <a:lnSpc>
                <a:spcPct val="100000"/>
              </a:lnSpc>
            </a:pPr>
            <a:r>
              <a:rPr lang="zh-CN" altLang="en-US" sz="2400" dirty="0"/>
              <a:t>针对一个实验中心的实验设备管理系统进行开发</a:t>
            </a:r>
            <a:endParaRPr lang="en-US" altLang="zh-CN" sz="2400" dirty="0"/>
          </a:p>
          <a:p>
            <a:pPr lvl="1">
              <a:lnSpc>
                <a:spcPct val="100000"/>
              </a:lnSpc>
            </a:pPr>
            <a:r>
              <a:rPr lang="zh-CN" altLang="en-US" sz="2400" dirty="0"/>
              <a:t>背景说明</a:t>
            </a:r>
            <a:endParaRPr lang="en-US" altLang="zh-CN" sz="2400" dirty="0"/>
          </a:p>
          <a:p>
            <a:pPr lvl="2">
              <a:lnSpc>
                <a:spcPct val="100000"/>
              </a:lnSpc>
            </a:pPr>
            <a:r>
              <a:rPr lang="zh-CN" altLang="en-US" sz="2000" dirty="0"/>
              <a:t>实验设备分为多种类别，例如台式机、笔记本电脑、打印机、扫描仪、电子元件等，类别可以动态调整。</a:t>
            </a:r>
            <a:endParaRPr lang="en-US" altLang="zh-CN" sz="2000" dirty="0"/>
          </a:p>
          <a:p>
            <a:pPr lvl="2">
              <a:lnSpc>
                <a:spcPct val="100000"/>
              </a:lnSpc>
            </a:pPr>
            <a:r>
              <a:rPr lang="zh-CN" altLang="en-US" sz="2000" dirty="0"/>
              <a:t>每种设备可多批次购买，每批次可能购买多台</a:t>
            </a:r>
            <a:r>
              <a:rPr lang="en-US" altLang="zh-CN" sz="2000" dirty="0"/>
              <a:t>/</a:t>
            </a:r>
            <a:r>
              <a:rPr lang="zh-CN" altLang="en-US" sz="2000" dirty="0"/>
              <a:t>个，每个设备使用设备编号进行区分。</a:t>
            </a:r>
            <a:endParaRPr lang="en-US" altLang="zh-CN" sz="2000" dirty="0"/>
          </a:p>
          <a:p>
            <a:pPr lvl="2">
              <a:lnSpc>
                <a:spcPct val="100000"/>
              </a:lnSpc>
            </a:pPr>
            <a:r>
              <a:rPr lang="zh-CN" altLang="en-US" sz="2000" dirty="0"/>
              <a:t>实验中心有多个房间，每个房间可放置多台实验设备，每个房间有多名实验员负责对实验设备进行管理。实验中心的房间也是可以动态调整的。</a:t>
            </a:r>
            <a:endParaRPr lang="en-US" altLang="zh-CN" sz="2000" dirty="0"/>
          </a:p>
          <a:p>
            <a:pPr lvl="2">
              <a:lnSpc>
                <a:spcPct val="100000"/>
              </a:lnSpc>
            </a:pPr>
            <a:r>
              <a:rPr lang="zh-CN" altLang="en-US" sz="2000" dirty="0"/>
              <a:t>对实验设备可进行遗失、损坏、报废、维修等处理。每种设备的报废年限是不同的，可自行设置，如台式机报废年限为</a:t>
            </a:r>
            <a:r>
              <a:rPr lang="en-US" altLang="zh-CN" sz="2000" dirty="0"/>
              <a:t>6</a:t>
            </a:r>
            <a:r>
              <a:rPr lang="zh-CN" altLang="en-US" sz="2000" dirty="0"/>
              <a:t>年，则</a:t>
            </a:r>
            <a:r>
              <a:rPr lang="en-US" altLang="zh-CN" sz="2000" dirty="0"/>
              <a:t>6</a:t>
            </a:r>
            <a:r>
              <a:rPr lang="zh-CN" altLang="en-US" sz="2000" dirty="0"/>
              <a:t>年以内的台式机不允许报废。</a:t>
            </a:r>
            <a:endParaRPr lang="en-US" altLang="zh-CN" sz="2000" dirty="0"/>
          </a:p>
          <a:p>
            <a:pPr lvl="2">
              <a:lnSpc>
                <a:spcPct val="100000"/>
              </a:lnSpc>
            </a:pPr>
            <a:r>
              <a:rPr lang="zh-CN" altLang="en-US" sz="2000" dirty="0"/>
              <a:t>实验设备信息包括：设备编号、设备类别、设备名称、放置房间、设备价格、设备购入日期、设备状态</a:t>
            </a:r>
            <a:r>
              <a:rPr lang="en-US" altLang="zh-CN" sz="2000" dirty="0"/>
              <a:t>(</a:t>
            </a:r>
            <a:r>
              <a:rPr lang="zh-CN" altLang="en-US" sz="2000" dirty="0"/>
              <a:t>包括在用、遗失、损坏、报废、正在维修等）、报废或遗失日期、维修记录等。</a:t>
            </a:r>
            <a:endParaRPr lang="zh-CN" altLang="en-US" sz="2000" dirty="0"/>
          </a:p>
        </p:txBody>
      </p:sp>
      <p:sp>
        <p:nvSpPr>
          <p:cNvPr id="2" name="矩形 1"/>
          <p:cNvSpPr/>
          <p:nvPr/>
        </p:nvSpPr>
        <p:spPr>
          <a:xfrm>
            <a:off x="683568" y="6237312"/>
            <a:ext cx="7776864" cy="504056"/>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rgbClr val="FF0000"/>
                </a:solidFill>
                <a:latin typeface="楷体" panose="02010609060101010101" pitchFamily="49" charset="-122"/>
                <a:ea typeface="楷体" panose="02010609060101010101" pitchFamily="49" charset="-122"/>
              </a:rPr>
              <a:t>可以通过自行找多个设备管理系统来获取更多信息</a:t>
            </a:r>
            <a:endParaRPr lang="zh-CN" altLang="en-US" sz="2000" b="1" dirty="0">
              <a:solidFill>
                <a:srgbClr val="FF0000"/>
              </a:solidFill>
              <a:latin typeface="楷体" panose="02010609060101010101" pitchFamily="49" charset="-122"/>
              <a:ea typeface="楷体" panose="02010609060101010101" pitchFamily="49" charset="-122"/>
            </a:endParaRP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rrowheads="1"/>
          </p:cNvSpPr>
          <p:nvPr>
            <p:ph type="title"/>
          </p:nvPr>
        </p:nvSpPr>
        <p:spPr/>
        <p:txBody>
          <a:bodyPr>
            <a:normAutofit/>
          </a:bodyPr>
          <a:lstStyle/>
          <a:p>
            <a:r>
              <a:rPr lang="zh-CN" altLang="en-US" dirty="0"/>
              <a:t>课设题目</a:t>
            </a:r>
            <a:endParaRPr lang="zh-CN" altLang="en-US" dirty="0"/>
          </a:p>
        </p:txBody>
      </p:sp>
      <p:sp>
        <p:nvSpPr>
          <p:cNvPr id="10" name="内容占位符 9"/>
          <p:cNvSpPr>
            <a:spLocks noGrp="1"/>
          </p:cNvSpPr>
          <p:nvPr>
            <p:ph idx="1"/>
          </p:nvPr>
        </p:nvSpPr>
        <p:spPr>
          <a:xfrm>
            <a:off x="457200" y="1000698"/>
            <a:ext cx="8507288" cy="5112568"/>
          </a:xfrm>
        </p:spPr>
        <p:txBody>
          <a:bodyPr>
            <a:noAutofit/>
          </a:bodyPr>
          <a:lstStyle/>
          <a:p>
            <a:pPr>
              <a:lnSpc>
                <a:spcPct val="90000"/>
              </a:lnSpc>
            </a:pPr>
            <a:r>
              <a:rPr lang="zh-CN" altLang="en-US" sz="2400" dirty="0"/>
              <a:t>题目</a:t>
            </a:r>
            <a:r>
              <a:rPr lang="en-US" altLang="zh-CN" sz="2400" dirty="0"/>
              <a:t>7</a:t>
            </a:r>
            <a:r>
              <a:rPr lang="zh-CN" altLang="en-US" sz="2400" dirty="0"/>
              <a:t>：实验设备管理系统</a:t>
            </a:r>
            <a:endParaRPr lang="en-US" altLang="zh-CN" sz="2400" dirty="0"/>
          </a:p>
          <a:p>
            <a:pPr lvl="1">
              <a:lnSpc>
                <a:spcPct val="90000"/>
              </a:lnSpc>
            </a:pPr>
            <a:r>
              <a:rPr lang="zh-CN" altLang="en-US" sz="2200" dirty="0"/>
              <a:t>主要功能说明</a:t>
            </a:r>
            <a:endParaRPr lang="en-US" altLang="zh-CN" sz="2200" dirty="0"/>
          </a:p>
          <a:p>
            <a:pPr lvl="2">
              <a:lnSpc>
                <a:spcPct val="90000"/>
              </a:lnSpc>
            </a:pPr>
            <a:r>
              <a:rPr lang="zh-CN" altLang="en-US" sz="2000" dirty="0"/>
              <a:t>系统共有三个角色：管理员、实验员、一般用户</a:t>
            </a:r>
            <a:endParaRPr lang="en-US" altLang="zh-CN" sz="2000" dirty="0"/>
          </a:p>
          <a:p>
            <a:pPr marL="457200" lvl="1" indent="0">
              <a:lnSpc>
                <a:spcPct val="90000"/>
              </a:lnSpc>
              <a:buNone/>
            </a:pPr>
            <a:br>
              <a:rPr lang="zh-CN" altLang="en-US" dirty="0"/>
            </a:br>
            <a:endParaRPr lang="zh-CN" altLang="en-US" dirty="0"/>
          </a:p>
        </p:txBody>
      </p:sp>
      <p:graphicFrame>
        <p:nvGraphicFramePr>
          <p:cNvPr id="2" name="表格 1"/>
          <p:cNvGraphicFramePr>
            <a:graphicFrameLocks noGrp="1"/>
          </p:cNvGraphicFramePr>
          <p:nvPr/>
        </p:nvGraphicFramePr>
        <p:xfrm>
          <a:off x="179512" y="2139094"/>
          <a:ext cx="8784976" cy="3998912"/>
        </p:xfrm>
        <a:graphic>
          <a:graphicData uri="http://schemas.openxmlformats.org/drawingml/2006/table">
            <a:tbl>
              <a:tblPr firstRow="1" bandRow="1">
                <a:tableStyleId>{5C22544A-7EE6-4342-B048-85BDC9FD1C3A}</a:tableStyleId>
              </a:tblPr>
              <a:tblGrid>
                <a:gridCol w="713310"/>
                <a:gridCol w="942874"/>
                <a:gridCol w="7128792"/>
              </a:tblGrid>
              <a:tr h="411550">
                <a:tc>
                  <a:txBody>
                    <a:bodyPr/>
                    <a:lstStyle/>
                    <a:p>
                      <a:pPr algn="ctr">
                        <a:lnSpc>
                          <a:spcPct val="90000"/>
                        </a:lnSpc>
                      </a:pPr>
                      <a:r>
                        <a:rPr lang="zh-CN" altLang="en-US" sz="1600" b="1" kern="1200" dirty="0">
                          <a:solidFill>
                            <a:schemeClr val="tx1"/>
                          </a:solidFill>
                          <a:latin typeface="楷体" panose="02010609060101010101" pitchFamily="49" charset="-122"/>
                          <a:ea typeface="楷体" panose="02010609060101010101" pitchFamily="49" charset="-122"/>
                          <a:cs typeface="+mn-cs"/>
                        </a:rPr>
                        <a:t>角色</a:t>
                      </a:r>
                      <a:endParaRPr lang="zh-CN" altLang="en-US" sz="1600" b="1" kern="1200" dirty="0">
                        <a:solidFill>
                          <a:schemeClr val="tx1"/>
                        </a:solidFill>
                        <a:latin typeface="楷体" panose="02010609060101010101" pitchFamily="49" charset="-122"/>
                        <a:ea typeface="楷体" panose="02010609060101010101" pitchFamily="49" charset="-122"/>
                        <a:cs typeface="+mn-cs"/>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功能</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说明</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337254">
                <a:tc rowSpan="7">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管理员</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基本信息管理</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对实验中心的房间、实验员、设备类别、设备的基本信息进行管理，包括增加、修改、删除等。</a:t>
                      </a:r>
                      <a:endParaRPr lang="zh-CN" altLang="en-US" sz="1600" b="1" dirty="0">
                        <a:solidFill>
                          <a:srgbClr val="FF0000"/>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32048">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信息调整管理</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ym typeface="Wingdings 2" panose="05020102010507070707" pitchFamily="18" charset="2"/>
                        </a:rPr>
                        <a:t></a:t>
                      </a:r>
                      <a:r>
                        <a:rPr lang="zh-CN" altLang="en-US" sz="1600" kern="1200" dirty="0">
                          <a:solidFill>
                            <a:schemeClr val="tx1"/>
                          </a:solidFill>
                          <a:latin typeface="楷体" panose="02010609060101010101" pitchFamily="49" charset="-122"/>
                          <a:ea typeface="楷体" panose="02010609060101010101" pitchFamily="49" charset="-122"/>
                          <a:cs typeface="+mn-cs"/>
                          <a:sym typeface="Wingdings 2" panose="05020102010507070707" pitchFamily="18" charset="2"/>
                        </a:rPr>
                        <a:t>调整设备的放置房间</a:t>
                      </a:r>
                      <a:r>
                        <a:rPr lang="zh-CN" altLang="en-US" sz="1600" dirty="0">
                          <a:solidFill>
                            <a:schemeClr val="tx1"/>
                          </a:solidFill>
                          <a:latin typeface="楷体" panose="02010609060101010101" pitchFamily="49" charset="-122"/>
                          <a:ea typeface="楷体" panose="02010609060101010101" pitchFamily="49" charset="-122"/>
                        </a:rPr>
                        <a:t>；</a:t>
                      </a:r>
                      <a:endParaRPr lang="en-US" altLang="zh-CN" sz="1600" dirty="0">
                        <a:solidFill>
                          <a:schemeClr val="tx1"/>
                        </a:solidFill>
                        <a:latin typeface="楷体" panose="02010609060101010101" pitchFamily="49" charset="-122"/>
                        <a:ea typeface="楷体" panose="02010609060101010101" pitchFamily="49" charset="-122"/>
                      </a:endParaRPr>
                    </a:p>
                    <a:p>
                      <a:pPr algn="l">
                        <a:lnSpc>
                          <a:spcPct val="90000"/>
                        </a:lnSpc>
                      </a:pPr>
                      <a:r>
                        <a:rPr lang="zh-CN" altLang="en-US" sz="1600" dirty="0">
                          <a:sym typeface="Wingdings 2" panose="05020102010507070707" pitchFamily="18" charset="2"/>
                        </a:rPr>
                        <a:t></a:t>
                      </a:r>
                      <a:r>
                        <a:rPr lang="zh-CN" altLang="en-US" sz="1600" dirty="0">
                          <a:solidFill>
                            <a:schemeClr val="tx1"/>
                          </a:solidFill>
                          <a:latin typeface="楷体" panose="02010609060101010101" pitchFamily="49" charset="-122"/>
                          <a:ea typeface="楷体" panose="02010609060101010101" pitchFamily="49" charset="-122"/>
                        </a:rPr>
                        <a:t>调整实验员所负责的房间；</a:t>
                      </a:r>
                      <a:endParaRPr lang="en-US" altLang="zh-CN" sz="1600" dirty="0">
                        <a:solidFill>
                          <a:schemeClr val="tx1"/>
                        </a:solidFill>
                        <a:latin typeface="楷体" panose="02010609060101010101" pitchFamily="49" charset="-122"/>
                        <a:ea typeface="楷体" panose="02010609060101010101" pitchFamily="49" charset="-122"/>
                      </a:endParaRPr>
                    </a:p>
                    <a:p>
                      <a:pPr algn="l">
                        <a:lnSpc>
                          <a:spcPct val="90000"/>
                        </a:lnSpc>
                      </a:pPr>
                      <a:r>
                        <a:rPr lang="zh-CN" altLang="en-US" sz="1600" kern="1200" dirty="0">
                          <a:solidFill>
                            <a:schemeClr val="dk1"/>
                          </a:solidFill>
                          <a:latin typeface="+mn-lt"/>
                          <a:ea typeface="+mn-ea"/>
                          <a:cs typeface="+mn-cs"/>
                          <a:sym typeface="Wingdings" panose="05000000000000000000" pitchFamily="2" charset="2"/>
                        </a:rPr>
                        <a:t></a:t>
                      </a:r>
                      <a:r>
                        <a:rPr lang="zh-CN" altLang="en-US" sz="1600" dirty="0">
                          <a:solidFill>
                            <a:schemeClr val="tx1"/>
                          </a:solidFill>
                          <a:latin typeface="楷体" panose="02010609060101010101" pitchFamily="49" charset="-122"/>
                          <a:ea typeface="楷体" panose="02010609060101010101" pitchFamily="49" charset="-122"/>
                        </a:rPr>
                        <a:t>更改设备所属类别；</a:t>
                      </a:r>
                      <a:endParaRPr lang="en-US" altLang="zh-CN" sz="1600" dirty="0">
                        <a:solidFill>
                          <a:schemeClr val="tx1"/>
                        </a:solidFill>
                        <a:latin typeface="楷体" panose="02010609060101010101" pitchFamily="49" charset="-122"/>
                        <a:ea typeface="楷体" panose="02010609060101010101" pitchFamily="49" charset="-122"/>
                      </a:endParaRPr>
                    </a:p>
                    <a:p>
                      <a:pPr algn="l">
                        <a:lnSpc>
                          <a:spcPct val="90000"/>
                        </a:lnSpc>
                      </a:pPr>
                      <a:r>
                        <a:rPr lang="zh-CN" altLang="zh-CN" sz="1600" dirty="0">
                          <a:solidFill>
                            <a:schemeClr val="tx1"/>
                          </a:solidFill>
                          <a:latin typeface="楷体" panose="02010609060101010101" pitchFamily="49" charset="-122"/>
                          <a:ea typeface="楷体" panose="02010609060101010101" pitchFamily="49" charset="-122"/>
                          <a:sym typeface="Wingdings" panose="05000000000000000000" pitchFamily="2" charset="2"/>
                        </a:rPr>
                        <a:t></a:t>
                      </a:r>
                      <a:r>
                        <a:rPr lang="zh-CN" altLang="en-US" sz="1600" dirty="0">
                          <a:solidFill>
                            <a:schemeClr val="tx1"/>
                          </a:solidFill>
                          <a:latin typeface="楷体" panose="02010609060101010101" pitchFamily="49" charset="-122"/>
                          <a:ea typeface="楷体" panose="02010609060101010101" pitchFamily="49" charset="-122"/>
                          <a:sym typeface="Wingdings" panose="05000000000000000000" pitchFamily="2" charset="2"/>
                        </a:rPr>
                        <a:t>更改某设备类别的报废年限</a:t>
                      </a:r>
                      <a:endParaRPr lang="en-US" altLang="zh-CN"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信息查询</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对各种信息进行查询，包括简单、组合、模糊查询，例如查询设备基本信息，何时、多少价格购置的设备等</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90000"/>
                        </a:lnSpc>
                        <a:spcBef>
                          <a:spcPts val="0"/>
                        </a:spcBef>
                        <a:spcAft>
                          <a:spcPts val="0"/>
                        </a:spcAft>
                        <a:buClrTx/>
                        <a:buSzTx/>
                        <a:buFontTx/>
                        <a:buNone/>
                        <a:defRPr/>
                      </a:pPr>
                      <a:r>
                        <a:rPr lang="zh-CN" altLang="en-US" sz="1600" dirty="0">
                          <a:solidFill>
                            <a:schemeClr val="tx1"/>
                          </a:solidFill>
                          <a:latin typeface="楷体" panose="02010609060101010101" pitchFamily="49" charset="-122"/>
                          <a:ea typeface="楷体" panose="02010609060101010101" pitchFamily="49" charset="-122"/>
                        </a:rPr>
                        <a:t>信息排序</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对各种信息进行排序，包括按单一属性、按多属性排序等，尽可能对查询结果进行多种排序（例如对查询出来的设备按照购入时间进行升序排序）</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信息统计</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进行统计，包括按单一属性、按多属性统计、预设统计、按条件统计等（例如统计某类设备的数量、某房间的设备数量、指定的时间区间内新购买或者报废的各种类型的设备数量、某段时间内报废的设备数量等）</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250186">
                <a:tc vMerge="1">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系统维护</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对自己的密码进行维护、对实验员和一般用户的密码进行重置、数据备份、数据恢复</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295522">
                <a:tc vMerge="1">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其他</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可增加其他有用的功能</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bl>
          </a:graphicData>
        </a:graphic>
      </p:graphicFrame>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rrowheads="1"/>
          </p:cNvSpPr>
          <p:nvPr>
            <p:ph type="title"/>
          </p:nvPr>
        </p:nvSpPr>
        <p:spPr/>
        <p:txBody>
          <a:bodyPr>
            <a:normAutofit/>
          </a:bodyPr>
          <a:lstStyle/>
          <a:p>
            <a:r>
              <a:rPr lang="zh-CN" altLang="en-US" dirty="0"/>
              <a:t>课设题目</a:t>
            </a:r>
            <a:endParaRPr lang="zh-CN" altLang="en-US" dirty="0"/>
          </a:p>
        </p:txBody>
      </p:sp>
      <p:sp>
        <p:nvSpPr>
          <p:cNvPr id="10" name="内容占位符 9"/>
          <p:cNvSpPr>
            <a:spLocks noGrp="1"/>
          </p:cNvSpPr>
          <p:nvPr>
            <p:ph idx="1"/>
          </p:nvPr>
        </p:nvSpPr>
        <p:spPr>
          <a:xfrm>
            <a:off x="457200" y="1000698"/>
            <a:ext cx="8507288" cy="5112568"/>
          </a:xfrm>
        </p:spPr>
        <p:txBody>
          <a:bodyPr>
            <a:noAutofit/>
          </a:bodyPr>
          <a:lstStyle/>
          <a:p>
            <a:pPr>
              <a:lnSpc>
                <a:spcPct val="90000"/>
              </a:lnSpc>
            </a:pPr>
            <a:r>
              <a:rPr lang="zh-CN" altLang="en-US" sz="2400" dirty="0"/>
              <a:t>题目</a:t>
            </a:r>
            <a:r>
              <a:rPr lang="en-US" altLang="zh-CN" sz="2400" dirty="0"/>
              <a:t>7</a:t>
            </a:r>
            <a:r>
              <a:rPr lang="zh-CN" altLang="en-US" sz="2400" dirty="0"/>
              <a:t>：实验设备管理系统</a:t>
            </a:r>
            <a:endParaRPr lang="en-US" altLang="zh-CN" sz="2400" dirty="0"/>
          </a:p>
          <a:p>
            <a:pPr lvl="1">
              <a:lnSpc>
                <a:spcPct val="90000"/>
              </a:lnSpc>
            </a:pPr>
            <a:r>
              <a:rPr lang="zh-CN" altLang="en-US" sz="2200" dirty="0"/>
              <a:t>主要功能说明</a:t>
            </a:r>
            <a:endParaRPr lang="en-US" altLang="zh-CN" sz="2200" dirty="0"/>
          </a:p>
          <a:p>
            <a:pPr lvl="2">
              <a:lnSpc>
                <a:spcPct val="90000"/>
              </a:lnSpc>
            </a:pPr>
            <a:r>
              <a:rPr lang="zh-CN" altLang="en-US" sz="2000" dirty="0"/>
              <a:t>系统共有三个角色：管理员、实验员、一般用户</a:t>
            </a:r>
            <a:endParaRPr lang="en-US" altLang="zh-CN" sz="2000" dirty="0"/>
          </a:p>
          <a:p>
            <a:pPr marL="457200" lvl="1" indent="0">
              <a:lnSpc>
                <a:spcPct val="90000"/>
              </a:lnSpc>
              <a:buNone/>
            </a:pPr>
            <a:br>
              <a:rPr lang="zh-CN" altLang="en-US" dirty="0"/>
            </a:br>
            <a:endParaRPr lang="zh-CN" altLang="en-US" dirty="0"/>
          </a:p>
        </p:txBody>
      </p:sp>
      <p:graphicFrame>
        <p:nvGraphicFramePr>
          <p:cNvPr id="2" name="表格 1"/>
          <p:cNvGraphicFramePr>
            <a:graphicFrameLocks noGrp="1"/>
          </p:cNvGraphicFramePr>
          <p:nvPr/>
        </p:nvGraphicFramePr>
        <p:xfrm>
          <a:off x="179512" y="2440854"/>
          <a:ext cx="8784976" cy="3151818"/>
        </p:xfrm>
        <a:graphic>
          <a:graphicData uri="http://schemas.openxmlformats.org/drawingml/2006/table">
            <a:tbl>
              <a:tblPr firstRow="1" bandRow="1">
                <a:tableStyleId>{5C22544A-7EE6-4342-B048-85BDC9FD1C3A}</a:tableStyleId>
              </a:tblPr>
              <a:tblGrid>
                <a:gridCol w="713310"/>
                <a:gridCol w="942874"/>
                <a:gridCol w="7128792"/>
              </a:tblGrid>
              <a:tr h="411550">
                <a:tc>
                  <a:txBody>
                    <a:bodyPr/>
                    <a:lstStyle/>
                    <a:p>
                      <a:pPr algn="ctr">
                        <a:lnSpc>
                          <a:spcPct val="90000"/>
                        </a:lnSpc>
                      </a:pPr>
                      <a:r>
                        <a:rPr lang="zh-CN" altLang="en-US" sz="1600" b="1" kern="1200" dirty="0">
                          <a:solidFill>
                            <a:schemeClr val="tx1"/>
                          </a:solidFill>
                          <a:latin typeface="楷体" panose="02010609060101010101" pitchFamily="49" charset="-122"/>
                          <a:ea typeface="楷体" panose="02010609060101010101" pitchFamily="49" charset="-122"/>
                          <a:cs typeface="+mn-cs"/>
                        </a:rPr>
                        <a:t>角色</a:t>
                      </a:r>
                      <a:endParaRPr lang="zh-CN" altLang="en-US" sz="1600" b="1" kern="1200" dirty="0">
                        <a:solidFill>
                          <a:schemeClr val="tx1"/>
                        </a:solidFill>
                        <a:latin typeface="楷体" panose="02010609060101010101" pitchFamily="49" charset="-122"/>
                        <a:ea typeface="楷体" panose="02010609060101010101" pitchFamily="49" charset="-122"/>
                        <a:cs typeface="+mn-cs"/>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功能</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说明</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304408">
                <a:tc rowSpan="6">
                  <a:txBody>
                    <a:bodyPr/>
                    <a:lstStyle/>
                    <a:p>
                      <a:pPr algn="ctr"/>
                      <a:r>
                        <a:rPr lang="zh-CN" altLang="en-US" sz="1600" dirty="0">
                          <a:solidFill>
                            <a:schemeClr val="tx1"/>
                          </a:solidFill>
                          <a:latin typeface="楷体" panose="02010609060101010101" pitchFamily="49" charset="-122"/>
                          <a:ea typeface="楷体" panose="02010609060101010101" pitchFamily="49" charset="-122"/>
                        </a:rPr>
                        <a:t>实验员</a:t>
                      </a:r>
                      <a:endParaRPr lang="zh-CN" altLang="en-US" sz="16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设备管理</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ym typeface="Wingdings 2" panose="05020102010507070707" pitchFamily="18" charset="2"/>
                        </a:rPr>
                        <a:t></a:t>
                      </a:r>
                      <a:r>
                        <a:rPr lang="zh-CN" altLang="en-US" sz="1600" kern="1200" dirty="0">
                          <a:solidFill>
                            <a:schemeClr val="tx1"/>
                          </a:solidFill>
                          <a:latin typeface="楷体" panose="02010609060101010101" pitchFamily="49" charset="-122"/>
                          <a:ea typeface="楷体" panose="02010609060101010101" pitchFamily="49" charset="-122"/>
                          <a:cs typeface="+mn-cs"/>
                          <a:sym typeface="Wingdings 2" panose="05020102010507070707" pitchFamily="18" charset="2"/>
                        </a:rPr>
                        <a:t>设备报废：对设备进行报废处理</a:t>
                      </a:r>
                      <a:r>
                        <a:rPr lang="zh-CN" altLang="en-US" sz="1600" dirty="0">
                          <a:solidFill>
                            <a:schemeClr val="tx1"/>
                          </a:solidFill>
                          <a:latin typeface="楷体" panose="02010609060101010101" pitchFamily="49" charset="-122"/>
                          <a:ea typeface="楷体" panose="02010609060101010101" pitchFamily="49" charset="-122"/>
                        </a:rPr>
                        <a:t>；</a:t>
                      </a:r>
                      <a:endParaRPr lang="en-US" altLang="zh-CN" sz="1600" dirty="0">
                        <a:solidFill>
                          <a:schemeClr val="tx1"/>
                        </a:solidFill>
                        <a:latin typeface="楷体" panose="02010609060101010101" pitchFamily="49" charset="-122"/>
                        <a:ea typeface="楷体" panose="02010609060101010101" pitchFamily="49" charset="-122"/>
                      </a:endParaRPr>
                    </a:p>
                    <a:p>
                      <a:pPr algn="l">
                        <a:lnSpc>
                          <a:spcPct val="90000"/>
                        </a:lnSpc>
                      </a:pPr>
                      <a:r>
                        <a:rPr lang="zh-CN" altLang="en-US" sz="1600" dirty="0">
                          <a:sym typeface="Wingdings 2" panose="05020102010507070707" pitchFamily="18" charset="2"/>
                        </a:rPr>
                        <a:t></a:t>
                      </a:r>
                      <a:r>
                        <a:rPr lang="zh-CN" altLang="en-US" sz="1600" dirty="0">
                          <a:solidFill>
                            <a:schemeClr val="tx1"/>
                          </a:solidFill>
                          <a:latin typeface="楷体" panose="02010609060101010101" pitchFamily="49" charset="-122"/>
                          <a:ea typeface="楷体" panose="02010609060101010101" pitchFamily="49" charset="-122"/>
                        </a:rPr>
                        <a:t>设备维修：对设备的维修情况进行处理；</a:t>
                      </a:r>
                      <a:endParaRPr lang="en-US" altLang="zh-CN" sz="1600" dirty="0">
                        <a:solidFill>
                          <a:schemeClr val="tx1"/>
                        </a:solidFill>
                        <a:latin typeface="楷体" panose="02010609060101010101" pitchFamily="49" charset="-122"/>
                        <a:ea typeface="楷体" panose="02010609060101010101" pitchFamily="49" charset="-122"/>
                      </a:endParaRPr>
                    </a:p>
                    <a:p>
                      <a:pPr algn="l">
                        <a:lnSpc>
                          <a:spcPct val="90000"/>
                        </a:lnSpc>
                      </a:pPr>
                      <a:r>
                        <a:rPr lang="zh-CN" altLang="en-US" sz="1600" kern="1200" dirty="0">
                          <a:solidFill>
                            <a:schemeClr val="dk1"/>
                          </a:solidFill>
                          <a:latin typeface="+mn-lt"/>
                          <a:ea typeface="+mn-ea"/>
                          <a:cs typeface="+mn-cs"/>
                          <a:sym typeface="Wingdings" panose="05000000000000000000" pitchFamily="2" charset="2"/>
                        </a:rPr>
                        <a:t></a:t>
                      </a:r>
                      <a:r>
                        <a:rPr lang="zh-CN" altLang="en-US" sz="1600" dirty="0">
                          <a:solidFill>
                            <a:schemeClr val="tx1"/>
                          </a:solidFill>
                          <a:latin typeface="楷体" panose="02010609060101010101" pitchFamily="49" charset="-122"/>
                          <a:ea typeface="楷体" panose="02010609060101010101" pitchFamily="49" charset="-122"/>
                        </a:rPr>
                        <a:t>设备遗失或损坏处理：</a:t>
                      </a:r>
                      <a:r>
                        <a:rPr lang="zh-CN" altLang="en-US" sz="1600" kern="1200" dirty="0">
                          <a:solidFill>
                            <a:schemeClr val="tx1"/>
                          </a:solidFill>
                          <a:latin typeface="楷体" panose="02010609060101010101" pitchFamily="49" charset="-122"/>
                          <a:ea typeface="楷体" panose="02010609060101010101" pitchFamily="49" charset="-122"/>
                          <a:cs typeface="+mn-cs"/>
                          <a:sym typeface="Wingdings 2" panose="05020102010507070707" pitchFamily="18" charset="2"/>
                        </a:rPr>
                        <a:t>对设备进行遗失或损坏处理</a:t>
                      </a:r>
                      <a:endParaRPr lang="en-US" altLang="zh-CN"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信息查询</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对各种信息进行查询，包括简单、组合、模糊查询，例如查询设备基本信息，何时、多少价格购置的设备等</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90000"/>
                        </a:lnSpc>
                        <a:spcBef>
                          <a:spcPts val="0"/>
                        </a:spcBef>
                        <a:spcAft>
                          <a:spcPts val="0"/>
                        </a:spcAft>
                        <a:buClrTx/>
                        <a:buSzTx/>
                        <a:buFontTx/>
                        <a:buNone/>
                        <a:defRPr/>
                      </a:pPr>
                      <a:r>
                        <a:rPr lang="zh-CN" altLang="en-US" sz="1600" dirty="0">
                          <a:solidFill>
                            <a:schemeClr val="tx1"/>
                          </a:solidFill>
                          <a:latin typeface="楷体" panose="02010609060101010101" pitchFamily="49" charset="-122"/>
                          <a:ea typeface="楷体" panose="02010609060101010101" pitchFamily="49" charset="-122"/>
                        </a:rPr>
                        <a:t>信息排序</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对各种信息进行排序，包括按单一属性、按多属性排序等，尽可能对查询结果进行多种排序（例如对查询出来的设备按照购入时间进行升序排序）</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信息统计</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进行统计，包括按单一属性、按多属性统计、预设统计、按条件统计等（例如统计某类设备的数量、某房间的设备数量、指定的时间区间内新购买或者报废的各种类型的设备数量、某段时间内报废的设备数量等）</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250186">
                <a:tc vMerge="1">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系统维护</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对自己的密码进行维护</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295522">
                <a:tc vMerge="1">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其他</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可增加其他有用的功能</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bl>
          </a:graphicData>
        </a:graphic>
      </p:graphicFrame>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rrowheads="1"/>
          </p:cNvSpPr>
          <p:nvPr>
            <p:ph type="title"/>
          </p:nvPr>
        </p:nvSpPr>
        <p:spPr/>
        <p:txBody>
          <a:bodyPr>
            <a:normAutofit/>
          </a:bodyPr>
          <a:lstStyle/>
          <a:p>
            <a:r>
              <a:rPr lang="zh-CN" altLang="en-US" dirty="0"/>
              <a:t>课设题目</a:t>
            </a:r>
            <a:endParaRPr lang="zh-CN" altLang="en-US" dirty="0"/>
          </a:p>
        </p:txBody>
      </p:sp>
      <p:sp>
        <p:nvSpPr>
          <p:cNvPr id="10" name="内容占位符 9"/>
          <p:cNvSpPr>
            <a:spLocks noGrp="1"/>
          </p:cNvSpPr>
          <p:nvPr>
            <p:ph idx="1"/>
          </p:nvPr>
        </p:nvSpPr>
        <p:spPr>
          <a:xfrm>
            <a:off x="457200" y="1000698"/>
            <a:ext cx="8507288" cy="5112568"/>
          </a:xfrm>
        </p:spPr>
        <p:txBody>
          <a:bodyPr>
            <a:noAutofit/>
          </a:bodyPr>
          <a:lstStyle/>
          <a:p>
            <a:pPr>
              <a:lnSpc>
                <a:spcPct val="90000"/>
              </a:lnSpc>
            </a:pPr>
            <a:r>
              <a:rPr lang="zh-CN" altLang="en-US" sz="2400" dirty="0"/>
              <a:t>题目</a:t>
            </a:r>
            <a:r>
              <a:rPr lang="en-US" altLang="zh-CN" sz="2400" dirty="0"/>
              <a:t>7</a:t>
            </a:r>
            <a:r>
              <a:rPr lang="zh-CN" altLang="en-US" sz="2400" dirty="0"/>
              <a:t>：实验设备管理系统</a:t>
            </a:r>
            <a:endParaRPr lang="en-US" altLang="zh-CN" sz="2400" dirty="0"/>
          </a:p>
          <a:p>
            <a:pPr lvl="1">
              <a:lnSpc>
                <a:spcPct val="90000"/>
              </a:lnSpc>
            </a:pPr>
            <a:r>
              <a:rPr lang="zh-CN" altLang="en-US" sz="2200" dirty="0"/>
              <a:t>主要功能说明</a:t>
            </a:r>
            <a:endParaRPr lang="en-US" altLang="zh-CN" sz="2200" dirty="0"/>
          </a:p>
          <a:p>
            <a:pPr lvl="2">
              <a:lnSpc>
                <a:spcPct val="90000"/>
              </a:lnSpc>
            </a:pPr>
            <a:r>
              <a:rPr lang="zh-CN" altLang="en-US" sz="2000" dirty="0"/>
              <a:t>系统共有三个角色：管理员、实验员、一般用户</a:t>
            </a:r>
            <a:endParaRPr lang="en-US" altLang="zh-CN" sz="2000" dirty="0"/>
          </a:p>
          <a:p>
            <a:pPr marL="457200" lvl="1" indent="0">
              <a:lnSpc>
                <a:spcPct val="90000"/>
              </a:lnSpc>
              <a:buNone/>
            </a:pPr>
            <a:br>
              <a:rPr lang="zh-CN" altLang="en-US" dirty="0"/>
            </a:br>
            <a:endParaRPr lang="zh-CN" altLang="en-US" dirty="0"/>
          </a:p>
        </p:txBody>
      </p:sp>
      <p:graphicFrame>
        <p:nvGraphicFramePr>
          <p:cNvPr id="2" name="表格 1"/>
          <p:cNvGraphicFramePr>
            <a:graphicFrameLocks noGrp="1"/>
          </p:cNvGraphicFramePr>
          <p:nvPr/>
        </p:nvGraphicFramePr>
        <p:xfrm>
          <a:off x="179512" y="2440854"/>
          <a:ext cx="8784976" cy="2493450"/>
        </p:xfrm>
        <a:graphic>
          <a:graphicData uri="http://schemas.openxmlformats.org/drawingml/2006/table">
            <a:tbl>
              <a:tblPr firstRow="1" bandRow="1">
                <a:tableStyleId>{5C22544A-7EE6-4342-B048-85BDC9FD1C3A}</a:tableStyleId>
              </a:tblPr>
              <a:tblGrid>
                <a:gridCol w="713310"/>
                <a:gridCol w="942874"/>
                <a:gridCol w="7128792"/>
              </a:tblGrid>
              <a:tr h="411550">
                <a:tc>
                  <a:txBody>
                    <a:bodyPr/>
                    <a:lstStyle/>
                    <a:p>
                      <a:pPr algn="ctr">
                        <a:lnSpc>
                          <a:spcPct val="90000"/>
                        </a:lnSpc>
                      </a:pPr>
                      <a:r>
                        <a:rPr lang="zh-CN" altLang="en-US" sz="1600" b="1" kern="1200" dirty="0">
                          <a:solidFill>
                            <a:schemeClr val="tx1"/>
                          </a:solidFill>
                          <a:latin typeface="楷体" panose="02010609060101010101" pitchFamily="49" charset="-122"/>
                          <a:ea typeface="楷体" panose="02010609060101010101" pitchFamily="49" charset="-122"/>
                          <a:cs typeface="+mn-cs"/>
                        </a:rPr>
                        <a:t>角色</a:t>
                      </a:r>
                      <a:endParaRPr lang="zh-CN" altLang="en-US" sz="1600" b="1" kern="1200" dirty="0">
                        <a:solidFill>
                          <a:schemeClr val="tx1"/>
                        </a:solidFill>
                        <a:latin typeface="楷体" panose="02010609060101010101" pitchFamily="49" charset="-122"/>
                        <a:ea typeface="楷体" panose="02010609060101010101" pitchFamily="49" charset="-122"/>
                        <a:cs typeface="+mn-cs"/>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功能</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说明</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rowSpan="5">
                  <a:txBody>
                    <a:bodyPr/>
                    <a:lstStyle/>
                    <a:p>
                      <a:pPr algn="ctr"/>
                      <a:r>
                        <a:rPr lang="zh-CN" altLang="en-US" sz="1600" dirty="0">
                          <a:solidFill>
                            <a:schemeClr val="tx1"/>
                          </a:solidFill>
                          <a:latin typeface="楷体" panose="02010609060101010101" pitchFamily="49" charset="-122"/>
                          <a:ea typeface="楷体" panose="02010609060101010101" pitchFamily="49" charset="-122"/>
                        </a:rPr>
                        <a:t>一般用户</a:t>
                      </a:r>
                      <a:endParaRPr lang="zh-CN" altLang="en-US" sz="16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信息查询</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对各种信息进行查询，包括简单、组合、模糊查询，例如查询设备基本信息，何时、多少价格购置的设备等</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90000"/>
                        </a:lnSpc>
                        <a:spcBef>
                          <a:spcPts val="0"/>
                        </a:spcBef>
                        <a:spcAft>
                          <a:spcPts val="0"/>
                        </a:spcAft>
                        <a:buClrTx/>
                        <a:buSzTx/>
                        <a:buFontTx/>
                        <a:buNone/>
                        <a:defRPr/>
                      </a:pPr>
                      <a:r>
                        <a:rPr lang="zh-CN" altLang="en-US" sz="1600" dirty="0">
                          <a:solidFill>
                            <a:schemeClr val="tx1"/>
                          </a:solidFill>
                          <a:latin typeface="楷体" panose="02010609060101010101" pitchFamily="49" charset="-122"/>
                          <a:ea typeface="楷体" panose="02010609060101010101" pitchFamily="49" charset="-122"/>
                        </a:rPr>
                        <a:t>信息排序</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对各种信息进行排序，包括按单一属性、按多属性排序等，尽可能对查询结果进行多种排序（例如对查询出来的设备按照购入时间进行升序排序）</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信息统计</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进行统计，包括按单一属性、按多属性统计、预设统计、按条件统计等（例如统计某类设备的数量、某房间的设备数量、指定的时间区间内新购买或者报废的各种类型的设备数量、某段时间内报废的设备数量等）</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250186">
                <a:tc vMerge="1">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系统维护</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对自己的密码进行维护</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295522">
                <a:tc vMerge="1">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其他</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可增加其他有用的功能</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bl>
          </a:graphicData>
        </a:graphic>
      </p:graphicFrame>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Rot="1" noChangeArrowheads="1"/>
          </p:cNvSpPr>
          <p:nvPr>
            <p:ph type="title"/>
          </p:nvPr>
        </p:nvSpPr>
        <p:spPr/>
        <p:txBody>
          <a:bodyPr/>
          <a:lstStyle/>
          <a:p>
            <a:r>
              <a:rPr lang="zh-CN" altLang="en-US" dirty="0"/>
              <a:t>课设题目</a:t>
            </a:r>
            <a:endParaRPr lang="zh-CN" altLang="en-US" dirty="0"/>
          </a:p>
        </p:txBody>
      </p:sp>
      <p:sp>
        <p:nvSpPr>
          <p:cNvPr id="19459" name="Rectangle 3"/>
          <p:cNvSpPr>
            <a:spLocks noGrp="1" noRot="1" noChangeArrowheads="1"/>
          </p:cNvSpPr>
          <p:nvPr>
            <p:ph type="body" idx="1"/>
          </p:nvPr>
        </p:nvSpPr>
        <p:spPr/>
        <p:txBody>
          <a:bodyPr>
            <a:normAutofit fontScale="70000" lnSpcReduction="20000"/>
          </a:bodyPr>
          <a:lstStyle/>
          <a:p>
            <a:pPr>
              <a:lnSpc>
                <a:spcPct val="120000"/>
              </a:lnSpc>
            </a:pPr>
            <a:r>
              <a:rPr lang="zh-CN" altLang="en-US" dirty="0"/>
              <a:t>题目</a:t>
            </a:r>
            <a:r>
              <a:rPr lang="en-US" altLang="zh-CN" dirty="0"/>
              <a:t>8</a:t>
            </a:r>
            <a:r>
              <a:rPr lang="zh-CN" altLang="en-US" dirty="0"/>
              <a:t>：酒店预订管理系统</a:t>
            </a:r>
            <a:endParaRPr lang="en-US" altLang="zh-CN" dirty="0"/>
          </a:p>
          <a:p>
            <a:pPr lvl="1">
              <a:lnSpc>
                <a:spcPct val="120000"/>
              </a:lnSpc>
            </a:pPr>
            <a:r>
              <a:rPr lang="zh-CN" altLang="en-US" dirty="0"/>
              <a:t>针对酒店预订系统进行开发。</a:t>
            </a:r>
            <a:endParaRPr lang="en-US" altLang="zh-CN" dirty="0"/>
          </a:p>
          <a:p>
            <a:pPr lvl="1">
              <a:lnSpc>
                <a:spcPct val="120000"/>
              </a:lnSpc>
            </a:pPr>
            <a:r>
              <a:rPr lang="zh-CN" altLang="en-US" dirty="0"/>
              <a:t>背景说明</a:t>
            </a:r>
            <a:endParaRPr lang="en-US" altLang="zh-CN" dirty="0"/>
          </a:p>
          <a:p>
            <a:pPr lvl="2">
              <a:lnSpc>
                <a:spcPct val="120000"/>
              </a:lnSpc>
            </a:pPr>
            <a:r>
              <a:rPr lang="zh-CN" altLang="en-US" dirty="0"/>
              <a:t>酒店的客房有多种类型，如大床房、双床房等。酒店客房的种类可以动态调整和设置，如增加、修改、删除等。</a:t>
            </a:r>
            <a:endParaRPr lang="en-US" altLang="zh-CN" dirty="0"/>
          </a:p>
          <a:p>
            <a:pPr lvl="2">
              <a:lnSpc>
                <a:spcPct val="120000"/>
              </a:lnSpc>
            </a:pPr>
            <a:r>
              <a:rPr lang="zh-CN" altLang="en-US" dirty="0"/>
              <a:t>酒店包含多间客房，每间客房都属于一种类型。酒店客房的数量也是可以动态设置和调整的，如从</a:t>
            </a:r>
            <a:r>
              <a:rPr lang="en-US" altLang="zh-CN" dirty="0"/>
              <a:t>100</a:t>
            </a:r>
            <a:r>
              <a:rPr lang="zh-CN" altLang="en-US" dirty="0"/>
              <a:t>间增加到</a:t>
            </a:r>
            <a:r>
              <a:rPr lang="en-US" altLang="zh-CN" dirty="0"/>
              <a:t>120</a:t>
            </a:r>
            <a:r>
              <a:rPr lang="zh-CN" altLang="en-US" dirty="0"/>
              <a:t>间等。</a:t>
            </a:r>
            <a:endParaRPr lang="en-US" altLang="zh-CN" dirty="0"/>
          </a:p>
          <a:p>
            <a:pPr lvl="2">
              <a:lnSpc>
                <a:spcPct val="120000"/>
              </a:lnSpc>
            </a:pPr>
            <a:r>
              <a:rPr lang="zh-CN" altLang="en-US" dirty="0"/>
              <a:t>每种类别的客房、甚至每间客房的价格都可能不同，可自行设置。</a:t>
            </a:r>
            <a:endParaRPr lang="en-US" altLang="zh-CN" dirty="0"/>
          </a:p>
          <a:p>
            <a:pPr lvl="2">
              <a:lnSpc>
                <a:spcPct val="120000"/>
              </a:lnSpc>
            </a:pPr>
            <a:r>
              <a:rPr lang="zh-CN" altLang="en-US" dirty="0"/>
              <a:t>每间客房在不同时间的价格也可能不同，比如淡季便宜、旺季贵；周末要比平时贵一些等。</a:t>
            </a:r>
            <a:endParaRPr lang="en-US" altLang="zh-CN" dirty="0"/>
          </a:p>
          <a:p>
            <a:pPr lvl="2">
              <a:lnSpc>
                <a:spcPct val="120000"/>
              </a:lnSpc>
            </a:pPr>
            <a:r>
              <a:rPr lang="zh-CN" altLang="en-US" dirty="0"/>
              <a:t>每间客房某天的状态可分为：空闲、已预订、已入住等。</a:t>
            </a:r>
            <a:endParaRPr lang="en-US" altLang="zh-CN" dirty="0"/>
          </a:p>
          <a:p>
            <a:pPr lvl="2">
              <a:lnSpc>
                <a:spcPct val="120000"/>
              </a:lnSpc>
            </a:pPr>
            <a:r>
              <a:rPr lang="zh-CN" altLang="en-US" dirty="0"/>
              <a:t>酒店的客人也有多种类型，比如普通、银卡、金卡、白金卡等，每类顾客的优惠程度不同（例如金卡顾客</a:t>
            </a:r>
            <a:r>
              <a:rPr lang="en-US" altLang="zh-CN" dirty="0"/>
              <a:t>9</a:t>
            </a:r>
            <a:r>
              <a:rPr lang="zh-CN" altLang="en-US" dirty="0"/>
              <a:t>折、白金卡顾客</a:t>
            </a:r>
            <a:r>
              <a:rPr lang="en-US" altLang="zh-CN" dirty="0"/>
              <a:t>8</a:t>
            </a:r>
            <a:r>
              <a:rPr lang="zh-CN" altLang="en-US" dirty="0"/>
              <a:t>折等），且可以动态调整（例如将金卡顾客折扣调整为</a:t>
            </a:r>
            <a:r>
              <a:rPr lang="en-US" altLang="zh-CN" dirty="0"/>
              <a:t>85</a:t>
            </a:r>
            <a:r>
              <a:rPr lang="zh-CN" altLang="en-US" dirty="0"/>
              <a:t>折等）</a:t>
            </a:r>
            <a:endParaRPr lang="en-US" altLang="zh-CN" dirty="0"/>
          </a:p>
          <a:p>
            <a:pPr lvl="2">
              <a:lnSpc>
                <a:spcPct val="120000"/>
              </a:lnSpc>
            </a:pPr>
            <a:r>
              <a:rPr lang="zh-CN" altLang="en-US" dirty="0"/>
              <a:t>客人在预订时，可以指定预订某一房间，也可以不指定房间而在办理入住时由酒店前台分配房间。</a:t>
            </a:r>
            <a:endParaRPr lang="en-US" altLang="zh-CN" dirty="0"/>
          </a:p>
          <a:p>
            <a:pPr lvl="2">
              <a:lnSpc>
                <a:spcPct val="120000"/>
              </a:lnSpc>
            </a:pPr>
            <a:r>
              <a:rPr lang="zh-CN" altLang="en-US" dirty="0"/>
              <a:t>酒店将记录每个客人的信息、每次预订的信息、入住信息。</a:t>
            </a:r>
            <a:endParaRPr lang="zh-CN" altLang="en-US" dirty="0">
              <a:solidFill>
                <a:srgbClr val="FF0000"/>
              </a:solidFill>
            </a:endParaRPr>
          </a:p>
        </p:txBody>
      </p:sp>
      <p:sp>
        <p:nvSpPr>
          <p:cNvPr id="2" name="矩形 1"/>
          <p:cNvSpPr/>
          <p:nvPr/>
        </p:nvSpPr>
        <p:spPr>
          <a:xfrm>
            <a:off x="683568" y="6237312"/>
            <a:ext cx="7776864" cy="504056"/>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rgbClr val="FF0000"/>
                </a:solidFill>
                <a:latin typeface="楷体" panose="02010609060101010101" pitchFamily="49" charset="-122"/>
                <a:ea typeface="楷体" panose="02010609060101010101" pitchFamily="49" charset="-122"/>
              </a:rPr>
              <a:t>可以通过自行查看酒店预订</a:t>
            </a:r>
            <a:r>
              <a:rPr lang="en-US" altLang="zh-CN" sz="2000" b="1" dirty="0">
                <a:solidFill>
                  <a:srgbClr val="FF0000"/>
                </a:solidFill>
                <a:latin typeface="楷体" panose="02010609060101010101" pitchFamily="49" charset="-122"/>
                <a:ea typeface="楷体" panose="02010609060101010101" pitchFamily="49" charset="-122"/>
              </a:rPr>
              <a:t>APP</a:t>
            </a:r>
            <a:r>
              <a:rPr lang="zh-CN" altLang="en-US" sz="2000" b="1" dirty="0">
                <a:solidFill>
                  <a:srgbClr val="FF0000"/>
                </a:solidFill>
                <a:latin typeface="楷体" panose="02010609060101010101" pitchFamily="49" charset="-122"/>
                <a:ea typeface="楷体" panose="02010609060101010101" pitchFamily="49" charset="-122"/>
              </a:rPr>
              <a:t>或网站来获取更多信息</a:t>
            </a:r>
            <a:endParaRPr lang="zh-CN" altLang="en-US" sz="2000" b="1" dirty="0">
              <a:solidFill>
                <a:srgbClr val="FF0000"/>
              </a:solidFill>
              <a:latin typeface="楷体" panose="02010609060101010101" pitchFamily="49" charset="-122"/>
              <a:ea typeface="楷体" panose="02010609060101010101" pitchFamily="49" charset="-122"/>
            </a:endParaRP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rrowheads="1"/>
          </p:cNvSpPr>
          <p:nvPr>
            <p:ph type="title"/>
          </p:nvPr>
        </p:nvSpPr>
        <p:spPr/>
        <p:txBody>
          <a:bodyPr>
            <a:normAutofit/>
          </a:bodyPr>
          <a:lstStyle/>
          <a:p>
            <a:r>
              <a:rPr lang="zh-CN" altLang="en-US" dirty="0"/>
              <a:t>课设题目</a:t>
            </a:r>
            <a:endParaRPr lang="zh-CN" altLang="en-US" dirty="0"/>
          </a:p>
        </p:txBody>
      </p:sp>
      <p:sp>
        <p:nvSpPr>
          <p:cNvPr id="10" name="内容占位符 9"/>
          <p:cNvSpPr>
            <a:spLocks noGrp="1"/>
          </p:cNvSpPr>
          <p:nvPr>
            <p:ph idx="1"/>
          </p:nvPr>
        </p:nvSpPr>
        <p:spPr>
          <a:xfrm>
            <a:off x="457200" y="1000698"/>
            <a:ext cx="8507288" cy="5112568"/>
          </a:xfrm>
        </p:spPr>
        <p:txBody>
          <a:bodyPr>
            <a:noAutofit/>
          </a:bodyPr>
          <a:lstStyle/>
          <a:p>
            <a:pPr>
              <a:lnSpc>
                <a:spcPct val="90000"/>
              </a:lnSpc>
            </a:pPr>
            <a:r>
              <a:rPr lang="zh-CN" altLang="en-US" sz="2400" dirty="0"/>
              <a:t>题目</a:t>
            </a:r>
            <a:r>
              <a:rPr lang="en-US" altLang="zh-CN" sz="2400" dirty="0"/>
              <a:t>8</a:t>
            </a:r>
            <a:r>
              <a:rPr lang="zh-CN" altLang="en-US" sz="2400" dirty="0"/>
              <a:t>：酒店预订管理系统</a:t>
            </a:r>
            <a:endParaRPr lang="en-US" altLang="zh-CN" sz="2400" dirty="0"/>
          </a:p>
          <a:p>
            <a:pPr lvl="1">
              <a:lnSpc>
                <a:spcPct val="90000"/>
              </a:lnSpc>
            </a:pPr>
            <a:r>
              <a:rPr lang="zh-CN" altLang="en-US" sz="2200" dirty="0"/>
              <a:t>主要功能说明</a:t>
            </a:r>
            <a:endParaRPr lang="en-US" altLang="zh-CN" sz="2200" dirty="0"/>
          </a:p>
          <a:p>
            <a:pPr lvl="2">
              <a:lnSpc>
                <a:spcPct val="90000"/>
              </a:lnSpc>
            </a:pPr>
            <a:r>
              <a:rPr lang="zh-CN" altLang="en-US" sz="2000" dirty="0"/>
              <a:t>系统共有三个角色：管理员、酒店前台、客人</a:t>
            </a:r>
            <a:endParaRPr lang="en-US" altLang="zh-CN" sz="2000" dirty="0"/>
          </a:p>
          <a:p>
            <a:pPr marL="457200" lvl="1" indent="0">
              <a:lnSpc>
                <a:spcPct val="90000"/>
              </a:lnSpc>
              <a:buNone/>
            </a:pPr>
            <a:br>
              <a:rPr lang="zh-CN" altLang="en-US" dirty="0"/>
            </a:br>
            <a:endParaRPr lang="zh-CN" altLang="en-US" dirty="0"/>
          </a:p>
        </p:txBody>
      </p:sp>
      <p:graphicFrame>
        <p:nvGraphicFramePr>
          <p:cNvPr id="2" name="表格 1"/>
          <p:cNvGraphicFramePr>
            <a:graphicFrameLocks noGrp="1"/>
          </p:cNvGraphicFramePr>
          <p:nvPr/>
        </p:nvGraphicFramePr>
        <p:xfrm>
          <a:off x="179512" y="2060848"/>
          <a:ext cx="8784976" cy="4218368"/>
        </p:xfrm>
        <a:graphic>
          <a:graphicData uri="http://schemas.openxmlformats.org/drawingml/2006/table">
            <a:tbl>
              <a:tblPr firstRow="1" bandRow="1">
                <a:tableStyleId>{5C22544A-7EE6-4342-B048-85BDC9FD1C3A}</a:tableStyleId>
              </a:tblPr>
              <a:tblGrid>
                <a:gridCol w="713310"/>
                <a:gridCol w="942874"/>
                <a:gridCol w="7128792"/>
              </a:tblGrid>
              <a:tr h="411550">
                <a:tc>
                  <a:txBody>
                    <a:bodyPr/>
                    <a:lstStyle/>
                    <a:p>
                      <a:pPr algn="ctr">
                        <a:lnSpc>
                          <a:spcPct val="90000"/>
                        </a:lnSpc>
                      </a:pPr>
                      <a:r>
                        <a:rPr lang="zh-CN" altLang="en-US" sz="1600" b="1" kern="1200" dirty="0">
                          <a:solidFill>
                            <a:schemeClr val="tx1"/>
                          </a:solidFill>
                          <a:latin typeface="楷体" panose="02010609060101010101" pitchFamily="49" charset="-122"/>
                          <a:ea typeface="楷体" panose="02010609060101010101" pitchFamily="49" charset="-122"/>
                          <a:cs typeface="+mn-cs"/>
                        </a:rPr>
                        <a:t>角色</a:t>
                      </a:r>
                      <a:endParaRPr lang="zh-CN" altLang="en-US" sz="1600" b="1" kern="1200" dirty="0">
                        <a:solidFill>
                          <a:schemeClr val="tx1"/>
                        </a:solidFill>
                        <a:latin typeface="楷体" panose="02010609060101010101" pitchFamily="49" charset="-122"/>
                        <a:ea typeface="楷体" panose="02010609060101010101" pitchFamily="49" charset="-122"/>
                        <a:cs typeface="+mn-cs"/>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功能</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说明</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337254">
                <a:tc rowSpan="7">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管理员</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基本信息管理</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对酒店的房间类型、客房、客人类型、的基本信息进行管理，包括增加、修改、删除等。</a:t>
                      </a:r>
                      <a:endParaRPr lang="zh-CN" altLang="en-US" sz="1600" b="1" dirty="0">
                        <a:solidFill>
                          <a:srgbClr val="FF0000"/>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32048">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信息设置管理</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ym typeface="Wingdings 2" panose="05020102010507070707" pitchFamily="18" charset="2"/>
                        </a:rPr>
                        <a:t></a:t>
                      </a:r>
                      <a:r>
                        <a:rPr lang="zh-CN" altLang="en-US" sz="1600" kern="1200" dirty="0">
                          <a:solidFill>
                            <a:schemeClr val="tx1"/>
                          </a:solidFill>
                          <a:latin typeface="楷体" panose="02010609060101010101" pitchFamily="49" charset="-122"/>
                          <a:ea typeface="楷体" panose="02010609060101010101" pitchFamily="49" charset="-122"/>
                          <a:cs typeface="+mn-cs"/>
                          <a:sym typeface="Wingdings 2" panose="05020102010507070707" pitchFamily="18" charset="2"/>
                        </a:rPr>
                        <a:t>调整客房所属房间类型</a:t>
                      </a:r>
                      <a:r>
                        <a:rPr lang="zh-CN" altLang="en-US" sz="1600" dirty="0">
                          <a:solidFill>
                            <a:schemeClr val="tx1"/>
                          </a:solidFill>
                          <a:latin typeface="楷体" panose="02010609060101010101" pitchFamily="49" charset="-122"/>
                          <a:ea typeface="楷体" panose="02010609060101010101" pitchFamily="49" charset="-122"/>
                        </a:rPr>
                        <a:t>；</a:t>
                      </a:r>
                      <a:endParaRPr lang="en-US" altLang="zh-CN" sz="1600" dirty="0">
                        <a:solidFill>
                          <a:schemeClr val="tx1"/>
                        </a:solidFill>
                        <a:latin typeface="楷体" panose="02010609060101010101" pitchFamily="49" charset="-122"/>
                        <a:ea typeface="楷体" panose="02010609060101010101" pitchFamily="49" charset="-122"/>
                      </a:endParaRPr>
                    </a:p>
                    <a:p>
                      <a:pPr algn="l">
                        <a:lnSpc>
                          <a:spcPct val="90000"/>
                        </a:lnSpc>
                      </a:pPr>
                      <a:r>
                        <a:rPr lang="zh-CN" altLang="en-US" sz="1600" dirty="0">
                          <a:sym typeface="Wingdings 2" panose="05020102010507070707" pitchFamily="18" charset="2"/>
                        </a:rPr>
                        <a:t></a:t>
                      </a:r>
                      <a:r>
                        <a:rPr lang="zh-CN" altLang="en-US" sz="1600" dirty="0">
                          <a:solidFill>
                            <a:schemeClr val="tx1"/>
                          </a:solidFill>
                          <a:latin typeface="楷体" panose="02010609060101010101" pitchFamily="49" charset="-122"/>
                          <a:ea typeface="楷体" panose="02010609060101010101" pitchFamily="49" charset="-122"/>
                        </a:rPr>
                        <a:t>调整客人所属类型；</a:t>
                      </a:r>
                      <a:endParaRPr lang="en-US" altLang="zh-CN" sz="1600" dirty="0">
                        <a:solidFill>
                          <a:schemeClr val="tx1"/>
                        </a:solidFill>
                        <a:latin typeface="楷体" panose="02010609060101010101" pitchFamily="49" charset="-122"/>
                        <a:ea typeface="楷体" panose="02010609060101010101" pitchFamily="49" charset="-122"/>
                      </a:endParaRPr>
                    </a:p>
                    <a:p>
                      <a:pPr algn="l">
                        <a:lnSpc>
                          <a:spcPct val="90000"/>
                        </a:lnSpc>
                      </a:pPr>
                      <a:r>
                        <a:rPr lang="zh-CN" altLang="en-US" sz="1600" kern="1200" dirty="0">
                          <a:solidFill>
                            <a:schemeClr val="dk1"/>
                          </a:solidFill>
                          <a:latin typeface="+mn-lt"/>
                          <a:ea typeface="+mn-ea"/>
                          <a:cs typeface="+mn-cs"/>
                          <a:sym typeface="Wingdings" panose="05000000000000000000" pitchFamily="2" charset="2"/>
                        </a:rPr>
                        <a:t></a:t>
                      </a:r>
                      <a:r>
                        <a:rPr lang="zh-CN" altLang="en-US" sz="1600" dirty="0">
                          <a:solidFill>
                            <a:schemeClr val="tx1"/>
                          </a:solidFill>
                          <a:latin typeface="楷体" panose="02010609060101010101" pitchFamily="49" charset="-122"/>
                          <a:ea typeface="楷体" panose="02010609060101010101" pitchFamily="49" charset="-122"/>
                        </a:rPr>
                        <a:t>设置和调整房间类型、每个房间的价格（包括淡季、旺季、平时、周末等）；</a:t>
                      </a:r>
                      <a:endParaRPr lang="en-US" altLang="zh-CN" sz="1600" dirty="0">
                        <a:solidFill>
                          <a:schemeClr val="tx1"/>
                        </a:solidFill>
                        <a:latin typeface="楷体" panose="02010609060101010101" pitchFamily="49" charset="-122"/>
                        <a:ea typeface="楷体" panose="02010609060101010101" pitchFamily="49" charset="-122"/>
                      </a:endParaRPr>
                    </a:p>
                    <a:p>
                      <a:pPr algn="l">
                        <a:lnSpc>
                          <a:spcPct val="90000"/>
                        </a:lnSpc>
                      </a:pPr>
                      <a:r>
                        <a:rPr lang="zh-CN" altLang="zh-CN" sz="1600" dirty="0">
                          <a:solidFill>
                            <a:schemeClr val="tx1"/>
                          </a:solidFill>
                          <a:latin typeface="楷体" panose="02010609060101010101" pitchFamily="49" charset="-122"/>
                          <a:ea typeface="楷体" panose="02010609060101010101" pitchFamily="49" charset="-122"/>
                          <a:sym typeface="Wingdings" panose="05000000000000000000" pitchFamily="2" charset="2"/>
                        </a:rPr>
                        <a:t></a:t>
                      </a:r>
                      <a:r>
                        <a:rPr lang="zh-CN" altLang="en-US" sz="1600" dirty="0">
                          <a:solidFill>
                            <a:schemeClr val="tx1"/>
                          </a:solidFill>
                          <a:latin typeface="楷体" panose="02010609060101010101" pitchFamily="49" charset="-122"/>
                          <a:ea typeface="楷体" panose="02010609060101010101" pitchFamily="49" charset="-122"/>
                        </a:rPr>
                        <a:t>设置和调整客人类型的折扣程度</a:t>
                      </a:r>
                      <a:endParaRPr lang="en-US" altLang="zh-CN"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信息查询</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对各种信息（包括预订和入住信息）进行查询，包括简单、组合、模糊查询，例如查询某客房某时间段是否空、查询某客人预订信息等</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90000"/>
                        </a:lnSpc>
                        <a:spcBef>
                          <a:spcPts val="0"/>
                        </a:spcBef>
                        <a:spcAft>
                          <a:spcPts val="0"/>
                        </a:spcAft>
                        <a:buClrTx/>
                        <a:buSzTx/>
                        <a:buFontTx/>
                        <a:buNone/>
                        <a:defRPr/>
                      </a:pPr>
                      <a:r>
                        <a:rPr lang="zh-CN" altLang="en-US" sz="1600" dirty="0">
                          <a:solidFill>
                            <a:schemeClr val="tx1"/>
                          </a:solidFill>
                          <a:latin typeface="楷体" panose="02010609060101010101" pitchFamily="49" charset="-122"/>
                          <a:ea typeface="楷体" panose="02010609060101010101" pitchFamily="49" charset="-122"/>
                        </a:rPr>
                        <a:t>信息排序</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对各种信息（包括预订和入住信息）进行排序，包括按单一属性、按多属性排序等，尽可能对查询结果进行多种排序（例如对查询出来的客房按照房间面积大小进行升序排序）</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信息统计</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对各种信息（包括预订和入住信息）进行统计，包括按单一属性、按多属性统计、预设统计、按条件统计等（例如统计某客人在酒店入住总天数、酒店某段时间内的入住率和预订率等）</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250186">
                <a:tc vMerge="1">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系统维护</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对自己的密码进行维护、对酒店前台和客人的密码进行重置、数据备份、数据恢复</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295522">
                <a:tc vMerge="1">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其他</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可增加其他有用的功能，如增加小时房管理功能等</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bl>
          </a:graphicData>
        </a:graphic>
      </p:graphicFrame>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rrowheads="1"/>
          </p:cNvSpPr>
          <p:nvPr>
            <p:ph type="title"/>
          </p:nvPr>
        </p:nvSpPr>
        <p:spPr/>
        <p:txBody>
          <a:bodyPr>
            <a:normAutofit/>
          </a:bodyPr>
          <a:lstStyle/>
          <a:p>
            <a:r>
              <a:rPr lang="zh-CN" altLang="en-US" dirty="0"/>
              <a:t>课设题目</a:t>
            </a:r>
            <a:endParaRPr lang="zh-CN" altLang="en-US" dirty="0"/>
          </a:p>
        </p:txBody>
      </p:sp>
      <p:sp>
        <p:nvSpPr>
          <p:cNvPr id="10" name="内容占位符 9"/>
          <p:cNvSpPr>
            <a:spLocks noGrp="1"/>
          </p:cNvSpPr>
          <p:nvPr>
            <p:ph idx="1"/>
          </p:nvPr>
        </p:nvSpPr>
        <p:spPr>
          <a:xfrm>
            <a:off x="457200" y="1000698"/>
            <a:ext cx="8507288" cy="5112568"/>
          </a:xfrm>
        </p:spPr>
        <p:txBody>
          <a:bodyPr>
            <a:noAutofit/>
          </a:bodyPr>
          <a:lstStyle/>
          <a:p>
            <a:pPr>
              <a:lnSpc>
                <a:spcPct val="90000"/>
              </a:lnSpc>
            </a:pPr>
            <a:r>
              <a:rPr lang="zh-CN" altLang="en-US" sz="2400" dirty="0"/>
              <a:t>题目</a:t>
            </a:r>
            <a:r>
              <a:rPr lang="en-US" altLang="zh-CN" sz="2400" dirty="0"/>
              <a:t>8</a:t>
            </a:r>
            <a:r>
              <a:rPr lang="zh-CN" altLang="en-US" sz="2400" dirty="0"/>
              <a:t>：酒店预订管理系统</a:t>
            </a:r>
            <a:endParaRPr lang="en-US" altLang="zh-CN" sz="2400" dirty="0"/>
          </a:p>
          <a:p>
            <a:pPr lvl="1">
              <a:lnSpc>
                <a:spcPct val="90000"/>
              </a:lnSpc>
            </a:pPr>
            <a:r>
              <a:rPr lang="zh-CN" altLang="en-US" sz="2200" dirty="0"/>
              <a:t>主要功能说明</a:t>
            </a:r>
            <a:endParaRPr lang="en-US" altLang="zh-CN" sz="2200" dirty="0"/>
          </a:p>
          <a:p>
            <a:pPr lvl="2">
              <a:lnSpc>
                <a:spcPct val="90000"/>
              </a:lnSpc>
            </a:pPr>
            <a:r>
              <a:rPr lang="zh-CN" altLang="en-US" sz="2000" dirty="0"/>
              <a:t>系统共有三个角色：管理员、酒店前台、客人</a:t>
            </a:r>
            <a:endParaRPr lang="en-US" altLang="zh-CN" sz="2000" dirty="0"/>
          </a:p>
          <a:p>
            <a:pPr marL="457200" lvl="1" indent="0">
              <a:lnSpc>
                <a:spcPct val="90000"/>
              </a:lnSpc>
              <a:buNone/>
            </a:pPr>
            <a:br>
              <a:rPr lang="zh-CN" altLang="en-US" dirty="0"/>
            </a:br>
            <a:endParaRPr lang="zh-CN" altLang="en-US" dirty="0"/>
          </a:p>
        </p:txBody>
      </p:sp>
      <p:graphicFrame>
        <p:nvGraphicFramePr>
          <p:cNvPr id="4" name="表格 3"/>
          <p:cNvGraphicFramePr>
            <a:graphicFrameLocks noGrp="1"/>
          </p:cNvGraphicFramePr>
          <p:nvPr/>
        </p:nvGraphicFramePr>
        <p:xfrm>
          <a:off x="179512" y="2440854"/>
          <a:ext cx="8784976" cy="3151818"/>
        </p:xfrm>
        <a:graphic>
          <a:graphicData uri="http://schemas.openxmlformats.org/drawingml/2006/table">
            <a:tbl>
              <a:tblPr firstRow="1" bandRow="1">
                <a:tableStyleId>{5C22544A-7EE6-4342-B048-85BDC9FD1C3A}</a:tableStyleId>
              </a:tblPr>
              <a:tblGrid>
                <a:gridCol w="713310"/>
                <a:gridCol w="942874"/>
                <a:gridCol w="7128792"/>
              </a:tblGrid>
              <a:tr h="411550">
                <a:tc>
                  <a:txBody>
                    <a:bodyPr/>
                    <a:lstStyle/>
                    <a:p>
                      <a:pPr algn="ctr">
                        <a:lnSpc>
                          <a:spcPct val="90000"/>
                        </a:lnSpc>
                      </a:pPr>
                      <a:r>
                        <a:rPr lang="zh-CN" altLang="en-US" sz="1600" b="1" kern="1200" dirty="0">
                          <a:solidFill>
                            <a:schemeClr val="tx1"/>
                          </a:solidFill>
                          <a:latin typeface="楷体" panose="02010609060101010101" pitchFamily="49" charset="-122"/>
                          <a:ea typeface="楷体" panose="02010609060101010101" pitchFamily="49" charset="-122"/>
                          <a:cs typeface="+mn-cs"/>
                        </a:rPr>
                        <a:t>角色</a:t>
                      </a:r>
                      <a:endParaRPr lang="zh-CN" altLang="en-US" sz="1600" b="1" kern="1200" dirty="0">
                        <a:solidFill>
                          <a:schemeClr val="tx1"/>
                        </a:solidFill>
                        <a:latin typeface="楷体" panose="02010609060101010101" pitchFamily="49" charset="-122"/>
                        <a:ea typeface="楷体" panose="02010609060101010101" pitchFamily="49" charset="-122"/>
                        <a:cs typeface="+mn-cs"/>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功能</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说明</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rowSpan="6">
                  <a:txBody>
                    <a:bodyPr/>
                    <a:lstStyle/>
                    <a:p>
                      <a:pPr algn="ctr"/>
                      <a:r>
                        <a:rPr lang="zh-CN" altLang="en-US" sz="1600" dirty="0">
                          <a:solidFill>
                            <a:schemeClr val="tx1"/>
                          </a:solidFill>
                          <a:latin typeface="楷体" panose="02010609060101010101" pitchFamily="49" charset="-122"/>
                          <a:ea typeface="楷体" panose="02010609060101010101" pitchFamily="49" charset="-122"/>
                        </a:rPr>
                        <a:t>酒店前台</a:t>
                      </a:r>
                      <a:endParaRPr lang="zh-CN" altLang="en-US" sz="16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入住管理</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ym typeface="Wingdings 2" panose="05020102010507070707" pitchFamily="18" charset="2"/>
                        </a:rPr>
                        <a:t></a:t>
                      </a:r>
                      <a:r>
                        <a:rPr lang="zh-CN" altLang="en-US" sz="1600" dirty="0">
                          <a:solidFill>
                            <a:schemeClr val="tx1"/>
                          </a:solidFill>
                          <a:latin typeface="楷体" panose="02010609060101010101" pitchFamily="49" charset="-122"/>
                          <a:ea typeface="楷体" panose="02010609060101010101" pitchFamily="49" charset="-122"/>
                        </a:rPr>
                        <a:t>办理已经预订客人的入住手续</a:t>
                      </a:r>
                      <a:r>
                        <a:rPr lang="en-US" altLang="zh-CN" sz="1600" dirty="0">
                          <a:solidFill>
                            <a:schemeClr val="tx1"/>
                          </a:solidFill>
                          <a:latin typeface="楷体" panose="02010609060101010101" pitchFamily="49" charset="-122"/>
                          <a:ea typeface="楷体" panose="02010609060101010101" pitchFamily="49" charset="-122"/>
                        </a:rPr>
                        <a:t>,</a:t>
                      </a:r>
                      <a:r>
                        <a:rPr lang="zh-CN" altLang="en-US" sz="1600" dirty="0">
                          <a:solidFill>
                            <a:schemeClr val="tx1"/>
                          </a:solidFill>
                          <a:latin typeface="楷体" panose="02010609060101010101" pitchFamily="49" charset="-122"/>
                          <a:ea typeface="楷体" panose="02010609060101010101" pitchFamily="49" charset="-122"/>
                        </a:rPr>
                        <a:t>如果该客人未指定房间，为其分配客房；</a:t>
                      </a:r>
                      <a:endParaRPr lang="en-US" altLang="zh-CN" sz="1600" dirty="0">
                        <a:solidFill>
                          <a:schemeClr val="tx1"/>
                        </a:solidFill>
                        <a:latin typeface="楷体" panose="02010609060101010101" pitchFamily="49" charset="-122"/>
                        <a:ea typeface="楷体" panose="02010609060101010101" pitchFamily="49" charset="-122"/>
                      </a:endParaRPr>
                    </a:p>
                    <a:p>
                      <a:pPr algn="l">
                        <a:lnSpc>
                          <a:spcPct val="90000"/>
                        </a:lnSpc>
                      </a:pPr>
                      <a:r>
                        <a:rPr lang="zh-CN" altLang="en-US" sz="1600" dirty="0">
                          <a:sym typeface="Wingdings 2" panose="05020102010507070707" pitchFamily="18" charset="2"/>
                        </a:rPr>
                        <a:t></a:t>
                      </a:r>
                      <a:r>
                        <a:rPr lang="zh-CN" altLang="en-US" sz="1600" dirty="0">
                          <a:solidFill>
                            <a:schemeClr val="tx1"/>
                          </a:solidFill>
                          <a:latin typeface="楷体" panose="02010609060101010101" pitchFamily="49" charset="-122"/>
                          <a:ea typeface="楷体" panose="02010609060101010101" pitchFamily="49" charset="-122"/>
                        </a:rPr>
                        <a:t>办理没有预订的客人的入住手续</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信息查询</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对各种信息（包括预订和入住信息）进行查询，包括简单、组合、模糊查询，例如查询某客房某时间段是否空、查询某客人预订信息等</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90000"/>
                        </a:lnSpc>
                        <a:spcBef>
                          <a:spcPts val="0"/>
                        </a:spcBef>
                        <a:spcAft>
                          <a:spcPts val="0"/>
                        </a:spcAft>
                        <a:buClrTx/>
                        <a:buSzTx/>
                        <a:buFontTx/>
                        <a:buNone/>
                        <a:defRPr/>
                      </a:pPr>
                      <a:r>
                        <a:rPr lang="zh-CN" altLang="en-US" sz="1600" dirty="0">
                          <a:solidFill>
                            <a:schemeClr val="tx1"/>
                          </a:solidFill>
                          <a:latin typeface="楷体" panose="02010609060101010101" pitchFamily="49" charset="-122"/>
                          <a:ea typeface="楷体" panose="02010609060101010101" pitchFamily="49" charset="-122"/>
                        </a:rPr>
                        <a:t>信息排序</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对各种信息（包括预订和入住信息）进行排序，包括按单一属性、按多属性排序等，尽可能对查询结果进行多种排序（例如对查询出来的客房按照房间面积大小进行升序排序）</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信息统计</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对各种信息（包括预订和入住信息）进行统计，包括按单一属性、按多属性统计、预设统计、按条件统计等（例如统计某客人在酒店入住总天数、酒店某段时间内的入住率和预订率等）</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250186">
                <a:tc vMerge="1">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系统维护</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对自己的密码进行维护</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295522">
                <a:tc vMerge="1">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其他</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可增加其他有用的功能</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bl>
          </a:graphicData>
        </a:graphic>
      </p:graphicFrame>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rrowheads="1"/>
          </p:cNvSpPr>
          <p:nvPr>
            <p:ph type="title"/>
          </p:nvPr>
        </p:nvSpPr>
        <p:spPr/>
        <p:txBody>
          <a:bodyPr>
            <a:normAutofit/>
          </a:bodyPr>
          <a:lstStyle/>
          <a:p>
            <a:r>
              <a:rPr lang="zh-CN" altLang="en-US" dirty="0"/>
              <a:t>课设题目</a:t>
            </a:r>
            <a:endParaRPr lang="zh-CN" altLang="en-US" dirty="0"/>
          </a:p>
        </p:txBody>
      </p:sp>
      <p:sp>
        <p:nvSpPr>
          <p:cNvPr id="10" name="内容占位符 9"/>
          <p:cNvSpPr>
            <a:spLocks noGrp="1"/>
          </p:cNvSpPr>
          <p:nvPr>
            <p:ph idx="1"/>
          </p:nvPr>
        </p:nvSpPr>
        <p:spPr>
          <a:xfrm>
            <a:off x="457200" y="1000698"/>
            <a:ext cx="8507288" cy="5112568"/>
          </a:xfrm>
        </p:spPr>
        <p:txBody>
          <a:bodyPr>
            <a:noAutofit/>
          </a:bodyPr>
          <a:lstStyle/>
          <a:p>
            <a:pPr>
              <a:lnSpc>
                <a:spcPct val="90000"/>
              </a:lnSpc>
            </a:pPr>
            <a:r>
              <a:rPr lang="zh-CN" altLang="en-US" sz="2400" dirty="0"/>
              <a:t>题目</a:t>
            </a:r>
            <a:r>
              <a:rPr lang="en-US" altLang="zh-CN" sz="2400" dirty="0"/>
              <a:t>8</a:t>
            </a:r>
            <a:r>
              <a:rPr lang="zh-CN" altLang="en-US" sz="2400" dirty="0"/>
              <a:t>：酒店预订管理系统</a:t>
            </a:r>
            <a:endParaRPr lang="en-US" altLang="zh-CN" sz="2400" dirty="0"/>
          </a:p>
          <a:p>
            <a:pPr lvl="1">
              <a:lnSpc>
                <a:spcPct val="90000"/>
              </a:lnSpc>
            </a:pPr>
            <a:r>
              <a:rPr lang="zh-CN" altLang="en-US" sz="2200" dirty="0"/>
              <a:t>主要功能说明</a:t>
            </a:r>
            <a:endParaRPr lang="en-US" altLang="zh-CN" sz="2200" dirty="0"/>
          </a:p>
          <a:p>
            <a:pPr lvl="2">
              <a:lnSpc>
                <a:spcPct val="90000"/>
              </a:lnSpc>
            </a:pPr>
            <a:r>
              <a:rPr lang="zh-CN" altLang="en-US" sz="2000" dirty="0"/>
              <a:t>系统共有三个角色：管理员、酒店前台、客人</a:t>
            </a:r>
            <a:endParaRPr lang="en-US" altLang="zh-CN" sz="2000" dirty="0"/>
          </a:p>
          <a:p>
            <a:pPr marL="457200" lvl="1" indent="0">
              <a:lnSpc>
                <a:spcPct val="90000"/>
              </a:lnSpc>
              <a:buNone/>
            </a:pPr>
            <a:br>
              <a:rPr lang="zh-CN" altLang="en-US" dirty="0"/>
            </a:br>
            <a:endParaRPr lang="zh-CN" altLang="en-US" dirty="0"/>
          </a:p>
        </p:txBody>
      </p:sp>
      <p:graphicFrame>
        <p:nvGraphicFramePr>
          <p:cNvPr id="4" name="表格 3"/>
          <p:cNvGraphicFramePr>
            <a:graphicFrameLocks noGrp="1"/>
          </p:cNvGraphicFramePr>
          <p:nvPr/>
        </p:nvGraphicFramePr>
        <p:xfrm>
          <a:off x="179512" y="2440854"/>
          <a:ext cx="8784976" cy="2905000"/>
        </p:xfrm>
        <a:graphic>
          <a:graphicData uri="http://schemas.openxmlformats.org/drawingml/2006/table">
            <a:tbl>
              <a:tblPr firstRow="1" bandRow="1">
                <a:tableStyleId>{5C22544A-7EE6-4342-B048-85BDC9FD1C3A}</a:tableStyleId>
              </a:tblPr>
              <a:tblGrid>
                <a:gridCol w="713310"/>
                <a:gridCol w="942874"/>
                <a:gridCol w="7128792"/>
              </a:tblGrid>
              <a:tr h="411550">
                <a:tc>
                  <a:txBody>
                    <a:bodyPr/>
                    <a:lstStyle/>
                    <a:p>
                      <a:pPr algn="ctr">
                        <a:lnSpc>
                          <a:spcPct val="90000"/>
                        </a:lnSpc>
                      </a:pPr>
                      <a:r>
                        <a:rPr lang="zh-CN" altLang="en-US" sz="1600" b="1" kern="1200" dirty="0">
                          <a:solidFill>
                            <a:schemeClr val="tx1"/>
                          </a:solidFill>
                          <a:latin typeface="楷体" panose="02010609060101010101" pitchFamily="49" charset="-122"/>
                          <a:ea typeface="楷体" panose="02010609060101010101" pitchFamily="49" charset="-122"/>
                          <a:cs typeface="+mn-cs"/>
                        </a:rPr>
                        <a:t>角色</a:t>
                      </a:r>
                      <a:endParaRPr lang="zh-CN" altLang="en-US" sz="1600" b="1" kern="1200" dirty="0">
                        <a:solidFill>
                          <a:schemeClr val="tx1"/>
                        </a:solidFill>
                        <a:latin typeface="楷体" panose="02010609060101010101" pitchFamily="49" charset="-122"/>
                        <a:ea typeface="楷体" panose="02010609060101010101" pitchFamily="49" charset="-122"/>
                        <a:cs typeface="+mn-cs"/>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功能</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说明</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rowSpan="6">
                  <a:txBody>
                    <a:bodyPr/>
                    <a:lstStyle/>
                    <a:p>
                      <a:pPr algn="ctr"/>
                      <a:r>
                        <a:rPr lang="zh-CN" altLang="en-US" sz="1600" dirty="0">
                          <a:solidFill>
                            <a:schemeClr val="tx1"/>
                          </a:solidFill>
                          <a:latin typeface="楷体" panose="02010609060101010101" pitchFamily="49" charset="-122"/>
                          <a:ea typeface="楷体" panose="02010609060101010101" pitchFamily="49" charset="-122"/>
                        </a:rPr>
                        <a:t>客人</a:t>
                      </a:r>
                      <a:endParaRPr lang="zh-CN" altLang="en-US" sz="16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预订管理</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进行客房的预订管理，包括新增、修改和取消预订等</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信息查询</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对酒店各种信息、自己的预订和入住信息进行查询，包括简单、组合、模糊查询，例如查询某客房某时间段是否空、查询自己预订信息等</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90000"/>
                        </a:lnSpc>
                        <a:spcBef>
                          <a:spcPts val="0"/>
                        </a:spcBef>
                        <a:spcAft>
                          <a:spcPts val="0"/>
                        </a:spcAft>
                        <a:buClrTx/>
                        <a:buSzTx/>
                        <a:buFontTx/>
                        <a:buNone/>
                        <a:defRPr/>
                      </a:pPr>
                      <a:r>
                        <a:rPr lang="zh-CN" altLang="en-US" sz="1600" dirty="0">
                          <a:solidFill>
                            <a:schemeClr val="tx1"/>
                          </a:solidFill>
                          <a:latin typeface="楷体" panose="02010609060101010101" pitchFamily="49" charset="-122"/>
                          <a:ea typeface="楷体" panose="02010609060101010101" pitchFamily="49" charset="-122"/>
                        </a:rPr>
                        <a:t>信息排序</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对酒店各种信息、自己的预订和入住信息进行排序，包括按单一属性、按多属性排序等，尽可能对查询结果进行多种排序（例如对查询出来的客房按照房间面积大小进行升序排序）</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信息统计</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对酒店各种信息、自己的预订和入住信息进行统计，包括按单一属性、按多属性统计、预设统计、按条件统计等（例如统计某段时间内在酒店入住总天数等）</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250186">
                <a:tc vMerge="1">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系统维护</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对自己的密码进行维护</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295522">
                <a:tc vMerge="1">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其他</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可增加其他有用的功能</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bl>
          </a:graphicData>
        </a:graphic>
      </p:graphicFrame>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rrowheads="1"/>
          </p:cNvSpPr>
          <p:nvPr>
            <p:ph type="title"/>
          </p:nvPr>
        </p:nvSpPr>
        <p:spPr/>
        <p:txBody>
          <a:bodyPr/>
          <a:lstStyle/>
          <a:p>
            <a:r>
              <a:rPr lang="zh-CN" altLang="en-US" dirty="0"/>
              <a:t>课设题目</a:t>
            </a:r>
            <a:endParaRPr lang="zh-CN" altLang="en-US" dirty="0"/>
          </a:p>
        </p:txBody>
      </p:sp>
      <p:sp>
        <p:nvSpPr>
          <p:cNvPr id="20483" name="Rectangle 3"/>
          <p:cNvSpPr>
            <a:spLocks noGrp="1" noRot="1" noChangeArrowheads="1"/>
          </p:cNvSpPr>
          <p:nvPr>
            <p:ph type="body" idx="1"/>
          </p:nvPr>
        </p:nvSpPr>
        <p:spPr>
          <a:xfrm>
            <a:off x="457200" y="1268760"/>
            <a:ext cx="8229600" cy="5040560"/>
          </a:xfrm>
        </p:spPr>
        <p:txBody>
          <a:bodyPr>
            <a:normAutofit fontScale="70000" lnSpcReduction="20000"/>
          </a:bodyPr>
          <a:lstStyle/>
          <a:p>
            <a:r>
              <a:rPr lang="zh-CN" altLang="en-US" dirty="0"/>
              <a:t>题目</a:t>
            </a:r>
            <a:r>
              <a:rPr lang="en-US" altLang="zh-CN" dirty="0"/>
              <a:t>9</a:t>
            </a:r>
            <a:r>
              <a:rPr lang="zh-CN" altLang="en-US" dirty="0"/>
              <a:t>：租房管理系统</a:t>
            </a:r>
            <a:endParaRPr lang="en-US" altLang="zh-CN" dirty="0"/>
          </a:p>
          <a:p>
            <a:pPr lvl="1"/>
            <a:r>
              <a:rPr lang="zh-CN" altLang="en-US" dirty="0"/>
              <a:t>对通过中介公司进行租房的过程模拟。</a:t>
            </a:r>
            <a:endParaRPr lang="en-US" altLang="zh-CN" dirty="0"/>
          </a:p>
          <a:p>
            <a:pPr lvl="1"/>
            <a:r>
              <a:rPr lang="zh-CN" altLang="en-US" dirty="0"/>
              <a:t>背景说明</a:t>
            </a:r>
            <a:endParaRPr lang="en-US" altLang="zh-CN" dirty="0"/>
          </a:p>
          <a:p>
            <a:pPr lvl="2"/>
            <a:r>
              <a:rPr lang="zh-CN" altLang="en-US" dirty="0"/>
              <a:t>一个中介公司拥有若干个房源，房源可能增减、每个房源的租金价格也会随时发生变动。</a:t>
            </a:r>
            <a:endParaRPr lang="en-US" altLang="zh-CN" dirty="0"/>
          </a:p>
          <a:p>
            <a:pPr lvl="2"/>
            <a:r>
              <a:rPr lang="zh-CN" altLang="en-US" dirty="0"/>
              <a:t>公司有多名中介，负责与房主、租客进行沟通，办理看房、租房手续等。</a:t>
            </a:r>
            <a:endParaRPr lang="en-US" altLang="zh-CN" dirty="0"/>
          </a:p>
          <a:p>
            <a:pPr lvl="2"/>
            <a:r>
              <a:rPr lang="zh-CN" altLang="en-US" dirty="0"/>
              <a:t>房源的基本信息包括：所在城市、所属区域（即所在城市的区，如浑南区）、所在小区、详细地址、楼层、楼层说明（</a:t>
            </a:r>
            <a:r>
              <a:rPr lang="en-US" altLang="zh-CN" dirty="0"/>
              <a:t>1</a:t>
            </a:r>
            <a:r>
              <a:rPr lang="zh-CN" altLang="en-US" dirty="0"/>
              <a:t>楼、顶楼等）、朝向（南、南北、东西等）、房型（一室一卫、二室一厅一卫、三室两厅两卫等）、房屋面积、装修情况（简单、精装等）、租赁价格、房主、房主联系电话等。</a:t>
            </a:r>
            <a:endParaRPr lang="en-US" altLang="zh-CN" dirty="0"/>
          </a:p>
          <a:p>
            <a:pPr lvl="2"/>
            <a:r>
              <a:rPr lang="zh-CN" altLang="en-US" dirty="0"/>
              <a:t>其中所在区域、楼层说明、朝向、房型、装修情况这些都是分类的，分类情况可由管理员进行设置和动态调整</a:t>
            </a:r>
            <a:endParaRPr lang="en-US" altLang="zh-CN" dirty="0"/>
          </a:p>
          <a:p>
            <a:pPr lvl="2"/>
            <a:r>
              <a:rPr lang="zh-CN" altLang="en-US" dirty="0"/>
              <a:t>保存房源的房主信息。</a:t>
            </a:r>
            <a:endParaRPr lang="en-US" altLang="zh-CN" dirty="0"/>
          </a:p>
          <a:p>
            <a:pPr lvl="2"/>
            <a:r>
              <a:rPr lang="zh-CN" altLang="en-US" dirty="0"/>
              <a:t>租户可以预约看房，在预约时可以指定看房中介，也可以不指定中介由中介公司统一分配。</a:t>
            </a:r>
            <a:endParaRPr lang="en-US" altLang="zh-CN" dirty="0"/>
          </a:p>
          <a:p>
            <a:pPr lvl="2"/>
            <a:r>
              <a:rPr lang="zh-CN" altLang="en-US" dirty="0"/>
              <a:t>记录所有租户看房、租房的信息。</a:t>
            </a:r>
            <a:endParaRPr lang="zh-CN" altLang="en-US" dirty="0"/>
          </a:p>
        </p:txBody>
      </p:sp>
      <p:sp>
        <p:nvSpPr>
          <p:cNvPr id="2" name="矩形 1"/>
          <p:cNvSpPr/>
          <p:nvPr/>
        </p:nvSpPr>
        <p:spPr>
          <a:xfrm>
            <a:off x="683568" y="6237312"/>
            <a:ext cx="7776864" cy="504056"/>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rgbClr val="FF0000"/>
                </a:solidFill>
                <a:latin typeface="楷体" panose="02010609060101010101" pitchFamily="49" charset="-122"/>
                <a:ea typeface="楷体" panose="02010609060101010101" pitchFamily="49" charset="-122"/>
              </a:rPr>
              <a:t>可以通过自行查找看房或租房</a:t>
            </a:r>
            <a:r>
              <a:rPr lang="en-US" altLang="zh-CN" sz="2000" b="1" dirty="0">
                <a:solidFill>
                  <a:srgbClr val="FF0000"/>
                </a:solidFill>
                <a:latin typeface="楷体" panose="02010609060101010101" pitchFamily="49" charset="-122"/>
                <a:ea typeface="楷体" panose="02010609060101010101" pitchFamily="49" charset="-122"/>
              </a:rPr>
              <a:t>APP</a:t>
            </a:r>
            <a:r>
              <a:rPr lang="zh-CN" altLang="en-US" sz="2000" b="1" dirty="0">
                <a:solidFill>
                  <a:srgbClr val="FF0000"/>
                </a:solidFill>
                <a:latin typeface="楷体" panose="02010609060101010101" pitchFamily="49" charset="-122"/>
                <a:ea typeface="楷体" panose="02010609060101010101" pitchFamily="49" charset="-122"/>
              </a:rPr>
              <a:t>或网站来获取更多信息</a:t>
            </a:r>
            <a:endParaRPr lang="zh-CN" altLang="en-US" sz="2000" b="1" dirty="0">
              <a:solidFill>
                <a:srgbClr val="FF0000"/>
              </a:solidFill>
              <a:latin typeface="楷体" panose="02010609060101010101" pitchFamily="49" charset="-122"/>
              <a:ea typeface="楷体" panose="02010609060101010101" pitchFamily="49" charset="-122"/>
            </a:endParaRP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rrowheads="1"/>
          </p:cNvSpPr>
          <p:nvPr>
            <p:ph type="title"/>
          </p:nvPr>
        </p:nvSpPr>
        <p:spPr/>
        <p:txBody>
          <a:bodyPr>
            <a:normAutofit/>
          </a:bodyPr>
          <a:lstStyle/>
          <a:p>
            <a:r>
              <a:rPr lang="zh-CN" altLang="en-US" dirty="0"/>
              <a:t>课设题目</a:t>
            </a:r>
            <a:endParaRPr lang="zh-CN" altLang="en-US" dirty="0"/>
          </a:p>
        </p:txBody>
      </p:sp>
      <p:sp>
        <p:nvSpPr>
          <p:cNvPr id="10" name="内容占位符 9"/>
          <p:cNvSpPr>
            <a:spLocks noGrp="1"/>
          </p:cNvSpPr>
          <p:nvPr>
            <p:ph idx="1"/>
          </p:nvPr>
        </p:nvSpPr>
        <p:spPr>
          <a:xfrm>
            <a:off x="457200" y="1000698"/>
            <a:ext cx="8507288" cy="5112568"/>
          </a:xfrm>
        </p:spPr>
        <p:txBody>
          <a:bodyPr>
            <a:noAutofit/>
          </a:bodyPr>
          <a:lstStyle/>
          <a:p>
            <a:pPr>
              <a:lnSpc>
                <a:spcPct val="90000"/>
              </a:lnSpc>
            </a:pPr>
            <a:r>
              <a:rPr lang="zh-CN" altLang="en-US" sz="2400" dirty="0"/>
              <a:t>题目</a:t>
            </a:r>
            <a:r>
              <a:rPr lang="en-US" altLang="zh-CN" sz="2400" dirty="0"/>
              <a:t>9</a:t>
            </a:r>
            <a:r>
              <a:rPr lang="zh-CN" altLang="en-US" sz="2400" dirty="0"/>
              <a:t>：租房管理系统</a:t>
            </a:r>
            <a:endParaRPr lang="en-US" altLang="zh-CN" sz="2400" dirty="0"/>
          </a:p>
          <a:p>
            <a:pPr lvl="1">
              <a:lnSpc>
                <a:spcPct val="90000"/>
              </a:lnSpc>
            </a:pPr>
            <a:r>
              <a:rPr lang="zh-CN" altLang="en-US" sz="2200" dirty="0"/>
              <a:t>主要功能说明</a:t>
            </a:r>
            <a:endParaRPr lang="en-US" altLang="zh-CN" sz="2200" dirty="0"/>
          </a:p>
          <a:p>
            <a:pPr lvl="2">
              <a:lnSpc>
                <a:spcPct val="90000"/>
              </a:lnSpc>
            </a:pPr>
            <a:r>
              <a:rPr lang="zh-CN" altLang="en-US" sz="2000" dirty="0"/>
              <a:t>系统共有三个角色：管理员、中介、租客</a:t>
            </a:r>
            <a:endParaRPr lang="en-US" altLang="zh-CN" sz="2000" dirty="0"/>
          </a:p>
          <a:p>
            <a:pPr marL="457200" lvl="1" indent="0">
              <a:lnSpc>
                <a:spcPct val="90000"/>
              </a:lnSpc>
              <a:buNone/>
            </a:pPr>
            <a:br>
              <a:rPr lang="zh-CN" altLang="en-US" dirty="0"/>
            </a:br>
            <a:endParaRPr lang="zh-CN" altLang="en-US" dirty="0"/>
          </a:p>
        </p:txBody>
      </p:sp>
      <p:graphicFrame>
        <p:nvGraphicFramePr>
          <p:cNvPr id="2" name="表格 1"/>
          <p:cNvGraphicFramePr>
            <a:graphicFrameLocks noGrp="1"/>
          </p:cNvGraphicFramePr>
          <p:nvPr/>
        </p:nvGraphicFramePr>
        <p:xfrm>
          <a:off x="179512" y="2060848"/>
          <a:ext cx="8784976" cy="3489072"/>
        </p:xfrm>
        <a:graphic>
          <a:graphicData uri="http://schemas.openxmlformats.org/drawingml/2006/table">
            <a:tbl>
              <a:tblPr firstRow="1" bandRow="1">
                <a:tableStyleId>{5C22544A-7EE6-4342-B048-85BDC9FD1C3A}</a:tableStyleId>
              </a:tblPr>
              <a:tblGrid>
                <a:gridCol w="713310"/>
                <a:gridCol w="942874"/>
                <a:gridCol w="7128792"/>
              </a:tblGrid>
              <a:tr h="411550">
                <a:tc>
                  <a:txBody>
                    <a:bodyPr/>
                    <a:lstStyle/>
                    <a:p>
                      <a:pPr algn="ctr">
                        <a:lnSpc>
                          <a:spcPct val="90000"/>
                        </a:lnSpc>
                      </a:pPr>
                      <a:r>
                        <a:rPr lang="zh-CN" altLang="en-US" sz="1600" b="1" kern="1200" dirty="0">
                          <a:solidFill>
                            <a:schemeClr val="tx1"/>
                          </a:solidFill>
                          <a:latin typeface="楷体" panose="02010609060101010101" pitchFamily="49" charset="-122"/>
                          <a:ea typeface="楷体" panose="02010609060101010101" pitchFamily="49" charset="-122"/>
                          <a:cs typeface="+mn-cs"/>
                        </a:rPr>
                        <a:t>角色</a:t>
                      </a:r>
                      <a:endParaRPr lang="zh-CN" altLang="en-US" sz="1600" b="1" kern="1200" dirty="0">
                        <a:solidFill>
                          <a:schemeClr val="tx1"/>
                        </a:solidFill>
                        <a:latin typeface="楷体" panose="02010609060101010101" pitchFamily="49" charset="-122"/>
                        <a:ea typeface="楷体" panose="02010609060101010101" pitchFamily="49" charset="-122"/>
                        <a:cs typeface="+mn-cs"/>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功能</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说明</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337254">
                <a:tc rowSpan="7">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管理员</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信息管理</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对中介人员、房源信息，以及房源的区域、楼层说明、朝向、房型、装修情况等分类信息进行管理，包括增加、修改、删除等。</a:t>
                      </a:r>
                      <a:endParaRPr lang="zh-CN" altLang="en-US" sz="1600" b="1" dirty="0">
                        <a:solidFill>
                          <a:srgbClr val="FF0000"/>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337254">
                <a:tc vMerge="1">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看房管理</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kern="1200" dirty="0">
                          <a:solidFill>
                            <a:schemeClr val="tx1"/>
                          </a:solidFill>
                          <a:latin typeface="楷体" panose="02010609060101010101" pitchFamily="49" charset="-122"/>
                          <a:ea typeface="楷体" panose="02010609060101010101" pitchFamily="49" charset="-122"/>
                          <a:cs typeface="+mn-cs"/>
                        </a:rPr>
                        <a:t>给租客的预约看房申请分配中介</a:t>
                      </a:r>
                      <a:endParaRPr lang="zh-CN" altLang="en-US" sz="1600" kern="1200" dirty="0">
                        <a:solidFill>
                          <a:schemeClr val="tx1"/>
                        </a:solidFill>
                        <a:latin typeface="楷体" panose="02010609060101010101" pitchFamily="49" charset="-122"/>
                        <a:ea typeface="楷体" panose="02010609060101010101" pitchFamily="49" charset="-122"/>
                        <a:cs typeface="+mn-cs"/>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信息查询</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对各种信息（包括预约看房和租房信息）进行查询，包括简单、组合、模糊查询，例如查询某房源某时间段是否空、查询某租客预约看房信息等</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90000"/>
                        </a:lnSpc>
                        <a:spcBef>
                          <a:spcPts val="0"/>
                        </a:spcBef>
                        <a:spcAft>
                          <a:spcPts val="0"/>
                        </a:spcAft>
                        <a:buClrTx/>
                        <a:buSzTx/>
                        <a:buFontTx/>
                        <a:buNone/>
                        <a:defRPr/>
                      </a:pPr>
                      <a:r>
                        <a:rPr lang="zh-CN" altLang="en-US" sz="1600" dirty="0">
                          <a:solidFill>
                            <a:schemeClr val="tx1"/>
                          </a:solidFill>
                          <a:latin typeface="楷体" panose="02010609060101010101" pitchFamily="49" charset="-122"/>
                          <a:ea typeface="楷体" panose="02010609060101010101" pitchFamily="49" charset="-122"/>
                        </a:rPr>
                        <a:t>信息排序</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对各种信息（包括预约看房和租房信息）进行排序，包括按单一属性、按多属性排序等，尽可能对查询结果进行多种排序（例如对查询出来的房源按照面积大小进行升序排序）</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信息统计</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包括预约看房和租房信息）进行统计，包括按单一属性、按多属性统计、预设统计、按条件统计等（例如统计某类房源的平均出租时间（按月）、本中介公司所有房源某段时间内的出租率、某租客总的租房情况等）</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250186">
                <a:tc vMerge="1">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系统维护</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对自己的密码进行维护、对中介的密码进行重置、数据备份、数据恢复</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295522">
                <a:tc vMerge="1">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其他</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可增加其他有用的功能</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bl>
          </a:graphicData>
        </a:graphic>
      </p:graphicFrame>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课程目的</a:t>
            </a:r>
            <a:endParaRPr lang="zh-CN" altLang="en-US"/>
          </a:p>
        </p:txBody>
      </p:sp>
      <p:sp>
        <p:nvSpPr>
          <p:cNvPr id="4098" name="Rectangle 3"/>
          <p:cNvSpPr>
            <a:spLocks noGrp="1" noRot="1" noChangeArrowheads="1"/>
          </p:cNvSpPr>
          <p:nvPr>
            <p:ph type="body" idx="1"/>
          </p:nvPr>
        </p:nvSpPr>
        <p:spPr/>
        <p:txBody>
          <a:bodyPr/>
          <a:lstStyle/>
          <a:p>
            <a:r>
              <a:rPr lang="zh-CN" altLang="en-US"/>
              <a:t>程序设计基础（</a:t>
            </a:r>
            <a:r>
              <a:rPr lang="en-US" altLang="zh-CN"/>
              <a:t>C</a:t>
            </a:r>
            <a:r>
              <a:rPr lang="zh-CN" altLang="en-US"/>
              <a:t>语言）课程设计是本科生重要教学环节之一。通过本课程设计，强化学生用程序设计语言分析问题和解决实际问题的能力，提升</a:t>
            </a:r>
            <a:r>
              <a:rPr lang="en-US" altLang="zh-CN"/>
              <a:t>C</a:t>
            </a:r>
            <a:r>
              <a:rPr lang="zh-CN" altLang="en-US"/>
              <a:t>语言编程能力，使学生验证、巩固和充实所学的理论知识，加深对相关内容的理解，拓宽知识面，培养学生的创新精神和实践能力 </a:t>
            </a:r>
            <a:endParaRPr lang="zh-CN" altLang="en-US"/>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rrowheads="1"/>
          </p:cNvSpPr>
          <p:nvPr>
            <p:ph type="title"/>
          </p:nvPr>
        </p:nvSpPr>
        <p:spPr/>
        <p:txBody>
          <a:bodyPr>
            <a:normAutofit/>
          </a:bodyPr>
          <a:lstStyle/>
          <a:p>
            <a:r>
              <a:rPr lang="zh-CN" altLang="en-US" dirty="0"/>
              <a:t>课设题目</a:t>
            </a:r>
            <a:endParaRPr lang="zh-CN" altLang="en-US" dirty="0"/>
          </a:p>
        </p:txBody>
      </p:sp>
      <p:sp>
        <p:nvSpPr>
          <p:cNvPr id="10" name="内容占位符 9"/>
          <p:cNvSpPr>
            <a:spLocks noGrp="1"/>
          </p:cNvSpPr>
          <p:nvPr>
            <p:ph idx="1"/>
          </p:nvPr>
        </p:nvSpPr>
        <p:spPr>
          <a:xfrm>
            <a:off x="457200" y="1000698"/>
            <a:ext cx="8507288" cy="5112568"/>
          </a:xfrm>
        </p:spPr>
        <p:txBody>
          <a:bodyPr>
            <a:noAutofit/>
          </a:bodyPr>
          <a:lstStyle/>
          <a:p>
            <a:pPr>
              <a:lnSpc>
                <a:spcPct val="90000"/>
              </a:lnSpc>
            </a:pPr>
            <a:r>
              <a:rPr lang="zh-CN" altLang="en-US" sz="2400" dirty="0"/>
              <a:t>题目</a:t>
            </a:r>
            <a:r>
              <a:rPr lang="en-US" altLang="zh-CN" sz="2400" dirty="0"/>
              <a:t>9</a:t>
            </a:r>
            <a:r>
              <a:rPr lang="zh-CN" altLang="en-US" sz="2400" dirty="0"/>
              <a:t>：租房管理系统</a:t>
            </a:r>
            <a:endParaRPr lang="en-US" altLang="zh-CN" sz="2400" dirty="0"/>
          </a:p>
          <a:p>
            <a:pPr lvl="1">
              <a:lnSpc>
                <a:spcPct val="90000"/>
              </a:lnSpc>
            </a:pPr>
            <a:r>
              <a:rPr lang="zh-CN" altLang="en-US" sz="2200" dirty="0"/>
              <a:t>主要功能说明</a:t>
            </a:r>
            <a:endParaRPr lang="en-US" altLang="zh-CN" sz="2200" dirty="0"/>
          </a:p>
          <a:p>
            <a:pPr lvl="2">
              <a:lnSpc>
                <a:spcPct val="90000"/>
              </a:lnSpc>
            </a:pPr>
            <a:r>
              <a:rPr lang="zh-CN" altLang="en-US" sz="2000" dirty="0"/>
              <a:t>系统共有三个角色：管理员、中介、租客</a:t>
            </a:r>
            <a:endParaRPr lang="en-US" altLang="zh-CN" sz="2000" dirty="0"/>
          </a:p>
          <a:p>
            <a:pPr marL="457200" lvl="1" indent="0">
              <a:lnSpc>
                <a:spcPct val="90000"/>
              </a:lnSpc>
              <a:buNone/>
            </a:pPr>
            <a:br>
              <a:rPr lang="zh-CN" altLang="en-US" dirty="0"/>
            </a:br>
            <a:endParaRPr lang="zh-CN" altLang="en-US" dirty="0"/>
          </a:p>
        </p:txBody>
      </p:sp>
      <p:graphicFrame>
        <p:nvGraphicFramePr>
          <p:cNvPr id="2" name="表格 1"/>
          <p:cNvGraphicFramePr>
            <a:graphicFrameLocks noGrp="1"/>
          </p:cNvGraphicFramePr>
          <p:nvPr/>
        </p:nvGraphicFramePr>
        <p:xfrm>
          <a:off x="179512" y="2060848"/>
          <a:ext cx="8784976" cy="4029642"/>
        </p:xfrm>
        <a:graphic>
          <a:graphicData uri="http://schemas.openxmlformats.org/drawingml/2006/table">
            <a:tbl>
              <a:tblPr firstRow="1" bandRow="1">
                <a:tableStyleId>{5C22544A-7EE6-4342-B048-85BDC9FD1C3A}</a:tableStyleId>
              </a:tblPr>
              <a:tblGrid>
                <a:gridCol w="713310"/>
                <a:gridCol w="942874"/>
                <a:gridCol w="7128792"/>
              </a:tblGrid>
              <a:tr h="411550">
                <a:tc>
                  <a:txBody>
                    <a:bodyPr/>
                    <a:lstStyle/>
                    <a:p>
                      <a:pPr algn="ctr">
                        <a:lnSpc>
                          <a:spcPct val="90000"/>
                        </a:lnSpc>
                      </a:pPr>
                      <a:r>
                        <a:rPr lang="zh-CN" altLang="en-US" sz="1600" b="1" kern="1200" dirty="0">
                          <a:solidFill>
                            <a:schemeClr val="tx1"/>
                          </a:solidFill>
                          <a:latin typeface="楷体" panose="02010609060101010101" pitchFamily="49" charset="-122"/>
                          <a:ea typeface="楷体" panose="02010609060101010101" pitchFamily="49" charset="-122"/>
                          <a:cs typeface="+mn-cs"/>
                        </a:rPr>
                        <a:t>角色</a:t>
                      </a:r>
                      <a:endParaRPr lang="zh-CN" altLang="en-US" sz="1600" b="1" kern="1200" dirty="0">
                        <a:solidFill>
                          <a:schemeClr val="tx1"/>
                        </a:solidFill>
                        <a:latin typeface="楷体" panose="02010609060101010101" pitchFamily="49" charset="-122"/>
                        <a:ea typeface="楷体" panose="02010609060101010101" pitchFamily="49" charset="-122"/>
                        <a:cs typeface="+mn-cs"/>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功能</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说明</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337254">
                <a:tc rowSpan="7">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中介</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看房管理</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ym typeface="Wingdings 2" panose="05020102010507070707" pitchFamily="18" charset="2"/>
                        </a:rPr>
                        <a:t></a:t>
                      </a:r>
                      <a:r>
                        <a:rPr lang="zh-CN" altLang="en-US" sz="1600" dirty="0">
                          <a:solidFill>
                            <a:schemeClr val="tx1"/>
                          </a:solidFill>
                          <a:latin typeface="楷体" panose="02010609060101010101" pitchFamily="49" charset="-122"/>
                          <a:ea typeface="楷体" panose="02010609060101010101" pitchFamily="49" charset="-122"/>
                        </a:rPr>
                        <a:t>查看被租户指定或公司指定的看房预约信息；</a:t>
                      </a:r>
                      <a:endParaRPr lang="en-US" altLang="zh-CN" sz="1600" dirty="0">
                        <a:solidFill>
                          <a:schemeClr val="tx1"/>
                        </a:solidFill>
                        <a:latin typeface="楷体" panose="02010609060101010101" pitchFamily="49" charset="-122"/>
                        <a:ea typeface="楷体" panose="02010609060101010101" pitchFamily="49" charset="-122"/>
                      </a:endParaRPr>
                    </a:p>
                    <a:p>
                      <a:pPr algn="l">
                        <a:lnSpc>
                          <a:spcPct val="90000"/>
                        </a:lnSpc>
                      </a:pPr>
                      <a:r>
                        <a:rPr lang="zh-CN" altLang="en-US" sz="1600" dirty="0">
                          <a:sym typeface="Wingdings 2" panose="05020102010507070707" pitchFamily="18" charset="2"/>
                        </a:rPr>
                        <a:t></a:t>
                      </a:r>
                      <a:r>
                        <a:rPr lang="zh-CN" altLang="en-US" sz="1600" dirty="0">
                          <a:solidFill>
                            <a:schemeClr val="tx1"/>
                          </a:solidFill>
                          <a:latin typeface="楷体" panose="02010609060101010101" pitchFamily="49" charset="-122"/>
                          <a:ea typeface="楷体" panose="02010609060101010101" pitchFamily="49" charset="-122"/>
                        </a:rPr>
                        <a:t>对租客的看房信息进行管理，包括修改、删除等。看房信息要记录：看房编号</a:t>
                      </a:r>
                      <a:r>
                        <a:rPr lang="zh-CN" altLang="en-US" sz="1600" kern="1200" dirty="0">
                          <a:solidFill>
                            <a:schemeClr val="tx1"/>
                          </a:solidFill>
                          <a:latin typeface="楷体" panose="02010609060101010101" pitchFamily="49" charset="-122"/>
                          <a:ea typeface="楷体" panose="02010609060101010101" pitchFamily="49" charset="-122"/>
                          <a:cs typeface="+mn-cs"/>
                        </a:rPr>
                        <a:t>（唯一编号）</a:t>
                      </a:r>
                      <a:r>
                        <a:rPr lang="zh-CN" altLang="en-US" sz="1600" dirty="0">
                          <a:solidFill>
                            <a:schemeClr val="tx1"/>
                          </a:solidFill>
                          <a:latin typeface="楷体" panose="02010609060101010101" pitchFamily="49" charset="-122"/>
                          <a:ea typeface="楷体" panose="02010609060101010101" pitchFamily="49" charset="-122"/>
                        </a:rPr>
                        <a:t>、看房时间、房源、租客、中介、看房时长、租客反馈等数据。</a:t>
                      </a:r>
                      <a:endParaRPr lang="zh-CN" altLang="en-US" sz="1600" kern="1200" dirty="0">
                        <a:solidFill>
                          <a:schemeClr val="tx1"/>
                        </a:solidFill>
                        <a:latin typeface="楷体" panose="02010609060101010101" pitchFamily="49" charset="-122"/>
                        <a:ea typeface="楷体" panose="02010609060101010101" pitchFamily="49" charset="-122"/>
                        <a:cs typeface="+mn-cs"/>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337254">
                <a:tc vMerge="1">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租房管理</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kern="1200" dirty="0">
                          <a:solidFill>
                            <a:schemeClr val="tx1"/>
                          </a:solidFill>
                          <a:latin typeface="楷体" panose="02010609060101010101" pitchFamily="49" charset="-122"/>
                          <a:ea typeface="楷体" panose="02010609060101010101" pitchFamily="49" charset="-122"/>
                          <a:cs typeface="+mn-cs"/>
                        </a:rPr>
                        <a:t>将租客的租房信息进行管理，包括修改、删除等。租房信息主要记录：租房编号（唯一编号）、</a:t>
                      </a:r>
                      <a:r>
                        <a:rPr lang="zh-CN" altLang="en-US" sz="1600" dirty="0">
                          <a:solidFill>
                            <a:schemeClr val="tx1"/>
                          </a:solidFill>
                          <a:latin typeface="楷体" panose="02010609060101010101" pitchFamily="49" charset="-122"/>
                          <a:ea typeface="楷体" panose="02010609060101010101" pitchFamily="49" charset="-122"/>
                        </a:rPr>
                        <a:t>房源、租客、中介、合同签订日期、出租开始日期、预计出租时长、等数据。</a:t>
                      </a:r>
                      <a:endParaRPr lang="zh-CN" altLang="en-US" sz="1600" kern="1200" dirty="0">
                        <a:solidFill>
                          <a:schemeClr val="tx1"/>
                        </a:solidFill>
                        <a:latin typeface="楷体" panose="02010609060101010101" pitchFamily="49" charset="-122"/>
                        <a:ea typeface="楷体" panose="02010609060101010101" pitchFamily="49" charset="-122"/>
                        <a:cs typeface="+mn-cs"/>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信息查询</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对各种信息（包括预约看房和租房信息）进行查询，包括简单、组合、模糊查询，例如查询某房源某时间段是否空、查询某租客预约看房信息等</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90000"/>
                        </a:lnSpc>
                        <a:spcBef>
                          <a:spcPts val="0"/>
                        </a:spcBef>
                        <a:spcAft>
                          <a:spcPts val="0"/>
                        </a:spcAft>
                        <a:buClrTx/>
                        <a:buSzTx/>
                        <a:buFontTx/>
                        <a:buNone/>
                        <a:defRPr/>
                      </a:pPr>
                      <a:r>
                        <a:rPr lang="zh-CN" altLang="en-US" sz="1600" dirty="0">
                          <a:solidFill>
                            <a:schemeClr val="tx1"/>
                          </a:solidFill>
                          <a:latin typeface="楷体" panose="02010609060101010101" pitchFamily="49" charset="-122"/>
                          <a:ea typeface="楷体" panose="02010609060101010101" pitchFamily="49" charset="-122"/>
                        </a:rPr>
                        <a:t>信息排序</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对各种信息（包括预约看房和租房信息）进行排序，包括按单一属性、按多属性排序等，尽可能对查询结果进行多种排序（例如对查询出来的房源按照面积大小进行升序排序）</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信息统计</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包括预约看房和租房信息）进行统计，包括按单一属性、按多属性统计、预设统计、按条件统计等（例如统计某类房源的平均出租时间（按月）、本中介公司所有房源某段时间内的出租率、某租客总的租房情况等）</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250186">
                <a:tc vMerge="1">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系统维护</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对自己的密码进行维护</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295522">
                <a:tc vMerge="1">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其他</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可增加其他有用的功能</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bl>
          </a:graphicData>
        </a:graphic>
      </p:graphicFrame>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rrowheads="1"/>
          </p:cNvSpPr>
          <p:nvPr>
            <p:ph type="title"/>
          </p:nvPr>
        </p:nvSpPr>
        <p:spPr/>
        <p:txBody>
          <a:bodyPr>
            <a:normAutofit/>
          </a:bodyPr>
          <a:lstStyle/>
          <a:p>
            <a:r>
              <a:rPr lang="zh-CN" altLang="en-US" dirty="0"/>
              <a:t>课设题目</a:t>
            </a:r>
            <a:endParaRPr lang="zh-CN" altLang="en-US" dirty="0"/>
          </a:p>
        </p:txBody>
      </p:sp>
      <p:sp>
        <p:nvSpPr>
          <p:cNvPr id="10" name="内容占位符 9"/>
          <p:cNvSpPr>
            <a:spLocks noGrp="1"/>
          </p:cNvSpPr>
          <p:nvPr>
            <p:ph idx="1"/>
          </p:nvPr>
        </p:nvSpPr>
        <p:spPr>
          <a:xfrm>
            <a:off x="457200" y="1000698"/>
            <a:ext cx="8507288" cy="5112568"/>
          </a:xfrm>
        </p:spPr>
        <p:txBody>
          <a:bodyPr>
            <a:noAutofit/>
          </a:bodyPr>
          <a:lstStyle/>
          <a:p>
            <a:pPr>
              <a:lnSpc>
                <a:spcPct val="90000"/>
              </a:lnSpc>
            </a:pPr>
            <a:r>
              <a:rPr lang="zh-CN" altLang="en-US" sz="2400" dirty="0"/>
              <a:t>题目</a:t>
            </a:r>
            <a:r>
              <a:rPr lang="en-US" altLang="zh-CN" sz="2400" dirty="0"/>
              <a:t>9</a:t>
            </a:r>
            <a:r>
              <a:rPr lang="zh-CN" altLang="en-US" sz="2400" dirty="0"/>
              <a:t>：租房管理系统</a:t>
            </a:r>
            <a:endParaRPr lang="en-US" altLang="zh-CN" sz="2400" dirty="0"/>
          </a:p>
          <a:p>
            <a:pPr lvl="1">
              <a:lnSpc>
                <a:spcPct val="90000"/>
              </a:lnSpc>
            </a:pPr>
            <a:r>
              <a:rPr lang="zh-CN" altLang="en-US" sz="2200" dirty="0"/>
              <a:t>主要功能说明</a:t>
            </a:r>
            <a:endParaRPr lang="en-US" altLang="zh-CN" sz="2200" dirty="0"/>
          </a:p>
          <a:p>
            <a:pPr lvl="2">
              <a:lnSpc>
                <a:spcPct val="90000"/>
              </a:lnSpc>
            </a:pPr>
            <a:r>
              <a:rPr lang="zh-CN" altLang="en-US" sz="2000" dirty="0"/>
              <a:t>系统共有三个角色：管理员、中介、租客</a:t>
            </a:r>
            <a:endParaRPr lang="en-US" altLang="zh-CN" sz="2000" dirty="0"/>
          </a:p>
          <a:p>
            <a:pPr marL="457200" lvl="1" indent="0">
              <a:lnSpc>
                <a:spcPct val="90000"/>
              </a:lnSpc>
              <a:buNone/>
            </a:pPr>
            <a:br>
              <a:rPr lang="zh-CN" altLang="en-US" dirty="0"/>
            </a:br>
            <a:endParaRPr lang="zh-CN" altLang="en-US" dirty="0"/>
          </a:p>
        </p:txBody>
      </p:sp>
      <p:graphicFrame>
        <p:nvGraphicFramePr>
          <p:cNvPr id="2" name="表格 1"/>
          <p:cNvGraphicFramePr>
            <a:graphicFrameLocks noGrp="1"/>
          </p:cNvGraphicFramePr>
          <p:nvPr/>
        </p:nvGraphicFramePr>
        <p:xfrm>
          <a:off x="179512" y="2175608"/>
          <a:ext cx="8784976" cy="3590730"/>
        </p:xfrm>
        <a:graphic>
          <a:graphicData uri="http://schemas.openxmlformats.org/drawingml/2006/table">
            <a:tbl>
              <a:tblPr firstRow="1" bandRow="1">
                <a:tableStyleId>{5C22544A-7EE6-4342-B048-85BDC9FD1C3A}</a:tableStyleId>
              </a:tblPr>
              <a:tblGrid>
                <a:gridCol w="713310"/>
                <a:gridCol w="942874"/>
                <a:gridCol w="7128792"/>
              </a:tblGrid>
              <a:tr h="411550">
                <a:tc>
                  <a:txBody>
                    <a:bodyPr/>
                    <a:lstStyle/>
                    <a:p>
                      <a:pPr algn="ctr">
                        <a:lnSpc>
                          <a:spcPct val="90000"/>
                        </a:lnSpc>
                      </a:pPr>
                      <a:r>
                        <a:rPr lang="zh-CN" altLang="en-US" sz="1600" b="1" kern="1200" dirty="0">
                          <a:solidFill>
                            <a:schemeClr val="tx1"/>
                          </a:solidFill>
                          <a:latin typeface="楷体" panose="02010609060101010101" pitchFamily="49" charset="-122"/>
                          <a:ea typeface="楷体" panose="02010609060101010101" pitchFamily="49" charset="-122"/>
                          <a:cs typeface="+mn-cs"/>
                        </a:rPr>
                        <a:t>角色</a:t>
                      </a:r>
                      <a:endParaRPr lang="zh-CN" altLang="en-US" sz="1600" b="1" kern="1200" dirty="0">
                        <a:solidFill>
                          <a:schemeClr val="tx1"/>
                        </a:solidFill>
                        <a:latin typeface="楷体" panose="02010609060101010101" pitchFamily="49" charset="-122"/>
                        <a:ea typeface="楷体" panose="02010609060101010101" pitchFamily="49" charset="-122"/>
                        <a:cs typeface="+mn-cs"/>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功能</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说明</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337254">
                <a:tc rowSpan="7">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租客</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个人信息管理</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ym typeface="Wingdings 2" panose="05020102010507070707" pitchFamily="18" charset="2"/>
                        </a:rPr>
                        <a:t></a:t>
                      </a:r>
                      <a:r>
                        <a:rPr lang="zh-CN" altLang="en-US" sz="1600" kern="1200" dirty="0">
                          <a:solidFill>
                            <a:schemeClr val="tx1"/>
                          </a:solidFill>
                          <a:latin typeface="楷体" panose="02010609060101010101" pitchFamily="49" charset="-122"/>
                          <a:ea typeface="楷体" panose="02010609060101010101" pitchFamily="49" charset="-122"/>
                          <a:cs typeface="+mn-cs"/>
                        </a:rPr>
                        <a:t>在中介公司注册，录入自己的信息，包括姓名、联系电话等；</a:t>
                      </a:r>
                      <a:endParaRPr lang="en-US" altLang="zh-CN" sz="1600" kern="1200" dirty="0">
                        <a:solidFill>
                          <a:schemeClr val="tx1"/>
                        </a:solidFill>
                        <a:latin typeface="楷体" panose="02010609060101010101" pitchFamily="49" charset="-122"/>
                        <a:ea typeface="楷体" panose="02010609060101010101" pitchFamily="49" charset="-122"/>
                        <a:cs typeface="+mn-cs"/>
                      </a:endParaRPr>
                    </a:p>
                    <a:p>
                      <a:pPr algn="l">
                        <a:lnSpc>
                          <a:spcPct val="90000"/>
                        </a:lnSpc>
                      </a:pPr>
                      <a:r>
                        <a:rPr lang="zh-CN" altLang="en-US" sz="1600" dirty="0">
                          <a:sym typeface="Wingdings 2" panose="05020102010507070707" pitchFamily="18" charset="2"/>
                        </a:rPr>
                        <a:t></a:t>
                      </a:r>
                      <a:r>
                        <a:rPr lang="zh-CN" altLang="en-US" sz="1600" dirty="0">
                          <a:solidFill>
                            <a:schemeClr val="tx1"/>
                          </a:solidFill>
                          <a:latin typeface="楷体" panose="02010609060101010101" pitchFamily="49" charset="-122"/>
                          <a:ea typeface="楷体" panose="02010609060101010101" pitchFamily="49" charset="-122"/>
                        </a:rPr>
                        <a:t>对自己的信息进行修改</a:t>
                      </a:r>
                      <a:endParaRPr lang="zh-CN" altLang="en-US" sz="1600" kern="1200" dirty="0">
                        <a:solidFill>
                          <a:schemeClr val="tx1"/>
                        </a:solidFill>
                        <a:latin typeface="楷体" panose="02010609060101010101" pitchFamily="49" charset="-122"/>
                        <a:ea typeface="楷体" panose="02010609060101010101" pitchFamily="49" charset="-122"/>
                        <a:cs typeface="+mn-cs"/>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337254">
                <a:tc vMerge="1">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看房预约</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管理看房预约信息，包括新增、修改、删除等。在预约时可以指定看房中介，也可以不指定中介由中介公司统一分配。</a:t>
                      </a:r>
                      <a:endParaRPr lang="zh-CN" altLang="en-US" sz="1600" kern="1200" dirty="0">
                        <a:solidFill>
                          <a:schemeClr val="tx1"/>
                        </a:solidFill>
                        <a:latin typeface="楷体" panose="02010609060101010101" pitchFamily="49" charset="-122"/>
                        <a:ea typeface="楷体" panose="02010609060101010101" pitchFamily="49" charset="-122"/>
                        <a:cs typeface="+mn-cs"/>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信息查询</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对各种信息、自己的预约看房和租房信息进行查询，包括简单、组合、模糊查询，例如查询某房源某时间段是否空、查询自己的预约看房信息等</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90000"/>
                        </a:lnSpc>
                        <a:spcBef>
                          <a:spcPts val="0"/>
                        </a:spcBef>
                        <a:spcAft>
                          <a:spcPts val="0"/>
                        </a:spcAft>
                        <a:buClrTx/>
                        <a:buSzTx/>
                        <a:buFontTx/>
                        <a:buNone/>
                        <a:defRPr/>
                      </a:pPr>
                      <a:r>
                        <a:rPr lang="zh-CN" altLang="en-US" sz="1600" dirty="0">
                          <a:solidFill>
                            <a:schemeClr val="tx1"/>
                          </a:solidFill>
                          <a:latin typeface="楷体" panose="02010609060101010101" pitchFamily="49" charset="-122"/>
                          <a:ea typeface="楷体" panose="02010609060101010101" pitchFamily="49" charset="-122"/>
                        </a:rPr>
                        <a:t>信息排序</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对各种信息、自己的预约看房和租房信息进行排序，包括按单一属性、按多属性排序等，尽可能对查询结果进行多种排序（例如对查询出来的房源按照面积大小进行升序排序）</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信息统计</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对各种信息、自己的预约看房和租房信息进行统计，包括按单一属性、按多属性统计、预设统计、按条件统计等（例如统计某段时间内自己的看房次数、自己总的租房情况等）</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250186">
                <a:tc vMerge="1">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系统维护</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对自己的密码进行维护</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295522">
                <a:tc vMerge="1">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其他</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可增加其他有用的功能</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bl>
          </a:graphicData>
        </a:graphic>
      </p:graphicFrame>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rrowheads="1"/>
          </p:cNvSpPr>
          <p:nvPr>
            <p:ph type="title"/>
          </p:nvPr>
        </p:nvSpPr>
        <p:spPr/>
        <p:txBody>
          <a:bodyPr/>
          <a:lstStyle/>
          <a:p>
            <a:r>
              <a:rPr lang="zh-CN" altLang="en-US" dirty="0"/>
              <a:t>课设题目</a:t>
            </a:r>
            <a:endParaRPr lang="zh-CN" altLang="en-US" dirty="0"/>
          </a:p>
        </p:txBody>
      </p:sp>
      <p:sp>
        <p:nvSpPr>
          <p:cNvPr id="20483" name="Rectangle 3"/>
          <p:cNvSpPr>
            <a:spLocks noGrp="1" noRot="1" noChangeArrowheads="1"/>
          </p:cNvSpPr>
          <p:nvPr>
            <p:ph type="body" idx="1"/>
          </p:nvPr>
        </p:nvSpPr>
        <p:spPr>
          <a:xfrm>
            <a:off x="457200" y="1268760"/>
            <a:ext cx="8229600" cy="5040560"/>
          </a:xfrm>
        </p:spPr>
        <p:txBody>
          <a:bodyPr>
            <a:normAutofit fontScale="70000" lnSpcReduction="20000"/>
          </a:bodyPr>
          <a:lstStyle/>
          <a:p>
            <a:r>
              <a:rPr lang="zh-CN" altLang="en-US" dirty="0"/>
              <a:t>题目</a:t>
            </a:r>
            <a:r>
              <a:rPr lang="en-US" altLang="zh-CN" dirty="0"/>
              <a:t>10</a:t>
            </a:r>
            <a:r>
              <a:rPr lang="zh-CN" altLang="en-US" dirty="0"/>
              <a:t>：旅游管理系统</a:t>
            </a:r>
            <a:endParaRPr lang="en-US" altLang="zh-CN" dirty="0"/>
          </a:p>
          <a:p>
            <a:pPr lvl="1"/>
            <a:r>
              <a:rPr lang="zh-CN" altLang="en-US" dirty="0"/>
              <a:t>对旅游公司的旅游管理过程进行简单模拟。</a:t>
            </a:r>
            <a:endParaRPr lang="en-US" altLang="zh-CN" dirty="0"/>
          </a:p>
          <a:p>
            <a:pPr lvl="1"/>
            <a:r>
              <a:rPr lang="zh-CN" altLang="en-US" dirty="0"/>
              <a:t>背景说明</a:t>
            </a:r>
            <a:endParaRPr lang="en-US" altLang="zh-CN" dirty="0"/>
          </a:p>
          <a:p>
            <a:pPr lvl="2"/>
            <a:r>
              <a:rPr lang="zh-CN" altLang="en-US" dirty="0"/>
              <a:t>旅游公司经营了多条旅游线路。</a:t>
            </a:r>
            <a:endParaRPr lang="en-US" altLang="zh-CN" dirty="0"/>
          </a:p>
          <a:p>
            <a:pPr lvl="2"/>
            <a:r>
              <a:rPr lang="zh-CN" altLang="en-US" dirty="0"/>
              <a:t>旅游线路包含多个类型，如本地游、周边游、外地游、出境游等。旅游线路类型可以动态设置和调整。</a:t>
            </a:r>
            <a:endParaRPr lang="en-US" altLang="zh-CN" dirty="0"/>
          </a:p>
          <a:p>
            <a:pPr lvl="2"/>
            <a:r>
              <a:rPr lang="zh-CN" altLang="en-US" dirty="0"/>
              <a:t>同一旅游线路不同的出发日期，其价格可能是不同的。</a:t>
            </a:r>
            <a:endParaRPr lang="en-US" altLang="zh-CN" dirty="0"/>
          </a:p>
          <a:p>
            <a:pPr lvl="2"/>
            <a:r>
              <a:rPr lang="zh-CN" altLang="en-US" dirty="0"/>
              <a:t>同一出发日期的同一旅游线路，购买时间不同其价格也可能不同。</a:t>
            </a:r>
            <a:endParaRPr lang="en-US" altLang="zh-CN" dirty="0"/>
          </a:p>
          <a:p>
            <a:pPr lvl="2"/>
            <a:r>
              <a:rPr lang="zh-CN" altLang="en-US" dirty="0"/>
              <a:t>如果某线路到出发前一天，其报名游客小于某一个事先设定的阈值，将取消该线路。</a:t>
            </a:r>
            <a:endParaRPr lang="en-US" altLang="zh-CN" dirty="0"/>
          </a:p>
          <a:p>
            <a:pPr lvl="2"/>
            <a:r>
              <a:rPr lang="zh-CN" altLang="en-US" dirty="0"/>
              <a:t>可能存在游客报名参加旅游，但没有实际参团旅游的情况。</a:t>
            </a:r>
            <a:endParaRPr lang="en-US" altLang="zh-CN" dirty="0"/>
          </a:p>
          <a:p>
            <a:pPr lvl="2"/>
            <a:r>
              <a:rPr lang="zh-CN" altLang="en-US" dirty="0"/>
              <a:t>旅游线路包含以下主要信息：线路名称、线路类别、线路简介、出发日期、线路旅游时长（</a:t>
            </a:r>
            <a:r>
              <a:rPr lang="en-US" altLang="zh-CN" dirty="0"/>
              <a:t>1</a:t>
            </a:r>
            <a:r>
              <a:rPr lang="zh-CN" altLang="en-US" dirty="0"/>
              <a:t>日、</a:t>
            </a:r>
            <a:r>
              <a:rPr lang="en-US" altLang="zh-CN" dirty="0"/>
              <a:t>5</a:t>
            </a:r>
            <a:r>
              <a:rPr lang="zh-CN" altLang="en-US" dirty="0"/>
              <a:t>日等）、人数、取消阈值、价格、线路状态（报名中、已发团、已取消、已完成）等。</a:t>
            </a:r>
            <a:endParaRPr lang="zh-CN" altLang="en-US" dirty="0">
              <a:solidFill>
                <a:srgbClr val="FF0000"/>
              </a:solidFill>
            </a:endParaRPr>
          </a:p>
          <a:p>
            <a:pPr lvl="2"/>
            <a:r>
              <a:rPr lang="zh-CN" altLang="en-US" dirty="0"/>
              <a:t>游客包含以下信息：游客姓名、性别、年龄、联系方式等。</a:t>
            </a:r>
            <a:endParaRPr lang="en-US" altLang="zh-CN" dirty="0"/>
          </a:p>
          <a:p>
            <a:pPr lvl="2"/>
            <a:r>
              <a:rPr lang="zh-CN" altLang="en-US" dirty="0"/>
              <a:t>导游包含以下信息：导游姓名、性别、年龄、联系方式等。</a:t>
            </a:r>
            <a:endParaRPr lang="en-US" altLang="zh-CN" dirty="0"/>
          </a:p>
          <a:p>
            <a:pPr lvl="2"/>
            <a:r>
              <a:rPr lang="zh-CN" altLang="en-US" dirty="0"/>
              <a:t>记录所有游客参加过的所有旅游信息。</a:t>
            </a:r>
            <a:endParaRPr lang="en-US" altLang="zh-CN" dirty="0"/>
          </a:p>
        </p:txBody>
      </p:sp>
      <p:sp>
        <p:nvSpPr>
          <p:cNvPr id="2" name="矩形 1"/>
          <p:cNvSpPr/>
          <p:nvPr/>
        </p:nvSpPr>
        <p:spPr>
          <a:xfrm>
            <a:off x="683568" y="6237312"/>
            <a:ext cx="7776864" cy="504056"/>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rgbClr val="FF0000"/>
                </a:solidFill>
                <a:latin typeface="楷体" panose="02010609060101010101" pitchFamily="49" charset="-122"/>
                <a:ea typeface="楷体" panose="02010609060101010101" pitchFamily="49" charset="-122"/>
              </a:rPr>
              <a:t>可以通过自行查找旅游相关</a:t>
            </a:r>
            <a:r>
              <a:rPr lang="en-US" altLang="zh-CN" sz="2000" b="1" dirty="0">
                <a:solidFill>
                  <a:srgbClr val="FF0000"/>
                </a:solidFill>
                <a:latin typeface="楷体" panose="02010609060101010101" pitchFamily="49" charset="-122"/>
                <a:ea typeface="楷体" panose="02010609060101010101" pitchFamily="49" charset="-122"/>
              </a:rPr>
              <a:t>APP</a:t>
            </a:r>
            <a:r>
              <a:rPr lang="zh-CN" altLang="en-US" sz="2000" b="1" dirty="0">
                <a:solidFill>
                  <a:srgbClr val="FF0000"/>
                </a:solidFill>
                <a:latin typeface="楷体" panose="02010609060101010101" pitchFamily="49" charset="-122"/>
                <a:ea typeface="楷体" panose="02010609060101010101" pitchFamily="49" charset="-122"/>
              </a:rPr>
              <a:t>或网站来获取更多信息</a:t>
            </a:r>
            <a:endParaRPr lang="zh-CN" altLang="en-US" sz="2000" b="1" dirty="0">
              <a:solidFill>
                <a:srgbClr val="FF0000"/>
              </a:solidFill>
              <a:latin typeface="楷体" panose="02010609060101010101" pitchFamily="49" charset="-122"/>
              <a:ea typeface="楷体" panose="02010609060101010101" pitchFamily="49" charset="-122"/>
            </a:endParaRP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rrowheads="1"/>
          </p:cNvSpPr>
          <p:nvPr>
            <p:ph type="title"/>
          </p:nvPr>
        </p:nvSpPr>
        <p:spPr/>
        <p:txBody>
          <a:bodyPr>
            <a:normAutofit/>
          </a:bodyPr>
          <a:lstStyle/>
          <a:p>
            <a:r>
              <a:rPr lang="zh-CN" altLang="en-US" dirty="0"/>
              <a:t>课设题目</a:t>
            </a:r>
            <a:endParaRPr lang="zh-CN" altLang="en-US" dirty="0"/>
          </a:p>
        </p:txBody>
      </p:sp>
      <p:sp>
        <p:nvSpPr>
          <p:cNvPr id="10" name="内容占位符 9"/>
          <p:cNvSpPr>
            <a:spLocks noGrp="1"/>
          </p:cNvSpPr>
          <p:nvPr>
            <p:ph idx="1"/>
          </p:nvPr>
        </p:nvSpPr>
        <p:spPr>
          <a:xfrm>
            <a:off x="457200" y="1000698"/>
            <a:ext cx="8507288" cy="5112568"/>
          </a:xfrm>
        </p:spPr>
        <p:txBody>
          <a:bodyPr>
            <a:noAutofit/>
          </a:bodyPr>
          <a:lstStyle/>
          <a:p>
            <a:pPr>
              <a:lnSpc>
                <a:spcPct val="90000"/>
              </a:lnSpc>
            </a:pPr>
            <a:r>
              <a:rPr lang="zh-CN" altLang="en-US" sz="2400" dirty="0"/>
              <a:t>题目</a:t>
            </a:r>
            <a:r>
              <a:rPr lang="en-US" altLang="zh-CN" sz="2400" dirty="0"/>
              <a:t>10</a:t>
            </a:r>
            <a:r>
              <a:rPr lang="zh-CN" altLang="en-US" sz="2400" dirty="0"/>
              <a:t>：旅游管理系统</a:t>
            </a:r>
            <a:endParaRPr lang="en-US" altLang="zh-CN" sz="2400" dirty="0"/>
          </a:p>
          <a:p>
            <a:pPr lvl="1">
              <a:lnSpc>
                <a:spcPct val="90000"/>
              </a:lnSpc>
            </a:pPr>
            <a:r>
              <a:rPr lang="zh-CN" altLang="en-US" sz="2200" dirty="0"/>
              <a:t>主要功能说明</a:t>
            </a:r>
            <a:endParaRPr lang="en-US" altLang="zh-CN" sz="2200" dirty="0"/>
          </a:p>
          <a:p>
            <a:pPr lvl="2">
              <a:lnSpc>
                <a:spcPct val="90000"/>
              </a:lnSpc>
            </a:pPr>
            <a:r>
              <a:rPr lang="zh-CN" altLang="en-US" sz="2000" dirty="0"/>
              <a:t>系统共有三个角色：管理员、导游、游客</a:t>
            </a:r>
            <a:endParaRPr lang="en-US" altLang="zh-CN" sz="2000" dirty="0"/>
          </a:p>
          <a:p>
            <a:pPr marL="457200" lvl="1" indent="0">
              <a:lnSpc>
                <a:spcPct val="90000"/>
              </a:lnSpc>
              <a:buNone/>
            </a:pPr>
            <a:br>
              <a:rPr lang="zh-CN" altLang="en-US" dirty="0"/>
            </a:br>
            <a:endParaRPr lang="zh-CN" altLang="en-US" dirty="0"/>
          </a:p>
        </p:txBody>
      </p:sp>
      <p:graphicFrame>
        <p:nvGraphicFramePr>
          <p:cNvPr id="2" name="表格 1"/>
          <p:cNvGraphicFramePr>
            <a:graphicFrameLocks noGrp="1"/>
          </p:cNvGraphicFramePr>
          <p:nvPr/>
        </p:nvGraphicFramePr>
        <p:xfrm>
          <a:off x="179512" y="2060848"/>
          <a:ext cx="8784976" cy="3387414"/>
        </p:xfrm>
        <a:graphic>
          <a:graphicData uri="http://schemas.openxmlformats.org/drawingml/2006/table">
            <a:tbl>
              <a:tblPr firstRow="1" bandRow="1">
                <a:tableStyleId>{5C22544A-7EE6-4342-B048-85BDC9FD1C3A}</a:tableStyleId>
              </a:tblPr>
              <a:tblGrid>
                <a:gridCol w="713310"/>
                <a:gridCol w="942874"/>
                <a:gridCol w="7128792"/>
              </a:tblGrid>
              <a:tr h="411550">
                <a:tc>
                  <a:txBody>
                    <a:bodyPr/>
                    <a:lstStyle/>
                    <a:p>
                      <a:pPr algn="ctr">
                        <a:lnSpc>
                          <a:spcPct val="90000"/>
                        </a:lnSpc>
                      </a:pPr>
                      <a:r>
                        <a:rPr lang="zh-CN" altLang="en-US" sz="1600" b="1" kern="1200" dirty="0">
                          <a:solidFill>
                            <a:schemeClr val="tx1"/>
                          </a:solidFill>
                          <a:latin typeface="楷体" panose="02010609060101010101" pitchFamily="49" charset="-122"/>
                          <a:ea typeface="楷体" panose="02010609060101010101" pitchFamily="49" charset="-122"/>
                          <a:cs typeface="+mn-cs"/>
                        </a:rPr>
                        <a:t>角色</a:t>
                      </a:r>
                      <a:endParaRPr lang="zh-CN" altLang="en-US" sz="1600" b="1" kern="1200" dirty="0">
                        <a:solidFill>
                          <a:schemeClr val="tx1"/>
                        </a:solidFill>
                        <a:latin typeface="楷体" panose="02010609060101010101" pitchFamily="49" charset="-122"/>
                        <a:ea typeface="楷体" panose="02010609060101010101" pitchFamily="49" charset="-122"/>
                        <a:cs typeface="+mn-cs"/>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功能</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说明</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337254">
                <a:tc rowSpan="7">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管理员</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信息管理</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对导游、旅游线路、线路类型等信息进行管理，包括增加、修改、删除等。</a:t>
                      </a:r>
                      <a:endParaRPr lang="zh-CN" altLang="en-US" sz="1600" b="1" dirty="0">
                        <a:solidFill>
                          <a:srgbClr val="FF0000"/>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337254">
                <a:tc vMerge="1">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导游分配</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kern="1200" dirty="0">
                          <a:solidFill>
                            <a:schemeClr val="tx1"/>
                          </a:solidFill>
                          <a:latin typeface="楷体" panose="02010609060101010101" pitchFamily="49" charset="-122"/>
                          <a:ea typeface="楷体" panose="02010609060101010101" pitchFamily="49" charset="-122"/>
                          <a:cs typeface="+mn-cs"/>
                        </a:rPr>
                        <a:t>给旅游线路分配导游</a:t>
                      </a:r>
                      <a:endParaRPr lang="zh-CN" altLang="en-US" sz="1600" kern="1200" dirty="0">
                        <a:solidFill>
                          <a:schemeClr val="tx1"/>
                        </a:solidFill>
                        <a:latin typeface="楷体" panose="02010609060101010101" pitchFamily="49" charset="-122"/>
                        <a:ea typeface="楷体" panose="02010609060101010101" pitchFamily="49" charset="-122"/>
                        <a:cs typeface="+mn-cs"/>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信息查询</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对各种信息（包括游客报名和游客参团信息）进行查询，包括简单、组合、模糊查询，例如查询某线路某时间尚余名额、查询某游客所有报名信息等</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90000"/>
                        </a:lnSpc>
                        <a:spcBef>
                          <a:spcPts val="0"/>
                        </a:spcBef>
                        <a:spcAft>
                          <a:spcPts val="0"/>
                        </a:spcAft>
                        <a:buClrTx/>
                        <a:buSzTx/>
                        <a:buFontTx/>
                        <a:buNone/>
                        <a:defRPr/>
                      </a:pPr>
                      <a:r>
                        <a:rPr lang="zh-CN" altLang="en-US" sz="1600" dirty="0">
                          <a:solidFill>
                            <a:schemeClr val="tx1"/>
                          </a:solidFill>
                          <a:latin typeface="楷体" panose="02010609060101010101" pitchFamily="49" charset="-122"/>
                          <a:ea typeface="楷体" panose="02010609060101010101" pitchFamily="49" charset="-122"/>
                        </a:rPr>
                        <a:t>信息排序</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对各种信息（包括游客报名和游客参团信息）进行排序，包括按单一属性、按多属性排序等，尽可能对查询结果进行多种排序（例如对查询出来的游客按照姓名进行升序排序）</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信息统计</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包括游客报名和游客参团信息）进行统计，包括按单一属性、按多属性统计、预设统计、按条件统计等（例如统计某类型线路的平均参团人数、某游客的总花费、某类型线路的所有游客的平均花费等）</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250186">
                <a:tc vMerge="1">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系统维护</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对自己的密码进行维护、对导游的密码进行重置、数据备份、数据恢复</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295522">
                <a:tc vMerge="1">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其他</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可增加其他有用的功能</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bl>
          </a:graphicData>
        </a:graphic>
      </p:graphicFrame>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rrowheads="1"/>
          </p:cNvSpPr>
          <p:nvPr>
            <p:ph type="title"/>
          </p:nvPr>
        </p:nvSpPr>
        <p:spPr/>
        <p:txBody>
          <a:bodyPr>
            <a:normAutofit/>
          </a:bodyPr>
          <a:lstStyle/>
          <a:p>
            <a:r>
              <a:rPr lang="zh-CN" altLang="en-US" dirty="0"/>
              <a:t>课设题目</a:t>
            </a:r>
            <a:endParaRPr lang="zh-CN" altLang="en-US" dirty="0"/>
          </a:p>
        </p:txBody>
      </p:sp>
      <p:sp>
        <p:nvSpPr>
          <p:cNvPr id="10" name="内容占位符 9"/>
          <p:cNvSpPr>
            <a:spLocks noGrp="1"/>
          </p:cNvSpPr>
          <p:nvPr>
            <p:ph idx="1"/>
          </p:nvPr>
        </p:nvSpPr>
        <p:spPr>
          <a:xfrm>
            <a:off x="457200" y="1000698"/>
            <a:ext cx="8507288" cy="5112568"/>
          </a:xfrm>
        </p:spPr>
        <p:txBody>
          <a:bodyPr>
            <a:noAutofit/>
          </a:bodyPr>
          <a:lstStyle/>
          <a:p>
            <a:pPr>
              <a:lnSpc>
                <a:spcPct val="90000"/>
              </a:lnSpc>
            </a:pPr>
            <a:r>
              <a:rPr lang="zh-CN" altLang="en-US" sz="2400" dirty="0"/>
              <a:t>题目</a:t>
            </a:r>
            <a:r>
              <a:rPr lang="en-US" altLang="zh-CN" sz="2400" dirty="0"/>
              <a:t>10</a:t>
            </a:r>
            <a:r>
              <a:rPr lang="zh-CN" altLang="en-US" sz="2400" dirty="0"/>
              <a:t>：旅游管理系统</a:t>
            </a:r>
            <a:endParaRPr lang="en-US" altLang="zh-CN" sz="2400" dirty="0"/>
          </a:p>
          <a:p>
            <a:pPr lvl="1">
              <a:lnSpc>
                <a:spcPct val="90000"/>
              </a:lnSpc>
            </a:pPr>
            <a:r>
              <a:rPr lang="zh-CN" altLang="en-US" sz="2200" dirty="0"/>
              <a:t>主要功能说明</a:t>
            </a:r>
            <a:endParaRPr lang="en-US" altLang="zh-CN" sz="2200" dirty="0"/>
          </a:p>
          <a:p>
            <a:pPr lvl="2">
              <a:lnSpc>
                <a:spcPct val="90000"/>
              </a:lnSpc>
            </a:pPr>
            <a:r>
              <a:rPr lang="zh-CN" altLang="en-US" sz="2000" dirty="0"/>
              <a:t>系统共有三个角色：管理员、导游、游客</a:t>
            </a:r>
            <a:endParaRPr lang="en-US" altLang="zh-CN" sz="2000" dirty="0"/>
          </a:p>
          <a:p>
            <a:pPr marL="457200" lvl="1" indent="0">
              <a:lnSpc>
                <a:spcPct val="90000"/>
              </a:lnSpc>
              <a:buNone/>
            </a:pPr>
            <a:br>
              <a:rPr lang="zh-CN" altLang="en-US" dirty="0"/>
            </a:br>
            <a:endParaRPr lang="zh-CN" altLang="en-US" dirty="0"/>
          </a:p>
        </p:txBody>
      </p:sp>
      <p:graphicFrame>
        <p:nvGraphicFramePr>
          <p:cNvPr id="2" name="表格 1"/>
          <p:cNvGraphicFramePr>
            <a:graphicFrameLocks noGrp="1"/>
          </p:cNvGraphicFramePr>
          <p:nvPr/>
        </p:nvGraphicFramePr>
        <p:xfrm>
          <a:off x="179512" y="2060848"/>
          <a:ext cx="8784976" cy="3371274"/>
        </p:xfrm>
        <a:graphic>
          <a:graphicData uri="http://schemas.openxmlformats.org/drawingml/2006/table">
            <a:tbl>
              <a:tblPr firstRow="1" bandRow="1">
                <a:tableStyleId>{5C22544A-7EE6-4342-B048-85BDC9FD1C3A}</a:tableStyleId>
              </a:tblPr>
              <a:tblGrid>
                <a:gridCol w="713310"/>
                <a:gridCol w="942874"/>
                <a:gridCol w="7128792"/>
              </a:tblGrid>
              <a:tr h="411550">
                <a:tc>
                  <a:txBody>
                    <a:bodyPr/>
                    <a:lstStyle/>
                    <a:p>
                      <a:pPr algn="ctr">
                        <a:lnSpc>
                          <a:spcPct val="90000"/>
                        </a:lnSpc>
                      </a:pPr>
                      <a:r>
                        <a:rPr lang="zh-CN" altLang="en-US" sz="1600" b="1" kern="1200" dirty="0">
                          <a:solidFill>
                            <a:schemeClr val="tx1"/>
                          </a:solidFill>
                          <a:latin typeface="楷体" panose="02010609060101010101" pitchFamily="49" charset="-122"/>
                          <a:ea typeface="楷体" panose="02010609060101010101" pitchFamily="49" charset="-122"/>
                          <a:cs typeface="+mn-cs"/>
                        </a:rPr>
                        <a:t>角色</a:t>
                      </a:r>
                      <a:endParaRPr lang="zh-CN" altLang="en-US" sz="1600" b="1" kern="1200" dirty="0">
                        <a:solidFill>
                          <a:schemeClr val="tx1"/>
                        </a:solidFill>
                        <a:latin typeface="楷体" panose="02010609060101010101" pitchFamily="49" charset="-122"/>
                        <a:ea typeface="楷体" panose="02010609060101010101" pitchFamily="49" charset="-122"/>
                        <a:cs typeface="+mn-cs"/>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功能</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说明</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337254">
                <a:tc rowSpan="6">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导游</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导游管理</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ym typeface="Wingdings 2" panose="05020102010507070707" pitchFamily="18" charset="2"/>
                        </a:rPr>
                        <a:t></a:t>
                      </a:r>
                      <a:r>
                        <a:rPr lang="zh-CN" altLang="en-US" sz="1600" dirty="0">
                          <a:solidFill>
                            <a:schemeClr val="tx1"/>
                          </a:solidFill>
                          <a:latin typeface="楷体" panose="02010609060101010101" pitchFamily="49" charset="-122"/>
                          <a:ea typeface="楷体" panose="02010609060101010101" pitchFamily="49" charset="-122"/>
                        </a:rPr>
                        <a:t>登记参团游客和未参团游客情况；</a:t>
                      </a:r>
                      <a:endParaRPr lang="en-US" altLang="zh-CN" sz="1600" kern="1200" dirty="0">
                        <a:solidFill>
                          <a:schemeClr val="tx1"/>
                        </a:solidFill>
                        <a:latin typeface="楷体" panose="02010609060101010101" pitchFamily="49" charset="-122"/>
                        <a:ea typeface="楷体" panose="02010609060101010101" pitchFamily="49" charset="-122"/>
                        <a:cs typeface="+mn-cs"/>
                      </a:endParaRPr>
                    </a:p>
                    <a:p>
                      <a:pPr algn="l">
                        <a:lnSpc>
                          <a:spcPct val="90000"/>
                        </a:lnSpc>
                      </a:pPr>
                      <a:r>
                        <a:rPr lang="zh-CN" altLang="en-US" sz="1600" dirty="0">
                          <a:sym typeface="Wingdings 2" panose="05020102010507070707" pitchFamily="18" charset="2"/>
                        </a:rPr>
                        <a:t></a:t>
                      </a:r>
                      <a:r>
                        <a:rPr lang="zh-CN" altLang="en-US" sz="1600" dirty="0">
                          <a:solidFill>
                            <a:schemeClr val="tx1"/>
                          </a:solidFill>
                          <a:latin typeface="楷体" panose="02010609060101010101" pitchFamily="49" charset="-122"/>
                          <a:ea typeface="楷体" panose="02010609060101010101" pitchFamily="49" charset="-122"/>
                        </a:rPr>
                        <a:t>记录旅游过程的相关信息；</a:t>
                      </a:r>
                      <a:endParaRPr lang="en-US" altLang="zh-CN" sz="1600" dirty="0">
                        <a:solidFill>
                          <a:schemeClr val="tx1"/>
                        </a:solidFill>
                        <a:latin typeface="楷体" panose="02010609060101010101" pitchFamily="49" charset="-122"/>
                        <a:ea typeface="楷体" panose="02010609060101010101" pitchFamily="49" charset="-122"/>
                      </a:endParaRPr>
                    </a:p>
                    <a:p>
                      <a:pPr algn="l">
                        <a:lnSpc>
                          <a:spcPct val="90000"/>
                        </a:lnSpc>
                      </a:pPr>
                      <a:r>
                        <a:rPr lang="zh-CN" altLang="en-US" sz="1600" kern="1200" dirty="0">
                          <a:solidFill>
                            <a:schemeClr val="dk1"/>
                          </a:solidFill>
                          <a:latin typeface="+mn-lt"/>
                          <a:ea typeface="+mn-ea"/>
                          <a:cs typeface="+mn-cs"/>
                          <a:sym typeface="Wingdings" panose="05000000000000000000" pitchFamily="2" charset="2"/>
                        </a:rPr>
                        <a:t></a:t>
                      </a:r>
                      <a:r>
                        <a:rPr lang="zh-CN" altLang="en-US" sz="1600" dirty="0">
                          <a:solidFill>
                            <a:schemeClr val="tx1"/>
                          </a:solidFill>
                          <a:latin typeface="楷体" panose="02010609060101010101" pitchFamily="49" charset="-122"/>
                          <a:ea typeface="楷体" panose="02010609060101010101" pitchFamily="49" charset="-122"/>
                        </a:rPr>
                        <a:t>游览结束后，更改线路状态为已完成</a:t>
                      </a:r>
                      <a:endParaRPr lang="zh-CN" altLang="en-US" sz="1600" b="1" dirty="0">
                        <a:solidFill>
                          <a:srgbClr val="FF0000"/>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信息查询</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对各种信息（包括游客报名和游客参团信息）进行查询，包括简单、组合、模糊查询，例如查询某线路某时间是否可报名、查询某游客所有报名信息等</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90000"/>
                        </a:lnSpc>
                        <a:spcBef>
                          <a:spcPts val="0"/>
                        </a:spcBef>
                        <a:spcAft>
                          <a:spcPts val="0"/>
                        </a:spcAft>
                        <a:buClrTx/>
                        <a:buSzTx/>
                        <a:buFontTx/>
                        <a:buNone/>
                        <a:defRPr/>
                      </a:pPr>
                      <a:r>
                        <a:rPr lang="zh-CN" altLang="en-US" sz="1600" dirty="0">
                          <a:solidFill>
                            <a:schemeClr val="tx1"/>
                          </a:solidFill>
                          <a:latin typeface="楷体" panose="02010609060101010101" pitchFamily="49" charset="-122"/>
                          <a:ea typeface="楷体" panose="02010609060101010101" pitchFamily="49" charset="-122"/>
                        </a:rPr>
                        <a:t>信息排序</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对各种信息（包括游客报名和游客参团信息）进行排序，包括按单一属性、按多属性排序等，尽可能对查询结果进行多种排序（例如对查询出来的游客按照姓名进行升序排序）</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信息统计</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包括游客报名和游客参团信息）进行统计，包括按单一属性、按多属性统计、预设统计、按条件统计等（例如统计某类型线路的平均参团人数、某游客的总花费、某类型线路的所有游客的平均花费等）</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250186">
                <a:tc vMerge="1">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系统维护</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对自己的密码进行维护</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295522">
                <a:tc vMerge="1">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其他</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可增加其他有用的功能</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bl>
          </a:graphicData>
        </a:graphic>
      </p:graphicFrame>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rrowheads="1"/>
          </p:cNvSpPr>
          <p:nvPr>
            <p:ph type="title"/>
          </p:nvPr>
        </p:nvSpPr>
        <p:spPr/>
        <p:txBody>
          <a:bodyPr>
            <a:normAutofit/>
          </a:bodyPr>
          <a:lstStyle/>
          <a:p>
            <a:r>
              <a:rPr lang="zh-CN" altLang="en-US" dirty="0"/>
              <a:t>课设题目</a:t>
            </a:r>
            <a:endParaRPr lang="zh-CN" altLang="en-US" dirty="0"/>
          </a:p>
        </p:txBody>
      </p:sp>
      <p:sp>
        <p:nvSpPr>
          <p:cNvPr id="10" name="内容占位符 9"/>
          <p:cNvSpPr>
            <a:spLocks noGrp="1"/>
          </p:cNvSpPr>
          <p:nvPr>
            <p:ph idx="1"/>
          </p:nvPr>
        </p:nvSpPr>
        <p:spPr>
          <a:xfrm>
            <a:off x="457200" y="1000698"/>
            <a:ext cx="8507288" cy="5112568"/>
          </a:xfrm>
        </p:spPr>
        <p:txBody>
          <a:bodyPr>
            <a:noAutofit/>
          </a:bodyPr>
          <a:lstStyle/>
          <a:p>
            <a:pPr>
              <a:lnSpc>
                <a:spcPct val="90000"/>
              </a:lnSpc>
            </a:pPr>
            <a:r>
              <a:rPr lang="zh-CN" altLang="en-US" sz="2400" dirty="0"/>
              <a:t>题目</a:t>
            </a:r>
            <a:r>
              <a:rPr lang="en-US" altLang="zh-CN" sz="2400" dirty="0"/>
              <a:t>10</a:t>
            </a:r>
            <a:r>
              <a:rPr lang="zh-CN" altLang="en-US" sz="2400" dirty="0"/>
              <a:t>：旅游管理系统</a:t>
            </a:r>
            <a:endParaRPr lang="en-US" altLang="zh-CN" sz="2400" dirty="0"/>
          </a:p>
          <a:p>
            <a:pPr lvl="1">
              <a:lnSpc>
                <a:spcPct val="90000"/>
              </a:lnSpc>
            </a:pPr>
            <a:r>
              <a:rPr lang="zh-CN" altLang="en-US" sz="2200" dirty="0"/>
              <a:t>主要功能说明</a:t>
            </a:r>
            <a:endParaRPr lang="en-US" altLang="zh-CN" sz="2200" dirty="0"/>
          </a:p>
          <a:p>
            <a:pPr lvl="2">
              <a:lnSpc>
                <a:spcPct val="90000"/>
              </a:lnSpc>
            </a:pPr>
            <a:r>
              <a:rPr lang="zh-CN" altLang="en-US" sz="2000" dirty="0"/>
              <a:t>系统共有三个角色：管理员、导游、游客</a:t>
            </a:r>
            <a:endParaRPr lang="en-US" altLang="zh-CN" sz="2000" dirty="0"/>
          </a:p>
          <a:p>
            <a:pPr marL="457200" lvl="1" indent="0">
              <a:lnSpc>
                <a:spcPct val="90000"/>
              </a:lnSpc>
              <a:buNone/>
            </a:pPr>
            <a:br>
              <a:rPr lang="zh-CN" altLang="en-US" dirty="0"/>
            </a:br>
            <a:endParaRPr lang="zh-CN" altLang="en-US" dirty="0"/>
          </a:p>
        </p:txBody>
      </p:sp>
      <p:graphicFrame>
        <p:nvGraphicFramePr>
          <p:cNvPr id="2" name="表格 1"/>
          <p:cNvGraphicFramePr>
            <a:graphicFrameLocks noGrp="1"/>
          </p:cNvGraphicFramePr>
          <p:nvPr/>
        </p:nvGraphicFramePr>
        <p:xfrm>
          <a:off x="179512" y="2060848"/>
          <a:ext cx="8784976" cy="3489072"/>
        </p:xfrm>
        <a:graphic>
          <a:graphicData uri="http://schemas.openxmlformats.org/drawingml/2006/table">
            <a:tbl>
              <a:tblPr firstRow="1" bandRow="1">
                <a:tableStyleId>{5C22544A-7EE6-4342-B048-85BDC9FD1C3A}</a:tableStyleId>
              </a:tblPr>
              <a:tblGrid>
                <a:gridCol w="713310"/>
                <a:gridCol w="942874"/>
                <a:gridCol w="7128792"/>
              </a:tblGrid>
              <a:tr h="411550">
                <a:tc>
                  <a:txBody>
                    <a:bodyPr/>
                    <a:lstStyle/>
                    <a:p>
                      <a:pPr algn="ctr">
                        <a:lnSpc>
                          <a:spcPct val="90000"/>
                        </a:lnSpc>
                      </a:pPr>
                      <a:r>
                        <a:rPr lang="zh-CN" altLang="en-US" sz="1600" b="1" kern="1200" dirty="0">
                          <a:solidFill>
                            <a:schemeClr val="tx1"/>
                          </a:solidFill>
                          <a:latin typeface="楷体" panose="02010609060101010101" pitchFamily="49" charset="-122"/>
                          <a:ea typeface="楷体" panose="02010609060101010101" pitchFamily="49" charset="-122"/>
                          <a:cs typeface="+mn-cs"/>
                        </a:rPr>
                        <a:t>角色</a:t>
                      </a:r>
                      <a:endParaRPr lang="zh-CN" altLang="en-US" sz="1600" b="1" kern="1200" dirty="0">
                        <a:solidFill>
                          <a:schemeClr val="tx1"/>
                        </a:solidFill>
                        <a:latin typeface="楷体" panose="02010609060101010101" pitchFamily="49" charset="-122"/>
                        <a:ea typeface="楷体" panose="02010609060101010101" pitchFamily="49" charset="-122"/>
                        <a:cs typeface="+mn-cs"/>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功能</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说明</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337254">
                <a:tc rowSpan="7">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游客</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个人信息管理</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ym typeface="Wingdings 2" panose="05020102010507070707" pitchFamily="18" charset="2"/>
                        </a:rPr>
                        <a:t></a:t>
                      </a:r>
                      <a:r>
                        <a:rPr lang="zh-CN" altLang="en-US" sz="1600" kern="1200" dirty="0">
                          <a:solidFill>
                            <a:schemeClr val="tx1"/>
                          </a:solidFill>
                          <a:latin typeface="楷体" panose="02010609060101010101" pitchFamily="49" charset="-122"/>
                          <a:ea typeface="楷体" panose="02010609060101010101" pitchFamily="49" charset="-122"/>
                          <a:cs typeface="+mn-cs"/>
                        </a:rPr>
                        <a:t>在中介公司注册，录入自己的信息，包括姓名、联系电话等；</a:t>
                      </a:r>
                      <a:endParaRPr lang="en-US" altLang="zh-CN" sz="1600" kern="1200" dirty="0">
                        <a:solidFill>
                          <a:schemeClr val="tx1"/>
                        </a:solidFill>
                        <a:latin typeface="楷体" panose="02010609060101010101" pitchFamily="49" charset="-122"/>
                        <a:ea typeface="楷体" panose="02010609060101010101" pitchFamily="49" charset="-122"/>
                        <a:cs typeface="+mn-cs"/>
                      </a:endParaRPr>
                    </a:p>
                    <a:p>
                      <a:pPr algn="l">
                        <a:lnSpc>
                          <a:spcPct val="90000"/>
                        </a:lnSpc>
                      </a:pPr>
                      <a:r>
                        <a:rPr lang="zh-CN" altLang="en-US" sz="1600" dirty="0">
                          <a:sym typeface="Wingdings 2" panose="05020102010507070707" pitchFamily="18" charset="2"/>
                        </a:rPr>
                        <a:t></a:t>
                      </a:r>
                      <a:r>
                        <a:rPr lang="zh-CN" altLang="en-US" sz="1600" dirty="0">
                          <a:solidFill>
                            <a:schemeClr val="tx1"/>
                          </a:solidFill>
                          <a:latin typeface="楷体" panose="02010609060101010101" pitchFamily="49" charset="-122"/>
                          <a:ea typeface="楷体" panose="02010609060101010101" pitchFamily="49" charset="-122"/>
                        </a:rPr>
                        <a:t>对自己的信息进行修改</a:t>
                      </a:r>
                      <a:endParaRPr lang="zh-CN" altLang="en-US" sz="1600" kern="1200" dirty="0">
                        <a:solidFill>
                          <a:schemeClr val="tx1"/>
                        </a:solidFill>
                        <a:latin typeface="楷体" panose="02010609060101010101" pitchFamily="49" charset="-122"/>
                        <a:ea typeface="楷体" panose="02010609060101010101" pitchFamily="49" charset="-122"/>
                        <a:cs typeface="+mn-cs"/>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337254">
                <a:tc vMerge="1">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旅游报名</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l" defTabSz="914400" rtl="0" eaLnBrk="1" fontAlgn="auto" latinLnBrk="0" hangingPunct="1">
                        <a:lnSpc>
                          <a:spcPct val="90000"/>
                        </a:lnSpc>
                        <a:spcBef>
                          <a:spcPts val="0"/>
                        </a:spcBef>
                        <a:spcAft>
                          <a:spcPts val="0"/>
                        </a:spcAft>
                        <a:buClrTx/>
                        <a:buSzTx/>
                        <a:buFontTx/>
                        <a:buNone/>
                        <a:defRPr/>
                      </a:pPr>
                      <a:r>
                        <a:rPr lang="zh-CN" altLang="en-US" sz="1600" dirty="0">
                          <a:solidFill>
                            <a:schemeClr val="tx1"/>
                          </a:solidFill>
                          <a:latin typeface="楷体" panose="02010609060101010101" pitchFamily="49" charset="-122"/>
                          <a:ea typeface="楷体" panose="02010609060101010101" pitchFamily="49" charset="-122"/>
                        </a:rPr>
                        <a:t>管理自己的旅游报名信息，包括新增、修改、删除等。</a:t>
                      </a:r>
                      <a:endParaRPr lang="zh-CN" altLang="en-US" sz="1600" kern="1200" dirty="0">
                        <a:solidFill>
                          <a:schemeClr val="tx1"/>
                        </a:solidFill>
                        <a:latin typeface="楷体" panose="02010609060101010101" pitchFamily="49" charset="-122"/>
                        <a:ea typeface="楷体" panose="02010609060101010101" pitchFamily="49" charset="-122"/>
                        <a:cs typeface="+mn-cs"/>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信息查询</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对各种信息、自己的报名和参团信息进行查询，包括简单、组合、模糊查询，例如查询某线路某时间尚余名额、查询自己所有报名或参团信息等</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90000"/>
                        </a:lnSpc>
                        <a:spcBef>
                          <a:spcPts val="0"/>
                        </a:spcBef>
                        <a:spcAft>
                          <a:spcPts val="0"/>
                        </a:spcAft>
                        <a:buClrTx/>
                        <a:buSzTx/>
                        <a:buFontTx/>
                        <a:buNone/>
                        <a:defRPr/>
                      </a:pPr>
                      <a:r>
                        <a:rPr lang="zh-CN" altLang="en-US" sz="1600" dirty="0">
                          <a:solidFill>
                            <a:schemeClr val="tx1"/>
                          </a:solidFill>
                          <a:latin typeface="楷体" panose="02010609060101010101" pitchFamily="49" charset="-122"/>
                          <a:ea typeface="楷体" panose="02010609060101010101" pitchFamily="49" charset="-122"/>
                        </a:rPr>
                        <a:t>信息排序</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对各种信息、自己的报名和参团信息进行排序，包括按单一属性、按多属性排序等，尽可能对查询结果进行多种排序（例如对查询出来的旅游线路按照地名进行升序排序）</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信息统计</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对各种信息、自己的报名和参团信息进行统计，包括按单一属性、按多属性统计、预设统计、按条件统计等（例如统计某段时间内自己的报名或参团次数、自己总的报名或参团情况等）</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250186">
                <a:tc vMerge="1">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系统维护</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对自己的密码进行维护</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295522">
                <a:tc vMerge="1">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其他</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可增加其他有用的功能</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bl>
          </a:graphicData>
        </a:graphic>
      </p:graphicFrame>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rrowheads="1"/>
          </p:cNvSpPr>
          <p:nvPr>
            <p:ph type="title"/>
          </p:nvPr>
        </p:nvSpPr>
        <p:spPr/>
        <p:txBody>
          <a:bodyPr/>
          <a:lstStyle/>
          <a:p>
            <a:r>
              <a:rPr lang="zh-CN" altLang="en-US" dirty="0"/>
              <a:t>课设题目</a:t>
            </a:r>
            <a:endParaRPr lang="zh-CN" altLang="en-US" dirty="0"/>
          </a:p>
        </p:txBody>
      </p:sp>
      <p:sp>
        <p:nvSpPr>
          <p:cNvPr id="20483" name="Rectangle 3"/>
          <p:cNvSpPr>
            <a:spLocks noGrp="1" noRot="1" noChangeArrowheads="1"/>
          </p:cNvSpPr>
          <p:nvPr>
            <p:ph type="body" idx="1"/>
          </p:nvPr>
        </p:nvSpPr>
        <p:spPr>
          <a:xfrm>
            <a:off x="457200" y="1052736"/>
            <a:ext cx="8229600" cy="5472608"/>
          </a:xfrm>
        </p:spPr>
        <p:txBody>
          <a:bodyPr>
            <a:normAutofit fontScale="62500" lnSpcReduction="20000"/>
          </a:bodyPr>
          <a:lstStyle/>
          <a:p>
            <a:r>
              <a:rPr lang="zh-CN" altLang="en-US" dirty="0"/>
              <a:t>题目</a:t>
            </a:r>
            <a:r>
              <a:rPr lang="en-US" altLang="zh-CN" dirty="0"/>
              <a:t>11</a:t>
            </a:r>
            <a:r>
              <a:rPr lang="zh-CN" altLang="en-US" dirty="0"/>
              <a:t>：运动场馆管理系统</a:t>
            </a:r>
            <a:endParaRPr lang="en-US" altLang="zh-CN" dirty="0"/>
          </a:p>
          <a:p>
            <a:pPr lvl="1"/>
            <a:r>
              <a:rPr lang="zh-CN" altLang="en-US" dirty="0"/>
              <a:t>对运动场馆的管理过程进行简单模拟。</a:t>
            </a:r>
            <a:endParaRPr lang="en-US" altLang="zh-CN" dirty="0"/>
          </a:p>
          <a:p>
            <a:pPr lvl="1"/>
            <a:r>
              <a:rPr lang="zh-CN" altLang="en-US" dirty="0"/>
              <a:t>背景说明</a:t>
            </a:r>
            <a:endParaRPr lang="en-US" altLang="zh-CN" dirty="0"/>
          </a:p>
          <a:p>
            <a:pPr lvl="2"/>
            <a:r>
              <a:rPr lang="zh-CN" altLang="en-US" dirty="0"/>
              <a:t>运动馆包含多种类型的运动场地，比如羽毛球场、乒乓球场、篮球场、足球场等。场地类型可以动态设置和调整。</a:t>
            </a:r>
            <a:endParaRPr lang="en-US" altLang="zh-CN" dirty="0"/>
          </a:p>
          <a:p>
            <a:pPr lvl="2"/>
            <a:r>
              <a:rPr lang="zh-CN" altLang="en-US" dirty="0"/>
              <a:t>每种场地类型包含多块场地，每块场地都有场地编号和名称（如羽毛球场</a:t>
            </a:r>
            <a:r>
              <a:rPr lang="en-US" altLang="zh-CN" dirty="0"/>
              <a:t>A</a:t>
            </a:r>
            <a:r>
              <a:rPr lang="zh-CN" altLang="en-US" dirty="0"/>
              <a:t>、乒乓球场</a:t>
            </a:r>
            <a:r>
              <a:rPr lang="en-US" altLang="zh-CN" dirty="0"/>
              <a:t>B</a:t>
            </a:r>
            <a:r>
              <a:rPr lang="zh-CN" altLang="en-US" dirty="0"/>
              <a:t>等）。场地也是可以动态增减的。每块场地的使用价格是不同的。同一场地的租金在不同时间段可能不同（如上午便宜、下午贵、晚上最贵等）。</a:t>
            </a:r>
            <a:endParaRPr lang="en-US" altLang="zh-CN" dirty="0"/>
          </a:p>
          <a:p>
            <a:pPr lvl="2"/>
            <a:r>
              <a:rPr lang="zh-CN" altLang="en-US" dirty="0"/>
              <a:t>用户可以预订、使用某天、某段时间的一块或多块运动场地。用户在预订场地时，可以指定具体的场地（如指定羽毛球场</a:t>
            </a:r>
            <a:r>
              <a:rPr lang="en-US" altLang="zh-CN" dirty="0"/>
              <a:t>A</a:t>
            </a:r>
            <a:r>
              <a:rPr lang="zh-CN" altLang="en-US" dirty="0"/>
              <a:t>），也可以仅选择场地类型，到现场后由场地负责人临时分配场地。</a:t>
            </a:r>
            <a:endParaRPr lang="en-US" altLang="zh-CN" dirty="0"/>
          </a:p>
          <a:p>
            <a:pPr lvl="2"/>
            <a:r>
              <a:rPr lang="zh-CN" altLang="en-US" dirty="0"/>
              <a:t>每块场地的按每</a:t>
            </a:r>
            <a:r>
              <a:rPr lang="en-US" altLang="zh-CN" dirty="0"/>
              <a:t>30</a:t>
            </a:r>
            <a:r>
              <a:rPr lang="zh-CN" altLang="en-US" dirty="0"/>
              <a:t>分钟为单位进行计费（也可以自行设置和修改）。</a:t>
            </a:r>
            <a:endParaRPr lang="en-US" altLang="zh-CN" dirty="0"/>
          </a:p>
          <a:p>
            <a:pPr lvl="2"/>
            <a:r>
              <a:rPr lang="zh-CN" altLang="en-US" dirty="0"/>
              <a:t>可能存在用户预订场地，但未到现场使用的情况。</a:t>
            </a:r>
            <a:endParaRPr lang="en-US" altLang="zh-CN" dirty="0"/>
          </a:p>
          <a:p>
            <a:pPr lvl="2"/>
            <a:r>
              <a:rPr lang="zh-CN" altLang="en-US" dirty="0"/>
              <a:t>运动场地信息包括：场地编号（唯一）、场地名称（如羽毛球场</a:t>
            </a:r>
            <a:r>
              <a:rPr lang="en-US" altLang="zh-CN" dirty="0"/>
              <a:t>A</a:t>
            </a:r>
            <a:r>
              <a:rPr lang="zh-CN" altLang="en-US" dirty="0"/>
              <a:t>、乒乓球场</a:t>
            </a:r>
            <a:r>
              <a:rPr lang="en-US" altLang="zh-CN" dirty="0"/>
              <a:t>B</a:t>
            </a:r>
            <a:r>
              <a:rPr lang="zh-CN" altLang="en-US" dirty="0"/>
              <a:t>等）、场地面积、开放时间、计费时长、租用价格等。</a:t>
            </a:r>
            <a:endParaRPr lang="zh-CN" altLang="en-US" dirty="0">
              <a:solidFill>
                <a:srgbClr val="FF0000"/>
              </a:solidFill>
            </a:endParaRPr>
          </a:p>
          <a:p>
            <a:pPr lvl="2"/>
            <a:r>
              <a:rPr lang="zh-CN" altLang="en-US" dirty="0"/>
              <a:t>场地负责人负责管理场地，每名场地负责人可以管理多块场地，场地负责人信息包括：姓名、联系方式、所管理的场地（多块）等</a:t>
            </a:r>
            <a:endParaRPr lang="en-US" altLang="zh-CN" dirty="0"/>
          </a:p>
          <a:p>
            <a:pPr lvl="2"/>
            <a:r>
              <a:rPr lang="zh-CN" altLang="en-US" dirty="0"/>
              <a:t>用户信息包括：用户姓名、联系方式等。</a:t>
            </a:r>
            <a:endParaRPr lang="en-US" altLang="zh-CN" dirty="0"/>
          </a:p>
          <a:p>
            <a:pPr lvl="2"/>
            <a:r>
              <a:rPr lang="zh-CN" altLang="en-US" dirty="0"/>
              <a:t>要记录所有用户预订和使用信息。</a:t>
            </a:r>
            <a:endParaRPr lang="en-US" altLang="zh-CN" dirty="0"/>
          </a:p>
        </p:txBody>
      </p:sp>
      <p:sp>
        <p:nvSpPr>
          <p:cNvPr id="2" name="矩形 1"/>
          <p:cNvSpPr/>
          <p:nvPr/>
        </p:nvSpPr>
        <p:spPr>
          <a:xfrm>
            <a:off x="683568" y="6237312"/>
            <a:ext cx="7776864" cy="504056"/>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rgbClr val="FF0000"/>
                </a:solidFill>
                <a:latin typeface="楷体" panose="02010609060101010101" pitchFamily="49" charset="-122"/>
                <a:ea typeface="楷体" panose="02010609060101010101" pitchFamily="49" charset="-122"/>
              </a:rPr>
              <a:t>可以通过自行查找相关</a:t>
            </a:r>
            <a:r>
              <a:rPr lang="en-US" altLang="zh-CN" sz="2000" b="1" dirty="0">
                <a:solidFill>
                  <a:srgbClr val="FF0000"/>
                </a:solidFill>
                <a:latin typeface="楷体" panose="02010609060101010101" pitchFamily="49" charset="-122"/>
                <a:ea typeface="楷体" panose="02010609060101010101" pitchFamily="49" charset="-122"/>
              </a:rPr>
              <a:t>APP</a:t>
            </a:r>
            <a:r>
              <a:rPr lang="zh-CN" altLang="en-US" sz="2000" b="1" dirty="0">
                <a:solidFill>
                  <a:srgbClr val="FF0000"/>
                </a:solidFill>
                <a:latin typeface="楷体" panose="02010609060101010101" pitchFamily="49" charset="-122"/>
                <a:ea typeface="楷体" panose="02010609060101010101" pitchFamily="49" charset="-122"/>
              </a:rPr>
              <a:t>或网站来获取更多信息</a:t>
            </a:r>
            <a:endParaRPr lang="zh-CN" altLang="en-US" sz="2000" b="1" dirty="0">
              <a:solidFill>
                <a:srgbClr val="FF0000"/>
              </a:solidFill>
              <a:latin typeface="楷体" panose="02010609060101010101" pitchFamily="49" charset="-122"/>
              <a:ea typeface="楷体" panose="02010609060101010101" pitchFamily="49" charset="-122"/>
            </a:endParaRP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rrowheads="1"/>
          </p:cNvSpPr>
          <p:nvPr>
            <p:ph type="title"/>
          </p:nvPr>
        </p:nvSpPr>
        <p:spPr/>
        <p:txBody>
          <a:bodyPr>
            <a:normAutofit/>
          </a:bodyPr>
          <a:lstStyle/>
          <a:p>
            <a:r>
              <a:rPr lang="zh-CN" altLang="en-US" dirty="0"/>
              <a:t>课设题目</a:t>
            </a:r>
            <a:endParaRPr lang="zh-CN" altLang="en-US" dirty="0"/>
          </a:p>
        </p:txBody>
      </p:sp>
      <p:sp>
        <p:nvSpPr>
          <p:cNvPr id="10" name="内容占位符 9"/>
          <p:cNvSpPr>
            <a:spLocks noGrp="1"/>
          </p:cNvSpPr>
          <p:nvPr>
            <p:ph idx="1"/>
          </p:nvPr>
        </p:nvSpPr>
        <p:spPr>
          <a:xfrm>
            <a:off x="457200" y="1000698"/>
            <a:ext cx="8507288" cy="5112568"/>
          </a:xfrm>
        </p:spPr>
        <p:txBody>
          <a:bodyPr>
            <a:noAutofit/>
          </a:bodyPr>
          <a:lstStyle/>
          <a:p>
            <a:pPr>
              <a:lnSpc>
                <a:spcPct val="90000"/>
              </a:lnSpc>
            </a:pPr>
            <a:r>
              <a:rPr lang="zh-CN" altLang="en-US" sz="2400" dirty="0"/>
              <a:t>题目</a:t>
            </a:r>
            <a:r>
              <a:rPr lang="en-US" altLang="zh-CN" sz="2400" dirty="0"/>
              <a:t>11</a:t>
            </a:r>
            <a:r>
              <a:rPr lang="zh-CN" altLang="en-US" sz="2400" dirty="0"/>
              <a:t>：运动场馆管理系统</a:t>
            </a:r>
            <a:endParaRPr lang="en-US" altLang="zh-CN" sz="2400" dirty="0"/>
          </a:p>
          <a:p>
            <a:pPr lvl="1">
              <a:lnSpc>
                <a:spcPct val="90000"/>
              </a:lnSpc>
            </a:pPr>
            <a:r>
              <a:rPr lang="zh-CN" altLang="en-US" sz="2200" dirty="0"/>
              <a:t>主要功能说明</a:t>
            </a:r>
            <a:endParaRPr lang="en-US" altLang="zh-CN" sz="2200" dirty="0"/>
          </a:p>
          <a:p>
            <a:pPr lvl="2">
              <a:lnSpc>
                <a:spcPct val="90000"/>
              </a:lnSpc>
            </a:pPr>
            <a:r>
              <a:rPr lang="zh-CN" altLang="en-US" sz="2000" dirty="0"/>
              <a:t>系统共有三个角色：管理员、场地负责人、用户</a:t>
            </a:r>
            <a:endParaRPr lang="en-US" altLang="zh-CN" sz="2000" dirty="0"/>
          </a:p>
          <a:p>
            <a:pPr marL="457200" lvl="1" indent="0">
              <a:lnSpc>
                <a:spcPct val="90000"/>
              </a:lnSpc>
              <a:buNone/>
            </a:pPr>
            <a:br>
              <a:rPr lang="zh-CN" altLang="en-US" dirty="0"/>
            </a:br>
            <a:endParaRPr lang="zh-CN" altLang="en-US" dirty="0"/>
          </a:p>
        </p:txBody>
      </p:sp>
      <p:graphicFrame>
        <p:nvGraphicFramePr>
          <p:cNvPr id="2" name="表格 1"/>
          <p:cNvGraphicFramePr>
            <a:graphicFrameLocks noGrp="1"/>
          </p:cNvGraphicFramePr>
          <p:nvPr/>
        </p:nvGraphicFramePr>
        <p:xfrm>
          <a:off x="179512" y="2060848"/>
          <a:ext cx="8784976" cy="3810186"/>
        </p:xfrm>
        <a:graphic>
          <a:graphicData uri="http://schemas.openxmlformats.org/drawingml/2006/table">
            <a:tbl>
              <a:tblPr firstRow="1" bandRow="1">
                <a:tableStyleId>{5C22544A-7EE6-4342-B048-85BDC9FD1C3A}</a:tableStyleId>
              </a:tblPr>
              <a:tblGrid>
                <a:gridCol w="713310"/>
                <a:gridCol w="942874"/>
                <a:gridCol w="7128792"/>
              </a:tblGrid>
              <a:tr h="411550">
                <a:tc>
                  <a:txBody>
                    <a:bodyPr/>
                    <a:lstStyle/>
                    <a:p>
                      <a:pPr algn="ctr">
                        <a:lnSpc>
                          <a:spcPct val="90000"/>
                        </a:lnSpc>
                      </a:pPr>
                      <a:r>
                        <a:rPr lang="zh-CN" altLang="en-US" sz="1600" b="1" kern="1200" dirty="0">
                          <a:solidFill>
                            <a:schemeClr val="tx1"/>
                          </a:solidFill>
                          <a:latin typeface="楷体" panose="02010609060101010101" pitchFamily="49" charset="-122"/>
                          <a:ea typeface="楷体" panose="02010609060101010101" pitchFamily="49" charset="-122"/>
                          <a:cs typeface="+mn-cs"/>
                        </a:rPr>
                        <a:t>角色</a:t>
                      </a:r>
                      <a:endParaRPr lang="zh-CN" altLang="en-US" sz="1600" b="1" kern="1200" dirty="0">
                        <a:solidFill>
                          <a:schemeClr val="tx1"/>
                        </a:solidFill>
                        <a:latin typeface="楷体" panose="02010609060101010101" pitchFamily="49" charset="-122"/>
                        <a:ea typeface="楷体" panose="02010609060101010101" pitchFamily="49" charset="-122"/>
                        <a:cs typeface="+mn-cs"/>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功能</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说明</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337254">
                <a:tc rowSpan="7">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管理员</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信息管理</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对运动场地信息、场地类型、场地负责人等信息进行管理，包括增加、修改、删除等。</a:t>
                      </a:r>
                      <a:endParaRPr lang="zh-CN" altLang="en-US" sz="1600" b="1" dirty="0">
                        <a:solidFill>
                          <a:srgbClr val="FF0000"/>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337254">
                <a:tc vMerge="1">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场地负责人管理</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kern="1200" dirty="0">
                          <a:solidFill>
                            <a:schemeClr val="tx1"/>
                          </a:solidFill>
                          <a:latin typeface="楷体" panose="02010609060101010101" pitchFamily="49" charset="-122"/>
                          <a:ea typeface="楷体" panose="02010609060101010101" pitchFamily="49" charset="-122"/>
                          <a:cs typeface="+mn-cs"/>
                        </a:rPr>
                        <a:t>给场地分配场地负责人</a:t>
                      </a:r>
                      <a:endParaRPr lang="zh-CN" altLang="en-US" sz="1600" kern="1200" dirty="0">
                        <a:solidFill>
                          <a:schemeClr val="tx1"/>
                        </a:solidFill>
                        <a:latin typeface="楷体" panose="02010609060101010101" pitchFamily="49" charset="-122"/>
                        <a:ea typeface="楷体" panose="02010609060101010101" pitchFamily="49" charset="-122"/>
                        <a:cs typeface="+mn-cs"/>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信息查询</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对各种信息（包括场地预订和场地使用信息）进行查询，包括简单、组合、模糊查询，例如查询某块场地某个时间段是否空余、查询某用户所有预订和使用情况等</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90000"/>
                        </a:lnSpc>
                        <a:spcBef>
                          <a:spcPts val="0"/>
                        </a:spcBef>
                        <a:spcAft>
                          <a:spcPts val="0"/>
                        </a:spcAft>
                        <a:buClrTx/>
                        <a:buSzTx/>
                        <a:buFontTx/>
                        <a:buNone/>
                        <a:defRPr/>
                      </a:pPr>
                      <a:r>
                        <a:rPr lang="zh-CN" altLang="en-US" sz="1600" dirty="0">
                          <a:solidFill>
                            <a:schemeClr val="tx1"/>
                          </a:solidFill>
                          <a:latin typeface="楷体" panose="02010609060101010101" pitchFamily="49" charset="-122"/>
                          <a:ea typeface="楷体" panose="02010609060101010101" pitchFamily="49" charset="-122"/>
                        </a:rPr>
                        <a:t>信息排序</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对各种信息（包括场地预订和场地使用信息）进行排序，包括按单一属性、按多属性排序等，尽可能对查询结果进行多种排序（例如对查询出来的场地按照面积进行升序排序）</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信息统计</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包括场地预订和场地使用信息）进行统计，包括按单一属性、按多属性统计、预设统计、按条件统计等（例如统计某场地某段时间内出租的时间、某用户总的使用场地时长、某类型场地的所有用户的平均使用时长等）</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250186">
                <a:tc vMerge="1">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系统维护</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对自己的密码进行维护、对场地负责人的密码进行重置、数据备份、数据恢复</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295522">
                <a:tc vMerge="1">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其他</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可增加其他有用的功能</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bl>
          </a:graphicData>
        </a:graphic>
      </p:graphicFrame>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rrowheads="1"/>
          </p:cNvSpPr>
          <p:nvPr>
            <p:ph type="title"/>
          </p:nvPr>
        </p:nvSpPr>
        <p:spPr/>
        <p:txBody>
          <a:bodyPr>
            <a:normAutofit/>
          </a:bodyPr>
          <a:lstStyle/>
          <a:p>
            <a:r>
              <a:rPr lang="zh-CN" altLang="en-US" dirty="0"/>
              <a:t>课设题目</a:t>
            </a:r>
            <a:endParaRPr lang="zh-CN" altLang="en-US" dirty="0"/>
          </a:p>
        </p:txBody>
      </p:sp>
      <p:sp>
        <p:nvSpPr>
          <p:cNvPr id="10" name="内容占位符 9"/>
          <p:cNvSpPr>
            <a:spLocks noGrp="1"/>
          </p:cNvSpPr>
          <p:nvPr>
            <p:ph idx="1"/>
          </p:nvPr>
        </p:nvSpPr>
        <p:spPr>
          <a:xfrm>
            <a:off x="457200" y="1000698"/>
            <a:ext cx="8507288" cy="5112568"/>
          </a:xfrm>
        </p:spPr>
        <p:txBody>
          <a:bodyPr>
            <a:noAutofit/>
          </a:bodyPr>
          <a:lstStyle/>
          <a:p>
            <a:pPr>
              <a:lnSpc>
                <a:spcPct val="90000"/>
              </a:lnSpc>
            </a:pPr>
            <a:r>
              <a:rPr lang="zh-CN" altLang="en-US" sz="2400" dirty="0"/>
              <a:t>题目</a:t>
            </a:r>
            <a:r>
              <a:rPr lang="en-US" altLang="zh-CN" sz="2400" dirty="0"/>
              <a:t>11</a:t>
            </a:r>
            <a:r>
              <a:rPr lang="zh-CN" altLang="en-US" sz="2400" dirty="0"/>
              <a:t>：运动场馆管理系统</a:t>
            </a:r>
            <a:endParaRPr lang="en-US" altLang="zh-CN" sz="2400" dirty="0"/>
          </a:p>
          <a:p>
            <a:pPr lvl="1">
              <a:lnSpc>
                <a:spcPct val="90000"/>
              </a:lnSpc>
            </a:pPr>
            <a:r>
              <a:rPr lang="zh-CN" altLang="en-US" sz="2200" dirty="0"/>
              <a:t>主要功能说明</a:t>
            </a:r>
            <a:endParaRPr lang="en-US" altLang="zh-CN" sz="2200" dirty="0"/>
          </a:p>
          <a:p>
            <a:pPr lvl="2">
              <a:lnSpc>
                <a:spcPct val="90000"/>
              </a:lnSpc>
            </a:pPr>
            <a:r>
              <a:rPr lang="zh-CN" altLang="en-US" sz="2000" dirty="0"/>
              <a:t>系统共有三个角色：管理员、场地负责人、用户</a:t>
            </a:r>
            <a:endParaRPr lang="en-US" altLang="zh-CN" sz="2000" dirty="0"/>
          </a:p>
          <a:p>
            <a:pPr marL="457200" lvl="1" indent="0">
              <a:lnSpc>
                <a:spcPct val="90000"/>
              </a:lnSpc>
              <a:buNone/>
            </a:pPr>
            <a:br>
              <a:rPr lang="zh-CN" altLang="en-US" dirty="0"/>
            </a:br>
            <a:endParaRPr lang="zh-CN" altLang="en-US" dirty="0"/>
          </a:p>
        </p:txBody>
      </p:sp>
      <p:graphicFrame>
        <p:nvGraphicFramePr>
          <p:cNvPr id="2" name="表格 1"/>
          <p:cNvGraphicFramePr>
            <a:graphicFrameLocks noGrp="1"/>
          </p:cNvGraphicFramePr>
          <p:nvPr/>
        </p:nvGraphicFramePr>
        <p:xfrm>
          <a:off x="179512" y="2060848"/>
          <a:ext cx="8784976" cy="3810186"/>
        </p:xfrm>
        <a:graphic>
          <a:graphicData uri="http://schemas.openxmlformats.org/drawingml/2006/table">
            <a:tbl>
              <a:tblPr firstRow="1" bandRow="1">
                <a:tableStyleId>{5C22544A-7EE6-4342-B048-85BDC9FD1C3A}</a:tableStyleId>
              </a:tblPr>
              <a:tblGrid>
                <a:gridCol w="713310"/>
                <a:gridCol w="942874"/>
                <a:gridCol w="7128792"/>
              </a:tblGrid>
              <a:tr h="411550">
                <a:tc>
                  <a:txBody>
                    <a:bodyPr/>
                    <a:lstStyle/>
                    <a:p>
                      <a:pPr algn="ctr">
                        <a:lnSpc>
                          <a:spcPct val="90000"/>
                        </a:lnSpc>
                      </a:pPr>
                      <a:r>
                        <a:rPr lang="zh-CN" altLang="en-US" sz="1600" b="1" kern="1200" dirty="0">
                          <a:solidFill>
                            <a:schemeClr val="tx1"/>
                          </a:solidFill>
                          <a:latin typeface="楷体" panose="02010609060101010101" pitchFamily="49" charset="-122"/>
                          <a:ea typeface="楷体" panose="02010609060101010101" pitchFamily="49" charset="-122"/>
                          <a:cs typeface="+mn-cs"/>
                        </a:rPr>
                        <a:t>角色</a:t>
                      </a:r>
                      <a:endParaRPr lang="zh-CN" altLang="en-US" sz="1600" b="1" kern="1200" dirty="0">
                        <a:solidFill>
                          <a:schemeClr val="tx1"/>
                        </a:solidFill>
                        <a:latin typeface="楷体" panose="02010609060101010101" pitchFamily="49" charset="-122"/>
                        <a:ea typeface="楷体" panose="02010609060101010101" pitchFamily="49" charset="-122"/>
                        <a:cs typeface="+mn-cs"/>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功能</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说明</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337254">
                <a:tc rowSpan="6">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场地负责人</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场地管理</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ym typeface="Wingdings 2" panose="05020102010507070707" pitchFamily="18" charset="2"/>
                        </a:rPr>
                        <a:t></a:t>
                      </a:r>
                      <a:r>
                        <a:rPr lang="zh-CN" altLang="en-US" sz="1600" dirty="0">
                          <a:solidFill>
                            <a:schemeClr val="tx1"/>
                          </a:solidFill>
                          <a:latin typeface="楷体" panose="02010609060101010101" pitchFamily="49" charset="-122"/>
                          <a:ea typeface="楷体" panose="02010609060101010101" pitchFamily="49" charset="-122"/>
                        </a:rPr>
                        <a:t>当预订用户到场使用场地时进行登记；</a:t>
                      </a:r>
                      <a:endParaRPr lang="en-US" altLang="zh-CN" sz="1600" dirty="0">
                        <a:solidFill>
                          <a:schemeClr val="tx1"/>
                        </a:solidFill>
                        <a:latin typeface="楷体" panose="02010609060101010101" pitchFamily="49" charset="-122"/>
                        <a:ea typeface="楷体" panose="02010609060101010101" pitchFamily="49" charset="-122"/>
                      </a:endParaRPr>
                    </a:p>
                    <a:p>
                      <a:pPr algn="l">
                        <a:lnSpc>
                          <a:spcPct val="90000"/>
                        </a:lnSpc>
                      </a:pPr>
                      <a:r>
                        <a:rPr lang="zh-CN" altLang="en-US" sz="1600" dirty="0">
                          <a:sym typeface="Wingdings 2" panose="05020102010507070707" pitchFamily="18" charset="2"/>
                        </a:rPr>
                        <a:t></a:t>
                      </a:r>
                      <a:r>
                        <a:rPr lang="zh-CN" altLang="en-US" sz="1600" dirty="0">
                          <a:solidFill>
                            <a:schemeClr val="tx1"/>
                          </a:solidFill>
                          <a:latin typeface="楷体" panose="02010609060101010101" pitchFamily="49" charset="-122"/>
                          <a:ea typeface="楷体" panose="02010609060101010101" pitchFamily="49" charset="-122"/>
                        </a:rPr>
                        <a:t>记录场地使用过程中的相关信息；</a:t>
                      </a:r>
                      <a:endParaRPr lang="en-US" altLang="zh-CN" sz="1600" dirty="0">
                        <a:solidFill>
                          <a:schemeClr val="tx1"/>
                        </a:solidFill>
                        <a:latin typeface="楷体" panose="02010609060101010101" pitchFamily="49" charset="-122"/>
                        <a:ea typeface="楷体" panose="02010609060101010101" pitchFamily="49" charset="-122"/>
                      </a:endParaRPr>
                    </a:p>
                    <a:p>
                      <a:pPr algn="l">
                        <a:lnSpc>
                          <a:spcPct val="90000"/>
                        </a:lnSpc>
                      </a:pPr>
                      <a:r>
                        <a:rPr lang="zh-CN" altLang="en-US" sz="1600" kern="1200" dirty="0">
                          <a:solidFill>
                            <a:schemeClr val="dk1"/>
                          </a:solidFill>
                          <a:latin typeface="+mn-lt"/>
                          <a:ea typeface="+mn-ea"/>
                          <a:cs typeface="+mn-cs"/>
                          <a:sym typeface="Wingdings" panose="05000000000000000000" pitchFamily="2" charset="2"/>
                        </a:rPr>
                        <a:t></a:t>
                      </a:r>
                      <a:r>
                        <a:rPr lang="zh-CN" altLang="en-US" sz="1600" dirty="0">
                          <a:solidFill>
                            <a:schemeClr val="tx1"/>
                          </a:solidFill>
                          <a:latin typeface="楷体" panose="02010609060101010101" pitchFamily="49" charset="-122"/>
                          <a:ea typeface="楷体" panose="02010609060101010101" pitchFamily="49" charset="-122"/>
                        </a:rPr>
                        <a:t>为仅预订场地类型的用户分配场地</a:t>
                      </a:r>
                      <a:endParaRPr lang="en-US" altLang="zh-CN" sz="1600" dirty="0">
                        <a:solidFill>
                          <a:schemeClr val="tx1"/>
                        </a:solidFill>
                        <a:latin typeface="楷体" panose="02010609060101010101" pitchFamily="49" charset="-122"/>
                        <a:ea typeface="楷体" panose="02010609060101010101" pitchFamily="49" charset="-122"/>
                      </a:endParaRPr>
                    </a:p>
                    <a:p>
                      <a:pPr marL="0" marR="0" lvl="0" indent="0" algn="l" defTabSz="914400" rtl="0" eaLnBrk="1" fontAlgn="auto" latinLnBrk="0" hangingPunct="1">
                        <a:lnSpc>
                          <a:spcPct val="90000"/>
                        </a:lnSpc>
                        <a:spcBef>
                          <a:spcPts val="0"/>
                        </a:spcBef>
                        <a:spcAft>
                          <a:spcPts val="0"/>
                        </a:spcAft>
                        <a:buClrTx/>
                        <a:buSzTx/>
                        <a:buFontTx/>
                        <a:buNone/>
                        <a:defRPr/>
                      </a:pPr>
                      <a:r>
                        <a:rPr lang="zh-CN" altLang="zh-CN" sz="1600" dirty="0">
                          <a:solidFill>
                            <a:schemeClr val="tx1"/>
                          </a:solidFill>
                          <a:latin typeface="楷体" panose="02010609060101010101" pitchFamily="49" charset="-122"/>
                          <a:ea typeface="楷体" panose="02010609060101010101" pitchFamily="49" charset="-122"/>
                          <a:sym typeface="Wingdings" panose="05000000000000000000" pitchFamily="2" charset="2"/>
                        </a:rPr>
                        <a:t></a:t>
                      </a:r>
                      <a:r>
                        <a:rPr lang="zh-CN" altLang="en-US" sz="1600" dirty="0">
                          <a:solidFill>
                            <a:schemeClr val="tx1"/>
                          </a:solidFill>
                          <a:latin typeface="楷体" panose="02010609060101010101" pitchFamily="49" charset="-122"/>
                          <a:ea typeface="楷体" panose="02010609060101010101" pitchFamily="49" charset="-122"/>
                        </a:rPr>
                        <a:t>对未预订用户、或用户临时要求增加时长情况分配合适的场地</a:t>
                      </a:r>
                      <a:endParaRPr lang="en-US" altLang="zh-CN"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信息查询</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对各种信息（包括场地预订和场地使用信息）进行查询，包括简单、组合、模糊查询，例如查询某块场地某个时间段是否空余、查询某用户所有预订和使用情况等</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90000"/>
                        </a:lnSpc>
                        <a:spcBef>
                          <a:spcPts val="0"/>
                        </a:spcBef>
                        <a:spcAft>
                          <a:spcPts val="0"/>
                        </a:spcAft>
                        <a:buClrTx/>
                        <a:buSzTx/>
                        <a:buFontTx/>
                        <a:buNone/>
                        <a:defRPr/>
                      </a:pPr>
                      <a:r>
                        <a:rPr lang="zh-CN" altLang="en-US" sz="1600" dirty="0">
                          <a:solidFill>
                            <a:schemeClr val="tx1"/>
                          </a:solidFill>
                          <a:latin typeface="楷体" panose="02010609060101010101" pitchFamily="49" charset="-122"/>
                          <a:ea typeface="楷体" panose="02010609060101010101" pitchFamily="49" charset="-122"/>
                        </a:rPr>
                        <a:t>信息排序</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对各种信息（包括场地预订和场地使用信息）进行排序，包括按单一属性、按多属性排序等，尽可能对查询结果进行多种排序（例如对查询出来的场地按照面积进行升序排序）</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信息统计</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包括场地预订和场地使用信息）进行统计，包括按单一属性、按多属性统计、预设统计、按条件统计等（例如统计某场地某段时间内出租的时间、某用户总的使用场地时长、某类型场地的所有用户的平均使用时长等）</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250186">
                <a:tc vMerge="1">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系统维护</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对自己的密码进行维护</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295522">
                <a:tc vMerge="1">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其他</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可增加其他有用的功能</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bl>
          </a:graphicData>
        </a:graphic>
      </p:graphicFrame>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rrowheads="1"/>
          </p:cNvSpPr>
          <p:nvPr>
            <p:ph type="title"/>
          </p:nvPr>
        </p:nvSpPr>
        <p:spPr/>
        <p:txBody>
          <a:bodyPr>
            <a:normAutofit/>
          </a:bodyPr>
          <a:lstStyle/>
          <a:p>
            <a:r>
              <a:rPr lang="zh-CN" altLang="en-US" dirty="0"/>
              <a:t>课设题目</a:t>
            </a:r>
            <a:endParaRPr lang="zh-CN" altLang="en-US" dirty="0"/>
          </a:p>
        </p:txBody>
      </p:sp>
      <p:sp>
        <p:nvSpPr>
          <p:cNvPr id="10" name="内容占位符 9"/>
          <p:cNvSpPr>
            <a:spLocks noGrp="1"/>
          </p:cNvSpPr>
          <p:nvPr>
            <p:ph idx="1"/>
          </p:nvPr>
        </p:nvSpPr>
        <p:spPr>
          <a:xfrm>
            <a:off x="457200" y="1000698"/>
            <a:ext cx="8507288" cy="5112568"/>
          </a:xfrm>
        </p:spPr>
        <p:txBody>
          <a:bodyPr>
            <a:noAutofit/>
          </a:bodyPr>
          <a:lstStyle/>
          <a:p>
            <a:pPr>
              <a:lnSpc>
                <a:spcPct val="90000"/>
              </a:lnSpc>
            </a:pPr>
            <a:r>
              <a:rPr lang="zh-CN" altLang="en-US" sz="2400" dirty="0"/>
              <a:t>题目</a:t>
            </a:r>
            <a:r>
              <a:rPr lang="en-US" altLang="zh-CN" sz="2400" dirty="0"/>
              <a:t>11</a:t>
            </a:r>
            <a:r>
              <a:rPr lang="zh-CN" altLang="en-US" sz="2400" dirty="0"/>
              <a:t>：运动场馆管理系统</a:t>
            </a:r>
            <a:endParaRPr lang="en-US" altLang="zh-CN" sz="2400" dirty="0"/>
          </a:p>
          <a:p>
            <a:pPr lvl="1">
              <a:lnSpc>
                <a:spcPct val="90000"/>
              </a:lnSpc>
            </a:pPr>
            <a:r>
              <a:rPr lang="zh-CN" altLang="en-US" sz="2200" dirty="0"/>
              <a:t>主要功能说明</a:t>
            </a:r>
            <a:endParaRPr lang="en-US" altLang="zh-CN" sz="2200" dirty="0"/>
          </a:p>
          <a:p>
            <a:pPr lvl="2">
              <a:lnSpc>
                <a:spcPct val="90000"/>
              </a:lnSpc>
            </a:pPr>
            <a:r>
              <a:rPr lang="zh-CN" altLang="en-US" sz="2000" dirty="0"/>
              <a:t>系统共有三个角色：管理员、场地负责人、用户</a:t>
            </a:r>
            <a:endParaRPr lang="en-US" altLang="zh-CN" sz="2000" dirty="0"/>
          </a:p>
          <a:p>
            <a:pPr marL="457200" lvl="1" indent="0">
              <a:lnSpc>
                <a:spcPct val="90000"/>
              </a:lnSpc>
              <a:buNone/>
            </a:pPr>
            <a:br>
              <a:rPr lang="zh-CN" altLang="en-US" dirty="0"/>
            </a:br>
            <a:endParaRPr lang="zh-CN" altLang="en-US" dirty="0"/>
          </a:p>
        </p:txBody>
      </p:sp>
      <p:graphicFrame>
        <p:nvGraphicFramePr>
          <p:cNvPr id="2" name="表格 1"/>
          <p:cNvGraphicFramePr>
            <a:graphicFrameLocks noGrp="1"/>
          </p:cNvGraphicFramePr>
          <p:nvPr/>
        </p:nvGraphicFramePr>
        <p:xfrm>
          <a:off x="179512" y="2060848"/>
          <a:ext cx="8784976" cy="3782824"/>
        </p:xfrm>
        <a:graphic>
          <a:graphicData uri="http://schemas.openxmlformats.org/drawingml/2006/table">
            <a:tbl>
              <a:tblPr firstRow="1" bandRow="1">
                <a:tableStyleId>{5C22544A-7EE6-4342-B048-85BDC9FD1C3A}</a:tableStyleId>
              </a:tblPr>
              <a:tblGrid>
                <a:gridCol w="713310"/>
                <a:gridCol w="942874"/>
                <a:gridCol w="7128792"/>
              </a:tblGrid>
              <a:tr h="411550">
                <a:tc>
                  <a:txBody>
                    <a:bodyPr/>
                    <a:lstStyle/>
                    <a:p>
                      <a:pPr algn="ctr">
                        <a:lnSpc>
                          <a:spcPct val="90000"/>
                        </a:lnSpc>
                      </a:pPr>
                      <a:r>
                        <a:rPr lang="zh-CN" altLang="en-US" sz="1600" b="1" kern="1200" dirty="0">
                          <a:solidFill>
                            <a:schemeClr val="tx1"/>
                          </a:solidFill>
                          <a:latin typeface="楷体" panose="02010609060101010101" pitchFamily="49" charset="-122"/>
                          <a:ea typeface="楷体" panose="02010609060101010101" pitchFamily="49" charset="-122"/>
                          <a:cs typeface="+mn-cs"/>
                        </a:rPr>
                        <a:t>角色</a:t>
                      </a:r>
                      <a:endParaRPr lang="zh-CN" altLang="en-US" sz="1600" b="1" kern="1200" dirty="0">
                        <a:solidFill>
                          <a:schemeClr val="tx1"/>
                        </a:solidFill>
                        <a:latin typeface="楷体" panose="02010609060101010101" pitchFamily="49" charset="-122"/>
                        <a:ea typeface="楷体" panose="02010609060101010101" pitchFamily="49" charset="-122"/>
                        <a:cs typeface="+mn-cs"/>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功能</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说明</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337254">
                <a:tc rowSpan="7">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用户</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个人信息管理</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ym typeface="Wingdings 2" panose="05020102010507070707" pitchFamily="18" charset="2"/>
                        </a:rPr>
                        <a:t></a:t>
                      </a:r>
                      <a:r>
                        <a:rPr lang="zh-CN" altLang="en-US" sz="1600" kern="1200" dirty="0">
                          <a:solidFill>
                            <a:schemeClr val="tx1"/>
                          </a:solidFill>
                          <a:latin typeface="楷体" panose="02010609060101010101" pitchFamily="49" charset="-122"/>
                          <a:ea typeface="楷体" panose="02010609060101010101" pitchFamily="49" charset="-122"/>
                          <a:cs typeface="+mn-cs"/>
                        </a:rPr>
                        <a:t>注册，录入自己的信息，包括姓名、联系电话等；</a:t>
                      </a:r>
                      <a:endParaRPr lang="en-US" altLang="zh-CN" sz="1600" kern="1200" dirty="0">
                        <a:solidFill>
                          <a:schemeClr val="tx1"/>
                        </a:solidFill>
                        <a:latin typeface="楷体" panose="02010609060101010101" pitchFamily="49" charset="-122"/>
                        <a:ea typeface="楷体" panose="02010609060101010101" pitchFamily="49" charset="-122"/>
                        <a:cs typeface="+mn-cs"/>
                      </a:endParaRPr>
                    </a:p>
                    <a:p>
                      <a:pPr algn="l">
                        <a:lnSpc>
                          <a:spcPct val="90000"/>
                        </a:lnSpc>
                      </a:pPr>
                      <a:r>
                        <a:rPr lang="zh-CN" altLang="en-US" sz="1600" dirty="0">
                          <a:sym typeface="Wingdings 2" panose="05020102010507070707" pitchFamily="18" charset="2"/>
                        </a:rPr>
                        <a:t></a:t>
                      </a:r>
                      <a:r>
                        <a:rPr lang="zh-CN" altLang="en-US" sz="1600" dirty="0">
                          <a:solidFill>
                            <a:schemeClr val="tx1"/>
                          </a:solidFill>
                          <a:latin typeface="楷体" panose="02010609060101010101" pitchFamily="49" charset="-122"/>
                          <a:ea typeface="楷体" panose="02010609060101010101" pitchFamily="49" charset="-122"/>
                        </a:rPr>
                        <a:t>对自己的信息进行修改</a:t>
                      </a:r>
                      <a:endParaRPr lang="zh-CN" altLang="en-US" sz="1600" kern="1200" dirty="0">
                        <a:solidFill>
                          <a:schemeClr val="tx1"/>
                        </a:solidFill>
                        <a:latin typeface="楷体" panose="02010609060101010101" pitchFamily="49" charset="-122"/>
                        <a:ea typeface="楷体" panose="02010609060101010101" pitchFamily="49" charset="-122"/>
                        <a:cs typeface="+mn-cs"/>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场地预订</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l" defTabSz="914400" rtl="0" eaLnBrk="1" fontAlgn="auto" latinLnBrk="0" hangingPunct="1">
                        <a:lnSpc>
                          <a:spcPct val="90000"/>
                        </a:lnSpc>
                        <a:spcBef>
                          <a:spcPts val="0"/>
                        </a:spcBef>
                        <a:spcAft>
                          <a:spcPts val="0"/>
                        </a:spcAft>
                        <a:buClrTx/>
                        <a:buSzTx/>
                        <a:buFontTx/>
                        <a:buNone/>
                        <a:defRPr/>
                      </a:pPr>
                      <a:r>
                        <a:rPr lang="zh-CN" altLang="en-US" sz="1600" dirty="0">
                          <a:solidFill>
                            <a:schemeClr val="tx1"/>
                          </a:solidFill>
                          <a:latin typeface="楷体" panose="02010609060101010101" pitchFamily="49" charset="-122"/>
                          <a:ea typeface="楷体" panose="02010609060101010101" pitchFamily="49" charset="-122"/>
                        </a:rPr>
                        <a:t>管理自己的场地预定信息，包括新增、修改、删除等</a:t>
                      </a:r>
                      <a:endParaRPr lang="zh-CN" altLang="en-US" sz="1600" kern="1200" dirty="0">
                        <a:solidFill>
                          <a:schemeClr val="tx1"/>
                        </a:solidFill>
                        <a:latin typeface="楷体" panose="02010609060101010101" pitchFamily="49" charset="-122"/>
                        <a:ea typeface="楷体" panose="02010609060101010101" pitchFamily="49" charset="-122"/>
                        <a:cs typeface="+mn-cs"/>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信息查询</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对各种信息（包括场地预订和场地使用信息）进行查询，包括简单、组合、模糊查询，例如查询某块场地某个时间段是否空余、查询自己所有的预订和使用情况等</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90000"/>
                        </a:lnSpc>
                        <a:spcBef>
                          <a:spcPts val="0"/>
                        </a:spcBef>
                        <a:spcAft>
                          <a:spcPts val="0"/>
                        </a:spcAft>
                        <a:buClrTx/>
                        <a:buSzTx/>
                        <a:buFontTx/>
                        <a:buNone/>
                        <a:defRPr/>
                      </a:pPr>
                      <a:r>
                        <a:rPr lang="zh-CN" altLang="en-US" sz="1600" dirty="0">
                          <a:solidFill>
                            <a:schemeClr val="tx1"/>
                          </a:solidFill>
                          <a:latin typeface="楷体" panose="02010609060101010101" pitchFamily="49" charset="-122"/>
                          <a:ea typeface="楷体" panose="02010609060101010101" pitchFamily="49" charset="-122"/>
                        </a:rPr>
                        <a:t>信息排序</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对各种信息（包括场地预订和场地使用信息）进行排序，包括按单一属性、按多属性排序等，尽可能对查询结果进行多种排序（例如对查询出来的场地按照面积进行升序排序）</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信息统计</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对各种信息（包括场地预订和场地使用信息）进行统计，包括按单一属性、按多属性统计、预设统计、按条件统计等（例如统计某段时间内自己的预定或使用场地次数、自己总的预订或使用场地情况等）</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250186">
                <a:tc vMerge="1">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系统维护</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对自己的密码进行维护</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295522">
                <a:tc vMerge="1">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其他</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可增加其他有用的功能</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bl>
          </a:graphicData>
        </a:graphic>
      </p:graphicFrame>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课程要求</a:t>
            </a:r>
            <a:endParaRPr lang="zh-CN" altLang="en-US"/>
          </a:p>
        </p:txBody>
      </p:sp>
      <p:sp>
        <p:nvSpPr>
          <p:cNvPr id="5122" name="Rectangle 2"/>
          <p:cNvSpPr>
            <a:spLocks noGrp="1" noRot="1" noChangeArrowheads="1"/>
          </p:cNvSpPr>
          <p:nvPr>
            <p:ph type="body" idx="1"/>
          </p:nvPr>
        </p:nvSpPr>
        <p:spPr/>
        <p:txBody>
          <a:bodyPr>
            <a:normAutofit/>
          </a:bodyPr>
          <a:lstStyle/>
          <a:p>
            <a:r>
              <a:rPr lang="zh-CN" altLang="en-US" dirty="0"/>
              <a:t>自由组队，每组</a:t>
            </a:r>
            <a:r>
              <a:rPr lang="en-US" altLang="zh-CN" dirty="0"/>
              <a:t>3-4</a:t>
            </a:r>
            <a:r>
              <a:rPr lang="zh-CN" altLang="en-US" dirty="0"/>
              <a:t>人，</a:t>
            </a:r>
            <a:r>
              <a:rPr lang="en-US" altLang="zh-CN" dirty="0"/>
              <a:t>1</a:t>
            </a:r>
            <a:r>
              <a:rPr lang="zh-CN" altLang="en-US" dirty="0"/>
              <a:t>人担任组长。</a:t>
            </a:r>
            <a:endParaRPr lang="en-US" altLang="zh-CN" dirty="0"/>
          </a:p>
          <a:p>
            <a:r>
              <a:rPr lang="zh-CN" altLang="en-US" dirty="0"/>
              <a:t>每组选择一个题目，</a:t>
            </a:r>
            <a:r>
              <a:rPr lang="zh-CN" altLang="en-US" dirty="0">
                <a:solidFill>
                  <a:srgbClr val="FF0000"/>
                </a:solidFill>
              </a:rPr>
              <a:t>每班各组间题目不能重复。</a:t>
            </a:r>
            <a:endParaRPr lang="en-US" altLang="zh-CN" dirty="0">
              <a:solidFill>
                <a:srgbClr val="FF0000"/>
              </a:solidFill>
            </a:endParaRPr>
          </a:p>
          <a:p>
            <a:r>
              <a:rPr lang="zh-CN" altLang="en-US" dirty="0"/>
              <a:t>组长带领成员共同完成程序设计和开发任务，要求每人都应独立设计和开发若干个模块（不能只进行界面的开发），同时读懂其他组员完成的内容。</a:t>
            </a:r>
            <a:endParaRPr lang="en-US" altLang="zh-CN" dirty="0"/>
          </a:p>
          <a:p>
            <a:endParaRPr lang="zh-CN" altLang="en-US" dirty="0"/>
          </a:p>
          <a:p>
            <a:endParaRPr lang="en-US" altLang="zh-CN" dirty="0"/>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rrowheads="1"/>
          </p:cNvSpPr>
          <p:nvPr>
            <p:ph type="title"/>
          </p:nvPr>
        </p:nvSpPr>
        <p:spPr/>
        <p:txBody>
          <a:bodyPr/>
          <a:lstStyle/>
          <a:p>
            <a:r>
              <a:rPr lang="zh-CN" altLang="en-US" dirty="0"/>
              <a:t>课设题目</a:t>
            </a:r>
            <a:endParaRPr lang="zh-CN" altLang="en-US" dirty="0"/>
          </a:p>
        </p:txBody>
      </p:sp>
      <p:sp>
        <p:nvSpPr>
          <p:cNvPr id="20483" name="Rectangle 3"/>
          <p:cNvSpPr>
            <a:spLocks noGrp="1" noRot="1" noChangeArrowheads="1"/>
          </p:cNvSpPr>
          <p:nvPr>
            <p:ph type="body" idx="1"/>
          </p:nvPr>
        </p:nvSpPr>
        <p:spPr>
          <a:xfrm>
            <a:off x="251520" y="980728"/>
            <a:ext cx="8579296" cy="5760640"/>
          </a:xfrm>
        </p:spPr>
        <p:txBody>
          <a:bodyPr>
            <a:normAutofit fontScale="62500" lnSpcReduction="20000"/>
          </a:bodyPr>
          <a:lstStyle/>
          <a:p>
            <a:pPr>
              <a:lnSpc>
                <a:spcPct val="115000"/>
              </a:lnSpc>
            </a:pPr>
            <a:r>
              <a:rPr lang="zh-CN" altLang="en-US" dirty="0"/>
              <a:t>题目</a:t>
            </a:r>
            <a:r>
              <a:rPr lang="en-US" altLang="zh-CN" dirty="0"/>
              <a:t>12</a:t>
            </a:r>
            <a:r>
              <a:rPr lang="zh-CN" altLang="en-US" dirty="0"/>
              <a:t>：飞机航班预订管理系统</a:t>
            </a:r>
            <a:endParaRPr lang="en-US" altLang="zh-CN" dirty="0"/>
          </a:p>
          <a:p>
            <a:pPr lvl="1">
              <a:lnSpc>
                <a:spcPct val="115000"/>
              </a:lnSpc>
            </a:pPr>
            <a:r>
              <a:rPr lang="zh-CN" altLang="en-US" dirty="0"/>
              <a:t>对航班预订进行简单模拟。</a:t>
            </a:r>
            <a:endParaRPr lang="en-US" altLang="zh-CN" dirty="0"/>
          </a:p>
          <a:p>
            <a:pPr lvl="1">
              <a:lnSpc>
                <a:spcPct val="115000"/>
              </a:lnSpc>
            </a:pPr>
            <a:r>
              <a:rPr lang="zh-CN" altLang="en-US" dirty="0"/>
              <a:t>背景说明</a:t>
            </a:r>
            <a:endParaRPr lang="en-US" altLang="zh-CN" dirty="0"/>
          </a:p>
          <a:p>
            <a:pPr lvl="2">
              <a:lnSpc>
                <a:spcPct val="115000"/>
              </a:lnSpc>
            </a:pPr>
            <a:r>
              <a:rPr lang="zh-CN" altLang="en-US" dirty="0"/>
              <a:t>本系统模拟某个航空公司的航班预订管理。</a:t>
            </a:r>
            <a:endParaRPr lang="en-US" altLang="zh-CN" dirty="0"/>
          </a:p>
          <a:p>
            <a:pPr lvl="2">
              <a:lnSpc>
                <a:spcPct val="115000"/>
              </a:lnSpc>
            </a:pPr>
            <a:r>
              <a:rPr lang="zh-CN" altLang="en-US" dirty="0"/>
              <a:t>航空公司运营多个航线，如沈阳</a:t>
            </a:r>
            <a:r>
              <a:rPr lang="en-US" altLang="zh-CN" dirty="0"/>
              <a:t>-</a:t>
            </a:r>
            <a:r>
              <a:rPr lang="zh-CN" altLang="en-US" dirty="0"/>
              <a:t>北京。航线可以进行动态设置和调整，如增加、取消航线等。</a:t>
            </a:r>
            <a:endParaRPr lang="en-US" altLang="zh-CN" dirty="0"/>
          </a:p>
          <a:p>
            <a:pPr lvl="2">
              <a:lnSpc>
                <a:spcPct val="115000"/>
              </a:lnSpc>
            </a:pPr>
            <a:r>
              <a:rPr lang="zh-CN" altLang="en-US" dirty="0"/>
              <a:t>每个航线可能运营多个航班，如沈阳</a:t>
            </a:r>
            <a:r>
              <a:rPr lang="en-US" altLang="zh-CN" dirty="0"/>
              <a:t>-</a:t>
            </a:r>
            <a:r>
              <a:rPr lang="zh-CN" altLang="en-US" dirty="0"/>
              <a:t>北京航线，可能一天有多个航班，如</a:t>
            </a:r>
            <a:r>
              <a:rPr lang="en-US" altLang="zh-CN" dirty="0"/>
              <a:t>7</a:t>
            </a:r>
            <a:r>
              <a:rPr lang="zh-CN" altLang="en-US" dirty="0"/>
              <a:t>点一班、</a:t>
            </a:r>
            <a:r>
              <a:rPr lang="en-US" altLang="zh-CN" dirty="0"/>
              <a:t>9</a:t>
            </a:r>
            <a:r>
              <a:rPr lang="zh-CN" altLang="en-US" dirty="0"/>
              <a:t>点一班等。每个航班都有一个航班号作为唯一标识，每个航线的航班数量也可以进行动态设置和调整。</a:t>
            </a:r>
            <a:endParaRPr lang="en-US" altLang="zh-CN" dirty="0"/>
          </a:p>
          <a:p>
            <a:pPr lvl="2">
              <a:lnSpc>
                <a:spcPct val="115000"/>
              </a:lnSpc>
            </a:pPr>
            <a:r>
              <a:rPr lang="zh-CN" altLang="en-US" dirty="0"/>
              <a:t>一个航线的某个航班可能每天都运营，也可能每周运营一次，还可能每周运营</a:t>
            </a:r>
            <a:r>
              <a:rPr lang="en-US" altLang="zh-CN" dirty="0"/>
              <a:t>2</a:t>
            </a:r>
            <a:r>
              <a:rPr lang="zh-CN" altLang="en-US" dirty="0"/>
              <a:t>次等，可以进行动态设置和调整。 最简单的处理是可以假设每个航班每天都执行飞行。</a:t>
            </a:r>
            <a:endParaRPr lang="en-US" altLang="zh-CN" dirty="0"/>
          </a:p>
          <a:p>
            <a:pPr lvl="2">
              <a:lnSpc>
                <a:spcPct val="115000"/>
              </a:lnSpc>
            </a:pPr>
            <a:r>
              <a:rPr lang="zh-CN" altLang="en-US" dirty="0"/>
              <a:t>一般来说，一个航线同一时间（沈阳</a:t>
            </a:r>
            <a:r>
              <a:rPr lang="en-US" altLang="zh-CN" dirty="0"/>
              <a:t>-</a:t>
            </a:r>
            <a:r>
              <a:rPr lang="zh-CN" altLang="en-US" dirty="0"/>
              <a:t>北京航线</a:t>
            </a:r>
            <a:r>
              <a:rPr lang="en-US" altLang="zh-CN" dirty="0"/>
              <a:t>9</a:t>
            </a:r>
            <a:r>
              <a:rPr lang="zh-CN" altLang="en-US" dirty="0"/>
              <a:t>点起飞航班），不同日期的航班号都是同样的。</a:t>
            </a:r>
            <a:endParaRPr lang="en-US" altLang="zh-CN" dirty="0"/>
          </a:p>
          <a:p>
            <a:pPr lvl="2">
              <a:lnSpc>
                <a:spcPct val="115000"/>
              </a:lnSpc>
            </a:pPr>
            <a:r>
              <a:rPr lang="zh-CN" altLang="en-US" dirty="0"/>
              <a:t>每个航班的仓位多个等级，如头等舱、商务舱、经济舱等，每个航班也可能是不同的，比如有的航班有头等舱、经济舱，有的航班仅有经济舱等。这个也是可以动态设置和调整。不同仓位的机票价格是不同的。</a:t>
            </a:r>
            <a:endParaRPr lang="en-US" altLang="zh-CN" dirty="0"/>
          </a:p>
          <a:p>
            <a:pPr lvl="2">
              <a:lnSpc>
                <a:spcPct val="115000"/>
              </a:lnSpc>
            </a:pPr>
            <a:r>
              <a:rPr lang="zh-CN" altLang="en-US" dirty="0"/>
              <a:t>同一日期的同一航班，同一仓位的机票价格可能是不同的，会根据情况进行随时调整，比如提前</a:t>
            </a:r>
            <a:r>
              <a:rPr lang="en-US" altLang="zh-CN" dirty="0"/>
              <a:t>3</a:t>
            </a:r>
            <a:r>
              <a:rPr lang="zh-CN" altLang="en-US" dirty="0"/>
              <a:t>天预订可能比天</a:t>
            </a:r>
            <a:r>
              <a:rPr lang="en-US" altLang="zh-CN" dirty="0"/>
              <a:t>7</a:t>
            </a:r>
            <a:r>
              <a:rPr lang="zh-CN" altLang="en-US" dirty="0"/>
              <a:t>天预订贵（也可能更便宜）。</a:t>
            </a:r>
            <a:endParaRPr lang="en-US" altLang="zh-CN" dirty="0"/>
          </a:p>
          <a:p>
            <a:pPr lvl="2">
              <a:lnSpc>
                <a:spcPct val="115000"/>
              </a:lnSpc>
            </a:pPr>
            <a:r>
              <a:rPr lang="zh-CN" altLang="en-US" dirty="0"/>
              <a:t>旅客可以预订某天某个航班的一张机票，也可以取消预订（需要缴纳退票费）。</a:t>
            </a:r>
            <a:endParaRPr lang="en-US" altLang="zh-CN" dirty="0"/>
          </a:p>
          <a:p>
            <a:pPr lvl="2">
              <a:lnSpc>
                <a:spcPct val="115000"/>
              </a:lnSpc>
            </a:pPr>
            <a:r>
              <a:rPr lang="zh-CN" altLang="en-US" dirty="0"/>
              <a:t>飞机航班信息主要包括：航班号、起飞地、目的地、起飞时间、到达时间、头等舱座位数、头等舱价格等、商务舱座位数、商务舱价格、经济舱座位数、经济舱价格。</a:t>
            </a:r>
            <a:endParaRPr lang="zh-CN" altLang="en-US" dirty="0">
              <a:solidFill>
                <a:srgbClr val="FF0000"/>
              </a:solidFill>
            </a:endParaRPr>
          </a:p>
          <a:p>
            <a:pPr lvl="2">
              <a:lnSpc>
                <a:spcPct val="115000"/>
              </a:lnSpc>
            </a:pPr>
            <a:r>
              <a:rPr lang="zh-CN" altLang="en-US" dirty="0"/>
              <a:t>旅客信息包括：包括旅客姓名、身份证号码、联系方式等信息。</a:t>
            </a:r>
            <a:endParaRPr lang="en-US" altLang="zh-CN" dirty="0"/>
          </a:p>
          <a:p>
            <a:pPr lvl="2">
              <a:lnSpc>
                <a:spcPct val="115000"/>
              </a:lnSpc>
            </a:pPr>
            <a:r>
              <a:rPr lang="zh-CN" altLang="en-US" dirty="0"/>
              <a:t>要记录旅客所有预订记录。</a:t>
            </a:r>
            <a:endParaRPr lang="en-US" altLang="zh-CN" dirty="0"/>
          </a:p>
        </p:txBody>
      </p:sp>
      <p:sp>
        <p:nvSpPr>
          <p:cNvPr id="2" name="矩形 1"/>
          <p:cNvSpPr/>
          <p:nvPr/>
        </p:nvSpPr>
        <p:spPr>
          <a:xfrm>
            <a:off x="683568" y="6237312"/>
            <a:ext cx="7776864" cy="504056"/>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rgbClr val="FF0000"/>
                </a:solidFill>
                <a:latin typeface="楷体" panose="02010609060101010101" pitchFamily="49" charset="-122"/>
                <a:ea typeface="楷体" panose="02010609060101010101" pitchFamily="49" charset="-122"/>
              </a:rPr>
              <a:t>可以通过自行查找相关航空公司</a:t>
            </a:r>
            <a:r>
              <a:rPr lang="en-US" altLang="zh-CN" sz="2000" b="1" dirty="0">
                <a:solidFill>
                  <a:srgbClr val="FF0000"/>
                </a:solidFill>
                <a:latin typeface="楷体" panose="02010609060101010101" pitchFamily="49" charset="-122"/>
                <a:ea typeface="楷体" panose="02010609060101010101" pitchFamily="49" charset="-122"/>
              </a:rPr>
              <a:t>APP</a:t>
            </a:r>
            <a:r>
              <a:rPr lang="zh-CN" altLang="en-US" sz="2000" b="1" dirty="0">
                <a:solidFill>
                  <a:srgbClr val="FF0000"/>
                </a:solidFill>
                <a:latin typeface="楷体" panose="02010609060101010101" pitchFamily="49" charset="-122"/>
                <a:ea typeface="楷体" panose="02010609060101010101" pitchFamily="49" charset="-122"/>
              </a:rPr>
              <a:t>或网站来获取更多信息</a:t>
            </a:r>
            <a:endParaRPr lang="zh-CN" altLang="en-US" sz="2000" b="1" dirty="0">
              <a:solidFill>
                <a:srgbClr val="FF0000"/>
              </a:solidFill>
              <a:latin typeface="楷体" panose="02010609060101010101" pitchFamily="49" charset="-122"/>
              <a:ea typeface="楷体" panose="02010609060101010101" pitchFamily="49" charset="-122"/>
            </a:endParaRP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rrowheads="1"/>
          </p:cNvSpPr>
          <p:nvPr>
            <p:ph type="title"/>
          </p:nvPr>
        </p:nvSpPr>
        <p:spPr/>
        <p:txBody>
          <a:bodyPr>
            <a:normAutofit/>
          </a:bodyPr>
          <a:lstStyle/>
          <a:p>
            <a:r>
              <a:rPr lang="zh-CN" altLang="en-US" dirty="0"/>
              <a:t>课设题目</a:t>
            </a:r>
            <a:endParaRPr lang="zh-CN" altLang="en-US" dirty="0"/>
          </a:p>
        </p:txBody>
      </p:sp>
      <p:sp>
        <p:nvSpPr>
          <p:cNvPr id="10" name="内容占位符 9"/>
          <p:cNvSpPr>
            <a:spLocks noGrp="1"/>
          </p:cNvSpPr>
          <p:nvPr>
            <p:ph idx="1"/>
          </p:nvPr>
        </p:nvSpPr>
        <p:spPr>
          <a:xfrm>
            <a:off x="457200" y="1000698"/>
            <a:ext cx="8507288" cy="5112568"/>
          </a:xfrm>
        </p:spPr>
        <p:txBody>
          <a:bodyPr>
            <a:noAutofit/>
          </a:bodyPr>
          <a:lstStyle/>
          <a:p>
            <a:pPr>
              <a:lnSpc>
                <a:spcPct val="90000"/>
              </a:lnSpc>
            </a:pPr>
            <a:r>
              <a:rPr lang="zh-CN" altLang="en-US" sz="2400" dirty="0"/>
              <a:t>题目</a:t>
            </a:r>
            <a:r>
              <a:rPr lang="en-US" altLang="zh-CN" sz="2400" dirty="0"/>
              <a:t>12</a:t>
            </a:r>
            <a:r>
              <a:rPr lang="zh-CN" altLang="en-US" sz="2400" dirty="0"/>
              <a:t>：飞机航班预订管理系统</a:t>
            </a:r>
            <a:endParaRPr lang="en-US" altLang="zh-CN" sz="2400" dirty="0"/>
          </a:p>
          <a:p>
            <a:pPr lvl="1">
              <a:lnSpc>
                <a:spcPct val="90000"/>
              </a:lnSpc>
            </a:pPr>
            <a:r>
              <a:rPr lang="zh-CN" altLang="en-US" sz="2200" dirty="0"/>
              <a:t>主要功能说明</a:t>
            </a:r>
            <a:endParaRPr lang="en-US" altLang="zh-CN" sz="2200" dirty="0"/>
          </a:p>
          <a:p>
            <a:pPr lvl="2">
              <a:lnSpc>
                <a:spcPct val="90000"/>
              </a:lnSpc>
            </a:pPr>
            <a:r>
              <a:rPr lang="zh-CN" altLang="en-US" sz="2000" dirty="0"/>
              <a:t>系统共有两个角色：管理员、旅客</a:t>
            </a:r>
            <a:endParaRPr lang="en-US" altLang="zh-CN" sz="2000" dirty="0"/>
          </a:p>
          <a:p>
            <a:pPr marL="457200" lvl="1" indent="0">
              <a:lnSpc>
                <a:spcPct val="90000"/>
              </a:lnSpc>
              <a:buNone/>
            </a:pPr>
            <a:br>
              <a:rPr lang="zh-CN" altLang="en-US" dirty="0"/>
            </a:br>
            <a:endParaRPr lang="zh-CN" altLang="en-US" dirty="0"/>
          </a:p>
        </p:txBody>
      </p:sp>
      <p:graphicFrame>
        <p:nvGraphicFramePr>
          <p:cNvPr id="2" name="表格 1"/>
          <p:cNvGraphicFramePr>
            <a:graphicFrameLocks noGrp="1"/>
          </p:cNvGraphicFramePr>
          <p:nvPr/>
        </p:nvGraphicFramePr>
        <p:xfrm>
          <a:off x="179512" y="2319624"/>
          <a:ext cx="8784976" cy="3050160"/>
        </p:xfrm>
        <a:graphic>
          <a:graphicData uri="http://schemas.openxmlformats.org/drawingml/2006/table">
            <a:tbl>
              <a:tblPr firstRow="1" bandRow="1">
                <a:tableStyleId>{5C22544A-7EE6-4342-B048-85BDC9FD1C3A}</a:tableStyleId>
              </a:tblPr>
              <a:tblGrid>
                <a:gridCol w="713310"/>
                <a:gridCol w="942874"/>
                <a:gridCol w="7128792"/>
              </a:tblGrid>
              <a:tr h="411550">
                <a:tc>
                  <a:txBody>
                    <a:bodyPr/>
                    <a:lstStyle/>
                    <a:p>
                      <a:pPr algn="ctr">
                        <a:lnSpc>
                          <a:spcPct val="90000"/>
                        </a:lnSpc>
                      </a:pPr>
                      <a:r>
                        <a:rPr lang="zh-CN" altLang="en-US" sz="1600" b="1" kern="1200" dirty="0">
                          <a:solidFill>
                            <a:schemeClr val="tx1"/>
                          </a:solidFill>
                          <a:latin typeface="楷体" panose="02010609060101010101" pitchFamily="49" charset="-122"/>
                          <a:ea typeface="楷体" panose="02010609060101010101" pitchFamily="49" charset="-122"/>
                          <a:cs typeface="+mn-cs"/>
                        </a:rPr>
                        <a:t>角色</a:t>
                      </a:r>
                      <a:endParaRPr lang="zh-CN" altLang="en-US" sz="1600" b="1" kern="1200" dirty="0">
                        <a:solidFill>
                          <a:schemeClr val="tx1"/>
                        </a:solidFill>
                        <a:latin typeface="楷体" panose="02010609060101010101" pitchFamily="49" charset="-122"/>
                        <a:ea typeface="楷体" panose="02010609060101010101" pitchFamily="49" charset="-122"/>
                        <a:cs typeface="+mn-cs"/>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功能</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说明</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337254">
                <a:tc rowSpan="6">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管理员</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信息管理</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对航线、航班、仓位等级等信息进行管理，包括增加、修改、删除等。</a:t>
                      </a:r>
                      <a:endParaRPr lang="zh-CN" altLang="en-US" sz="1600" b="1" dirty="0">
                        <a:solidFill>
                          <a:srgbClr val="FF0000"/>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信息查询</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对各种信息（包括航班预订信息）进行查询，包括简单、组合、模糊查询，例如查询某天某个航班是否有空余座位、查询某旅客所有预订情况等</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90000"/>
                        </a:lnSpc>
                        <a:spcBef>
                          <a:spcPts val="0"/>
                        </a:spcBef>
                        <a:spcAft>
                          <a:spcPts val="0"/>
                        </a:spcAft>
                        <a:buClrTx/>
                        <a:buSzTx/>
                        <a:buFontTx/>
                        <a:buNone/>
                        <a:defRPr/>
                      </a:pPr>
                      <a:r>
                        <a:rPr lang="zh-CN" altLang="en-US" sz="1600" dirty="0">
                          <a:solidFill>
                            <a:schemeClr val="tx1"/>
                          </a:solidFill>
                          <a:latin typeface="楷体" panose="02010609060101010101" pitchFamily="49" charset="-122"/>
                          <a:ea typeface="楷体" panose="02010609060101010101" pitchFamily="49" charset="-122"/>
                        </a:rPr>
                        <a:t>信息排序</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对各种信息（包括航班预订信息）进行排序，包括按单一属性、按多属性排序等，尽可能对查询结果进行多种排序（例如对查询出来的航班按照价格进行升序排序）</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信息统计</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对各种信息（包括航班预订信息）进行统计，包括按单一属性、按多属性统计、预设统计、按条件统计等（例如统计某旅客总的乘机次数、某航线航班的平均上座率等）</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250186">
                <a:tc vMerge="1">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系统维护</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对自己的密码进行维护、数据备份、数据恢复</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295522">
                <a:tc vMerge="1">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其他</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可增加其他有用的功能</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bl>
          </a:graphicData>
        </a:graphic>
      </p:graphicFrame>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rrowheads="1"/>
          </p:cNvSpPr>
          <p:nvPr>
            <p:ph type="title"/>
          </p:nvPr>
        </p:nvSpPr>
        <p:spPr/>
        <p:txBody>
          <a:bodyPr>
            <a:normAutofit/>
          </a:bodyPr>
          <a:lstStyle/>
          <a:p>
            <a:r>
              <a:rPr lang="zh-CN" altLang="en-US" dirty="0"/>
              <a:t>课设题目</a:t>
            </a:r>
            <a:endParaRPr lang="zh-CN" altLang="en-US" dirty="0"/>
          </a:p>
        </p:txBody>
      </p:sp>
      <p:sp>
        <p:nvSpPr>
          <p:cNvPr id="10" name="内容占位符 9"/>
          <p:cNvSpPr>
            <a:spLocks noGrp="1"/>
          </p:cNvSpPr>
          <p:nvPr>
            <p:ph idx="1"/>
          </p:nvPr>
        </p:nvSpPr>
        <p:spPr>
          <a:xfrm>
            <a:off x="457200" y="1000698"/>
            <a:ext cx="8507288" cy="5112568"/>
          </a:xfrm>
        </p:spPr>
        <p:txBody>
          <a:bodyPr>
            <a:noAutofit/>
          </a:bodyPr>
          <a:lstStyle/>
          <a:p>
            <a:pPr>
              <a:lnSpc>
                <a:spcPct val="90000"/>
              </a:lnSpc>
            </a:pPr>
            <a:r>
              <a:rPr lang="zh-CN" altLang="en-US" sz="2400" dirty="0"/>
              <a:t>题目</a:t>
            </a:r>
            <a:r>
              <a:rPr lang="en-US" altLang="zh-CN" sz="2400" dirty="0"/>
              <a:t>12</a:t>
            </a:r>
            <a:r>
              <a:rPr lang="zh-CN" altLang="en-US" sz="2400" dirty="0"/>
              <a:t>：飞机航班预订管理系统</a:t>
            </a:r>
            <a:endParaRPr lang="en-US" altLang="zh-CN" sz="2400" dirty="0"/>
          </a:p>
          <a:p>
            <a:pPr lvl="1">
              <a:lnSpc>
                <a:spcPct val="90000"/>
              </a:lnSpc>
            </a:pPr>
            <a:r>
              <a:rPr lang="zh-CN" altLang="en-US" sz="2200" dirty="0"/>
              <a:t>主要功能说明</a:t>
            </a:r>
            <a:endParaRPr lang="en-US" altLang="zh-CN" sz="2200" dirty="0"/>
          </a:p>
          <a:p>
            <a:pPr lvl="2">
              <a:lnSpc>
                <a:spcPct val="90000"/>
              </a:lnSpc>
            </a:pPr>
            <a:r>
              <a:rPr lang="zh-CN" altLang="en-US" sz="2000" dirty="0"/>
              <a:t>系统共有两个角色：管理员、旅客</a:t>
            </a:r>
            <a:endParaRPr lang="en-US" altLang="zh-CN" sz="2000" dirty="0"/>
          </a:p>
          <a:p>
            <a:pPr marL="457200" lvl="1" indent="0">
              <a:lnSpc>
                <a:spcPct val="90000"/>
              </a:lnSpc>
              <a:buNone/>
            </a:pPr>
            <a:br>
              <a:rPr lang="zh-CN" altLang="en-US" dirty="0"/>
            </a:br>
            <a:endParaRPr lang="zh-CN" altLang="en-US" dirty="0"/>
          </a:p>
        </p:txBody>
      </p:sp>
      <p:graphicFrame>
        <p:nvGraphicFramePr>
          <p:cNvPr id="2" name="表格 1"/>
          <p:cNvGraphicFramePr>
            <a:graphicFrameLocks noGrp="1"/>
          </p:cNvGraphicFramePr>
          <p:nvPr/>
        </p:nvGraphicFramePr>
        <p:xfrm>
          <a:off x="179512" y="2319624"/>
          <a:ext cx="8784976" cy="3489072"/>
        </p:xfrm>
        <a:graphic>
          <a:graphicData uri="http://schemas.openxmlformats.org/drawingml/2006/table">
            <a:tbl>
              <a:tblPr firstRow="1" bandRow="1">
                <a:tableStyleId>{5C22544A-7EE6-4342-B048-85BDC9FD1C3A}</a:tableStyleId>
              </a:tblPr>
              <a:tblGrid>
                <a:gridCol w="713310"/>
                <a:gridCol w="942874"/>
                <a:gridCol w="7128792"/>
              </a:tblGrid>
              <a:tr h="411550">
                <a:tc>
                  <a:txBody>
                    <a:bodyPr/>
                    <a:lstStyle/>
                    <a:p>
                      <a:pPr algn="ctr">
                        <a:lnSpc>
                          <a:spcPct val="90000"/>
                        </a:lnSpc>
                      </a:pPr>
                      <a:r>
                        <a:rPr lang="zh-CN" altLang="en-US" sz="1600" b="1" kern="1200" dirty="0">
                          <a:solidFill>
                            <a:schemeClr val="tx1"/>
                          </a:solidFill>
                          <a:latin typeface="楷体" panose="02010609060101010101" pitchFamily="49" charset="-122"/>
                          <a:ea typeface="楷体" panose="02010609060101010101" pitchFamily="49" charset="-122"/>
                          <a:cs typeface="+mn-cs"/>
                        </a:rPr>
                        <a:t>角色</a:t>
                      </a:r>
                      <a:endParaRPr lang="zh-CN" altLang="en-US" sz="1600" b="1" kern="1200" dirty="0">
                        <a:solidFill>
                          <a:schemeClr val="tx1"/>
                        </a:solidFill>
                        <a:latin typeface="楷体" panose="02010609060101010101" pitchFamily="49" charset="-122"/>
                        <a:ea typeface="楷体" panose="02010609060101010101" pitchFamily="49" charset="-122"/>
                        <a:cs typeface="+mn-cs"/>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功能</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说明</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337254">
                <a:tc rowSpan="7">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旅客</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个人信息管理</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ym typeface="Wingdings 2" panose="05020102010507070707" pitchFamily="18" charset="2"/>
                        </a:rPr>
                        <a:t></a:t>
                      </a:r>
                      <a:r>
                        <a:rPr lang="zh-CN" altLang="en-US" sz="1600" kern="1200" dirty="0">
                          <a:solidFill>
                            <a:schemeClr val="tx1"/>
                          </a:solidFill>
                          <a:latin typeface="楷体" panose="02010609060101010101" pitchFamily="49" charset="-122"/>
                          <a:ea typeface="楷体" panose="02010609060101010101" pitchFamily="49" charset="-122"/>
                          <a:cs typeface="+mn-cs"/>
                        </a:rPr>
                        <a:t>注册，录入自己的信息，包括姓名、联系电话等；</a:t>
                      </a:r>
                      <a:endParaRPr lang="en-US" altLang="zh-CN" sz="1600" kern="1200" dirty="0">
                        <a:solidFill>
                          <a:schemeClr val="tx1"/>
                        </a:solidFill>
                        <a:latin typeface="楷体" panose="02010609060101010101" pitchFamily="49" charset="-122"/>
                        <a:ea typeface="楷体" panose="02010609060101010101" pitchFamily="49" charset="-122"/>
                        <a:cs typeface="+mn-cs"/>
                      </a:endParaRPr>
                    </a:p>
                    <a:p>
                      <a:pPr algn="l">
                        <a:lnSpc>
                          <a:spcPct val="90000"/>
                        </a:lnSpc>
                      </a:pPr>
                      <a:r>
                        <a:rPr lang="zh-CN" altLang="en-US" sz="1600" dirty="0">
                          <a:sym typeface="Wingdings 2" panose="05020102010507070707" pitchFamily="18" charset="2"/>
                        </a:rPr>
                        <a:t></a:t>
                      </a:r>
                      <a:r>
                        <a:rPr lang="zh-CN" altLang="en-US" sz="1600" dirty="0">
                          <a:solidFill>
                            <a:schemeClr val="tx1"/>
                          </a:solidFill>
                          <a:latin typeface="楷体" panose="02010609060101010101" pitchFamily="49" charset="-122"/>
                          <a:ea typeface="楷体" panose="02010609060101010101" pitchFamily="49" charset="-122"/>
                        </a:rPr>
                        <a:t>对自己的信息进行修改</a:t>
                      </a:r>
                      <a:endParaRPr lang="zh-CN" altLang="en-US" sz="1600" kern="1200" dirty="0">
                        <a:solidFill>
                          <a:schemeClr val="tx1"/>
                        </a:solidFill>
                        <a:latin typeface="楷体" panose="02010609060101010101" pitchFamily="49" charset="-122"/>
                        <a:ea typeface="楷体" panose="02010609060101010101" pitchFamily="49" charset="-122"/>
                        <a:cs typeface="+mn-cs"/>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337254">
                <a:tc vMerge="1">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航班预订</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l" defTabSz="914400" rtl="0" eaLnBrk="1" fontAlgn="auto" latinLnBrk="0" hangingPunct="1">
                        <a:lnSpc>
                          <a:spcPct val="90000"/>
                        </a:lnSpc>
                        <a:spcBef>
                          <a:spcPts val="0"/>
                        </a:spcBef>
                        <a:spcAft>
                          <a:spcPts val="0"/>
                        </a:spcAft>
                        <a:buClrTx/>
                        <a:buSzTx/>
                        <a:buFontTx/>
                        <a:buNone/>
                        <a:defRPr/>
                      </a:pPr>
                      <a:r>
                        <a:rPr lang="zh-CN" altLang="en-US" sz="1600" dirty="0">
                          <a:solidFill>
                            <a:schemeClr val="tx1"/>
                          </a:solidFill>
                          <a:latin typeface="楷体" panose="02010609060101010101" pitchFamily="49" charset="-122"/>
                          <a:ea typeface="楷体" panose="02010609060101010101" pitchFamily="49" charset="-122"/>
                        </a:rPr>
                        <a:t>管理自己的航班预定信息，包括新增、修改、删除等</a:t>
                      </a:r>
                      <a:endParaRPr lang="zh-CN" altLang="en-US" sz="1600" kern="1200" dirty="0">
                        <a:solidFill>
                          <a:schemeClr val="tx1"/>
                        </a:solidFill>
                        <a:latin typeface="楷体" panose="02010609060101010101" pitchFamily="49" charset="-122"/>
                        <a:ea typeface="楷体" panose="02010609060101010101" pitchFamily="49" charset="-122"/>
                        <a:cs typeface="+mn-cs"/>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信息查询</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对各种信息（包括航班预订信息）进行查询，包括简单、组合、模糊查询，例如查询某天某个航班是否有空余座位、查询自己的所有预订情况等</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90000"/>
                        </a:lnSpc>
                        <a:spcBef>
                          <a:spcPts val="0"/>
                        </a:spcBef>
                        <a:spcAft>
                          <a:spcPts val="0"/>
                        </a:spcAft>
                        <a:buClrTx/>
                        <a:buSzTx/>
                        <a:buFontTx/>
                        <a:buNone/>
                        <a:defRPr/>
                      </a:pPr>
                      <a:r>
                        <a:rPr lang="zh-CN" altLang="en-US" sz="1600" dirty="0">
                          <a:solidFill>
                            <a:schemeClr val="tx1"/>
                          </a:solidFill>
                          <a:latin typeface="楷体" panose="02010609060101010101" pitchFamily="49" charset="-122"/>
                          <a:ea typeface="楷体" panose="02010609060101010101" pitchFamily="49" charset="-122"/>
                        </a:rPr>
                        <a:t>信息排序</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对各种信息（包括航班预订信息）进行排序，包括按单一属性、按多属性排序等，尽可能对查询结果进行多种排序（例如对查询出来的航班按照价格进行升序排序）</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信息统计</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对各种信息（包括航班预订信息）进行统计，包括按单一属性、按多属性统计、预设统计、按条件统计等（例如统计自己总的乘机次数、自己每年的乘机花费等）</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250186">
                <a:tc vMerge="1">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系统维护</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对自己的密码进行维护</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295522">
                <a:tc vMerge="1">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其他</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可增加其他有用的功能</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bl>
          </a:graphicData>
        </a:graphic>
      </p:graphicFrame>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rrowheads="1"/>
          </p:cNvSpPr>
          <p:nvPr>
            <p:ph type="title"/>
          </p:nvPr>
        </p:nvSpPr>
        <p:spPr/>
        <p:txBody>
          <a:bodyPr/>
          <a:lstStyle/>
          <a:p>
            <a:r>
              <a:rPr lang="zh-CN" altLang="en-US" dirty="0"/>
              <a:t>课设题目</a:t>
            </a:r>
            <a:endParaRPr lang="zh-CN" altLang="en-US" dirty="0"/>
          </a:p>
        </p:txBody>
      </p:sp>
      <p:sp>
        <p:nvSpPr>
          <p:cNvPr id="20483" name="Rectangle 3"/>
          <p:cNvSpPr>
            <a:spLocks noGrp="1" noRot="1" noChangeArrowheads="1"/>
          </p:cNvSpPr>
          <p:nvPr>
            <p:ph type="body" idx="1"/>
          </p:nvPr>
        </p:nvSpPr>
        <p:spPr>
          <a:xfrm>
            <a:off x="251520" y="980728"/>
            <a:ext cx="8579296" cy="5328592"/>
          </a:xfrm>
        </p:spPr>
        <p:txBody>
          <a:bodyPr>
            <a:normAutofit fontScale="85000" lnSpcReduction="20000"/>
          </a:bodyPr>
          <a:lstStyle/>
          <a:p>
            <a:pPr>
              <a:lnSpc>
                <a:spcPct val="120000"/>
              </a:lnSpc>
            </a:pPr>
            <a:r>
              <a:rPr lang="zh-CN" altLang="en-US" dirty="0"/>
              <a:t>题目</a:t>
            </a:r>
            <a:r>
              <a:rPr lang="en-US" altLang="zh-CN" dirty="0"/>
              <a:t>13</a:t>
            </a:r>
            <a:r>
              <a:rPr lang="zh-CN" altLang="en-US" dirty="0"/>
              <a:t>：物业管理系统</a:t>
            </a:r>
            <a:endParaRPr lang="en-US" altLang="zh-CN" dirty="0"/>
          </a:p>
          <a:p>
            <a:pPr lvl="1">
              <a:lnSpc>
                <a:spcPct val="120000"/>
              </a:lnSpc>
            </a:pPr>
            <a:r>
              <a:rPr lang="zh-CN" altLang="en-US" dirty="0"/>
              <a:t>对某物业公司对一个小区的物业管理进行简单的模拟</a:t>
            </a:r>
            <a:endParaRPr lang="en-US" altLang="zh-CN" dirty="0"/>
          </a:p>
          <a:p>
            <a:pPr lvl="1">
              <a:lnSpc>
                <a:spcPct val="120000"/>
              </a:lnSpc>
            </a:pPr>
            <a:r>
              <a:rPr lang="zh-CN" altLang="en-US" dirty="0"/>
              <a:t>背景说明</a:t>
            </a:r>
            <a:endParaRPr lang="en-US" altLang="zh-CN" dirty="0"/>
          </a:p>
          <a:p>
            <a:pPr lvl="2">
              <a:lnSpc>
                <a:spcPct val="120000"/>
              </a:lnSpc>
            </a:pPr>
            <a:r>
              <a:rPr lang="zh-CN" altLang="en-US" dirty="0"/>
              <a:t>物业公司管理的小区有多栋楼房，每栋楼房内有多个住户（业主）。</a:t>
            </a:r>
            <a:endParaRPr lang="en-US" altLang="zh-CN" dirty="0"/>
          </a:p>
          <a:p>
            <a:pPr lvl="2">
              <a:lnSpc>
                <a:spcPct val="120000"/>
              </a:lnSpc>
            </a:pPr>
            <a:r>
              <a:rPr lang="zh-CN" altLang="en-US" dirty="0"/>
              <a:t>物业公司的物业服务人员分多种类型，例如管家、保安、清洁工等，每种类型有多人。</a:t>
            </a:r>
            <a:endParaRPr lang="en-US" altLang="zh-CN" dirty="0"/>
          </a:p>
          <a:p>
            <a:pPr lvl="2">
              <a:lnSpc>
                <a:spcPct val="120000"/>
              </a:lnSpc>
            </a:pPr>
            <a:r>
              <a:rPr lang="zh-CN" altLang="en-US" dirty="0"/>
              <a:t>每名物业服务人员负责自己服务区域内业主或楼房的相关工作。其所负责的服务区域由管理员分派。</a:t>
            </a:r>
            <a:endParaRPr lang="en-US" altLang="zh-CN" dirty="0"/>
          </a:p>
          <a:p>
            <a:pPr lvl="2">
              <a:lnSpc>
                <a:spcPct val="120000"/>
              </a:lnSpc>
            </a:pPr>
            <a:r>
              <a:rPr lang="zh-CN" altLang="en-US" dirty="0"/>
              <a:t>小区有多个停车位，停车位的数量可能存在增减情况。</a:t>
            </a:r>
            <a:endParaRPr lang="en-US" altLang="zh-CN" dirty="0"/>
          </a:p>
          <a:p>
            <a:pPr lvl="2">
              <a:lnSpc>
                <a:spcPct val="120000"/>
              </a:lnSpc>
            </a:pPr>
            <a:r>
              <a:rPr lang="zh-CN" altLang="en-US" dirty="0"/>
              <a:t>物业公司负责收取物业费、停车费等费用。物业费按面积收取，物业费标准（即每平方米的价格）是可以动态设置和调整的，比如从</a:t>
            </a:r>
            <a:r>
              <a:rPr lang="en-US" altLang="zh-CN" dirty="0"/>
              <a:t>1.5</a:t>
            </a:r>
            <a:r>
              <a:rPr lang="zh-CN" altLang="en-US" dirty="0"/>
              <a:t>元</a:t>
            </a:r>
            <a:r>
              <a:rPr lang="en-US" altLang="zh-CN" dirty="0"/>
              <a:t>/</a:t>
            </a:r>
            <a:r>
              <a:rPr lang="zh-CN" altLang="en-US" dirty="0"/>
              <a:t>平米调整为</a:t>
            </a:r>
            <a:r>
              <a:rPr lang="en-US" altLang="zh-CN" dirty="0"/>
              <a:t>1.8</a:t>
            </a:r>
            <a:r>
              <a:rPr lang="zh-CN" altLang="en-US" dirty="0"/>
              <a:t>元</a:t>
            </a:r>
            <a:r>
              <a:rPr lang="en-US" altLang="zh-CN" dirty="0"/>
              <a:t>/</a:t>
            </a:r>
            <a:r>
              <a:rPr lang="zh-CN" altLang="en-US" dirty="0"/>
              <a:t>平米。停车费的标准也是可以动态设置和调整的。</a:t>
            </a:r>
            <a:endParaRPr lang="en-US" altLang="zh-CN" dirty="0"/>
          </a:p>
          <a:p>
            <a:pPr lvl="2">
              <a:lnSpc>
                <a:spcPct val="120000"/>
              </a:lnSpc>
            </a:pPr>
            <a:r>
              <a:rPr lang="zh-CN" altLang="en-US" dirty="0"/>
              <a:t>记录业主所有的缴费信息。</a:t>
            </a:r>
            <a:endParaRPr lang="en-US" altLang="zh-CN" dirty="0"/>
          </a:p>
          <a:p>
            <a:pPr lvl="2">
              <a:lnSpc>
                <a:spcPct val="120000"/>
              </a:lnSpc>
            </a:pPr>
            <a:endParaRPr lang="en-US" altLang="zh-CN" dirty="0"/>
          </a:p>
          <a:p>
            <a:pPr lvl="2">
              <a:lnSpc>
                <a:spcPct val="120000"/>
              </a:lnSpc>
            </a:pPr>
            <a:endParaRPr lang="en-US" altLang="zh-CN" dirty="0"/>
          </a:p>
          <a:p>
            <a:pPr lvl="1">
              <a:lnSpc>
                <a:spcPct val="120000"/>
              </a:lnSpc>
            </a:pPr>
            <a:endParaRPr lang="zh-CN" altLang="en-US" dirty="0"/>
          </a:p>
        </p:txBody>
      </p:sp>
      <p:sp>
        <p:nvSpPr>
          <p:cNvPr id="2" name="矩形 1"/>
          <p:cNvSpPr/>
          <p:nvPr/>
        </p:nvSpPr>
        <p:spPr>
          <a:xfrm>
            <a:off x="683568" y="6237312"/>
            <a:ext cx="7776864" cy="504056"/>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rgbClr val="FF0000"/>
                </a:solidFill>
                <a:latin typeface="楷体" panose="02010609060101010101" pitchFamily="49" charset="-122"/>
                <a:ea typeface="楷体" panose="02010609060101010101" pitchFamily="49" charset="-122"/>
              </a:rPr>
              <a:t>可以通过自行查找物业管理相关</a:t>
            </a:r>
            <a:r>
              <a:rPr lang="en-US" altLang="zh-CN" sz="2000" b="1" dirty="0">
                <a:solidFill>
                  <a:srgbClr val="FF0000"/>
                </a:solidFill>
                <a:latin typeface="楷体" panose="02010609060101010101" pitchFamily="49" charset="-122"/>
                <a:ea typeface="楷体" panose="02010609060101010101" pitchFamily="49" charset="-122"/>
              </a:rPr>
              <a:t>APP</a:t>
            </a:r>
            <a:r>
              <a:rPr lang="zh-CN" altLang="en-US" sz="2000" b="1" dirty="0">
                <a:solidFill>
                  <a:srgbClr val="FF0000"/>
                </a:solidFill>
                <a:latin typeface="楷体" panose="02010609060101010101" pitchFamily="49" charset="-122"/>
                <a:ea typeface="楷体" panose="02010609060101010101" pitchFamily="49" charset="-122"/>
              </a:rPr>
              <a:t>或网站来获取更多信息</a:t>
            </a:r>
            <a:endParaRPr lang="zh-CN" altLang="en-US" sz="2000" b="1" dirty="0">
              <a:solidFill>
                <a:srgbClr val="FF0000"/>
              </a:solidFill>
              <a:latin typeface="楷体" panose="02010609060101010101" pitchFamily="49" charset="-122"/>
              <a:ea typeface="楷体" panose="02010609060101010101" pitchFamily="49" charset="-122"/>
            </a:endParaRP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rrowheads="1"/>
          </p:cNvSpPr>
          <p:nvPr>
            <p:ph type="title"/>
          </p:nvPr>
        </p:nvSpPr>
        <p:spPr/>
        <p:txBody>
          <a:bodyPr>
            <a:normAutofit/>
          </a:bodyPr>
          <a:lstStyle/>
          <a:p>
            <a:r>
              <a:rPr lang="zh-CN" altLang="en-US" dirty="0"/>
              <a:t>课设题目</a:t>
            </a:r>
            <a:endParaRPr lang="zh-CN" altLang="en-US" dirty="0"/>
          </a:p>
        </p:txBody>
      </p:sp>
      <p:sp>
        <p:nvSpPr>
          <p:cNvPr id="10" name="内容占位符 9"/>
          <p:cNvSpPr>
            <a:spLocks noGrp="1"/>
          </p:cNvSpPr>
          <p:nvPr>
            <p:ph idx="1"/>
          </p:nvPr>
        </p:nvSpPr>
        <p:spPr>
          <a:xfrm>
            <a:off x="457200" y="1000698"/>
            <a:ext cx="8507288" cy="5112568"/>
          </a:xfrm>
        </p:spPr>
        <p:txBody>
          <a:bodyPr>
            <a:noAutofit/>
          </a:bodyPr>
          <a:lstStyle/>
          <a:p>
            <a:pPr>
              <a:lnSpc>
                <a:spcPct val="90000"/>
              </a:lnSpc>
            </a:pPr>
            <a:r>
              <a:rPr lang="zh-CN" altLang="en-US" sz="2400" dirty="0"/>
              <a:t>题目</a:t>
            </a:r>
            <a:r>
              <a:rPr lang="en-US" altLang="zh-CN" sz="2400" dirty="0"/>
              <a:t>13</a:t>
            </a:r>
            <a:r>
              <a:rPr lang="zh-CN" altLang="en-US" sz="2400" dirty="0"/>
              <a:t>：物业管理系统</a:t>
            </a:r>
            <a:endParaRPr lang="en-US" altLang="zh-CN" sz="2400" dirty="0"/>
          </a:p>
          <a:p>
            <a:pPr lvl="1">
              <a:lnSpc>
                <a:spcPct val="90000"/>
              </a:lnSpc>
            </a:pPr>
            <a:r>
              <a:rPr lang="zh-CN" altLang="en-US" sz="2200" dirty="0"/>
              <a:t>主要功能说明</a:t>
            </a:r>
            <a:endParaRPr lang="en-US" altLang="zh-CN" sz="2200" dirty="0"/>
          </a:p>
          <a:p>
            <a:pPr lvl="2">
              <a:lnSpc>
                <a:spcPct val="90000"/>
              </a:lnSpc>
            </a:pPr>
            <a:r>
              <a:rPr lang="zh-CN" altLang="en-US" sz="2000" dirty="0"/>
              <a:t>系统共有三个角色：管理员、物业服务人员、业主</a:t>
            </a:r>
            <a:endParaRPr lang="en-US" altLang="zh-CN" sz="2000" dirty="0"/>
          </a:p>
          <a:p>
            <a:pPr marL="457200" lvl="1" indent="0">
              <a:lnSpc>
                <a:spcPct val="90000"/>
              </a:lnSpc>
              <a:buNone/>
            </a:pPr>
            <a:br>
              <a:rPr lang="zh-CN" altLang="en-US" dirty="0"/>
            </a:br>
            <a:endParaRPr lang="zh-CN" altLang="en-US" dirty="0"/>
          </a:p>
        </p:txBody>
      </p:sp>
      <p:graphicFrame>
        <p:nvGraphicFramePr>
          <p:cNvPr id="2" name="表格 1"/>
          <p:cNvGraphicFramePr>
            <a:graphicFrameLocks noGrp="1"/>
          </p:cNvGraphicFramePr>
          <p:nvPr/>
        </p:nvGraphicFramePr>
        <p:xfrm>
          <a:off x="179512" y="2319624"/>
          <a:ext cx="8784976" cy="3779456"/>
        </p:xfrm>
        <a:graphic>
          <a:graphicData uri="http://schemas.openxmlformats.org/drawingml/2006/table">
            <a:tbl>
              <a:tblPr firstRow="1" bandRow="1">
                <a:tableStyleId>{5C22544A-7EE6-4342-B048-85BDC9FD1C3A}</a:tableStyleId>
              </a:tblPr>
              <a:tblGrid>
                <a:gridCol w="713310"/>
                <a:gridCol w="942874"/>
                <a:gridCol w="7128792"/>
              </a:tblGrid>
              <a:tr h="411550">
                <a:tc>
                  <a:txBody>
                    <a:bodyPr/>
                    <a:lstStyle/>
                    <a:p>
                      <a:pPr algn="ctr">
                        <a:lnSpc>
                          <a:spcPct val="90000"/>
                        </a:lnSpc>
                      </a:pPr>
                      <a:r>
                        <a:rPr lang="zh-CN" altLang="en-US" sz="1600" b="1" kern="1200" dirty="0">
                          <a:solidFill>
                            <a:schemeClr val="tx1"/>
                          </a:solidFill>
                          <a:latin typeface="楷体" panose="02010609060101010101" pitchFamily="49" charset="-122"/>
                          <a:ea typeface="楷体" panose="02010609060101010101" pitchFamily="49" charset="-122"/>
                          <a:cs typeface="+mn-cs"/>
                        </a:rPr>
                        <a:t>角色</a:t>
                      </a:r>
                      <a:endParaRPr lang="zh-CN" altLang="en-US" sz="1600" b="1" kern="1200" dirty="0">
                        <a:solidFill>
                          <a:schemeClr val="tx1"/>
                        </a:solidFill>
                        <a:latin typeface="楷体" panose="02010609060101010101" pitchFamily="49" charset="-122"/>
                        <a:ea typeface="楷体" panose="02010609060101010101" pitchFamily="49" charset="-122"/>
                        <a:cs typeface="+mn-cs"/>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功能</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说明</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337254">
                <a:tc rowSpan="7">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管理员</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信息管理</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对小区楼宇、房屋、物业服务人员、物业服务人员类型、收费标准、业主、停车位等信息进行管理，包括增加、修改、删除等。</a:t>
                      </a:r>
                      <a:endParaRPr lang="zh-CN" altLang="en-US" sz="1600" b="1" dirty="0">
                        <a:solidFill>
                          <a:srgbClr val="FF0000"/>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337254">
                <a:tc vMerge="1">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服务分配管理</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b="0" dirty="0">
                          <a:solidFill>
                            <a:schemeClr val="tx1"/>
                          </a:solidFill>
                          <a:latin typeface="楷体" panose="02010609060101010101" pitchFamily="49" charset="-122"/>
                          <a:ea typeface="楷体" panose="02010609060101010101" pitchFamily="49" charset="-122"/>
                        </a:rPr>
                        <a:t>分配或调整物业服务人员的负责区域，如分配张三为小区第</a:t>
                      </a:r>
                      <a:r>
                        <a:rPr lang="en-US" altLang="zh-CN" sz="1600" b="0" dirty="0">
                          <a:solidFill>
                            <a:schemeClr val="tx1"/>
                          </a:solidFill>
                          <a:latin typeface="楷体" panose="02010609060101010101" pitchFamily="49" charset="-122"/>
                          <a:ea typeface="楷体" panose="02010609060101010101" pitchFamily="49" charset="-122"/>
                        </a:rPr>
                        <a:t>1</a:t>
                      </a:r>
                      <a:r>
                        <a:rPr lang="zh-CN" altLang="en-US" sz="1600" b="0" dirty="0">
                          <a:solidFill>
                            <a:schemeClr val="tx1"/>
                          </a:solidFill>
                          <a:latin typeface="楷体" panose="02010609060101010101" pitchFamily="49" charset="-122"/>
                          <a:ea typeface="楷体" panose="02010609060101010101" pitchFamily="49" charset="-122"/>
                        </a:rPr>
                        <a:t>、</a:t>
                      </a:r>
                      <a:r>
                        <a:rPr lang="en-US" altLang="zh-CN" sz="1600" b="0" dirty="0">
                          <a:solidFill>
                            <a:schemeClr val="tx1"/>
                          </a:solidFill>
                          <a:latin typeface="楷体" panose="02010609060101010101" pitchFamily="49" charset="-122"/>
                          <a:ea typeface="楷体" panose="02010609060101010101" pitchFamily="49" charset="-122"/>
                        </a:rPr>
                        <a:t>3</a:t>
                      </a:r>
                      <a:r>
                        <a:rPr lang="zh-CN" altLang="en-US" sz="1600" b="0" dirty="0">
                          <a:solidFill>
                            <a:schemeClr val="tx1"/>
                          </a:solidFill>
                          <a:latin typeface="楷体" panose="02010609060101010101" pitchFamily="49" charset="-122"/>
                          <a:ea typeface="楷体" panose="02010609060101010101" pitchFamily="49" charset="-122"/>
                        </a:rPr>
                        <a:t>栋楼的管家，分配李四为小区第</a:t>
                      </a:r>
                      <a:r>
                        <a:rPr lang="en-US" altLang="zh-CN" sz="1600" b="0" dirty="0">
                          <a:solidFill>
                            <a:schemeClr val="tx1"/>
                          </a:solidFill>
                          <a:latin typeface="楷体" panose="02010609060101010101" pitchFamily="49" charset="-122"/>
                          <a:ea typeface="楷体" panose="02010609060101010101" pitchFamily="49" charset="-122"/>
                        </a:rPr>
                        <a:t>8-10</a:t>
                      </a:r>
                      <a:r>
                        <a:rPr lang="zh-CN" altLang="en-US" sz="1600" b="0" dirty="0">
                          <a:solidFill>
                            <a:schemeClr val="tx1"/>
                          </a:solidFill>
                          <a:latin typeface="楷体" panose="02010609060101010101" pitchFamily="49" charset="-122"/>
                          <a:ea typeface="楷体" panose="02010609060101010101" pitchFamily="49" charset="-122"/>
                        </a:rPr>
                        <a:t>栋楼的保安、王五为第</a:t>
                      </a:r>
                      <a:r>
                        <a:rPr lang="en-US" altLang="zh-CN" sz="1600" b="0" dirty="0">
                          <a:solidFill>
                            <a:schemeClr val="tx1"/>
                          </a:solidFill>
                          <a:latin typeface="楷体" panose="02010609060101010101" pitchFamily="49" charset="-122"/>
                          <a:ea typeface="楷体" panose="02010609060101010101" pitchFamily="49" charset="-122"/>
                        </a:rPr>
                        <a:t>1</a:t>
                      </a:r>
                      <a:r>
                        <a:rPr lang="zh-CN" altLang="en-US" sz="1600" b="0" dirty="0">
                          <a:solidFill>
                            <a:schemeClr val="tx1"/>
                          </a:solidFill>
                          <a:latin typeface="楷体" panose="02010609060101010101" pitchFamily="49" charset="-122"/>
                          <a:ea typeface="楷体" panose="02010609060101010101" pitchFamily="49" charset="-122"/>
                        </a:rPr>
                        <a:t>、</a:t>
                      </a:r>
                      <a:r>
                        <a:rPr lang="en-US" altLang="zh-CN" sz="1600" b="0" dirty="0">
                          <a:solidFill>
                            <a:schemeClr val="tx1"/>
                          </a:solidFill>
                          <a:latin typeface="楷体" panose="02010609060101010101" pitchFamily="49" charset="-122"/>
                          <a:ea typeface="楷体" panose="02010609060101010101" pitchFamily="49" charset="-122"/>
                        </a:rPr>
                        <a:t>3</a:t>
                      </a:r>
                      <a:r>
                        <a:rPr lang="zh-CN" altLang="en-US" sz="1600" b="0" dirty="0">
                          <a:solidFill>
                            <a:schemeClr val="tx1"/>
                          </a:solidFill>
                          <a:latin typeface="楷体" panose="02010609060101010101" pitchFamily="49" charset="-122"/>
                          <a:ea typeface="楷体" panose="02010609060101010101" pitchFamily="49" charset="-122"/>
                        </a:rPr>
                        <a:t>栋楼的保洁等。</a:t>
                      </a:r>
                      <a:endParaRPr lang="zh-CN" altLang="en-US" sz="1600" b="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信息查询</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对各种信息（包括业主缴费、物业服务信息）进行查询，包括简单、组合、模糊查询，例如查询某业主某年是否缴费、查询某业主所有缴费情况等</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90000"/>
                        </a:lnSpc>
                        <a:spcBef>
                          <a:spcPts val="0"/>
                        </a:spcBef>
                        <a:spcAft>
                          <a:spcPts val="0"/>
                        </a:spcAft>
                        <a:buClrTx/>
                        <a:buSzTx/>
                        <a:buFontTx/>
                        <a:buNone/>
                        <a:defRPr/>
                      </a:pPr>
                      <a:r>
                        <a:rPr lang="zh-CN" altLang="en-US" sz="1600" dirty="0">
                          <a:solidFill>
                            <a:schemeClr val="tx1"/>
                          </a:solidFill>
                          <a:latin typeface="楷体" panose="02010609060101010101" pitchFamily="49" charset="-122"/>
                          <a:ea typeface="楷体" panose="02010609060101010101" pitchFamily="49" charset="-122"/>
                        </a:rPr>
                        <a:t>信息排序</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对各种信息（包括业主缴费、物业服务信息）进行排序，包括按单一属性、按多属性排序等，尽可能对查询结果进行多种排序（例如对查询出来的业主按照姓名进行升序排序）</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信息统计</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对各种信息（包括业主缴费、物业服务信息）进行统计，包括按单一属性、按多属性统计、预设统计、按条件统计等（例如统计某年所有未缴费的业主数量、截止某时间已经缴费的业主数量等）</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250186">
                <a:tc vMerge="1">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系统维护</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对自己的密码进行维护、对物业服务人员的密码进行重置、数据备份、数据恢复</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295522">
                <a:tc vMerge="1">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其他</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可增加其他有用的功能</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bl>
          </a:graphicData>
        </a:graphic>
      </p:graphicFrame>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rrowheads="1"/>
          </p:cNvSpPr>
          <p:nvPr>
            <p:ph type="title"/>
          </p:nvPr>
        </p:nvSpPr>
        <p:spPr/>
        <p:txBody>
          <a:bodyPr>
            <a:normAutofit/>
          </a:bodyPr>
          <a:lstStyle/>
          <a:p>
            <a:r>
              <a:rPr lang="zh-CN" altLang="en-US" dirty="0"/>
              <a:t>课设题目</a:t>
            </a:r>
            <a:endParaRPr lang="zh-CN" altLang="en-US" dirty="0"/>
          </a:p>
        </p:txBody>
      </p:sp>
      <p:sp>
        <p:nvSpPr>
          <p:cNvPr id="10" name="内容占位符 9"/>
          <p:cNvSpPr>
            <a:spLocks noGrp="1"/>
          </p:cNvSpPr>
          <p:nvPr>
            <p:ph idx="1"/>
          </p:nvPr>
        </p:nvSpPr>
        <p:spPr>
          <a:xfrm>
            <a:off x="457200" y="1000698"/>
            <a:ext cx="8507288" cy="5112568"/>
          </a:xfrm>
        </p:spPr>
        <p:txBody>
          <a:bodyPr>
            <a:noAutofit/>
          </a:bodyPr>
          <a:lstStyle/>
          <a:p>
            <a:pPr>
              <a:lnSpc>
                <a:spcPct val="90000"/>
              </a:lnSpc>
            </a:pPr>
            <a:r>
              <a:rPr lang="zh-CN" altLang="en-US" sz="2400" dirty="0"/>
              <a:t>题目</a:t>
            </a:r>
            <a:r>
              <a:rPr lang="en-US" altLang="zh-CN" sz="2400" dirty="0"/>
              <a:t>13</a:t>
            </a:r>
            <a:r>
              <a:rPr lang="zh-CN" altLang="en-US" sz="2400" dirty="0"/>
              <a:t>：物业管理系统</a:t>
            </a:r>
            <a:endParaRPr lang="en-US" altLang="zh-CN" sz="2400" dirty="0"/>
          </a:p>
          <a:p>
            <a:pPr lvl="1">
              <a:lnSpc>
                <a:spcPct val="90000"/>
              </a:lnSpc>
            </a:pPr>
            <a:r>
              <a:rPr lang="zh-CN" altLang="en-US" sz="2200" dirty="0"/>
              <a:t>主要功能说明</a:t>
            </a:r>
            <a:endParaRPr lang="en-US" altLang="zh-CN" sz="2200" dirty="0"/>
          </a:p>
          <a:p>
            <a:pPr lvl="2">
              <a:lnSpc>
                <a:spcPct val="90000"/>
              </a:lnSpc>
            </a:pPr>
            <a:r>
              <a:rPr lang="zh-CN" altLang="en-US" sz="2000" dirty="0"/>
              <a:t>系统共有三个角色：管理员、物业服务人员、业主</a:t>
            </a:r>
            <a:endParaRPr lang="en-US" altLang="zh-CN" sz="2000" dirty="0"/>
          </a:p>
          <a:p>
            <a:pPr marL="457200" lvl="1" indent="0">
              <a:lnSpc>
                <a:spcPct val="90000"/>
              </a:lnSpc>
              <a:buNone/>
            </a:pPr>
            <a:br>
              <a:rPr lang="zh-CN" altLang="en-US" dirty="0"/>
            </a:br>
            <a:endParaRPr lang="zh-CN" altLang="en-US" dirty="0"/>
          </a:p>
        </p:txBody>
      </p:sp>
      <p:graphicFrame>
        <p:nvGraphicFramePr>
          <p:cNvPr id="2" name="表格 1"/>
          <p:cNvGraphicFramePr>
            <a:graphicFrameLocks noGrp="1"/>
          </p:cNvGraphicFramePr>
          <p:nvPr/>
        </p:nvGraphicFramePr>
        <p:xfrm>
          <a:off x="179512" y="2319624"/>
          <a:ext cx="8784976" cy="3371274"/>
        </p:xfrm>
        <a:graphic>
          <a:graphicData uri="http://schemas.openxmlformats.org/drawingml/2006/table">
            <a:tbl>
              <a:tblPr firstRow="1" bandRow="1">
                <a:tableStyleId>{5C22544A-7EE6-4342-B048-85BDC9FD1C3A}</a:tableStyleId>
              </a:tblPr>
              <a:tblGrid>
                <a:gridCol w="713310"/>
                <a:gridCol w="942874"/>
                <a:gridCol w="7128792"/>
              </a:tblGrid>
              <a:tr h="411550">
                <a:tc>
                  <a:txBody>
                    <a:bodyPr/>
                    <a:lstStyle/>
                    <a:p>
                      <a:pPr algn="ctr">
                        <a:lnSpc>
                          <a:spcPct val="90000"/>
                        </a:lnSpc>
                      </a:pPr>
                      <a:r>
                        <a:rPr lang="zh-CN" altLang="en-US" sz="1600" b="1" kern="1200" dirty="0">
                          <a:solidFill>
                            <a:schemeClr val="tx1"/>
                          </a:solidFill>
                          <a:latin typeface="楷体" panose="02010609060101010101" pitchFamily="49" charset="-122"/>
                          <a:ea typeface="楷体" panose="02010609060101010101" pitchFamily="49" charset="-122"/>
                          <a:cs typeface="+mn-cs"/>
                        </a:rPr>
                        <a:t>角色</a:t>
                      </a:r>
                      <a:endParaRPr lang="zh-CN" altLang="en-US" sz="1600" b="1" kern="1200" dirty="0">
                        <a:solidFill>
                          <a:schemeClr val="tx1"/>
                        </a:solidFill>
                        <a:latin typeface="楷体" panose="02010609060101010101" pitchFamily="49" charset="-122"/>
                        <a:ea typeface="楷体" panose="02010609060101010101" pitchFamily="49" charset="-122"/>
                        <a:cs typeface="+mn-cs"/>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功能</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说明</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337254">
                <a:tc rowSpan="6">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物业服务人员</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物业服务管理</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b="0" dirty="0">
                          <a:solidFill>
                            <a:schemeClr val="tx1"/>
                          </a:solidFill>
                          <a:latin typeface="楷体" panose="02010609060101010101" pitchFamily="49" charset="-122"/>
                          <a:ea typeface="楷体" panose="02010609060101010101" pitchFamily="49" charset="-122"/>
                        </a:rPr>
                        <a:t>记录对自己所负责区域的服务情况，如给业主发送缴费提醒等</a:t>
                      </a:r>
                      <a:endParaRPr lang="zh-CN" altLang="en-US" sz="1600" b="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信息查询</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ym typeface="Wingdings 2" panose="05020102010507070707" pitchFamily="18" charset="2"/>
                        </a:rPr>
                        <a:t></a:t>
                      </a:r>
                      <a:r>
                        <a:rPr lang="zh-CN" altLang="en-US" sz="1600" dirty="0">
                          <a:solidFill>
                            <a:schemeClr val="tx1"/>
                          </a:solidFill>
                          <a:latin typeface="楷体" panose="02010609060101010101" pitchFamily="49" charset="-122"/>
                          <a:ea typeface="楷体" panose="02010609060101010101" pitchFamily="49" charset="-122"/>
                        </a:rPr>
                        <a:t>查看自己负责哪些区域以及相关信息</a:t>
                      </a:r>
                      <a:endParaRPr lang="en-US" altLang="zh-CN" sz="1600" dirty="0">
                        <a:solidFill>
                          <a:schemeClr val="tx1"/>
                        </a:solidFill>
                        <a:latin typeface="楷体" panose="02010609060101010101" pitchFamily="49" charset="-122"/>
                        <a:ea typeface="楷体" panose="02010609060101010101" pitchFamily="49" charset="-122"/>
                      </a:endParaRPr>
                    </a:p>
                    <a:p>
                      <a:pPr algn="l">
                        <a:lnSpc>
                          <a:spcPct val="90000"/>
                        </a:lnSpc>
                      </a:pPr>
                      <a:r>
                        <a:rPr lang="zh-CN" altLang="en-US" sz="1600" dirty="0">
                          <a:sym typeface="Wingdings 2" panose="05020102010507070707" pitchFamily="18" charset="2"/>
                        </a:rPr>
                        <a:t></a:t>
                      </a:r>
                      <a:r>
                        <a:rPr lang="zh-CN" altLang="en-US" sz="1600" kern="1200" dirty="0">
                          <a:solidFill>
                            <a:schemeClr val="tx1"/>
                          </a:solidFill>
                          <a:latin typeface="楷体" panose="02010609060101010101" pitchFamily="49" charset="-122"/>
                          <a:ea typeface="楷体" panose="02010609060101010101" pitchFamily="49" charset="-122"/>
                          <a:cs typeface="+mn-cs"/>
                          <a:sym typeface="Wingdings 2" panose="05020102010507070707" pitchFamily="18" charset="2"/>
                        </a:rPr>
                        <a:t>对自己所负责区域的各种</a:t>
                      </a:r>
                      <a:r>
                        <a:rPr lang="zh-CN" altLang="en-US" sz="1600" dirty="0">
                          <a:solidFill>
                            <a:schemeClr val="tx1"/>
                          </a:solidFill>
                          <a:latin typeface="楷体" panose="02010609060101010101" pitchFamily="49" charset="-122"/>
                          <a:ea typeface="楷体" panose="02010609060101010101" pitchFamily="49" charset="-122"/>
                        </a:rPr>
                        <a:t>信息（包括业主缴费信息）进行查询，包括简单、组合、模糊查询，例如查询某业主某年是否缴费、查询某业主所有缴费情况等</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90000"/>
                        </a:lnSpc>
                        <a:spcBef>
                          <a:spcPts val="0"/>
                        </a:spcBef>
                        <a:spcAft>
                          <a:spcPts val="0"/>
                        </a:spcAft>
                        <a:buClrTx/>
                        <a:buSzTx/>
                        <a:buFontTx/>
                        <a:buNone/>
                        <a:defRPr/>
                      </a:pPr>
                      <a:r>
                        <a:rPr lang="zh-CN" altLang="en-US" sz="1600" dirty="0">
                          <a:solidFill>
                            <a:schemeClr val="tx1"/>
                          </a:solidFill>
                          <a:latin typeface="楷体" panose="02010609060101010101" pitchFamily="49" charset="-122"/>
                          <a:ea typeface="楷体" panose="02010609060101010101" pitchFamily="49" charset="-122"/>
                        </a:rPr>
                        <a:t>信息排序</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kern="1200" dirty="0">
                          <a:solidFill>
                            <a:schemeClr val="tx1"/>
                          </a:solidFill>
                          <a:latin typeface="楷体" panose="02010609060101010101" pitchFamily="49" charset="-122"/>
                          <a:ea typeface="楷体" panose="02010609060101010101" pitchFamily="49" charset="-122"/>
                          <a:cs typeface="+mn-cs"/>
                          <a:sym typeface="Wingdings 2" panose="05020102010507070707" pitchFamily="18" charset="2"/>
                        </a:rPr>
                        <a:t>对自己所负责区域的</a:t>
                      </a:r>
                      <a:r>
                        <a:rPr lang="zh-CN" altLang="en-US" sz="1600" dirty="0">
                          <a:solidFill>
                            <a:schemeClr val="tx1"/>
                          </a:solidFill>
                          <a:latin typeface="楷体" panose="02010609060101010101" pitchFamily="49" charset="-122"/>
                          <a:ea typeface="楷体" panose="02010609060101010101" pitchFamily="49" charset="-122"/>
                        </a:rPr>
                        <a:t>各种信息（包括业主缴费信息）进行排序，包括按单一属性、按多属性排序等，尽可能对查询结果进行多种排序（例如对查询出来的业主按照姓名进行升序排序）</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信息统计</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kern="1200" dirty="0">
                          <a:solidFill>
                            <a:schemeClr val="tx1"/>
                          </a:solidFill>
                          <a:latin typeface="楷体" panose="02010609060101010101" pitchFamily="49" charset="-122"/>
                          <a:ea typeface="楷体" panose="02010609060101010101" pitchFamily="49" charset="-122"/>
                          <a:cs typeface="+mn-cs"/>
                          <a:sym typeface="Wingdings 2" panose="05020102010507070707" pitchFamily="18" charset="2"/>
                        </a:rPr>
                        <a:t>对自己所负责区域的</a:t>
                      </a:r>
                      <a:r>
                        <a:rPr lang="zh-CN" altLang="en-US" sz="1600" dirty="0">
                          <a:solidFill>
                            <a:schemeClr val="tx1"/>
                          </a:solidFill>
                          <a:latin typeface="楷体" panose="02010609060101010101" pitchFamily="49" charset="-122"/>
                          <a:ea typeface="楷体" panose="02010609060101010101" pitchFamily="49" charset="-122"/>
                        </a:rPr>
                        <a:t>各种信息（包括业主缴费信息）进行统计，包括按单一属性、按多属性统计、预设统计、按条件统计等（例如统计某年所有未缴费的业主数量、截止某时间已经缴费的业主数量等）</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250186">
                <a:tc vMerge="1">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系统维护</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对自己的密码进行维护</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295522">
                <a:tc vMerge="1">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其他</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可增加其他有用的功能</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bl>
          </a:graphicData>
        </a:graphic>
      </p:graphicFrame>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rrowheads="1"/>
          </p:cNvSpPr>
          <p:nvPr>
            <p:ph type="title"/>
          </p:nvPr>
        </p:nvSpPr>
        <p:spPr/>
        <p:txBody>
          <a:bodyPr>
            <a:normAutofit/>
          </a:bodyPr>
          <a:lstStyle/>
          <a:p>
            <a:r>
              <a:rPr lang="zh-CN" altLang="en-US" dirty="0"/>
              <a:t>课设题目</a:t>
            </a:r>
            <a:endParaRPr lang="zh-CN" altLang="en-US" dirty="0"/>
          </a:p>
        </p:txBody>
      </p:sp>
      <p:sp>
        <p:nvSpPr>
          <p:cNvPr id="10" name="内容占位符 9"/>
          <p:cNvSpPr>
            <a:spLocks noGrp="1"/>
          </p:cNvSpPr>
          <p:nvPr>
            <p:ph idx="1"/>
          </p:nvPr>
        </p:nvSpPr>
        <p:spPr>
          <a:xfrm>
            <a:off x="457200" y="1000698"/>
            <a:ext cx="8507288" cy="5112568"/>
          </a:xfrm>
        </p:spPr>
        <p:txBody>
          <a:bodyPr>
            <a:noAutofit/>
          </a:bodyPr>
          <a:lstStyle/>
          <a:p>
            <a:pPr>
              <a:lnSpc>
                <a:spcPct val="90000"/>
              </a:lnSpc>
            </a:pPr>
            <a:r>
              <a:rPr lang="zh-CN" altLang="en-US" sz="2400" dirty="0"/>
              <a:t>题目</a:t>
            </a:r>
            <a:r>
              <a:rPr lang="en-US" altLang="zh-CN" sz="2400" dirty="0"/>
              <a:t>13</a:t>
            </a:r>
            <a:r>
              <a:rPr lang="zh-CN" altLang="en-US" sz="2400" dirty="0"/>
              <a:t>：物业管理系统</a:t>
            </a:r>
            <a:endParaRPr lang="en-US" altLang="zh-CN" sz="2400" dirty="0"/>
          </a:p>
          <a:p>
            <a:pPr lvl="1">
              <a:lnSpc>
                <a:spcPct val="90000"/>
              </a:lnSpc>
            </a:pPr>
            <a:r>
              <a:rPr lang="zh-CN" altLang="en-US" sz="2200" dirty="0"/>
              <a:t>主要功能说明</a:t>
            </a:r>
            <a:endParaRPr lang="en-US" altLang="zh-CN" sz="2200" dirty="0"/>
          </a:p>
          <a:p>
            <a:pPr lvl="2">
              <a:lnSpc>
                <a:spcPct val="90000"/>
              </a:lnSpc>
            </a:pPr>
            <a:r>
              <a:rPr lang="zh-CN" altLang="en-US" sz="2000" dirty="0"/>
              <a:t>系统共有三个角色：管理员、物业服务人员、业主</a:t>
            </a:r>
            <a:endParaRPr lang="en-US" altLang="zh-CN" sz="2000" dirty="0"/>
          </a:p>
          <a:p>
            <a:pPr marL="457200" lvl="1" indent="0">
              <a:lnSpc>
                <a:spcPct val="90000"/>
              </a:lnSpc>
              <a:buNone/>
            </a:pPr>
            <a:br>
              <a:rPr lang="zh-CN" altLang="en-US" dirty="0"/>
            </a:br>
            <a:endParaRPr lang="zh-CN" altLang="en-US" dirty="0"/>
          </a:p>
        </p:txBody>
      </p:sp>
      <p:graphicFrame>
        <p:nvGraphicFramePr>
          <p:cNvPr id="2" name="表格 1"/>
          <p:cNvGraphicFramePr>
            <a:graphicFrameLocks noGrp="1"/>
          </p:cNvGraphicFramePr>
          <p:nvPr/>
        </p:nvGraphicFramePr>
        <p:xfrm>
          <a:off x="179512" y="1988840"/>
          <a:ext cx="8784976" cy="4805808"/>
        </p:xfrm>
        <a:graphic>
          <a:graphicData uri="http://schemas.openxmlformats.org/drawingml/2006/table">
            <a:tbl>
              <a:tblPr firstRow="1" bandRow="1">
                <a:tableStyleId>{5C22544A-7EE6-4342-B048-85BDC9FD1C3A}</a:tableStyleId>
              </a:tblPr>
              <a:tblGrid>
                <a:gridCol w="713310"/>
                <a:gridCol w="942874"/>
                <a:gridCol w="7128792"/>
              </a:tblGrid>
              <a:tr h="411550">
                <a:tc>
                  <a:txBody>
                    <a:bodyPr/>
                    <a:lstStyle/>
                    <a:p>
                      <a:pPr algn="ctr">
                        <a:lnSpc>
                          <a:spcPct val="90000"/>
                        </a:lnSpc>
                      </a:pPr>
                      <a:r>
                        <a:rPr lang="zh-CN" altLang="en-US" sz="1600" b="1" kern="1200" dirty="0">
                          <a:solidFill>
                            <a:schemeClr val="tx1"/>
                          </a:solidFill>
                          <a:latin typeface="楷体" panose="02010609060101010101" pitchFamily="49" charset="-122"/>
                          <a:ea typeface="楷体" panose="02010609060101010101" pitchFamily="49" charset="-122"/>
                          <a:cs typeface="+mn-cs"/>
                        </a:rPr>
                        <a:t>角色</a:t>
                      </a:r>
                      <a:endParaRPr lang="zh-CN" altLang="en-US" sz="1600" b="1" kern="1200" dirty="0">
                        <a:solidFill>
                          <a:schemeClr val="tx1"/>
                        </a:solidFill>
                        <a:latin typeface="楷体" panose="02010609060101010101" pitchFamily="49" charset="-122"/>
                        <a:ea typeface="楷体" panose="02010609060101010101" pitchFamily="49" charset="-122"/>
                        <a:cs typeface="+mn-cs"/>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功能</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说明</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337254">
                <a:tc rowSpan="7">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业主</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个人信息管理</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ym typeface="Wingdings 2" panose="05020102010507070707" pitchFamily="18" charset="2"/>
                        </a:rPr>
                        <a:t></a:t>
                      </a:r>
                      <a:r>
                        <a:rPr lang="zh-CN" altLang="en-US" sz="1600" kern="1200" dirty="0">
                          <a:solidFill>
                            <a:schemeClr val="tx1"/>
                          </a:solidFill>
                          <a:latin typeface="楷体" panose="02010609060101010101" pitchFamily="49" charset="-122"/>
                          <a:ea typeface="楷体" panose="02010609060101010101" pitchFamily="49" charset="-122"/>
                          <a:cs typeface="+mn-cs"/>
                        </a:rPr>
                        <a:t>注册，录入自己的信息，包括姓名、联系电话等；</a:t>
                      </a:r>
                      <a:endParaRPr lang="en-US" altLang="zh-CN" sz="1600" kern="1200" dirty="0">
                        <a:solidFill>
                          <a:schemeClr val="tx1"/>
                        </a:solidFill>
                        <a:latin typeface="楷体" panose="02010609060101010101" pitchFamily="49" charset="-122"/>
                        <a:ea typeface="楷体" panose="02010609060101010101" pitchFamily="49" charset="-122"/>
                        <a:cs typeface="+mn-cs"/>
                      </a:endParaRPr>
                    </a:p>
                    <a:p>
                      <a:pPr algn="l">
                        <a:lnSpc>
                          <a:spcPct val="90000"/>
                        </a:lnSpc>
                      </a:pPr>
                      <a:r>
                        <a:rPr lang="zh-CN" altLang="en-US" sz="1600" dirty="0">
                          <a:sym typeface="Wingdings 2" panose="05020102010507070707" pitchFamily="18" charset="2"/>
                        </a:rPr>
                        <a:t></a:t>
                      </a:r>
                      <a:r>
                        <a:rPr lang="zh-CN" altLang="en-US" sz="1600" dirty="0">
                          <a:solidFill>
                            <a:schemeClr val="tx1"/>
                          </a:solidFill>
                          <a:latin typeface="楷体" panose="02010609060101010101" pitchFamily="49" charset="-122"/>
                          <a:ea typeface="楷体" panose="02010609060101010101" pitchFamily="49" charset="-122"/>
                        </a:rPr>
                        <a:t>对自己的信息进行修改</a:t>
                      </a:r>
                      <a:endParaRPr lang="zh-CN" altLang="en-US" sz="1600" kern="1200" dirty="0">
                        <a:solidFill>
                          <a:schemeClr val="tx1"/>
                        </a:solidFill>
                        <a:latin typeface="楷体" panose="02010609060101010101" pitchFamily="49" charset="-122"/>
                        <a:ea typeface="楷体" panose="02010609060101010101" pitchFamily="49" charset="-122"/>
                        <a:cs typeface="+mn-cs"/>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337254">
                <a:tc vMerge="1">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缴费管理</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kern="1200" dirty="0">
                          <a:solidFill>
                            <a:schemeClr val="tx1"/>
                          </a:solidFill>
                          <a:latin typeface="楷体" panose="02010609060101010101" pitchFamily="49" charset="-122"/>
                          <a:ea typeface="楷体" panose="02010609060101010101" pitchFamily="49" charset="-122"/>
                          <a:cs typeface="+mn-cs"/>
                        </a:rPr>
                        <a:t>管理自己的缴费信息，包括查询应缴费用、缴费等</a:t>
                      </a:r>
                      <a:endParaRPr lang="zh-CN" altLang="en-US" sz="1600" kern="1200" dirty="0">
                        <a:solidFill>
                          <a:schemeClr val="tx1"/>
                        </a:solidFill>
                        <a:latin typeface="楷体" panose="02010609060101010101" pitchFamily="49" charset="-122"/>
                        <a:ea typeface="楷体" panose="02010609060101010101" pitchFamily="49" charset="-122"/>
                        <a:cs typeface="+mn-cs"/>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信息查询</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ym typeface="Wingdings 2" panose="05020102010507070707" pitchFamily="18" charset="2"/>
                        </a:rPr>
                        <a:t></a:t>
                      </a:r>
                      <a:r>
                        <a:rPr lang="zh-CN" altLang="en-US" sz="1600" dirty="0">
                          <a:solidFill>
                            <a:schemeClr val="tx1"/>
                          </a:solidFill>
                          <a:latin typeface="楷体" panose="02010609060101010101" pitchFamily="49" charset="-122"/>
                          <a:ea typeface="楷体" panose="02010609060101010101" pitchFamily="49" charset="-122"/>
                        </a:rPr>
                        <a:t>对自己的缴费记录进行各种查询；</a:t>
                      </a:r>
                      <a:endParaRPr lang="en-US" altLang="zh-CN" sz="1600" dirty="0">
                        <a:solidFill>
                          <a:schemeClr val="tx1"/>
                        </a:solidFill>
                        <a:latin typeface="楷体" panose="02010609060101010101" pitchFamily="49" charset="-122"/>
                        <a:ea typeface="楷体" panose="02010609060101010101" pitchFamily="49" charset="-122"/>
                      </a:endParaRPr>
                    </a:p>
                    <a:p>
                      <a:pPr algn="l">
                        <a:lnSpc>
                          <a:spcPct val="90000"/>
                        </a:lnSpc>
                      </a:pPr>
                      <a:r>
                        <a:rPr lang="zh-CN" altLang="en-US" sz="1600" dirty="0">
                          <a:sym typeface="Wingdings 2" panose="05020102010507070707" pitchFamily="18" charset="2"/>
                        </a:rPr>
                        <a:t></a:t>
                      </a:r>
                      <a:r>
                        <a:rPr lang="zh-CN" altLang="en-US" sz="1600" kern="1200" dirty="0">
                          <a:solidFill>
                            <a:schemeClr val="tx1"/>
                          </a:solidFill>
                          <a:latin typeface="楷体" panose="02010609060101010101" pitchFamily="49" charset="-122"/>
                          <a:ea typeface="楷体" panose="02010609060101010101" pitchFamily="49" charset="-122"/>
                          <a:cs typeface="+mn-cs"/>
                          <a:sym typeface="Wingdings 2" panose="05020102010507070707" pitchFamily="18" charset="2"/>
                        </a:rPr>
                        <a:t>查看为自己房屋服务的管家、保安、保洁人员的信息；</a:t>
                      </a:r>
                      <a:endParaRPr lang="en-US" altLang="zh-CN" sz="1600" kern="1200" dirty="0">
                        <a:solidFill>
                          <a:schemeClr val="tx1"/>
                        </a:solidFill>
                        <a:latin typeface="楷体" panose="02010609060101010101" pitchFamily="49" charset="-122"/>
                        <a:ea typeface="楷体" panose="02010609060101010101" pitchFamily="49" charset="-122"/>
                        <a:cs typeface="+mn-cs"/>
                      </a:endParaRPr>
                    </a:p>
                    <a:p>
                      <a:pPr algn="l">
                        <a:lnSpc>
                          <a:spcPct val="90000"/>
                        </a:lnSpc>
                      </a:pPr>
                      <a:r>
                        <a:rPr lang="zh-CN" altLang="en-US" sz="1600" kern="1200" dirty="0">
                          <a:solidFill>
                            <a:schemeClr val="dk1"/>
                          </a:solidFill>
                          <a:latin typeface="+mn-lt"/>
                          <a:ea typeface="+mn-ea"/>
                          <a:cs typeface="+mn-cs"/>
                          <a:sym typeface="Wingdings" panose="05000000000000000000" pitchFamily="2" charset="2"/>
                        </a:rPr>
                        <a:t></a:t>
                      </a:r>
                      <a:r>
                        <a:rPr lang="zh-CN" altLang="en-US" sz="1600" kern="1200" dirty="0">
                          <a:solidFill>
                            <a:schemeClr val="tx1"/>
                          </a:solidFill>
                          <a:latin typeface="楷体" panose="02010609060101010101" pitchFamily="49" charset="-122"/>
                          <a:ea typeface="楷体" panose="02010609060101010101" pitchFamily="49" charset="-122"/>
                          <a:cs typeface="+mn-cs"/>
                          <a:sym typeface="Wingdings 2" panose="05020102010507070707" pitchFamily="18" charset="2"/>
                        </a:rPr>
                        <a:t>对其他各种</a:t>
                      </a:r>
                      <a:r>
                        <a:rPr lang="zh-CN" altLang="en-US" sz="1600" dirty="0">
                          <a:solidFill>
                            <a:schemeClr val="tx1"/>
                          </a:solidFill>
                          <a:latin typeface="楷体" panose="02010609060101010101" pitchFamily="49" charset="-122"/>
                          <a:ea typeface="楷体" panose="02010609060101010101" pitchFamily="49" charset="-122"/>
                        </a:rPr>
                        <a:t>信息进行查询。</a:t>
                      </a:r>
                      <a:endParaRPr lang="en-US" altLang="zh-CN" sz="1600" dirty="0">
                        <a:solidFill>
                          <a:schemeClr val="tx1"/>
                        </a:solidFill>
                        <a:latin typeface="楷体" panose="02010609060101010101" pitchFamily="49" charset="-122"/>
                        <a:ea typeface="楷体" panose="02010609060101010101" pitchFamily="49" charset="-122"/>
                      </a:endParaRPr>
                    </a:p>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查询包括简单、组合、模糊查询，例如查询小区楼宇信息、物业收费标准信息等，但不能涉及其他业主信息以及其他敏感信息</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90000"/>
                        </a:lnSpc>
                        <a:spcBef>
                          <a:spcPts val="0"/>
                        </a:spcBef>
                        <a:spcAft>
                          <a:spcPts val="0"/>
                        </a:spcAft>
                        <a:buClrTx/>
                        <a:buSzTx/>
                        <a:buFontTx/>
                        <a:buNone/>
                        <a:defRPr/>
                      </a:pPr>
                      <a:r>
                        <a:rPr lang="zh-CN" altLang="en-US" sz="1600" dirty="0">
                          <a:solidFill>
                            <a:schemeClr val="tx1"/>
                          </a:solidFill>
                          <a:latin typeface="楷体" panose="02010609060101010101" pitchFamily="49" charset="-122"/>
                          <a:ea typeface="楷体" panose="02010609060101010101" pitchFamily="49" charset="-122"/>
                        </a:rPr>
                        <a:t>信息排序</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ym typeface="Wingdings 2" panose="05020102010507070707" pitchFamily="18" charset="2"/>
                        </a:rPr>
                        <a:t></a:t>
                      </a:r>
                      <a:r>
                        <a:rPr lang="zh-CN" altLang="en-US" sz="1600" kern="1200" dirty="0">
                          <a:solidFill>
                            <a:schemeClr val="tx1"/>
                          </a:solidFill>
                          <a:latin typeface="楷体" panose="02010609060101010101" pitchFamily="49" charset="-122"/>
                          <a:ea typeface="楷体" panose="02010609060101010101" pitchFamily="49" charset="-122"/>
                          <a:cs typeface="+mn-cs"/>
                          <a:sym typeface="Wingdings 2" panose="05020102010507070707" pitchFamily="18" charset="2"/>
                        </a:rPr>
                        <a:t>对自己的缴费记录进行各种排序；</a:t>
                      </a:r>
                      <a:endParaRPr lang="en-US" altLang="zh-CN" sz="1600" kern="1200" dirty="0">
                        <a:solidFill>
                          <a:schemeClr val="tx1"/>
                        </a:solidFill>
                        <a:latin typeface="楷体" panose="02010609060101010101" pitchFamily="49" charset="-122"/>
                        <a:ea typeface="楷体" panose="02010609060101010101" pitchFamily="49" charset="-122"/>
                        <a:cs typeface="+mn-cs"/>
                        <a:sym typeface="Wingdings 2" panose="05020102010507070707" pitchFamily="18" charset="2"/>
                      </a:endParaRPr>
                    </a:p>
                    <a:p>
                      <a:pPr algn="l">
                        <a:lnSpc>
                          <a:spcPct val="90000"/>
                        </a:lnSpc>
                      </a:pPr>
                      <a:r>
                        <a:rPr lang="zh-CN" altLang="en-US" sz="1600" dirty="0">
                          <a:sym typeface="Wingdings 2" panose="05020102010507070707" pitchFamily="18" charset="2"/>
                        </a:rPr>
                        <a:t></a:t>
                      </a:r>
                      <a:r>
                        <a:rPr lang="zh-CN" altLang="en-US" sz="1600" kern="1200" dirty="0">
                          <a:solidFill>
                            <a:schemeClr val="tx1"/>
                          </a:solidFill>
                          <a:latin typeface="楷体" panose="02010609060101010101" pitchFamily="49" charset="-122"/>
                          <a:ea typeface="楷体" panose="02010609060101010101" pitchFamily="49" charset="-122"/>
                          <a:cs typeface="+mn-cs"/>
                          <a:sym typeface="Wingdings 2" panose="05020102010507070707" pitchFamily="18" charset="2"/>
                        </a:rPr>
                        <a:t>所其他各种</a:t>
                      </a:r>
                      <a:r>
                        <a:rPr lang="zh-CN" altLang="en-US" sz="1600" dirty="0">
                          <a:solidFill>
                            <a:schemeClr val="tx1"/>
                          </a:solidFill>
                          <a:latin typeface="楷体" panose="02010609060101010101" pitchFamily="49" charset="-122"/>
                          <a:ea typeface="楷体" panose="02010609060101010101" pitchFamily="49" charset="-122"/>
                        </a:rPr>
                        <a:t>信息进行排序。</a:t>
                      </a:r>
                      <a:endParaRPr lang="en-US" altLang="zh-CN" sz="1600" dirty="0">
                        <a:solidFill>
                          <a:schemeClr val="tx1"/>
                        </a:solidFill>
                        <a:latin typeface="楷体" panose="02010609060101010101" pitchFamily="49" charset="-122"/>
                        <a:ea typeface="楷体" panose="02010609060101010101" pitchFamily="49" charset="-122"/>
                      </a:endParaRPr>
                    </a:p>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排序包括按单一属性、按多属性排序等，尽可能对查询结果进行多种排序（例如对查询出来的缴费记录按照缴费时间进行降序排序），但不能涉及其他业主信息以及其他敏感信息</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信息统计</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ym typeface="Wingdings 2" panose="05020102010507070707" pitchFamily="18" charset="2"/>
                        </a:rPr>
                        <a:t></a:t>
                      </a:r>
                      <a:r>
                        <a:rPr lang="zh-CN" altLang="en-US" sz="1600" kern="1200" dirty="0">
                          <a:solidFill>
                            <a:schemeClr val="tx1"/>
                          </a:solidFill>
                          <a:latin typeface="楷体" panose="02010609060101010101" pitchFamily="49" charset="-122"/>
                          <a:ea typeface="楷体" panose="02010609060101010101" pitchFamily="49" charset="-122"/>
                          <a:cs typeface="+mn-cs"/>
                          <a:sym typeface="Wingdings 2" panose="05020102010507070707" pitchFamily="18" charset="2"/>
                        </a:rPr>
                        <a:t>对自己的缴费记录进行各种统计；</a:t>
                      </a:r>
                      <a:endParaRPr lang="en-US" altLang="zh-CN" sz="1600" kern="1200" dirty="0">
                        <a:solidFill>
                          <a:schemeClr val="tx1"/>
                        </a:solidFill>
                        <a:latin typeface="楷体" panose="02010609060101010101" pitchFamily="49" charset="-122"/>
                        <a:ea typeface="楷体" panose="02010609060101010101" pitchFamily="49" charset="-122"/>
                        <a:cs typeface="+mn-cs"/>
                        <a:sym typeface="Wingdings 2" panose="05020102010507070707" pitchFamily="18" charset="2"/>
                      </a:endParaRPr>
                    </a:p>
                    <a:p>
                      <a:pPr algn="l">
                        <a:lnSpc>
                          <a:spcPct val="90000"/>
                        </a:lnSpc>
                      </a:pPr>
                      <a:r>
                        <a:rPr lang="zh-CN" altLang="en-US" sz="1600" dirty="0">
                          <a:sym typeface="Wingdings 2" panose="05020102010507070707" pitchFamily="18" charset="2"/>
                        </a:rPr>
                        <a:t></a:t>
                      </a:r>
                      <a:r>
                        <a:rPr lang="zh-CN" altLang="en-US" sz="1600" kern="1200" dirty="0">
                          <a:solidFill>
                            <a:schemeClr val="tx1"/>
                          </a:solidFill>
                          <a:latin typeface="楷体" panose="02010609060101010101" pitchFamily="49" charset="-122"/>
                          <a:ea typeface="楷体" panose="02010609060101010101" pitchFamily="49" charset="-122"/>
                          <a:cs typeface="+mn-cs"/>
                          <a:sym typeface="Wingdings 2" panose="05020102010507070707" pitchFamily="18" charset="2"/>
                        </a:rPr>
                        <a:t>所其他各种</a:t>
                      </a:r>
                      <a:r>
                        <a:rPr lang="zh-CN" altLang="en-US" sz="1600" dirty="0">
                          <a:solidFill>
                            <a:schemeClr val="tx1"/>
                          </a:solidFill>
                          <a:latin typeface="楷体" panose="02010609060101010101" pitchFamily="49" charset="-122"/>
                          <a:ea typeface="楷体" panose="02010609060101010101" pitchFamily="49" charset="-122"/>
                        </a:rPr>
                        <a:t>信息进行统计。</a:t>
                      </a:r>
                      <a:endParaRPr lang="en-US" altLang="zh-CN" sz="1600" dirty="0">
                        <a:solidFill>
                          <a:schemeClr val="tx1"/>
                        </a:solidFill>
                        <a:latin typeface="楷体" panose="02010609060101010101" pitchFamily="49" charset="-122"/>
                        <a:ea typeface="楷体" panose="02010609060101010101" pitchFamily="49" charset="-122"/>
                      </a:endParaRPr>
                    </a:p>
                    <a:p>
                      <a:pPr algn="l">
                        <a:lnSpc>
                          <a:spcPct val="90000"/>
                        </a:lnSpc>
                      </a:pPr>
                      <a:r>
                        <a:rPr lang="zh-CN" altLang="en-US" sz="1600" kern="1200" dirty="0">
                          <a:solidFill>
                            <a:schemeClr val="tx1"/>
                          </a:solidFill>
                          <a:latin typeface="楷体" panose="02010609060101010101" pitchFamily="49" charset="-122"/>
                          <a:ea typeface="楷体" panose="02010609060101010101" pitchFamily="49" charset="-122"/>
                          <a:cs typeface="+mn-cs"/>
                          <a:sym typeface="Wingdings 2" panose="05020102010507070707" pitchFamily="18" charset="2"/>
                        </a:rPr>
                        <a:t>统计</a:t>
                      </a:r>
                      <a:r>
                        <a:rPr lang="zh-CN" altLang="en-US" sz="1600" dirty="0">
                          <a:solidFill>
                            <a:schemeClr val="tx1"/>
                          </a:solidFill>
                          <a:latin typeface="楷体" panose="02010609060101010101" pitchFamily="49" charset="-122"/>
                          <a:ea typeface="楷体" panose="02010609060101010101" pitchFamily="49" charset="-122"/>
                        </a:rPr>
                        <a:t>包括按单一属性、按多属性统计、预设统计、按条件统计等（例如统计几年内缴费的总金额等），但不能涉及其他业主信息以及其他敏感信息</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250186">
                <a:tc vMerge="1">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系统维护</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对自己的密码进行维护</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295522">
                <a:tc vMerge="1">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其他</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可增加其他有用的功能</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bl>
          </a:graphicData>
        </a:graphic>
      </p:graphicFrame>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rrowheads="1"/>
          </p:cNvSpPr>
          <p:nvPr>
            <p:ph type="title"/>
          </p:nvPr>
        </p:nvSpPr>
        <p:spPr/>
        <p:txBody>
          <a:bodyPr/>
          <a:lstStyle/>
          <a:p>
            <a:r>
              <a:rPr lang="zh-CN" altLang="en-US" dirty="0"/>
              <a:t>课设题目</a:t>
            </a:r>
            <a:endParaRPr lang="zh-CN" altLang="en-US" dirty="0"/>
          </a:p>
        </p:txBody>
      </p:sp>
      <p:sp>
        <p:nvSpPr>
          <p:cNvPr id="20483" name="Rectangle 3"/>
          <p:cNvSpPr>
            <a:spLocks noGrp="1" noRot="1" noChangeArrowheads="1"/>
          </p:cNvSpPr>
          <p:nvPr>
            <p:ph type="body" idx="1"/>
          </p:nvPr>
        </p:nvSpPr>
        <p:spPr>
          <a:xfrm>
            <a:off x="251520" y="980728"/>
            <a:ext cx="8579296" cy="5472608"/>
          </a:xfrm>
        </p:spPr>
        <p:txBody>
          <a:bodyPr>
            <a:normAutofit fontScale="85000" lnSpcReduction="20000"/>
          </a:bodyPr>
          <a:lstStyle/>
          <a:p>
            <a:r>
              <a:rPr lang="zh-CN" altLang="en-US" dirty="0"/>
              <a:t>题目</a:t>
            </a:r>
            <a:r>
              <a:rPr lang="en-US" altLang="zh-CN" dirty="0"/>
              <a:t>14</a:t>
            </a:r>
            <a:r>
              <a:rPr lang="zh-CN" altLang="en-US" dirty="0"/>
              <a:t>：考勤管理系统</a:t>
            </a:r>
            <a:endParaRPr lang="en-US" altLang="zh-CN" dirty="0"/>
          </a:p>
          <a:p>
            <a:pPr lvl="1"/>
            <a:r>
              <a:rPr lang="zh-CN" altLang="en-US" dirty="0"/>
              <a:t>对一家公司的考勤管理进行简单的模拟</a:t>
            </a:r>
            <a:endParaRPr lang="en-US" altLang="zh-CN" dirty="0"/>
          </a:p>
          <a:p>
            <a:pPr lvl="1"/>
            <a:r>
              <a:rPr lang="zh-CN" altLang="en-US" dirty="0"/>
              <a:t>背景说明</a:t>
            </a:r>
            <a:endParaRPr lang="en-US" altLang="zh-CN" dirty="0"/>
          </a:p>
          <a:p>
            <a:pPr lvl="2"/>
            <a:r>
              <a:rPr lang="zh-CN" altLang="en-US" dirty="0"/>
              <a:t>公司包含多个部门，如采购部、生产部、销售部、企划部等。部门是可以动态设置和调整的，如新增一个部门或裁撤一个部门。</a:t>
            </a:r>
            <a:endParaRPr lang="en-US" altLang="zh-CN" dirty="0"/>
          </a:p>
          <a:p>
            <a:pPr lvl="2"/>
            <a:r>
              <a:rPr lang="zh-CN" altLang="en-US" dirty="0"/>
              <a:t>公司的上班时间可能会动态设置和调整，比如由原来的</a:t>
            </a:r>
            <a:r>
              <a:rPr lang="en-US" altLang="zh-CN" dirty="0"/>
              <a:t>8</a:t>
            </a:r>
            <a:r>
              <a:rPr lang="zh-CN" altLang="en-US" dirty="0"/>
              <a:t>点上班改为</a:t>
            </a:r>
            <a:r>
              <a:rPr lang="en-US" altLang="zh-CN" dirty="0"/>
              <a:t>8:30</a:t>
            </a:r>
            <a:r>
              <a:rPr lang="zh-CN" altLang="en-US" dirty="0"/>
              <a:t>上班等。</a:t>
            </a:r>
            <a:endParaRPr lang="en-US" altLang="zh-CN" dirty="0"/>
          </a:p>
          <a:p>
            <a:pPr lvl="2"/>
            <a:r>
              <a:rPr lang="zh-CN" altLang="en-US" dirty="0"/>
              <a:t>为简化设计，假设每个部门拥有一名部门经理和多名职员。</a:t>
            </a:r>
            <a:endParaRPr lang="en-US" altLang="zh-CN" dirty="0"/>
          </a:p>
          <a:p>
            <a:pPr lvl="2"/>
            <a:r>
              <a:rPr lang="zh-CN" altLang="en-US" dirty="0"/>
              <a:t>所有员工都可以请假，请假类型包括事假、婚假、产假、年假等，每种类型假期的时间长度也是可以动态设置和调整的。根据员工的职位（经理、职员等）和工龄的不同，每个员工的相同类型的假期其时长（按天计）也是不同的，比如工龄</a:t>
            </a:r>
            <a:r>
              <a:rPr lang="en-US" altLang="zh-CN" dirty="0"/>
              <a:t>15</a:t>
            </a:r>
            <a:r>
              <a:rPr lang="zh-CN" altLang="en-US" dirty="0"/>
              <a:t>年的员工其年假要比工龄</a:t>
            </a:r>
            <a:r>
              <a:rPr lang="en-US" altLang="zh-CN" dirty="0"/>
              <a:t>1</a:t>
            </a:r>
            <a:r>
              <a:rPr lang="zh-CN" altLang="en-US" dirty="0"/>
              <a:t>年的员工要长。每个员工的每种类型的假期时长可以动态设置和调整。</a:t>
            </a:r>
            <a:endParaRPr lang="en-US" altLang="zh-CN" dirty="0"/>
          </a:p>
          <a:p>
            <a:pPr lvl="2"/>
            <a:r>
              <a:rPr lang="zh-CN" altLang="en-US" dirty="0"/>
              <a:t>员工上班、下班都要进行打卡，即记录其上下班的具体时间。</a:t>
            </a:r>
            <a:endParaRPr lang="en-US" altLang="zh-CN" dirty="0"/>
          </a:p>
          <a:p>
            <a:pPr lvl="1"/>
            <a:endParaRPr lang="zh-CN" altLang="en-US" dirty="0"/>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rrowheads="1"/>
          </p:cNvSpPr>
          <p:nvPr>
            <p:ph type="title"/>
          </p:nvPr>
        </p:nvSpPr>
        <p:spPr/>
        <p:txBody>
          <a:bodyPr>
            <a:normAutofit/>
          </a:bodyPr>
          <a:lstStyle/>
          <a:p>
            <a:r>
              <a:rPr lang="zh-CN" altLang="en-US" dirty="0"/>
              <a:t>课设题目</a:t>
            </a:r>
            <a:endParaRPr lang="zh-CN" altLang="en-US" dirty="0"/>
          </a:p>
        </p:txBody>
      </p:sp>
      <p:sp>
        <p:nvSpPr>
          <p:cNvPr id="10" name="内容占位符 9"/>
          <p:cNvSpPr>
            <a:spLocks noGrp="1"/>
          </p:cNvSpPr>
          <p:nvPr>
            <p:ph idx="1"/>
          </p:nvPr>
        </p:nvSpPr>
        <p:spPr>
          <a:xfrm>
            <a:off x="457200" y="1000698"/>
            <a:ext cx="8507288" cy="5112568"/>
          </a:xfrm>
        </p:spPr>
        <p:txBody>
          <a:bodyPr>
            <a:noAutofit/>
          </a:bodyPr>
          <a:lstStyle/>
          <a:p>
            <a:pPr>
              <a:lnSpc>
                <a:spcPct val="90000"/>
              </a:lnSpc>
            </a:pPr>
            <a:r>
              <a:rPr lang="zh-CN" altLang="en-US" sz="2400" dirty="0"/>
              <a:t>题目</a:t>
            </a:r>
            <a:r>
              <a:rPr lang="en-US" altLang="zh-CN" sz="2400" dirty="0"/>
              <a:t>14</a:t>
            </a:r>
            <a:r>
              <a:rPr lang="zh-CN" altLang="en-US" sz="2400" dirty="0"/>
              <a:t>：考勤管理系统</a:t>
            </a:r>
            <a:endParaRPr lang="en-US" altLang="zh-CN" sz="2400" dirty="0"/>
          </a:p>
          <a:p>
            <a:pPr lvl="1">
              <a:lnSpc>
                <a:spcPct val="90000"/>
              </a:lnSpc>
            </a:pPr>
            <a:r>
              <a:rPr lang="zh-CN" altLang="en-US" sz="2200" dirty="0"/>
              <a:t>主要功能说明</a:t>
            </a:r>
            <a:endParaRPr lang="en-US" altLang="zh-CN" sz="2200" dirty="0"/>
          </a:p>
          <a:p>
            <a:pPr lvl="2">
              <a:lnSpc>
                <a:spcPct val="90000"/>
              </a:lnSpc>
            </a:pPr>
            <a:r>
              <a:rPr lang="zh-CN" altLang="en-US" sz="2000" dirty="0"/>
              <a:t>系统共有三个角色：管理员、部门经理、普通职员</a:t>
            </a:r>
            <a:endParaRPr lang="en-US" altLang="zh-CN" sz="2000" dirty="0"/>
          </a:p>
          <a:p>
            <a:pPr marL="457200" lvl="1" indent="0">
              <a:lnSpc>
                <a:spcPct val="90000"/>
              </a:lnSpc>
              <a:buNone/>
            </a:pPr>
            <a:br>
              <a:rPr lang="zh-CN" altLang="en-US" dirty="0"/>
            </a:br>
            <a:endParaRPr lang="zh-CN" altLang="en-US" dirty="0"/>
          </a:p>
        </p:txBody>
      </p:sp>
      <p:graphicFrame>
        <p:nvGraphicFramePr>
          <p:cNvPr id="2" name="表格 1"/>
          <p:cNvGraphicFramePr>
            <a:graphicFrameLocks noGrp="1"/>
          </p:cNvGraphicFramePr>
          <p:nvPr/>
        </p:nvGraphicFramePr>
        <p:xfrm>
          <a:off x="179512" y="2319624"/>
          <a:ext cx="8784976" cy="3897254"/>
        </p:xfrm>
        <a:graphic>
          <a:graphicData uri="http://schemas.openxmlformats.org/drawingml/2006/table">
            <a:tbl>
              <a:tblPr firstRow="1" bandRow="1">
                <a:tableStyleId>{5C22544A-7EE6-4342-B048-85BDC9FD1C3A}</a:tableStyleId>
              </a:tblPr>
              <a:tblGrid>
                <a:gridCol w="713310"/>
                <a:gridCol w="942874"/>
                <a:gridCol w="7128792"/>
              </a:tblGrid>
              <a:tr h="411550">
                <a:tc>
                  <a:txBody>
                    <a:bodyPr/>
                    <a:lstStyle/>
                    <a:p>
                      <a:pPr algn="ctr">
                        <a:lnSpc>
                          <a:spcPct val="90000"/>
                        </a:lnSpc>
                      </a:pPr>
                      <a:r>
                        <a:rPr lang="zh-CN" altLang="en-US" sz="1600" b="1" kern="1200" dirty="0">
                          <a:solidFill>
                            <a:schemeClr val="tx1"/>
                          </a:solidFill>
                          <a:latin typeface="楷体" panose="02010609060101010101" pitchFamily="49" charset="-122"/>
                          <a:ea typeface="楷体" panose="02010609060101010101" pitchFamily="49" charset="-122"/>
                          <a:cs typeface="+mn-cs"/>
                        </a:rPr>
                        <a:t>角色</a:t>
                      </a:r>
                      <a:endParaRPr lang="zh-CN" altLang="en-US" sz="1600" b="1" kern="1200" dirty="0">
                        <a:solidFill>
                          <a:schemeClr val="tx1"/>
                        </a:solidFill>
                        <a:latin typeface="楷体" panose="02010609060101010101" pitchFamily="49" charset="-122"/>
                        <a:ea typeface="楷体" panose="02010609060101010101" pitchFamily="49" charset="-122"/>
                        <a:cs typeface="+mn-cs"/>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功能</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说明</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337254">
                <a:tc rowSpan="7">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管理员</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信息管理</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对部门、员工、假期类型等信息进行管理，包括增加、修改、删除等。</a:t>
                      </a:r>
                      <a:endParaRPr lang="zh-CN" altLang="en-US" sz="1600" b="1" dirty="0">
                        <a:solidFill>
                          <a:srgbClr val="FF0000"/>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337254">
                <a:tc vMerge="1">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员工管理</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ym typeface="Wingdings 2" panose="05020102010507070707" pitchFamily="18" charset="2"/>
                        </a:rPr>
                        <a:t></a:t>
                      </a:r>
                      <a:r>
                        <a:rPr lang="zh-CN" altLang="en-US" sz="1600" kern="1200" dirty="0">
                          <a:solidFill>
                            <a:schemeClr val="tx1"/>
                          </a:solidFill>
                          <a:latin typeface="楷体" panose="02010609060101010101" pitchFamily="49" charset="-122"/>
                          <a:ea typeface="楷体" panose="02010609060101010101" pitchFamily="49" charset="-122"/>
                          <a:cs typeface="+mn-cs"/>
                          <a:sym typeface="Wingdings 2" panose="05020102010507070707" pitchFamily="18" charset="2"/>
                        </a:rPr>
                        <a:t>设置和</a:t>
                      </a:r>
                      <a:r>
                        <a:rPr lang="zh-CN" altLang="en-US" sz="1600" dirty="0">
                          <a:solidFill>
                            <a:schemeClr val="tx1"/>
                          </a:solidFill>
                          <a:latin typeface="楷体" panose="02010609060101010101" pitchFamily="49" charset="-122"/>
                          <a:ea typeface="楷体" panose="02010609060101010101" pitchFamily="49" charset="-122"/>
                        </a:rPr>
                        <a:t>调整员工所属部门；</a:t>
                      </a:r>
                      <a:endParaRPr lang="en-US" altLang="zh-CN" sz="1600" dirty="0">
                        <a:solidFill>
                          <a:schemeClr val="tx1"/>
                        </a:solidFill>
                        <a:latin typeface="楷体" panose="02010609060101010101" pitchFamily="49" charset="-122"/>
                        <a:ea typeface="楷体" panose="02010609060101010101" pitchFamily="49" charset="-122"/>
                      </a:endParaRPr>
                    </a:p>
                    <a:p>
                      <a:pPr algn="l">
                        <a:lnSpc>
                          <a:spcPct val="90000"/>
                        </a:lnSpc>
                      </a:pPr>
                      <a:r>
                        <a:rPr lang="zh-CN" altLang="en-US" sz="1600" dirty="0">
                          <a:sym typeface="Wingdings 2" panose="05020102010507070707" pitchFamily="18" charset="2"/>
                        </a:rPr>
                        <a:t></a:t>
                      </a:r>
                      <a:r>
                        <a:rPr lang="zh-CN" altLang="en-US" sz="1600" kern="1200" dirty="0">
                          <a:solidFill>
                            <a:schemeClr val="tx1"/>
                          </a:solidFill>
                          <a:latin typeface="楷体" panose="02010609060101010101" pitchFamily="49" charset="-122"/>
                          <a:ea typeface="楷体" panose="02010609060101010101" pitchFamily="49" charset="-122"/>
                          <a:cs typeface="+mn-cs"/>
                          <a:sym typeface="Wingdings 2" panose="05020102010507070707" pitchFamily="18" charset="2"/>
                        </a:rPr>
                        <a:t>设置和调整每种假期类型的最低时长；</a:t>
                      </a:r>
                      <a:endParaRPr lang="en-US" altLang="zh-CN" sz="1600" kern="1200" dirty="0">
                        <a:solidFill>
                          <a:schemeClr val="tx1"/>
                        </a:solidFill>
                        <a:latin typeface="楷体" panose="02010609060101010101" pitchFamily="49" charset="-122"/>
                        <a:ea typeface="楷体" panose="02010609060101010101" pitchFamily="49" charset="-122"/>
                        <a:cs typeface="+mn-cs"/>
                      </a:endParaRPr>
                    </a:p>
                    <a:p>
                      <a:pPr algn="l">
                        <a:lnSpc>
                          <a:spcPct val="90000"/>
                        </a:lnSpc>
                      </a:pPr>
                      <a:r>
                        <a:rPr lang="zh-CN" altLang="en-US" sz="1600" kern="1200" dirty="0">
                          <a:solidFill>
                            <a:schemeClr val="dk1"/>
                          </a:solidFill>
                          <a:latin typeface="+mn-lt"/>
                          <a:ea typeface="+mn-ea"/>
                          <a:cs typeface="+mn-cs"/>
                          <a:sym typeface="Wingdings" panose="05000000000000000000" pitchFamily="2" charset="2"/>
                        </a:rPr>
                        <a:t></a:t>
                      </a:r>
                      <a:r>
                        <a:rPr lang="zh-CN" altLang="en-US" sz="1600" dirty="0">
                          <a:solidFill>
                            <a:schemeClr val="tx1"/>
                          </a:solidFill>
                          <a:latin typeface="楷体" panose="02010609060101010101" pitchFamily="49" charset="-122"/>
                          <a:ea typeface="楷体" panose="02010609060101010101" pitchFamily="49" charset="-122"/>
                        </a:rPr>
                        <a:t>修改员工每种假期类型的时长。</a:t>
                      </a:r>
                      <a:endParaRPr lang="en-US" altLang="zh-CN"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信息查询</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对各种信息（包括员工打卡、请假信息）进行查询，包括简单、组合、模糊查询，例如查询某员工某天是否打卡、查询某员工某月的打卡情况等</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90000"/>
                        </a:lnSpc>
                        <a:spcBef>
                          <a:spcPts val="0"/>
                        </a:spcBef>
                        <a:spcAft>
                          <a:spcPts val="0"/>
                        </a:spcAft>
                        <a:buClrTx/>
                        <a:buSzTx/>
                        <a:buFontTx/>
                        <a:buNone/>
                        <a:defRPr/>
                      </a:pPr>
                      <a:r>
                        <a:rPr lang="zh-CN" altLang="en-US" sz="1600" dirty="0">
                          <a:solidFill>
                            <a:schemeClr val="tx1"/>
                          </a:solidFill>
                          <a:latin typeface="楷体" panose="02010609060101010101" pitchFamily="49" charset="-122"/>
                          <a:ea typeface="楷体" panose="02010609060101010101" pitchFamily="49" charset="-122"/>
                        </a:rPr>
                        <a:t>信息排序</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对各种信息（包括员工打卡、请假信息）进行排序，包括按单一属性、按多属性排序等，尽可能对查询结果进行多种排序（例如对查询出来的员工按照姓名进行升序排序）</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信息统计</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对各种信息（包括员工打卡、请假信息）进行统计，包括按单一属性、按多属性统计、预设统计、按条件统计等（例如统计某年某月所有迟到的员工数量、某部门员工请年假的平均时长等）</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250186">
                <a:tc vMerge="1">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系统维护</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对自己的密码进行维护、对部门经理和普通员工的密码进行重置、数据备份、数据恢复</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295522">
                <a:tc vMerge="1">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其他</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可增加其他有用的功能</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bl>
          </a:graphicData>
        </a:graphic>
      </p:graphicFrame>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rrowheads="1"/>
          </p:cNvSpPr>
          <p:nvPr>
            <p:ph type="title"/>
          </p:nvPr>
        </p:nvSpPr>
        <p:spPr/>
        <p:txBody>
          <a:bodyPr>
            <a:normAutofit/>
          </a:bodyPr>
          <a:lstStyle/>
          <a:p>
            <a:r>
              <a:rPr lang="zh-CN" altLang="en-US" dirty="0"/>
              <a:t>课设题目</a:t>
            </a:r>
            <a:endParaRPr lang="zh-CN" altLang="en-US" dirty="0"/>
          </a:p>
        </p:txBody>
      </p:sp>
      <p:sp>
        <p:nvSpPr>
          <p:cNvPr id="10" name="内容占位符 9"/>
          <p:cNvSpPr>
            <a:spLocks noGrp="1"/>
          </p:cNvSpPr>
          <p:nvPr>
            <p:ph idx="1"/>
          </p:nvPr>
        </p:nvSpPr>
        <p:spPr>
          <a:xfrm>
            <a:off x="457200" y="1000698"/>
            <a:ext cx="8507288" cy="5112568"/>
          </a:xfrm>
        </p:spPr>
        <p:txBody>
          <a:bodyPr>
            <a:noAutofit/>
          </a:bodyPr>
          <a:lstStyle/>
          <a:p>
            <a:pPr>
              <a:lnSpc>
                <a:spcPct val="90000"/>
              </a:lnSpc>
            </a:pPr>
            <a:r>
              <a:rPr lang="zh-CN" altLang="en-US" sz="2400" dirty="0"/>
              <a:t>题目</a:t>
            </a:r>
            <a:r>
              <a:rPr lang="en-US" altLang="zh-CN" sz="2400" dirty="0"/>
              <a:t>14</a:t>
            </a:r>
            <a:r>
              <a:rPr lang="zh-CN" altLang="en-US" sz="2400" dirty="0"/>
              <a:t>：考勤管理系统</a:t>
            </a:r>
            <a:endParaRPr lang="en-US" altLang="zh-CN" sz="2400" dirty="0"/>
          </a:p>
          <a:p>
            <a:pPr lvl="1">
              <a:lnSpc>
                <a:spcPct val="90000"/>
              </a:lnSpc>
            </a:pPr>
            <a:r>
              <a:rPr lang="zh-CN" altLang="en-US" sz="2200" dirty="0"/>
              <a:t>主要功能说明</a:t>
            </a:r>
            <a:endParaRPr lang="en-US" altLang="zh-CN" sz="2200" dirty="0"/>
          </a:p>
          <a:p>
            <a:pPr lvl="2">
              <a:lnSpc>
                <a:spcPct val="90000"/>
              </a:lnSpc>
            </a:pPr>
            <a:r>
              <a:rPr lang="zh-CN" altLang="en-US" sz="2000" dirty="0"/>
              <a:t>系统共有三个角色：管理员、部门经理、普通职员</a:t>
            </a:r>
            <a:endParaRPr lang="en-US" altLang="zh-CN" sz="2000" dirty="0"/>
          </a:p>
          <a:p>
            <a:pPr marL="457200" lvl="1" indent="0">
              <a:lnSpc>
                <a:spcPct val="90000"/>
              </a:lnSpc>
              <a:buNone/>
            </a:pPr>
            <a:br>
              <a:rPr lang="zh-CN" altLang="en-US" dirty="0"/>
            </a:br>
            <a:endParaRPr lang="zh-CN" altLang="en-US" dirty="0"/>
          </a:p>
        </p:txBody>
      </p:sp>
      <p:graphicFrame>
        <p:nvGraphicFramePr>
          <p:cNvPr id="2" name="表格 1"/>
          <p:cNvGraphicFramePr>
            <a:graphicFrameLocks noGrp="1"/>
          </p:cNvGraphicFramePr>
          <p:nvPr/>
        </p:nvGraphicFramePr>
        <p:xfrm>
          <a:off x="179512" y="2319624"/>
          <a:ext cx="8784976" cy="3606870"/>
        </p:xfrm>
        <a:graphic>
          <a:graphicData uri="http://schemas.openxmlformats.org/drawingml/2006/table">
            <a:tbl>
              <a:tblPr firstRow="1" bandRow="1">
                <a:tableStyleId>{5C22544A-7EE6-4342-B048-85BDC9FD1C3A}</a:tableStyleId>
              </a:tblPr>
              <a:tblGrid>
                <a:gridCol w="713310"/>
                <a:gridCol w="942874"/>
                <a:gridCol w="7128792"/>
              </a:tblGrid>
              <a:tr h="411550">
                <a:tc>
                  <a:txBody>
                    <a:bodyPr/>
                    <a:lstStyle/>
                    <a:p>
                      <a:pPr algn="ctr">
                        <a:lnSpc>
                          <a:spcPct val="90000"/>
                        </a:lnSpc>
                      </a:pPr>
                      <a:r>
                        <a:rPr lang="zh-CN" altLang="en-US" sz="1600" b="1" kern="1200" dirty="0">
                          <a:solidFill>
                            <a:schemeClr val="tx1"/>
                          </a:solidFill>
                          <a:latin typeface="楷体" panose="02010609060101010101" pitchFamily="49" charset="-122"/>
                          <a:ea typeface="楷体" panose="02010609060101010101" pitchFamily="49" charset="-122"/>
                          <a:cs typeface="+mn-cs"/>
                        </a:rPr>
                        <a:t>角色</a:t>
                      </a:r>
                      <a:endParaRPr lang="zh-CN" altLang="en-US" sz="1600" b="1" kern="1200" dirty="0">
                        <a:solidFill>
                          <a:schemeClr val="tx1"/>
                        </a:solidFill>
                        <a:latin typeface="楷体" panose="02010609060101010101" pitchFamily="49" charset="-122"/>
                        <a:ea typeface="楷体" panose="02010609060101010101" pitchFamily="49" charset="-122"/>
                        <a:cs typeface="+mn-cs"/>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功能</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说明</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337254">
                <a:tc rowSpan="7">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部门经理</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打卡</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kern="1200" dirty="0">
                          <a:solidFill>
                            <a:schemeClr val="tx1"/>
                          </a:solidFill>
                          <a:latin typeface="楷体" panose="02010609060101010101" pitchFamily="49" charset="-122"/>
                          <a:ea typeface="楷体" panose="02010609060101010101" pitchFamily="49" charset="-122"/>
                          <a:cs typeface="+mn-cs"/>
                        </a:rPr>
                        <a:t>记录每天的上班、下班时间</a:t>
                      </a:r>
                      <a:endParaRPr lang="zh-CN" altLang="en-US" sz="1600" kern="1200" dirty="0">
                        <a:solidFill>
                          <a:schemeClr val="tx1"/>
                        </a:solidFill>
                        <a:latin typeface="楷体" panose="02010609060101010101" pitchFamily="49" charset="-122"/>
                        <a:ea typeface="楷体" panose="02010609060101010101" pitchFamily="49" charset="-122"/>
                        <a:cs typeface="+mn-cs"/>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337254">
                <a:tc vMerge="1">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请假管理</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kern="1200" dirty="0">
                          <a:solidFill>
                            <a:schemeClr val="tx1"/>
                          </a:solidFill>
                          <a:latin typeface="楷体" panose="02010609060101010101" pitchFamily="49" charset="-122"/>
                          <a:ea typeface="楷体" panose="02010609060101010101" pitchFamily="49" charset="-122"/>
                          <a:cs typeface="+mn-cs"/>
                          <a:sym typeface="Wingdings 2" panose="05020102010507070707" pitchFamily="18" charset="2"/>
                        </a:rPr>
                        <a:t>可进行申请假期、取消假期申请等操作</a:t>
                      </a:r>
                      <a:endParaRPr lang="en-US" altLang="zh-CN"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信息查询</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对涉及本部门的各种信息（包括员工打卡、请假信息）进行查询，包括简单、组合、模糊查询，例如查询某员工某天是否打卡、查询某员工某月的打卡情况等</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90000"/>
                        </a:lnSpc>
                        <a:spcBef>
                          <a:spcPts val="0"/>
                        </a:spcBef>
                        <a:spcAft>
                          <a:spcPts val="0"/>
                        </a:spcAft>
                        <a:buClrTx/>
                        <a:buSzTx/>
                        <a:buFontTx/>
                        <a:buNone/>
                        <a:defRPr/>
                      </a:pPr>
                      <a:r>
                        <a:rPr lang="zh-CN" altLang="en-US" sz="1600" dirty="0">
                          <a:solidFill>
                            <a:schemeClr val="tx1"/>
                          </a:solidFill>
                          <a:latin typeface="楷体" panose="02010609060101010101" pitchFamily="49" charset="-122"/>
                          <a:ea typeface="楷体" panose="02010609060101010101" pitchFamily="49" charset="-122"/>
                        </a:rPr>
                        <a:t>信息排序</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对涉及本部门的各种信息（包括员工打卡、请假信息）进行排序，包括按单一属性、按多属性排序等，尽可能对查询结果进行多种排序（例如对查询出来的员工按照姓名进行升序排序）</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信息统计</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对涉及本部门的各种信息（包括员工打卡、请假信息）进行统计，包括按单一属性、按多属性统计、预设统计、按条件统计等（例如统计某年某月本部门所有迟到的员工数量、本部门员工请年假的平均时长等）</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250186">
                <a:tc vMerge="1">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系统维护</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对自己的密码进行维护</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295522">
                <a:tc vMerge="1">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其他</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可增加其他有用的功能</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bl>
          </a:graphicData>
        </a:graphic>
      </p:graphicFrame>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课程要求</a:t>
            </a:r>
            <a:endParaRPr lang="zh-CN" altLang="en-US"/>
          </a:p>
        </p:txBody>
      </p:sp>
      <p:sp>
        <p:nvSpPr>
          <p:cNvPr id="5122" name="Rectangle 2"/>
          <p:cNvSpPr>
            <a:spLocks noGrp="1" noRot="1" noChangeArrowheads="1"/>
          </p:cNvSpPr>
          <p:nvPr>
            <p:ph type="body" idx="1"/>
          </p:nvPr>
        </p:nvSpPr>
        <p:spPr/>
        <p:txBody>
          <a:bodyPr>
            <a:normAutofit lnSpcReduction="10000"/>
          </a:bodyPr>
          <a:lstStyle/>
          <a:p>
            <a:r>
              <a:rPr lang="zh-CN" altLang="en-US" dirty="0"/>
              <a:t>可对照“第</a:t>
            </a:r>
            <a:r>
              <a:rPr lang="en-US" altLang="zh-CN" dirty="0"/>
              <a:t>10</a:t>
            </a:r>
            <a:r>
              <a:rPr lang="zh-CN" altLang="en-US" dirty="0"/>
              <a:t>章 对文件的输入输出</a:t>
            </a:r>
            <a:r>
              <a:rPr lang="en-US" altLang="zh-CN" dirty="0"/>
              <a:t>.ppt</a:t>
            </a:r>
            <a:r>
              <a:rPr lang="zh-CN" altLang="en-US" dirty="0"/>
              <a:t>”自学教材第</a:t>
            </a:r>
            <a:r>
              <a:rPr lang="en-US" altLang="zh-CN" dirty="0"/>
              <a:t>10</a:t>
            </a:r>
            <a:r>
              <a:rPr lang="zh-CN" altLang="en-US" dirty="0"/>
              <a:t>章“对文件的输入输出”内容，并在课程设计中进行应用</a:t>
            </a:r>
            <a:endParaRPr lang="en-US" altLang="zh-CN" dirty="0"/>
          </a:p>
          <a:p>
            <a:r>
              <a:rPr lang="zh-CN" altLang="en-US" dirty="0"/>
              <a:t>进一步掌握</a:t>
            </a:r>
            <a:r>
              <a:rPr lang="en-US" altLang="zh-CN" dirty="0"/>
              <a:t>C</a:t>
            </a:r>
            <a:r>
              <a:rPr lang="zh-CN" altLang="en-US" dirty="0"/>
              <a:t>语言的数据类型、基本结构、结构体、文件、链表、结构化、模块化设计等知识点。</a:t>
            </a:r>
            <a:endParaRPr lang="zh-CN" altLang="en-US" dirty="0"/>
          </a:p>
          <a:p>
            <a:r>
              <a:rPr lang="zh-CN" altLang="en-US" dirty="0"/>
              <a:t>从书上或网上查阅相关资料，自学具体编程过程中涉及的相关知识。</a:t>
            </a:r>
            <a:endParaRPr lang="zh-CN" altLang="en-US" dirty="0"/>
          </a:p>
          <a:p>
            <a:endParaRPr lang="en-US" altLang="zh-CN" dirty="0"/>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rrowheads="1"/>
          </p:cNvSpPr>
          <p:nvPr>
            <p:ph type="title"/>
          </p:nvPr>
        </p:nvSpPr>
        <p:spPr/>
        <p:txBody>
          <a:bodyPr>
            <a:normAutofit/>
          </a:bodyPr>
          <a:lstStyle/>
          <a:p>
            <a:r>
              <a:rPr lang="zh-CN" altLang="en-US" dirty="0"/>
              <a:t>课设题目</a:t>
            </a:r>
            <a:endParaRPr lang="zh-CN" altLang="en-US" dirty="0"/>
          </a:p>
        </p:txBody>
      </p:sp>
      <p:sp>
        <p:nvSpPr>
          <p:cNvPr id="10" name="内容占位符 9"/>
          <p:cNvSpPr>
            <a:spLocks noGrp="1"/>
          </p:cNvSpPr>
          <p:nvPr>
            <p:ph idx="1"/>
          </p:nvPr>
        </p:nvSpPr>
        <p:spPr>
          <a:xfrm>
            <a:off x="457200" y="1000698"/>
            <a:ext cx="8507288" cy="5112568"/>
          </a:xfrm>
        </p:spPr>
        <p:txBody>
          <a:bodyPr>
            <a:noAutofit/>
          </a:bodyPr>
          <a:lstStyle/>
          <a:p>
            <a:pPr>
              <a:lnSpc>
                <a:spcPct val="90000"/>
              </a:lnSpc>
            </a:pPr>
            <a:r>
              <a:rPr lang="zh-CN" altLang="en-US" sz="2400" dirty="0"/>
              <a:t>题目</a:t>
            </a:r>
            <a:r>
              <a:rPr lang="en-US" altLang="zh-CN" sz="2400" dirty="0"/>
              <a:t>14</a:t>
            </a:r>
            <a:r>
              <a:rPr lang="zh-CN" altLang="en-US" sz="2400" dirty="0"/>
              <a:t>：考勤管理系统</a:t>
            </a:r>
            <a:endParaRPr lang="en-US" altLang="zh-CN" sz="2400" dirty="0"/>
          </a:p>
          <a:p>
            <a:pPr lvl="1">
              <a:lnSpc>
                <a:spcPct val="90000"/>
              </a:lnSpc>
            </a:pPr>
            <a:r>
              <a:rPr lang="zh-CN" altLang="en-US" sz="2200" dirty="0"/>
              <a:t>主要功能说明</a:t>
            </a:r>
            <a:endParaRPr lang="en-US" altLang="zh-CN" sz="2200" dirty="0"/>
          </a:p>
          <a:p>
            <a:pPr lvl="2">
              <a:lnSpc>
                <a:spcPct val="90000"/>
              </a:lnSpc>
            </a:pPr>
            <a:r>
              <a:rPr lang="zh-CN" altLang="en-US" sz="2000" dirty="0"/>
              <a:t>系统共有三个角色：管理员、部门经理、普通职员</a:t>
            </a:r>
            <a:endParaRPr lang="en-US" altLang="zh-CN" sz="2000" dirty="0"/>
          </a:p>
          <a:p>
            <a:pPr marL="457200" lvl="1" indent="0">
              <a:lnSpc>
                <a:spcPct val="90000"/>
              </a:lnSpc>
              <a:buNone/>
            </a:pPr>
            <a:br>
              <a:rPr lang="zh-CN" altLang="en-US" dirty="0"/>
            </a:br>
            <a:endParaRPr lang="zh-CN" altLang="en-US" dirty="0"/>
          </a:p>
        </p:txBody>
      </p:sp>
      <p:graphicFrame>
        <p:nvGraphicFramePr>
          <p:cNvPr id="2" name="表格 1"/>
          <p:cNvGraphicFramePr>
            <a:graphicFrameLocks noGrp="1"/>
          </p:cNvGraphicFramePr>
          <p:nvPr/>
        </p:nvGraphicFramePr>
        <p:xfrm>
          <a:off x="179512" y="2319624"/>
          <a:ext cx="8784976" cy="4147440"/>
        </p:xfrm>
        <a:graphic>
          <a:graphicData uri="http://schemas.openxmlformats.org/drawingml/2006/table">
            <a:tbl>
              <a:tblPr firstRow="1" bandRow="1">
                <a:tableStyleId>{5C22544A-7EE6-4342-B048-85BDC9FD1C3A}</a:tableStyleId>
              </a:tblPr>
              <a:tblGrid>
                <a:gridCol w="713310"/>
                <a:gridCol w="942874"/>
                <a:gridCol w="7128792"/>
              </a:tblGrid>
              <a:tr h="411550">
                <a:tc>
                  <a:txBody>
                    <a:bodyPr/>
                    <a:lstStyle/>
                    <a:p>
                      <a:pPr algn="ctr">
                        <a:lnSpc>
                          <a:spcPct val="90000"/>
                        </a:lnSpc>
                      </a:pPr>
                      <a:r>
                        <a:rPr lang="zh-CN" altLang="en-US" sz="1600" b="1" kern="1200" dirty="0">
                          <a:solidFill>
                            <a:schemeClr val="tx1"/>
                          </a:solidFill>
                          <a:latin typeface="楷体" panose="02010609060101010101" pitchFamily="49" charset="-122"/>
                          <a:ea typeface="楷体" panose="02010609060101010101" pitchFamily="49" charset="-122"/>
                          <a:cs typeface="+mn-cs"/>
                        </a:rPr>
                        <a:t>角色</a:t>
                      </a:r>
                      <a:endParaRPr lang="zh-CN" altLang="en-US" sz="1600" b="1" kern="1200" dirty="0">
                        <a:solidFill>
                          <a:schemeClr val="tx1"/>
                        </a:solidFill>
                        <a:latin typeface="楷体" panose="02010609060101010101" pitchFamily="49" charset="-122"/>
                        <a:ea typeface="楷体" panose="02010609060101010101" pitchFamily="49" charset="-122"/>
                        <a:cs typeface="+mn-cs"/>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功能</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说明</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337254">
                <a:tc rowSpan="6">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普通职员</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请假管理</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对员工的请假申请进行审批和管理</a:t>
                      </a:r>
                      <a:endParaRPr lang="zh-CN" altLang="en-US" sz="1600" b="1" dirty="0">
                        <a:solidFill>
                          <a:srgbClr val="FF0000"/>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信息查询</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ym typeface="Wingdings 2" panose="05020102010507070707" pitchFamily="18" charset="2"/>
                        </a:rPr>
                        <a:t></a:t>
                      </a:r>
                      <a:r>
                        <a:rPr lang="zh-CN" altLang="en-US" sz="1600" dirty="0">
                          <a:solidFill>
                            <a:schemeClr val="tx1"/>
                          </a:solidFill>
                          <a:latin typeface="楷体" panose="02010609060101010101" pitchFamily="49" charset="-122"/>
                          <a:ea typeface="楷体" panose="02010609060101010101" pitchFamily="49" charset="-122"/>
                        </a:rPr>
                        <a:t>对自己的打卡记录、请假情况进行各种查询；</a:t>
                      </a:r>
                      <a:endParaRPr lang="en-US" altLang="zh-CN" sz="1600" dirty="0">
                        <a:solidFill>
                          <a:schemeClr val="tx1"/>
                        </a:solidFill>
                        <a:latin typeface="楷体" panose="02010609060101010101" pitchFamily="49" charset="-122"/>
                        <a:ea typeface="楷体" panose="02010609060101010101" pitchFamily="49" charset="-122"/>
                      </a:endParaRPr>
                    </a:p>
                    <a:p>
                      <a:pPr marL="0" marR="0" lvl="0" indent="0" algn="l" defTabSz="914400" rtl="0" eaLnBrk="1" fontAlgn="auto" latinLnBrk="0" hangingPunct="1">
                        <a:lnSpc>
                          <a:spcPct val="90000"/>
                        </a:lnSpc>
                        <a:spcBef>
                          <a:spcPts val="0"/>
                        </a:spcBef>
                        <a:spcAft>
                          <a:spcPts val="0"/>
                        </a:spcAft>
                        <a:buClrTx/>
                        <a:buSzTx/>
                        <a:buFontTx/>
                        <a:buNone/>
                        <a:defRPr/>
                      </a:pPr>
                      <a:r>
                        <a:rPr lang="zh-CN" altLang="en-US" sz="1600" dirty="0">
                          <a:sym typeface="Wingdings 2" panose="05020102010507070707" pitchFamily="18" charset="2"/>
                        </a:rPr>
                        <a:t></a:t>
                      </a:r>
                      <a:r>
                        <a:rPr lang="zh-CN" altLang="en-US" sz="1600" kern="1200" dirty="0">
                          <a:solidFill>
                            <a:schemeClr val="tx1"/>
                          </a:solidFill>
                          <a:latin typeface="楷体" panose="02010609060101010101" pitchFamily="49" charset="-122"/>
                          <a:ea typeface="楷体" panose="02010609060101010101" pitchFamily="49" charset="-122"/>
                          <a:cs typeface="+mn-cs"/>
                          <a:sym typeface="Wingdings 2" panose="05020102010507070707" pitchFamily="18" charset="2"/>
                        </a:rPr>
                        <a:t>对其他各种</a:t>
                      </a:r>
                      <a:r>
                        <a:rPr lang="zh-CN" altLang="en-US" sz="1600" dirty="0">
                          <a:solidFill>
                            <a:schemeClr val="tx1"/>
                          </a:solidFill>
                          <a:latin typeface="楷体" panose="02010609060101010101" pitchFamily="49" charset="-122"/>
                          <a:ea typeface="楷体" panose="02010609060101010101" pitchFamily="49" charset="-122"/>
                        </a:rPr>
                        <a:t>信息进行查询。</a:t>
                      </a:r>
                      <a:endParaRPr lang="en-US" altLang="zh-CN" sz="1600" dirty="0">
                        <a:solidFill>
                          <a:schemeClr val="tx1"/>
                        </a:solidFill>
                        <a:latin typeface="楷体" panose="02010609060101010101" pitchFamily="49" charset="-122"/>
                        <a:ea typeface="楷体" panose="02010609060101010101" pitchFamily="49" charset="-122"/>
                      </a:endParaRPr>
                    </a:p>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查询包括简单、组合、模糊查询，例如查询本人某天是否打卡、查询某月的打卡情况等，但不能涉及其他员工信息以及其他敏感信息</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90000"/>
                        </a:lnSpc>
                        <a:spcBef>
                          <a:spcPts val="0"/>
                        </a:spcBef>
                        <a:spcAft>
                          <a:spcPts val="0"/>
                        </a:spcAft>
                        <a:buClrTx/>
                        <a:buSzTx/>
                        <a:buFontTx/>
                        <a:buNone/>
                        <a:defRPr/>
                      </a:pPr>
                      <a:r>
                        <a:rPr lang="zh-CN" altLang="en-US" sz="1600" dirty="0">
                          <a:solidFill>
                            <a:schemeClr val="tx1"/>
                          </a:solidFill>
                          <a:latin typeface="楷体" panose="02010609060101010101" pitchFamily="49" charset="-122"/>
                          <a:ea typeface="楷体" panose="02010609060101010101" pitchFamily="49" charset="-122"/>
                        </a:rPr>
                        <a:t>信息排序</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ym typeface="Wingdings 2" panose="05020102010507070707" pitchFamily="18" charset="2"/>
                        </a:rPr>
                        <a:t></a:t>
                      </a:r>
                      <a:r>
                        <a:rPr lang="zh-CN" altLang="en-US" sz="1600" dirty="0">
                          <a:solidFill>
                            <a:schemeClr val="tx1"/>
                          </a:solidFill>
                          <a:latin typeface="楷体" panose="02010609060101010101" pitchFamily="49" charset="-122"/>
                          <a:ea typeface="楷体" panose="02010609060101010101" pitchFamily="49" charset="-122"/>
                        </a:rPr>
                        <a:t>对自己的打卡记录、请假情况进行各种排序；</a:t>
                      </a:r>
                      <a:endParaRPr lang="en-US" altLang="zh-CN" sz="1600" dirty="0">
                        <a:solidFill>
                          <a:schemeClr val="tx1"/>
                        </a:solidFill>
                        <a:latin typeface="楷体" panose="02010609060101010101" pitchFamily="49" charset="-122"/>
                        <a:ea typeface="楷体" panose="02010609060101010101" pitchFamily="49" charset="-122"/>
                      </a:endParaRPr>
                    </a:p>
                    <a:p>
                      <a:pPr marL="0" marR="0" lvl="0" indent="0" algn="l" defTabSz="914400" rtl="0" eaLnBrk="1" fontAlgn="auto" latinLnBrk="0" hangingPunct="1">
                        <a:lnSpc>
                          <a:spcPct val="90000"/>
                        </a:lnSpc>
                        <a:spcBef>
                          <a:spcPts val="0"/>
                        </a:spcBef>
                        <a:spcAft>
                          <a:spcPts val="0"/>
                        </a:spcAft>
                        <a:buClrTx/>
                        <a:buSzTx/>
                        <a:buFontTx/>
                        <a:buNone/>
                        <a:defRPr/>
                      </a:pPr>
                      <a:r>
                        <a:rPr lang="zh-CN" altLang="en-US" sz="1600" dirty="0">
                          <a:sym typeface="Wingdings 2" panose="05020102010507070707" pitchFamily="18" charset="2"/>
                        </a:rPr>
                        <a:t></a:t>
                      </a:r>
                      <a:r>
                        <a:rPr lang="zh-CN" altLang="en-US" sz="1600" kern="1200" dirty="0">
                          <a:solidFill>
                            <a:schemeClr val="tx1"/>
                          </a:solidFill>
                          <a:latin typeface="楷体" panose="02010609060101010101" pitchFamily="49" charset="-122"/>
                          <a:ea typeface="楷体" panose="02010609060101010101" pitchFamily="49" charset="-122"/>
                          <a:cs typeface="+mn-cs"/>
                          <a:sym typeface="Wingdings 2" panose="05020102010507070707" pitchFamily="18" charset="2"/>
                        </a:rPr>
                        <a:t>对其他各种</a:t>
                      </a:r>
                      <a:r>
                        <a:rPr lang="zh-CN" altLang="en-US" sz="1600" dirty="0">
                          <a:solidFill>
                            <a:schemeClr val="tx1"/>
                          </a:solidFill>
                          <a:latin typeface="楷体" panose="02010609060101010101" pitchFamily="49" charset="-122"/>
                          <a:ea typeface="楷体" panose="02010609060101010101" pitchFamily="49" charset="-122"/>
                        </a:rPr>
                        <a:t>信息进行排序。</a:t>
                      </a:r>
                      <a:endParaRPr lang="en-US" altLang="zh-CN" sz="1600" dirty="0">
                        <a:solidFill>
                          <a:schemeClr val="tx1"/>
                        </a:solidFill>
                        <a:latin typeface="楷体" panose="02010609060101010101" pitchFamily="49" charset="-122"/>
                        <a:ea typeface="楷体" panose="02010609060101010101" pitchFamily="49" charset="-122"/>
                      </a:endParaRPr>
                    </a:p>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排序包括按单一属性、按多属性排序等，尽可能对查询结果进行多种排序（例如对查询出来的请假情况按照时长进行升序排序），但不能涉及其他员工信息以及其他敏感信息</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信息统计</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ym typeface="Wingdings 2" panose="05020102010507070707" pitchFamily="18" charset="2"/>
                        </a:rPr>
                        <a:t></a:t>
                      </a:r>
                      <a:r>
                        <a:rPr lang="zh-CN" altLang="en-US" sz="1600" dirty="0">
                          <a:solidFill>
                            <a:schemeClr val="tx1"/>
                          </a:solidFill>
                          <a:latin typeface="楷体" panose="02010609060101010101" pitchFamily="49" charset="-122"/>
                          <a:ea typeface="楷体" panose="02010609060101010101" pitchFamily="49" charset="-122"/>
                        </a:rPr>
                        <a:t>对自己的打卡记录、请假情况进行各种统计；</a:t>
                      </a:r>
                      <a:endParaRPr lang="en-US" altLang="zh-CN" sz="1600" dirty="0">
                        <a:solidFill>
                          <a:schemeClr val="tx1"/>
                        </a:solidFill>
                        <a:latin typeface="楷体" panose="02010609060101010101" pitchFamily="49" charset="-122"/>
                        <a:ea typeface="楷体" panose="02010609060101010101" pitchFamily="49" charset="-122"/>
                      </a:endParaRPr>
                    </a:p>
                    <a:p>
                      <a:pPr marL="0" marR="0" lvl="0" indent="0" algn="l" defTabSz="914400" rtl="0" eaLnBrk="1" fontAlgn="auto" latinLnBrk="0" hangingPunct="1">
                        <a:lnSpc>
                          <a:spcPct val="90000"/>
                        </a:lnSpc>
                        <a:spcBef>
                          <a:spcPts val="0"/>
                        </a:spcBef>
                        <a:spcAft>
                          <a:spcPts val="0"/>
                        </a:spcAft>
                        <a:buClrTx/>
                        <a:buSzTx/>
                        <a:buFontTx/>
                        <a:buNone/>
                        <a:defRPr/>
                      </a:pPr>
                      <a:r>
                        <a:rPr lang="zh-CN" altLang="en-US" sz="1600" dirty="0">
                          <a:sym typeface="Wingdings 2" panose="05020102010507070707" pitchFamily="18" charset="2"/>
                        </a:rPr>
                        <a:t></a:t>
                      </a:r>
                      <a:r>
                        <a:rPr lang="zh-CN" altLang="en-US" sz="1600" kern="1200" dirty="0">
                          <a:solidFill>
                            <a:schemeClr val="tx1"/>
                          </a:solidFill>
                          <a:latin typeface="楷体" panose="02010609060101010101" pitchFamily="49" charset="-122"/>
                          <a:ea typeface="楷体" panose="02010609060101010101" pitchFamily="49" charset="-122"/>
                          <a:cs typeface="+mn-cs"/>
                          <a:sym typeface="Wingdings 2" panose="05020102010507070707" pitchFamily="18" charset="2"/>
                        </a:rPr>
                        <a:t>对其他各种</a:t>
                      </a:r>
                      <a:r>
                        <a:rPr lang="zh-CN" altLang="en-US" sz="1600" dirty="0">
                          <a:solidFill>
                            <a:schemeClr val="tx1"/>
                          </a:solidFill>
                          <a:latin typeface="楷体" panose="02010609060101010101" pitchFamily="49" charset="-122"/>
                          <a:ea typeface="楷体" panose="02010609060101010101" pitchFamily="49" charset="-122"/>
                        </a:rPr>
                        <a:t>信息进行统计。</a:t>
                      </a:r>
                      <a:endParaRPr lang="en-US" altLang="zh-CN" sz="1600" dirty="0">
                        <a:solidFill>
                          <a:schemeClr val="tx1"/>
                        </a:solidFill>
                        <a:latin typeface="楷体" panose="02010609060101010101" pitchFamily="49" charset="-122"/>
                        <a:ea typeface="楷体" panose="02010609060101010101" pitchFamily="49" charset="-122"/>
                      </a:endParaRPr>
                    </a:p>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统计包括按单一属性、按多属性统计、预设统计、按条件统计等（例如统计某年某月本人迟到的次数、本人仅几年请年假的时长等）</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250186">
                <a:tc vMerge="1">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系统维护</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对自己的密码进行维护</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295522">
                <a:tc vMerge="1">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其他</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可增加其他有用的功能</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bl>
          </a:graphicData>
        </a:graphic>
      </p:graphicFrame>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rrowheads="1"/>
          </p:cNvSpPr>
          <p:nvPr>
            <p:ph type="title"/>
          </p:nvPr>
        </p:nvSpPr>
        <p:spPr/>
        <p:txBody>
          <a:bodyPr/>
          <a:lstStyle/>
          <a:p>
            <a:r>
              <a:rPr lang="zh-CN" altLang="en-US" dirty="0"/>
              <a:t>课设题目</a:t>
            </a:r>
            <a:endParaRPr lang="zh-CN" altLang="en-US" dirty="0"/>
          </a:p>
        </p:txBody>
      </p:sp>
      <p:sp>
        <p:nvSpPr>
          <p:cNvPr id="20483" name="Rectangle 3"/>
          <p:cNvSpPr>
            <a:spLocks noGrp="1" noRot="1" noChangeArrowheads="1"/>
          </p:cNvSpPr>
          <p:nvPr>
            <p:ph type="body" idx="1"/>
          </p:nvPr>
        </p:nvSpPr>
        <p:spPr>
          <a:xfrm>
            <a:off x="251520" y="980728"/>
            <a:ext cx="8579296" cy="5256584"/>
          </a:xfrm>
        </p:spPr>
        <p:txBody>
          <a:bodyPr>
            <a:normAutofit fontScale="85000" lnSpcReduction="20000"/>
          </a:bodyPr>
          <a:lstStyle/>
          <a:p>
            <a:pPr>
              <a:lnSpc>
                <a:spcPct val="120000"/>
              </a:lnSpc>
            </a:pPr>
            <a:r>
              <a:rPr lang="zh-CN" altLang="en-US" dirty="0"/>
              <a:t>题目</a:t>
            </a:r>
            <a:r>
              <a:rPr lang="en-US" altLang="zh-CN" dirty="0"/>
              <a:t>15</a:t>
            </a:r>
            <a:r>
              <a:rPr lang="zh-CN" altLang="en-US" dirty="0"/>
              <a:t>：健身中心管理系统</a:t>
            </a:r>
            <a:endParaRPr lang="en-US" altLang="zh-CN" dirty="0"/>
          </a:p>
          <a:p>
            <a:pPr lvl="1">
              <a:lnSpc>
                <a:spcPct val="120000"/>
              </a:lnSpc>
            </a:pPr>
            <a:r>
              <a:rPr lang="zh-CN" altLang="en-US" dirty="0"/>
              <a:t>针对某健身中心的管理系统进行简单的模块</a:t>
            </a:r>
            <a:endParaRPr lang="en-US" altLang="zh-CN" dirty="0"/>
          </a:p>
          <a:p>
            <a:pPr lvl="1">
              <a:lnSpc>
                <a:spcPct val="120000"/>
              </a:lnSpc>
            </a:pPr>
            <a:r>
              <a:rPr lang="zh-CN" altLang="en-US" dirty="0"/>
              <a:t>背景说明</a:t>
            </a:r>
            <a:endParaRPr lang="en-US" altLang="zh-CN" dirty="0"/>
          </a:p>
          <a:p>
            <a:pPr lvl="2">
              <a:lnSpc>
                <a:spcPct val="120000"/>
              </a:lnSpc>
            </a:pPr>
            <a:r>
              <a:rPr lang="zh-CN" altLang="en-US" dirty="0"/>
              <a:t>健身中心拥有多名教练，教练划分为不同的级别，如五星教练、三星教练和一星教练。教练级别可动态进行设置和调整。</a:t>
            </a:r>
            <a:endParaRPr lang="en-US" altLang="zh-CN" dirty="0"/>
          </a:p>
          <a:p>
            <a:pPr lvl="2">
              <a:lnSpc>
                <a:spcPct val="120000"/>
              </a:lnSpc>
            </a:pPr>
            <a:r>
              <a:rPr lang="zh-CN" altLang="en-US" dirty="0"/>
              <a:t>健身中心开设多种项目类型的健身课程，项目类型包括：器械、健美操、太极、拳击、瑜伽等，项目类型可动态进行设置和调整。</a:t>
            </a:r>
            <a:endParaRPr lang="en-US" altLang="zh-CN" dirty="0"/>
          </a:p>
          <a:p>
            <a:pPr lvl="2">
              <a:lnSpc>
                <a:spcPct val="120000"/>
              </a:lnSpc>
            </a:pPr>
            <a:r>
              <a:rPr lang="zh-CN" altLang="en-US" dirty="0"/>
              <a:t>每名教练都有自己擅长指导的项目类型，并且也可以动态调整。</a:t>
            </a:r>
            <a:endParaRPr lang="zh-CN" altLang="en-US" dirty="0"/>
          </a:p>
          <a:p>
            <a:pPr lvl="2">
              <a:lnSpc>
                <a:spcPct val="120000"/>
              </a:lnSpc>
            </a:pPr>
            <a:r>
              <a:rPr lang="zh-CN" altLang="en-US" dirty="0"/>
              <a:t>健身中心开设多门健身课程。每门健身课程属于一个项目类型，并且会指派一名或多名教练负责教学。每门健身课程的人数限制、价格都可能是不同的，并且可以动态进行设置和调整。</a:t>
            </a:r>
            <a:endParaRPr lang="en-US" altLang="zh-CN" dirty="0"/>
          </a:p>
          <a:p>
            <a:pPr lvl="2">
              <a:lnSpc>
                <a:spcPct val="120000"/>
              </a:lnSpc>
            </a:pPr>
            <a:r>
              <a:rPr lang="zh-CN" altLang="en-US" dirty="0"/>
              <a:t>用户可以通过注册成为学员，学员可以报名参加一门或多门健身课程，并支付费用。</a:t>
            </a:r>
            <a:endParaRPr lang="en-US" altLang="zh-CN" dirty="0"/>
          </a:p>
          <a:p>
            <a:pPr lvl="2">
              <a:lnSpc>
                <a:spcPct val="120000"/>
              </a:lnSpc>
            </a:pPr>
            <a:r>
              <a:rPr lang="zh-CN" altLang="en-US" dirty="0"/>
              <a:t>健身课程信息包括：课程序号、课程名称、项目类型、教练、时间安排、地点、人数限制、价格等。</a:t>
            </a:r>
            <a:endParaRPr lang="en-US" altLang="zh-CN" dirty="0"/>
          </a:p>
          <a:p>
            <a:pPr lvl="1">
              <a:lnSpc>
                <a:spcPct val="120000"/>
              </a:lnSpc>
            </a:pPr>
            <a:endParaRPr lang="zh-CN" altLang="en-US" dirty="0"/>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rrowheads="1"/>
          </p:cNvSpPr>
          <p:nvPr>
            <p:ph type="title"/>
          </p:nvPr>
        </p:nvSpPr>
        <p:spPr/>
        <p:txBody>
          <a:bodyPr>
            <a:normAutofit/>
          </a:bodyPr>
          <a:lstStyle/>
          <a:p>
            <a:r>
              <a:rPr lang="zh-CN" altLang="en-US" dirty="0"/>
              <a:t>课设题目</a:t>
            </a:r>
            <a:endParaRPr lang="zh-CN" altLang="en-US" dirty="0"/>
          </a:p>
        </p:txBody>
      </p:sp>
      <p:sp>
        <p:nvSpPr>
          <p:cNvPr id="10" name="内容占位符 9"/>
          <p:cNvSpPr>
            <a:spLocks noGrp="1"/>
          </p:cNvSpPr>
          <p:nvPr>
            <p:ph idx="1"/>
          </p:nvPr>
        </p:nvSpPr>
        <p:spPr>
          <a:xfrm>
            <a:off x="457200" y="1000698"/>
            <a:ext cx="8507288" cy="5112568"/>
          </a:xfrm>
        </p:spPr>
        <p:txBody>
          <a:bodyPr>
            <a:noAutofit/>
          </a:bodyPr>
          <a:lstStyle/>
          <a:p>
            <a:pPr>
              <a:lnSpc>
                <a:spcPct val="90000"/>
              </a:lnSpc>
            </a:pPr>
            <a:r>
              <a:rPr lang="zh-CN" altLang="en-US" sz="2400" dirty="0"/>
              <a:t>题目</a:t>
            </a:r>
            <a:r>
              <a:rPr lang="en-US" altLang="zh-CN" sz="2400" dirty="0"/>
              <a:t>15</a:t>
            </a:r>
            <a:r>
              <a:rPr lang="zh-CN" altLang="en-US" sz="2400" dirty="0"/>
              <a:t>：健身中心管理系统</a:t>
            </a:r>
            <a:endParaRPr lang="en-US" altLang="zh-CN" sz="2400" dirty="0"/>
          </a:p>
          <a:p>
            <a:pPr lvl="1">
              <a:lnSpc>
                <a:spcPct val="90000"/>
              </a:lnSpc>
            </a:pPr>
            <a:r>
              <a:rPr lang="zh-CN" altLang="en-US" sz="2200" dirty="0"/>
              <a:t>主要功能说明</a:t>
            </a:r>
            <a:endParaRPr lang="en-US" altLang="zh-CN" sz="2200" dirty="0"/>
          </a:p>
          <a:p>
            <a:pPr lvl="2">
              <a:lnSpc>
                <a:spcPct val="90000"/>
              </a:lnSpc>
            </a:pPr>
            <a:r>
              <a:rPr lang="zh-CN" altLang="en-US" sz="2000" dirty="0"/>
              <a:t>系统共有三个角色：管理员、教练、学员</a:t>
            </a:r>
            <a:endParaRPr lang="en-US" altLang="zh-CN" sz="2000" dirty="0"/>
          </a:p>
          <a:p>
            <a:pPr marL="457200" lvl="1" indent="0">
              <a:lnSpc>
                <a:spcPct val="90000"/>
              </a:lnSpc>
              <a:buNone/>
            </a:pPr>
            <a:br>
              <a:rPr lang="zh-CN" altLang="en-US" dirty="0"/>
            </a:br>
            <a:endParaRPr lang="zh-CN" altLang="en-US" dirty="0"/>
          </a:p>
        </p:txBody>
      </p:sp>
      <p:graphicFrame>
        <p:nvGraphicFramePr>
          <p:cNvPr id="2" name="表格 1"/>
          <p:cNvGraphicFramePr>
            <a:graphicFrameLocks noGrp="1"/>
          </p:cNvGraphicFramePr>
          <p:nvPr/>
        </p:nvGraphicFramePr>
        <p:xfrm>
          <a:off x="179512" y="2319624"/>
          <a:ext cx="8784976" cy="3826326"/>
        </p:xfrm>
        <a:graphic>
          <a:graphicData uri="http://schemas.openxmlformats.org/drawingml/2006/table">
            <a:tbl>
              <a:tblPr firstRow="1" bandRow="1">
                <a:tableStyleId>{5C22544A-7EE6-4342-B048-85BDC9FD1C3A}</a:tableStyleId>
              </a:tblPr>
              <a:tblGrid>
                <a:gridCol w="713310"/>
                <a:gridCol w="942874"/>
                <a:gridCol w="7128792"/>
              </a:tblGrid>
              <a:tr h="411550">
                <a:tc>
                  <a:txBody>
                    <a:bodyPr/>
                    <a:lstStyle/>
                    <a:p>
                      <a:pPr algn="ctr">
                        <a:lnSpc>
                          <a:spcPct val="90000"/>
                        </a:lnSpc>
                      </a:pPr>
                      <a:r>
                        <a:rPr lang="zh-CN" altLang="en-US" sz="1600" b="1" kern="1200" dirty="0">
                          <a:solidFill>
                            <a:schemeClr val="tx1"/>
                          </a:solidFill>
                          <a:latin typeface="楷体" panose="02010609060101010101" pitchFamily="49" charset="-122"/>
                          <a:ea typeface="楷体" panose="02010609060101010101" pitchFamily="49" charset="-122"/>
                          <a:cs typeface="+mn-cs"/>
                        </a:rPr>
                        <a:t>角色</a:t>
                      </a:r>
                      <a:endParaRPr lang="zh-CN" altLang="en-US" sz="1600" b="1" kern="1200" dirty="0">
                        <a:solidFill>
                          <a:schemeClr val="tx1"/>
                        </a:solidFill>
                        <a:latin typeface="楷体" panose="02010609060101010101" pitchFamily="49" charset="-122"/>
                        <a:ea typeface="楷体" panose="02010609060101010101" pitchFamily="49" charset="-122"/>
                        <a:cs typeface="+mn-cs"/>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功能</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说明</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337254">
                <a:tc rowSpan="8">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管理员</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信息管理</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对项目类型、教练、教练级别等信息进行管理，包括增加、修改、删除等。</a:t>
                      </a:r>
                      <a:endParaRPr lang="zh-CN" altLang="en-US" sz="1600" b="1" dirty="0">
                        <a:solidFill>
                          <a:srgbClr val="FF0000"/>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337254">
                <a:tc vMerge="1">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教练管理</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kern="1200" dirty="0">
                          <a:solidFill>
                            <a:schemeClr val="tx1"/>
                          </a:solidFill>
                          <a:latin typeface="楷体" panose="02010609060101010101" pitchFamily="49" charset="-122"/>
                          <a:ea typeface="楷体" panose="02010609060101010101" pitchFamily="49" charset="-122"/>
                          <a:cs typeface="+mn-cs"/>
                        </a:rPr>
                        <a:t>审核教练提交的自己擅长指导的项目类型申请</a:t>
                      </a:r>
                      <a:endParaRPr lang="en-US" altLang="zh-CN" sz="1600" kern="1200" dirty="0">
                        <a:solidFill>
                          <a:schemeClr val="tx1"/>
                        </a:solidFill>
                        <a:latin typeface="楷体" panose="02010609060101010101" pitchFamily="49" charset="-122"/>
                        <a:ea typeface="楷体" panose="02010609060101010101" pitchFamily="49" charset="-122"/>
                        <a:cs typeface="+mn-cs"/>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337254">
                <a:tc vMerge="1">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课程管理</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ym typeface="Wingdings 2" panose="05020102010507070707" pitchFamily="18" charset="2"/>
                        </a:rPr>
                        <a:t></a:t>
                      </a:r>
                      <a:r>
                        <a:rPr lang="zh-CN" altLang="en-US" sz="1600" kern="1200" dirty="0">
                          <a:solidFill>
                            <a:schemeClr val="tx1"/>
                          </a:solidFill>
                          <a:latin typeface="楷体" panose="02010609060101010101" pitchFamily="49" charset="-122"/>
                          <a:ea typeface="楷体" panose="02010609060101010101" pitchFamily="49" charset="-122"/>
                          <a:cs typeface="+mn-cs"/>
                          <a:sym typeface="Wingdings 2" panose="05020102010507070707" pitchFamily="18" charset="2"/>
                        </a:rPr>
                        <a:t>设置和</a:t>
                      </a:r>
                      <a:r>
                        <a:rPr lang="zh-CN" altLang="en-US" sz="1600" dirty="0">
                          <a:solidFill>
                            <a:schemeClr val="tx1"/>
                          </a:solidFill>
                          <a:latin typeface="楷体" panose="02010609060101010101" pitchFamily="49" charset="-122"/>
                          <a:ea typeface="楷体" panose="02010609060101010101" pitchFamily="49" charset="-122"/>
                        </a:rPr>
                        <a:t>调整健身课程安排等信息；</a:t>
                      </a:r>
                      <a:endParaRPr lang="en-US" altLang="zh-CN" sz="1600" dirty="0">
                        <a:solidFill>
                          <a:schemeClr val="tx1"/>
                        </a:solidFill>
                        <a:latin typeface="楷体" panose="02010609060101010101" pitchFamily="49" charset="-122"/>
                        <a:ea typeface="楷体" panose="02010609060101010101" pitchFamily="49" charset="-122"/>
                      </a:endParaRPr>
                    </a:p>
                    <a:p>
                      <a:pPr algn="l">
                        <a:lnSpc>
                          <a:spcPct val="90000"/>
                        </a:lnSpc>
                      </a:pPr>
                      <a:r>
                        <a:rPr lang="zh-CN" altLang="en-US" sz="1600" dirty="0">
                          <a:sym typeface="Wingdings 2" panose="05020102010507070707" pitchFamily="18" charset="2"/>
                        </a:rPr>
                        <a:t></a:t>
                      </a:r>
                      <a:r>
                        <a:rPr lang="zh-CN" altLang="en-US" sz="1600" kern="1200" dirty="0">
                          <a:solidFill>
                            <a:schemeClr val="tx1"/>
                          </a:solidFill>
                          <a:latin typeface="楷体" panose="02010609060101010101" pitchFamily="49" charset="-122"/>
                          <a:ea typeface="楷体" panose="02010609060101010101" pitchFamily="49" charset="-122"/>
                          <a:cs typeface="+mn-cs"/>
                          <a:sym typeface="Wingdings 2" panose="05020102010507070707" pitchFamily="18" charset="2"/>
                        </a:rPr>
                        <a:t>分派和调整健身课程的教练；</a:t>
                      </a:r>
                      <a:endParaRPr lang="en-US" altLang="zh-CN" sz="1600" kern="1200" dirty="0">
                        <a:solidFill>
                          <a:schemeClr val="tx1"/>
                        </a:solidFill>
                        <a:latin typeface="楷体" panose="02010609060101010101" pitchFamily="49" charset="-122"/>
                        <a:ea typeface="楷体" panose="02010609060101010101" pitchFamily="49" charset="-122"/>
                        <a:cs typeface="+mn-cs"/>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信息查询</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对各种信息（包括健身课程信息、学员报名信息）进行查询，包括简单、组合、模糊查询，例如查询某健身课程的报名学员、查询某学员的报名情况等</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90000"/>
                        </a:lnSpc>
                        <a:spcBef>
                          <a:spcPts val="0"/>
                        </a:spcBef>
                        <a:spcAft>
                          <a:spcPts val="0"/>
                        </a:spcAft>
                        <a:buClrTx/>
                        <a:buSzTx/>
                        <a:buFontTx/>
                        <a:buNone/>
                        <a:defRPr/>
                      </a:pPr>
                      <a:r>
                        <a:rPr lang="zh-CN" altLang="en-US" sz="1600" dirty="0">
                          <a:solidFill>
                            <a:schemeClr val="tx1"/>
                          </a:solidFill>
                          <a:latin typeface="楷体" panose="02010609060101010101" pitchFamily="49" charset="-122"/>
                          <a:ea typeface="楷体" panose="02010609060101010101" pitchFamily="49" charset="-122"/>
                        </a:rPr>
                        <a:t>信息排序</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对各种信息（包括健身课程信息、学员报名信息）进行排序，包括按单一属性、按多属性排序等，尽可能对查询结果进行多种排序（例如对查询出来的教练按照姓名进行升序排序）</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信息统计</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包括健身课程信息、学员报名信息）进行统计，包括按单一属性、按多属性统计、预设统计、按条件统计等（例如统计某项目类型健身课程的学员数量、某教练负责的健身课程门数、某学员参加的健身课程的门数等）</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250186">
                <a:tc vMerge="1">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系统维护</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对自己的密码进行维护、对教练的密码进行重置、数据备份、数据恢复</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295522">
                <a:tc vMerge="1">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其他</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可增加其他有用的功能</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bl>
          </a:graphicData>
        </a:graphic>
      </p:graphicFrame>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rrowheads="1"/>
          </p:cNvSpPr>
          <p:nvPr>
            <p:ph type="title"/>
          </p:nvPr>
        </p:nvSpPr>
        <p:spPr/>
        <p:txBody>
          <a:bodyPr>
            <a:normAutofit/>
          </a:bodyPr>
          <a:lstStyle/>
          <a:p>
            <a:r>
              <a:rPr lang="zh-CN" altLang="en-US" dirty="0"/>
              <a:t>课设题目</a:t>
            </a:r>
            <a:endParaRPr lang="zh-CN" altLang="en-US" dirty="0"/>
          </a:p>
        </p:txBody>
      </p:sp>
      <p:sp>
        <p:nvSpPr>
          <p:cNvPr id="10" name="内容占位符 9"/>
          <p:cNvSpPr>
            <a:spLocks noGrp="1"/>
          </p:cNvSpPr>
          <p:nvPr>
            <p:ph idx="1"/>
          </p:nvPr>
        </p:nvSpPr>
        <p:spPr>
          <a:xfrm>
            <a:off x="457200" y="1000698"/>
            <a:ext cx="8507288" cy="5112568"/>
          </a:xfrm>
        </p:spPr>
        <p:txBody>
          <a:bodyPr>
            <a:noAutofit/>
          </a:bodyPr>
          <a:lstStyle/>
          <a:p>
            <a:pPr>
              <a:lnSpc>
                <a:spcPct val="90000"/>
              </a:lnSpc>
            </a:pPr>
            <a:r>
              <a:rPr lang="zh-CN" altLang="en-US" sz="2400" dirty="0"/>
              <a:t>题目</a:t>
            </a:r>
            <a:r>
              <a:rPr lang="en-US" altLang="zh-CN" sz="2400" dirty="0"/>
              <a:t>15</a:t>
            </a:r>
            <a:r>
              <a:rPr lang="zh-CN" altLang="en-US" sz="2400" dirty="0"/>
              <a:t>：健身中心管理系统</a:t>
            </a:r>
            <a:endParaRPr lang="en-US" altLang="zh-CN" sz="2400" dirty="0"/>
          </a:p>
          <a:p>
            <a:pPr lvl="1">
              <a:lnSpc>
                <a:spcPct val="90000"/>
              </a:lnSpc>
            </a:pPr>
            <a:r>
              <a:rPr lang="zh-CN" altLang="en-US" sz="2200" dirty="0"/>
              <a:t>主要功能说明</a:t>
            </a:r>
            <a:endParaRPr lang="en-US" altLang="zh-CN" sz="2200" dirty="0"/>
          </a:p>
          <a:p>
            <a:pPr lvl="2">
              <a:lnSpc>
                <a:spcPct val="90000"/>
              </a:lnSpc>
            </a:pPr>
            <a:r>
              <a:rPr lang="zh-CN" altLang="en-US" sz="2000" dirty="0"/>
              <a:t>系统共有三个角色：管理员、教练、学员</a:t>
            </a:r>
            <a:endParaRPr lang="en-US" altLang="zh-CN" sz="2000" dirty="0"/>
          </a:p>
          <a:p>
            <a:pPr marL="457200" lvl="1" indent="0">
              <a:lnSpc>
                <a:spcPct val="90000"/>
              </a:lnSpc>
              <a:buNone/>
            </a:pPr>
            <a:br>
              <a:rPr lang="zh-CN" altLang="en-US" dirty="0"/>
            </a:br>
            <a:endParaRPr lang="zh-CN" altLang="en-US" dirty="0"/>
          </a:p>
        </p:txBody>
      </p:sp>
      <p:graphicFrame>
        <p:nvGraphicFramePr>
          <p:cNvPr id="2" name="表格 1"/>
          <p:cNvGraphicFramePr>
            <a:graphicFrameLocks noGrp="1"/>
          </p:cNvGraphicFramePr>
          <p:nvPr/>
        </p:nvGraphicFramePr>
        <p:xfrm>
          <a:off x="179512" y="2319624"/>
          <a:ext cx="8784976" cy="3590730"/>
        </p:xfrm>
        <a:graphic>
          <a:graphicData uri="http://schemas.openxmlformats.org/drawingml/2006/table">
            <a:tbl>
              <a:tblPr firstRow="1" bandRow="1">
                <a:tableStyleId>{5C22544A-7EE6-4342-B048-85BDC9FD1C3A}</a:tableStyleId>
              </a:tblPr>
              <a:tblGrid>
                <a:gridCol w="713310"/>
                <a:gridCol w="942874"/>
                <a:gridCol w="7128792"/>
              </a:tblGrid>
              <a:tr h="411550">
                <a:tc>
                  <a:txBody>
                    <a:bodyPr/>
                    <a:lstStyle/>
                    <a:p>
                      <a:pPr algn="ctr">
                        <a:lnSpc>
                          <a:spcPct val="90000"/>
                        </a:lnSpc>
                      </a:pPr>
                      <a:r>
                        <a:rPr lang="zh-CN" altLang="en-US" sz="1600" b="1" kern="1200" dirty="0">
                          <a:solidFill>
                            <a:schemeClr val="tx1"/>
                          </a:solidFill>
                          <a:latin typeface="楷体" panose="02010609060101010101" pitchFamily="49" charset="-122"/>
                          <a:ea typeface="楷体" panose="02010609060101010101" pitchFamily="49" charset="-122"/>
                          <a:cs typeface="+mn-cs"/>
                        </a:rPr>
                        <a:t>角色</a:t>
                      </a:r>
                      <a:endParaRPr lang="zh-CN" altLang="en-US" sz="1600" b="1" kern="1200" dirty="0">
                        <a:solidFill>
                          <a:schemeClr val="tx1"/>
                        </a:solidFill>
                        <a:latin typeface="楷体" panose="02010609060101010101" pitchFamily="49" charset="-122"/>
                        <a:ea typeface="楷体" panose="02010609060101010101" pitchFamily="49" charset="-122"/>
                        <a:cs typeface="+mn-cs"/>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功能</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说明</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337254">
                <a:tc rowSpan="6">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教练</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个人信息管理</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增加或调整</a:t>
                      </a:r>
                      <a:r>
                        <a:rPr lang="zh-CN" altLang="en-US" sz="1600" kern="1200" dirty="0">
                          <a:solidFill>
                            <a:schemeClr val="tx1"/>
                          </a:solidFill>
                          <a:latin typeface="楷体" panose="02010609060101010101" pitchFamily="49" charset="-122"/>
                          <a:ea typeface="楷体" panose="02010609060101010101" pitchFamily="49" charset="-122"/>
                          <a:cs typeface="+mn-cs"/>
                        </a:rPr>
                        <a:t>自己擅长指导的项目类型</a:t>
                      </a:r>
                      <a:endParaRPr lang="zh-CN" altLang="en-US" sz="1600" b="1" dirty="0">
                        <a:solidFill>
                          <a:srgbClr val="FF0000"/>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信息查询</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对自己负责教学的健身课程的各种信息（包括健身课程信息、学员报名信息）进行查询，包括简单、组合、模糊查询，例如查询某健身课程的报名学员、查询某学员的报名情况等</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90000"/>
                        </a:lnSpc>
                        <a:spcBef>
                          <a:spcPts val="0"/>
                        </a:spcBef>
                        <a:spcAft>
                          <a:spcPts val="0"/>
                        </a:spcAft>
                        <a:buClrTx/>
                        <a:buSzTx/>
                        <a:buFontTx/>
                        <a:buNone/>
                        <a:defRPr/>
                      </a:pPr>
                      <a:r>
                        <a:rPr lang="zh-CN" altLang="en-US" sz="1600" dirty="0">
                          <a:solidFill>
                            <a:schemeClr val="tx1"/>
                          </a:solidFill>
                          <a:latin typeface="楷体" panose="02010609060101010101" pitchFamily="49" charset="-122"/>
                          <a:ea typeface="楷体" panose="02010609060101010101" pitchFamily="49" charset="-122"/>
                        </a:rPr>
                        <a:t>信息排序</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对自己负责教学的健身课程的各种信息（包括健身课程信息、学员报名信息）进行排序，包括按单一属性、按多属性排序等，尽可能对查询结果进行多种排序（例如对查询出来的学员按照姓名进行升序排序）</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信息统计</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自己负责教学的健身课程的各种信息（包括健身课程信息、学员报名信息）进行统计，包括按单一属性、按多属性统计、预设统计、按条件统计等（例如统计某项目类型健身课程的学员数量、自己某时间范围内负责的健身课程门数、某学员参加自己负责的健身课程的门数等）</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250186">
                <a:tc vMerge="1">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系统维护</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对自己的密码进行维护</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295522">
                <a:tc vMerge="1">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其他</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可增加其他有用的功能</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bl>
          </a:graphicData>
        </a:graphic>
      </p:graphicFrame>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rrowheads="1"/>
          </p:cNvSpPr>
          <p:nvPr>
            <p:ph type="title"/>
          </p:nvPr>
        </p:nvSpPr>
        <p:spPr/>
        <p:txBody>
          <a:bodyPr>
            <a:normAutofit/>
          </a:bodyPr>
          <a:lstStyle/>
          <a:p>
            <a:r>
              <a:rPr lang="zh-CN" altLang="en-US" dirty="0"/>
              <a:t>课设题目</a:t>
            </a:r>
            <a:endParaRPr lang="zh-CN" altLang="en-US" dirty="0"/>
          </a:p>
        </p:txBody>
      </p:sp>
      <p:sp>
        <p:nvSpPr>
          <p:cNvPr id="10" name="内容占位符 9"/>
          <p:cNvSpPr>
            <a:spLocks noGrp="1"/>
          </p:cNvSpPr>
          <p:nvPr>
            <p:ph idx="1"/>
          </p:nvPr>
        </p:nvSpPr>
        <p:spPr>
          <a:xfrm>
            <a:off x="457200" y="950690"/>
            <a:ext cx="8507288" cy="5112568"/>
          </a:xfrm>
        </p:spPr>
        <p:txBody>
          <a:bodyPr>
            <a:noAutofit/>
          </a:bodyPr>
          <a:lstStyle/>
          <a:p>
            <a:pPr>
              <a:lnSpc>
                <a:spcPct val="90000"/>
              </a:lnSpc>
            </a:pPr>
            <a:r>
              <a:rPr lang="zh-CN" altLang="en-US" sz="2400" dirty="0"/>
              <a:t>题目</a:t>
            </a:r>
            <a:r>
              <a:rPr lang="en-US" altLang="zh-CN" sz="2400" dirty="0"/>
              <a:t>15</a:t>
            </a:r>
            <a:r>
              <a:rPr lang="zh-CN" altLang="en-US" sz="2400" dirty="0"/>
              <a:t>：健身中心管理系统</a:t>
            </a:r>
            <a:endParaRPr lang="en-US" altLang="zh-CN" sz="2400" dirty="0"/>
          </a:p>
          <a:p>
            <a:pPr lvl="1">
              <a:lnSpc>
                <a:spcPct val="90000"/>
              </a:lnSpc>
            </a:pPr>
            <a:r>
              <a:rPr lang="zh-CN" altLang="en-US" sz="2200" dirty="0"/>
              <a:t>主要功能说明</a:t>
            </a:r>
            <a:endParaRPr lang="en-US" altLang="zh-CN" sz="2200" dirty="0"/>
          </a:p>
          <a:p>
            <a:pPr lvl="2">
              <a:lnSpc>
                <a:spcPct val="90000"/>
              </a:lnSpc>
            </a:pPr>
            <a:r>
              <a:rPr lang="zh-CN" altLang="en-US" sz="2000" dirty="0"/>
              <a:t>系统共有三个角色：管理员、教练、学员</a:t>
            </a:r>
            <a:endParaRPr lang="en-US" altLang="zh-CN" sz="2000" dirty="0"/>
          </a:p>
          <a:p>
            <a:pPr marL="457200" lvl="1" indent="0">
              <a:lnSpc>
                <a:spcPct val="90000"/>
              </a:lnSpc>
              <a:buNone/>
            </a:pPr>
            <a:br>
              <a:rPr lang="zh-CN" altLang="en-US" dirty="0"/>
            </a:br>
            <a:endParaRPr lang="zh-CN" altLang="en-US" dirty="0"/>
          </a:p>
        </p:txBody>
      </p:sp>
      <p:graphicFrame>
        <p:nvGraphicFramePr>
          <p:cNvPr id="2" name="表格 1"/>
          <p:cNvGraphicFramePr>
            <a:graphicFrameLocks noGrp="1"/>
          </p:cNvGraphicFramePr>
          <p:nvPr/>
        </p:nvGraphicFramePr>
        <p:xfrm>
          <a:off x="179512" y="1906478"/>
          <a:ext cx="8784976" cy="4907466"/>
        </p:xfrm>
        <a:graphic>
          <a:graphicData uri="http://schemas.openxmlformats.org/drawingml/2006/table">
            <a:tbl>
              <a:tblPr firstRow="1" bandRow="1">
                <a:tableStyleId>{5C22544A-7EE6-4342-B048-85BDC9FD1C3A}</a:tableStyleId>
              </a:tblPr>
              <a:tblGrid>
                <a:gridCol w="713310"/>
                <a:gridCol w="942874"/>
                <a:gridCol w="7128792"/>
              </a:tblGrid>
              <a:tr h="411550">
                <a:tc>
                  <a:txBody>
                    <a:bodyPr/>
                    <a:lstStyle/>
                    <a:p>
                      <a:pPr algn="ctr">
                        <a:lnSpc>
                          <a:spcPct val="90000"/>
                        </a:lnSpc>
                      </a:pPr>
                      <a:r>
                        <a:rPr lang="zh-CN" altLang="en-US" sz="1600" b="1" kern="1200" dirty="0">
                          <a:solidFill>
                            <a:schemeClr val="tx1"/>
                          </a:solidFill>
                          <a:latin typeface="楷体" panose="02010609060101010101" pitchFamily="49" charset="-122"/>
                          <a:ea typeface="楷体" panose="02010609060101010101" pitchFamily="49" charset="-122"/>
                          <a:cs typeface="+mn-cs"/>
                        </a:rPr>
                        <a:t>角色</a:t>
                      </a:r>
                      <a:endParaRPr lang="zh-CN" altLang="en-US" sz="1600" b="1" kern="1200" dirty="0">
                        <a:solidFill>
                          <a:schemeClr val="tx1"/>
                        </a:solidFill>
                        <a:latin typeface="楷体" panose="02010609060101010101" pitchFamily="49" charset="-122"/>
                        <a:ea typeface="楷体" panose="02010609060101010101" pitchFamily="49" charset="-122"/>
                        <a:cs typeface="+mn-cs"/>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功能</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说明</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337254">
                <a:tc rowSpan="7">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学员</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个人信息管理</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ym typeface="Wingdings 2" panose="05020102010507070707" pitchFamily="18" charset="2"/>
                        </a:rPr>
                        <a:t></a:t>
                      </a:r>
                      <a:r>
                        <a:rPr lang="zh-CN" altLang="en-US" sz="1600" kern="1200" dirty="0">
                          <a:solidFill>
                            <a:schemeClr val="tx1"/>
                          </a:solidFill>
                          <a:latin typeface="楷体" panose="02010609060101010101" pitchFamily="49" charset="-122"/>
                          <a:ea typeface="楷体" panose="02010609060101010101" pitchFamily="49" charset="-122"/>
                          <a:cs typeface="+mn-cs"/>
                        </a:rPr>
                        <a:t>注册，录入自己的信息，包括姓名、联系电话等；</a:t>
                      </a:r>
                      <a:endParaRPr lang="en-US" altLang="zh-CN" sz="1600" kern="1200" dirty="0">
                        <a:solidFill>
                          <a:schemeClr val="tx1"/>
                        </a:solidFill>
                        <a:latin typeface="楷体" panose="02010609060101010101" pitchFamily="49" charset="-122"/>
                        <a:ea typeface="楷体" panose="02010609060101010101" pitchFamily="49" charset="-122"/>
                        <a:cs typeface="+mn-cs"/>
                      </a:endParaRPr>
                    </a:p>
                    <a:p>
                      <a:pPr algn="l">
                        <a:lnSpc>
                          <a:spcPct val="90000"/>
                        </a:lnSpc>
                      </a:pPr>
                      <a:r>
                        <a:rPr lang="zh-CN" altLang="en-US" sz="1600" dirty="0">
                          <a:sym typeface="Wingdings 2" panose="05020102010507070707" pitchFamily="18" charset="2"/>
                        </a:rPr>
                        <a:t></a:t>
                      </a:r>
                      <a:r>
                        <a:rPr lang="zh-CN" altLang="en-US" sz="1600" dirty="0">
                          <a:solidFill>
                            <a:schemeClr val="tx1"/>
                          </a:solidFill>
                          <a:latin typeface="楷体" panose="02010609060101010101" pitchFamily="49" charset="-122"/>
                          <a:ea typeface="楷体" panose="02010609060101010101" pitchFamily="49" charset="-122"/>
                        </a:rPr>
                        <a:t>对自己的信息进行修改</a:t>
                      </a:r>
                      <a:endParaRPr lang="zh-CN" altLang="en-US" sz="1600" kern="1200" dirty="0">
                        <a:solidFill>
                          <a:schemeClr val="tx1"/>
                        </a:solidFill>
                        <a:latin typeface="楷体" panose="02010609060101010101" pitchFamily="49" charset="-122"/>
                        <a:ea typeface="楷体" panose="02010609060101010101" pitchFamily="49" charset="-122"/>
                        <a:cs typeface="+mn-cs"/>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337254">
                <a:tc vMerge="1">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课程报名管理</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kern="1200" dirty="0">
                          <a:solidFill>
                            <a:schemeClr val="tx1"/>
                          </a:solidFill>
                          <a:latin typeface="楷体" panose="02010609060101010101" pitchFamily="49" charset="-122"/>
                          <a:ea typeface="楷体" panose="02010609060101010101" pitchFamily="49" charset="-122"/>
                          <a:cs typeface="+mn-cs"/>
                        </a:rPr>
                        <a:t>对自己健身课程报名情况进行管理，包括报名、取消、修改等</a:t>
                      </a:r>
                      <a:endParaRPr lang="zh-CN" altLang="en-US" sz="1600" kern="1200" dirty="0">
                        <a:solidFill>
                          <a:schemeClr val="tx1"/>
                        </a:solidFill>
                        <a:latin typeface="楷体" panose="02010609060101010101" pitchFamily="49" charset="-122"/>
                        <a:ea typeface="楷体" panose="02010609060101010101" pitchFamily="49" charset="-122"/>
                        <a:cs typeface="+mn-cs"/>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信息查询</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ym typeface="Wingdings 2" panose="05020102010507070707" pitchFamily="18" charset="2"/>
                        </a:rPr>
                        <a:t></a:t>
                      </a:r>
                      <a:r>
                        <a:rPr lang="zh-CN" altLang="en-US" sz="1600" dirty="0">
                          <a:solidFill>
                            <a:schemeClr val="tx1"/>
                          </a:solidFill>
                          <a:latin typeface="楷体" panose="02010609060101010101" pitchFamily="49" charset="-122"/>
                          <a:ea typeface="楷体" panose="02010609060101010101" pitchFamily="49" charset="-122"/>
                        </a:rPr>
                        <a:t>对自己的健身课程报名记录进行各种查询；</a:t>
                      </a:r>
                      <a:endParaRPr lang="en-US" altLang="zh-CN" sz="1600" dirty="0">
                        <a:solidFill>
                          <a:schemeClr val="tx1"/>
                        </a:solidFill>
                        <a:latin typeface="楷体" panose="02010609060101010101" pitchFamily="49" charset="-122"/>
                        <a:ea typeface="楷体" panose="02010609060101010101" pitchFamily="49" charset="-122"/>
                      </a:endParaRPr>
                    </a:p>
                    <a:p>
                      <a:pPr algn="l">
                        <a:lnSpc>
                          <a:spcPct val="90000"/>
                        </a:lnSpc>
                      </a:pPr>
                      <a:r>
                        <a:rPr lang="zh-CN" altLang="en-US" sz="1600" dirty="0">
                          <a:sym typeface="Wingdings 2" panose="05020102010507070707" pitchFamily="18" charset="2"/>
                        </a:rPr>
                        <a:t></a:t>
                      </a:r>
                      <a:r>
                        <a:rPr lang="zh-CN" altLang="en-US" sz="1600" kern="1200" dirty="0">
                          <a:solidFill>
                            <a:schemeClr val="tx1"/>
                          </a:solidFill>
                          <a:latin typeface="楷体" panose="02010609060101010101" pitchFamily="49" charset="-122"/>
                          <a:ea typeface="楷体" panose="02010609060101010101" pitchFamily="49" charset="-122"/>
                          <a:cs typeface="+mn-cs"/>
                          <a:sym typeface="Wingdings 2" panose="05020102010507070707" pitchFamily="18" charset="2"/>
                        </a:rPr>
                        <a:t>对其他各种</a:t>
                      </a:r>
                      <a:r>
                        <a:rPr lang="zh-CN" altLang="en-US" sz="1600" dirty="0">
                          <a:solidFill>
                            <a:schemeClr val="tx1"/>
                          </a:solidFill>
                          <a:latin typeface="楷体" panose="02010609060101010101" pitchFamily="49" charset="-122"/>
                          <a:ea typeface="楷体" panose="02010609060101010101" pitchFamily="49" charset="-122"/>
                        </a:rPr>
                        <a:t>信息进行查询。</a:t>
                      </a:r>
                      <a:endParaRPr lang="en-US" altLang="zh-CN" sz="1600" dirty="0">
                        <a:solidFill>
                          <a:schemeClr val="tx1"/>
                        </a:solidFill>
                        <a:latin typeface="楷体" panose="02010609060101010101" pitchFamily="49" charset="-122"/>
                        <a:ea typeface="楷体" panose="02010609060101010101" pitchFamily="49" charset="-122"/>
                      </a:endParaRPr>
                    </a:p>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查询包括简单、组合、模糊查询，例如查询自己报名的健身课程安排情况、健身中心开设的健身课程、教练信息等，但不能涉及其他学员以及其他敏感信息</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90000"/>
                        </a:lnSpc>
                        <a:spcBef>
                          <a:spcPts val="0"/>
                        </a:spcBef>
                        <a:spcAft>
                          <a:spcPts val="0"/>
                        </a:spcAft>
                        <a:buClrTx/>
                        <a:buSzTx/>
                        <a:buFontTx/>
                        <a:buNone/>
                        <a:defRPr/>
                      </a:pPr>
                      <a:r>
                        <a:rPr lang="zh-CN" altLang="en-US" sz="1600" dirty="0">
                          <a:solidFill>
                            <a:schemeClr val="tx1"/>
                          </a:solidFill>
                          <a:latin typeface="楷体" panose="02010609060101010101" pitchFamily="49" charset="-122"/>
                          <a:ea typeface="楷体" panose="02010609060101010101" pitchFamily="49" charset="-122"/>
                        </a:rPr>
                        <a:t>信息排序</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ym typeface="Wingdings 2" panose="05020102010507070707" pitchFamily="18" charset="2"/>
                        </a:rPr>
                        <a:t></a:t>
                      </a:r>
                      <a:r>
                        <a:rPr lang="zh-CN" altLang="en-US" sz="1600" dirty="0">
                          <a:solidFill>
                            <a:schemeClr val="tx1"/>
                          </a:solidFill>
                          <a:latin typeface="楷体" panose="02010609060101010101" pitchFamily="49" charset="-122"/>
                          <a:ea typeface="楷体" panose="02010609060101010101" pitchFamily="49" charset="-122"/>
                        </a:rPr>
                        <a:t>对自己的健身课程报名记录进行各种排序；</a:t>
                      </a:r>
                      <a:endParaRPr lang="en-US" altLang="zh-CN" sz="1600" dirty="0">
                        <a:solidFill>
                          <a:schemeClr val="tx1"/>
                        </a:solidFill>
                        <a:latin typeface="楷体" panose="02010609060101010101" pitchFamily="49" charset="-122"/>
                        <a:ea typeface="楷体" panose="02010609060101010101" pitchFamily="49" charset="-122"/>
                      </a:endParaRPr>
                    </a:p>
                    <a:p>
                      <a:pPr algn="l">
                        <a:lnSpc>
                          <a:spcPct val="90000"/>
                        </a:lnSpc>
                      </a:pPr>
                      <a:r>
                        <a:rPr lang="zh-CN" altLang="en-US" sz="1600" dirty="0">
                          <a:sym typeface="Wingdings 2" panose="05020102010507070707" pitchFamily="18" charset="2"/>
                        </a:rPr>
                        <a:t></a:t>
                      </a:r>
                      <a:r>
                        <a:rPr lang="zh-CN" altLang="en-US" sz="1600" kern="1200" dirty="0">
                          <a:solidFill>
                            <a:schemeClr val="tx1"/>
                          </a:solidFill>
                          <a:latin typeface="楷体" panose="02010609060101010101" pitchFamily="49" charset="-122"/>
                          <a:ea typeface="楷体" panose="02010609060101010101" pitchFamily="49" charset="-122"/>
                          <a:cs typeface="+mn-cs"/>
                          <a:sym typeface="Wingdings 2" panose="05020102010507070707" pitchFamily="18" charset="2"/>
                        </a:rPr>
                        <a:t>对其他各种</a:t>
                      </a:r>
                      <a:r>
                        <a:rPr lang="zh-CN" altLang="en-US" sz="1600" dirty="0">
                          <a:solidFill>
                            <a:schemeClr val="tx1"/>
                          </a:solidFill>
                          <a:latin typeface="楷体" panose="02010609060101010101" pitchFamily="49" charset="-122"/>
                          <a:ea typeface="楷体" panose="02010609060101010101" pitchFamily="49" charset="-122"/>
                        </a:rPr>
                        <a:t>信息进行排序。</a:t>
                      </a:r>
                      <a:endParaRPr lang="en-US" altLang="zh-CN" sz="1600" dirty="0">
                        <a:solidFill>
                          <a:schemeClr val="tx1"/>
                        </a:solidFill>
                        <a:latin typeface="楷体" panose="02010609060101010101" pitchFamily="49" charset="-122"/>
                        <a:ea typeface="楷体" panose="02010609060101010101" pitchFamily="49" charset="-122"/>
                      </a:endParaRPr>
                    </a:p>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排序包括按单一属性、按多属性排序等，尽可能对查询结果进行多种排序（例如对查询出来的健身课程按照项目类型进行升序排序），但不能涉及其他学员以及其他敏感信息</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信息统计</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ym typeface="Wingdings 2" panose="05020102010507070707" pitchFamily="18" charset="2"/>
                        </a:rPr>
                        <a:t></a:t>
                      </a:r>
                      <a:r>
                        <a:rPr lang="zh-CN" altLang="en-US" sz="1600" dirty="0">
                          <a:solidFill>
                            <a:schemeClr val="tx1"/>
                          </a:solidFill>
                          <a:latin typeface="楷体" panose="02010609060101010101" pitchFamily="49" charset="-122"/>
                          <a:ea typeface="楷体" panose="02010609060101010101" pitchFamily="49" charset="-122"/>
                        </a:rPr>
                        <a:t>对自己的健身课程报名记录进行各种统计；</a:t>
                      </a:r>
                      <a:endParaRPr lang="en-US" altLang="zh-CN" sz="1600" dirty="0">
                        <a:solidFill>
                          <a:schemeClr val="tx1"/>
                        </a:solidFill>
                        <a:latin typeface="楷体" panose="02010609060101010101" pitchFamily="49" charset="-122"/>
                        <a:ea typeface="楷体" panose="02010609060101010101" pitchFamily="49" charset="-122"/>
                      </a:endParaRPr>
                    </a:p>
                    <a:p>
                      <a:pPr algn="l">
                        <a:lnSpc>
                          <a:spcPct val="90000"/>
                        </a:lnSpc>
                      </a:pPr>
                      <a:r>
                        <a:rPr lang="zh-CN" altLang="en-US" sz="1600" dirty="0">
                          <a:sym typeface="Wingdings 2" panose="05020102010507070707" pitchFamily="18" charset="2"/>
                        </a:rPr>
                        <a:t></a:t>
                      </a:r>
                      <a:r>
                        <a:rPr lang="zh-CN" altLang="en-US" sz="1600" kern="1200" dirty="0">
                          <a:solidFill>
                            <a:schemeClr val="tx1"/>
                          </a:solidFill>
                          <a:latin typeface="楷体" panose="02010609060101010101" pitchFamily="49" charset="-122"/>
                          <a:ea typeface="楷体" panose="02010609060101010101" pitchFamily="49" charset="-122"/>
                          <a:cs typeface="+mn-cs"/>
                          <a:sym typeface="Wingdings 2" panose="05020102010507070707" pitchFamily="18" charset="2"/>
                        </a:rPr>
                        <a:t>对其他各种</a:t>
                      </a:r>
                      <a:r>
                        <a:rPr lang="zh-CN" altLang="en-US" sz="1600" dirty="0">
                          <a:solidFill>
                            <a:schemeClr val="tx1"/>
                          </a:solidFill>
                          <a:latin typeface="楷体" panose="02010609060101010101" pitchFamily="49" charset="-122"/>
                          <a:ea typeface="楷体" panose="02010609060101010101" pitchFamily="49" charset="-122"/>
                        </a:rPr>
                        <a:t>信息进行统计。</a:t>
                      </a:r>
                      <a:endParaRPr lang="en-US" altLang="zh-CN" sz="1600" dirty="0">
                        <a:solidFill>
                          <a:schemeClr val="tx1"/>
                        </a:solidFill>
                        <a:latin typeface="楷体" panose="02010609060101010101" pitchFamily="49" charset="-122"/>
                        <a:ea typeface="楷体" panose="02010609060101010101" pitchFamily="49" charset="-122"/>
                      </a:endParaRPr>
                    </a:p>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统计包括按单一属性、按多属性统计、预设统计、按条件统计等（例如统计自己某时间范围内报名参加的健身课程门数、统计自己某时间范围内的健身花销等），但不能涉及其他学员以及其他敏感信息</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250186">
                <a:tc vMerge="1">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系统维护</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对自己的密码进行维护</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295522">
                <a:tc vMerge="1">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其他</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可增加其他有用的功能</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bl>
          </a:graphicData>
        </a:graphic>
      </p:graphicFrame>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AutoShape 2"/>
          <p:cNvSpPr>
            <a:spLocks noChangeArrowheads="1"/>
          </p:cNvSpPr>
          <p:nvPr/>
        </p:nvSpPr>
        <p:spPr bwMode="auto">
          <a:xfrm rot="5400000" flipH="1">
            <a:off x="-2014220" y="2149475"/>
            <a:ext cx="4032250" cy="3927475"/>
          </a:xfrm>
          <a:custGeom>
            <a:avLst/>
            <a:gdLst>
              <a:gd name="G0" fmla="+- 56 0 0"/>
              <a:gd name="G1" fmla="+- 11796480 0 0"/>
              <a:gd name="G2" fmla="+- 0 0 11796480"/>
              <a:gd name="T0" fmla="*/ 0 256 1"/>
              <a:gd name="T1" fmla="*/ 180 256 1"/>
              <a:gd name="G3" fmla="+- 11796480 T0 T1"/>
              <a:gd name="T2" fmla="*/ 0 256 1"/>
              <a:gd name="T3" fmla="*/ 90 256 1"/>
              <a:gd name="G4" fmla="+- 11796480 T2 T3"/>
              <a:gd name="G5" fmla="*/ G4 2 1"/>
              <a:gd name="T4" fmla="*/ 90 256 1"/>
              <a:gd name="T5" fmla="*/ 0 256 1"/>
              <a:gd name="G6" fmla="+- 11796480 T4 T5"/>
              <a:gd name="G7" fmla="*/ G6 2 1"/>
              <a:gd name="G8" fmla="abs 1179648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56"/>
              <a:gd name="G18" fmla="*/ 56 1 2"/>
              <a:gd name="G19" fmla="+- G18 5400 0"/>
              <a:gd name="G20" fmla="cos G19 11796480"/>
              <a:gd name="G21" fmla="sin G19 11796480"/>
              <a:gd name="G22" fmla="+- G20 10800 0"/>
              <a:gd name="G23" fmla="+- G21 10800 0"/>
              <a:gd name="G24" fmla="+- 10800 0 G20"/>
              <a:gd name="G25" fmla="+- 56 10800 0"/>
              <a:gd name="G26" fmla="?: G9 G17 G25"/>
              <a:gd name="G27" fmla="?: G9 0 21600"/>
              <a:gd name="G28" fmla="cos 10800 11796480"/>
              <a:gd name="G29" fmla="sin 10800 11796480"/>
              <a:gd name="G30" fmla="sin 56 11796480"/>
              <a:gd name="G31" fmla="+- G28 10800 0"/>
              <a:gd name="G32" fmla="+- G29 10800 0"/>
              <a:gd name="G33" fmla="+- G30 10800 0"/>
              <a:gd name="G34" fmla="?: G4 0 G31"/>
              <a:gd name="G35" fmla="?: 11796480 G34 0"/>
              <a:gd name="G36" fmla="?: G6 G35 G31"/>
              <a:gd name="G37" fmla="+- 21600 0 G36"/>
              <a:gd name="G38" fmla="?: G4 0 G33"/>
              <a:gd name="G39" fmla="?: 11796480 G38 G32"/>
              <a:gd name="G40" fmla="?: G6 G39 0"/>
              <a:gd name="G41" fmla="?: G4 G32 21600"/>
              <a:gd name="G42" fmla="?: G6 G41 G33"/>
              <a:gd name="T12" fmla="*/ 10800 w 21600"/>
              <a:gd name="T13" fmla="*/ 0 h 21600"/>
              <a:gd name="T14" fmla="*/ 5372 w 21600"/>
              <a:gd name="T15" fmla="*/ 10800 h 21600"/>
              <a:gd name="T16" fmla="*/ 10800 w 21600"/>
              <a:gd name="T17" fmla="*/ 10744 h 21600"/>
              <a:gd name="T18" fmla="*/ 16228 w 21600"/>
              <a:gd name="T19" fmla="*/ 108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10744" y="10800"/>
                </a:moveTo>
                <a:cubicBezTo>
                  <a:pt x="10744" y="10769"/>
                  <a:pt x="10769" y="10744"/>
                  <a:pt x="10800" y="10744"/>
                </a:cubicBezTo>
                <a:cubicBezTo>
                  <a:pt x="10830" y="10744"/>
                  <a:pt x="10856" y="10769"/>
                  <a:pt x="10856" y="10800"/>
                </a:cubicBezTo>
                <a:lnTo>
                  <a:pt x="21600" y="10800"/>
                </a:lnTo>
                <a:cubicBezTo>
                  <a:pt x="21600" y="4835"/>
                  <a:pt x="16764" y="0"/>
                  <a:pt x="10800" y="0"/>
                </a:cubicBezTo>
                <a:cubicBezTo>
                  <a:pt x="4835" y="0"/>
                  <a:pt x="0" y="4835"/>
                  <a:pt x="0" y="10799"/>
                </a:cubicBezTo>
                <a:close/>
              </a:path>
            </a:pathLst>
          </a:custGeom>
          <a:gradFill rotWithShape="1">
            <a:gsLst>
              <a:gs pos="0">
                <a:schemeClr val="hlink">
                  <a:alpha val="56000"/>
                </a:schemeClr>
              </a:gs>
              <a:gs pos="100000">
                <a:schemeClr val="hlink">
                  <a:gamma/>
                  <a:tint val="0"/>
                  <a:invGamma/>
                  <a:alpha val="48000"/>
                </a:scheme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defRPr/>
            </a:pPr>
            <a:endParaRPr lang="zh-CN" altLang="en-US">
              <a:latin typeface="Arial" panose="020B0604020202020204" pitchFamily="34" charset="0"/>
            </a:endParaRPr>
          </a:p>
        </p:txBody>
      </p:sp>
      <p:sp>
        <p:nvSpPr>
          <p:cNvPr id="17411" name="AutoShape 3"/>
          <p:cNvSpPr>
            <a:spLocks noChangeArrowheads="1"/>
          </p:cNvSpPr>
          <p:nvPr/>
        </p:nvSpPr>
        <p:spPr bwMode="auto">
          <a:xfrm rot="5400000">
            <a:off x="-2421890" y="1656715"/>
            <a:ext cx="4824730" cy="4768850"/>
          </a:xfrm>
          <a:custGeom>
            <a:avLst/>
            <a:gdLst>
              <a:gd name="G0" fmla="+- 10478 0 0"/>
              <a:gd name="G1" fmla="+- -11739500 0 0"/>
              <a:gd name="G2" fmla="+- 0 0 -11739500"/>
              <a:gd name="T0" fmla="*/ 0 256 1"/>
              <a:gd name="T1" fmla="*/ 180 256 1"/>
              <a:gd name="G3" fmla="+- -11739500 T0 T1"/>
              <a:gd name="T2" fmla="*/ 0 256 1"/>
              <a:gd name="T3" fmla="*/ 90 256 1"/>
              <a:gd name="G4" fmla="+- -11739500 T2 T3"/>
              <a:gd name="G5" fmla="*/ G4 2 1"/>
              <a:gd name="T4" fmla="*/ 90 256 1"/>
              <a:gd name="T5" fmla="*/ 0 256 1"/>
              <a:gd name="G6" fmla="+- -11739500 T4 T5"/>
              <a:gd name="G7" fmla="*/ G6 2 1"/>
              <a:gd name="G8" fmla="abs -117395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78"/>
              <a:gd name="G18" fmla="*/ 10478 1 2"/>
              <a:gd name="G19" fmla="+- G18 5400 0"/>
              <a:gd name="G20" fmla="cos G19 -11739500"/>
              <a:gd name="G21" fmla="sin G19 -11739500"/>
              <a:gd name="G22" fmla="+- G20 10800 0"/>
              <a:gd name="G23" fmla="+- G21 10800 0"/>
              <a:gd name="G24" fmla="+- 10800 0 G20"/>
              <a:gd name="G25" fmla="+- 10478 10800 0"/>
              <a:gd name="G26" fmla="?: G9 G17 G25"/>
              <a:gd name="G27" fmla="?: G9 0 21600"/>
              <a:gd name="G28" fmla="cos 10800 -11739500"/>
              <a:gd name="G29" fmla="sin 10800 -11739500"/>
              <a:gd name="G30" fmla="sin 10478 -11739500"/>
              <a:gd name="G31" fmla="+- G28 10800 0"/>
              <a:gd name="G32" fmla="+- G29 10800 0"/>
              <a:gd name="G33" fmla="+- G30 10800 0"/>
              <a:gd name="G34" fmla="?: G4 0 G31"/>
              <a:gd name="G35" fmla="?: -11739500 G34 0"/>
              <a:gd name="G36" fmla="?: G6 G35 G31"/>
              <a:gd name="G37" fmla="+- 21600 0 G36"/>
              <a:gd name="G38" fmla="?: G4 0 G33"/>
              <a:gd name="G39" fmla="?: -11739500 G38 G32"/>
              <a:gd name="G40" fmla="?: G6 G39 0"/>
              <a:gd name="G41" fmla="?: G4 G32 21600"/>
              <a:gd name="G42" fmla="?: G6 G41 G33"/>
              <a:gd name="T12" fmla="*/ 10800 w 21600"/>
              <a:gd name="T13" fmla="*/ 0 h 21600"/>
              <a:gd name="T14" fmla="*/ 162 w 21600"/>
              <a:gd name="T15" fmla="*/ 10638 h 21600"/>
              <a:gd name="T16" fmla="*/ 10800 w 21600"/>
              <a:gd name="T17" fmla="*/ 322 h 21600"/>
              <a:gd name="T18" fmla="*/ 21438 w 21600"/>
              <a:gd name="T19" fmla="*/ 106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3" y="10641"/>
                </a:moveTo>
                <a:cubicBezTo>
                  <a:pt x="410" y="4916"/>
                  <a:pt x="5075" y="322"/>
                  <a:pt x="10800" y="322"/>
                </a:cubicBezTo>
                <a:cubicBezTo>
                  <a:pt x="16524" y="322"/>
                  <a:pt x="21189" y="4916"/>
                  <a:pt x="21276" y="10641"/>
                </a:cubicBezTo>
                <a:lnTo>
                  <a:pt x="21598" y="10636"/>
                </a:lnTo>
                <a:cubicBezTo>
                  <a:pt x="21509" y="4736"/>
                  <a:pt x="16700" y="0"/>
                  <a:pt x="10799" y="0"/>
                </a:cubicBezTo>
                <a:cubicBezTo>
                  <a:pt x="4899" y="0"/>
                  <a:pt x="90" y="4736"/>
                  <a:pt x="1" y="10636"/>
                </a:cubicBezTo>
                <a:close/>
              </a:path>
            </a:pathLst>
          </a:custGeom>
          <a:gradFill rotWithShape="1">
            <a:gsLst>
              <a:gs pos="0">
                <a:schemeClr val="bg2">
                  <a:gamma/>
                  <a:tint val="45490"/>
                  <a:invGamma/>
                </a:schemeClr>
              </a:gs>
              <a:gs pos="50000">
                <a:schemeClr val="bg2"/>
              </a:gs>
              <a:gs pos="100000">
                <a:schemeClr val="bg2">
                  <a:gamma/>
                  <a:tint val="45490"/>
                  <a:invGamma/>
                </a:schemeClr>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1" hangingPunct="1">
              <a:defRPr/>
            </a:pPr>
            <a:endParaRPr lang="zh-CN" altLang="en-US">
              <a:latin typeface="Arial" panose="020B0604020202020204" pitchFamily="34" charset="0"/>
            </a:endParaRPr>
          </a:p>
        </p:txBody>
      </p:sp>
      <p:sp>
        <p:nvSpPr>
          <p:cNvPr id="17412" name="AutoShape 4"/>
          <p:cNvSpPr>
            <a:spLocks noChangeArrowheads="1"/>
          </p:cNvSpPr>
          <p:nvPr/>
        </p:nvSpPr>
        <p:spPr bwMode="auto">
          <a:xfrm>
            <a:off x="3672656" y="3788817"/>
            <a:ext cx="4356100" cy="577850"/>
          </a:xfrm>
          <a:prstGeom prst="roundRect">
            <a:avLst>
              <a:gd name="adj" fmla="val 50000"/>
            </a:avLst>
          </a:prstGeom>
          <a:gradFill rotWithShape="1">
            <a:gsLst>
              <a:gs pos="0">
                <a:srgbClr val="FFFF00"/>
              </a:gs>
              <a:gs pos="100000">
                <a:srgbClr val="767600"/>
              </a:gs>
            </a:gsLst>
            <a:lin ang="5400000" scaled="1"/>
          </a:gradFill>
          <a:ln w="28575">
            <a:solidFill>
              <a:schemeClr val="bg2"/>
            </a:solidFill>
            <a:rou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ctr" eaLnBrk="1" hangingPunct="1"/>
            <a:r>
              <a:rPr lang="zh-CN" altLang="en-US" sz="2800" b="1"/>
              <a:t>项目开发说明</a:t>
            </a:r>
            <a:endParaRPr lang="zh-CN" altLang="en-US" sz="2800" b="1"/>
          </a:p>
        </p:txBody>
      </p:sp>
      <p:sp>
        <p:nvSpPr>
          <p:cNvPr id="17413" name="AutoShape 5"/>
          <p:cNvSpPr>
            <a:spLocks noChangeArrowheads="1"/>
          </p:cNvSpPr>
          <p:nvPr/>
        </p:nvSpPr>
        <p:spPr bwMode="auto">
          <a:xfrm>
            <a:off x="3636461" y="2638197"/>
            <a:ext cx="3384550" cy="575945"/>
          </a:xfrm>
          <a:prstGeom prst="roundRect">
            <a:avLst>
              <a:gd name="adj" fmla="val 50000"/>
            </a:avLst>
          </a:prstGeom>
          <a:gradFill rotWithShape="1">
            <a:gsLst>
              <a:gs pos="0">
                <a:srgbClr val="FFFF00"/>
              </a:gs>
              <a:gs pos="100000">
                <a:srgbClr val="767600"/>
              </a:gs>
            </a:gsLst>
            <a:lin ang="5400000" scaled="1"/>
          </a:gradFill>
          <a:ln w="28575">
            <a:solidFill>
              <a:schemeClr val="bg2"/>
            </a:solidFill>
            <a:rou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ctr" eaLnBrk="1" hangingPunct="1"/>
            <a:r>
              <a:rPr lang="zh-CN" altLang="en-US" sz="2800" b="1"/>
              <a:t>选题 </a:t>
            </a:r>
            <a:endParaRPr lang="zh-CN" altLang="en-US" sz="2800" b="1"/>
          </a:p>
        </p:txBody>
      </p:sp>
      <p:sp>
        <p:nvSpPr>
          <p:cNvPr id="17414" name="AutoShape 6"/>
          <p:cNvSpPr>
            <a:spLocks noChangeArrowheads="1"/>
          </p:cNvSpPr>
          <p:nvPr/>
        </p:nvSpPr>
        <p:spPr bwMode="auto">
          <a:xfrm>
            <a:off x="3277686" y="1590447"/>
            <a:ext cx="3311525" cy="625475"/>
          </a:xfrm>
          <a:prstGeom prst="roundRect">
            <a:avLst>
              <a:gd name="adj" fmla="val 50000"/>
            </a:avLst>
          </a:prstGeom>
          <a:gradFill rotWithShape="1">
            <a:gsLst>
              <a:gs pos="0">
                <a:srgbClr val="FFFF00"/>
              </a:gs>
              <a:gs pos="100000">
                <a:srgbClr val="767600"/>
              </a:gs>
            </a:gsLst>
            <a:lin ang="5400000" scaled="1"/>
          </a:gradFill>
          <a:ln w="28575">
            <a:solidFill>
              <a:schemeClr val="bg2"/>
            </a:solidFill>
            <a:rou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ctr" eaLnBrk="1" hangingPunct="1"/>
            <a:r>
              <a:rPr lang="zh-CN" altLang="en-US" sz="2800" b="1"/>
              <a:t>注意事项 </a:t>
            </a:r>
            <a:endParaRPr lang="zh-CN" altLang="en-US" sz="2800" b="1"/>
          </a:p>
        </p:txBody>
      </p:sp>
      <p:grpSp>
        <p:nvGrpSpPr>
          <p:cNvPr id="17415" name="Group 7"/>
          <p:cNvGrpSpPr/>
          <p:nvPr/>
        </p:nvGrpSpPr>
        <p:grpSpPr bwMode="auto">
          <a:xfrm>
            <a:off x="2478856" y="1556792"/>
            <a:ext cx="581025" cy="614680"/>
            <a:chOff x="1470025" y="2060575"/>
            <a:chExt cx="581025" cy="614680"/>
          </a:xfrm>
        </p:grpSpPr>
        <p:sp>
          <p:nvSpPr>
            <p:cNvPr id="21535" name="Oval 8"/>
            <p:cNvSpPr>
              <a:spLocks noChangeArrowheads="1"/>
            </p:cNvSpPr>
            <p:nvPr/>
          </p:nvSpPr>
          <p:spPr bwMode="auto">
            <a:xfrm>
              <a:off x="1470025" y="2060575"/>
              <a:ext cx="581025" cy="614680"/>
            </a:xfrm>
            <a:prstGeom prst="ellipse">
              <a:avLst/>
            </a:prstGeom>
            <a:gradFill rotWithShape="1">
              <a:gsLst>
                <a:gs pos="0">
                  <a:srgbClr val="767676"/>
                </a:gs>
                <a:gs pos="50000">
                  <a:srgbClr val="FFFFFF"/>
                </a:gs>
                <a:gs pos="100000">
                  <a:srgbClr val="767676"/>
                </a:gs>
              </a:gsLst>
              <a:lin ang="5400000" scaled="1"/>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1" hangingPunct="1"/>
              <a:endParaRPr lang="zh-CN" altLang="en-US"/>
            </a:p>
          </p:txBody>
        </p:sp>
        <p:sp>
          <p:nvSpPr>
            <p:cNvPr id="21536" name="Oval 9"/>
            <p:cNvSpPr>
              <a:spLocks noChangeArrowheads="1"/>
            </p:cNvSpPr>
            <p:nvPr/>
          </p:nvSpPr>
          <p:spPr bwMode="auto">
            <a:xfrm>
              <a:off x="1503045" y="2095500"/>
              <a:ext cx="514350" cy="544195"/>
            </a:xfrm>
            <a:prstGeom prst="ellipse">
              <a:avLst/>
            </a:prstGeom>
            <a:gradFill rotWithShape="1">
              <a:gsLst>
                <a:gs pos="0">
                  <a:srgbClr val="A2A2A2"/>
                </a:gs>
                <a:gs pos="50000">
                  <a:srgbClr val="FFFFFF"/>
                </a:gs>
                <a:gs pos="100000">
                  <a:srgbClr val="A2A2A2"/>
                </a:gs>
              </a:gsLst>
              <a:lin ang="0" scaled="1"/>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1" hangingPunct="1"/>
              <a:endParaRPr lang="zh-CN" altLang="en-US"/>
            </a:p>
          </p:txBody>
        </p:sp>
        <p:sp>
          <p:nvSpPr>
            <p:cNvPr id="17418" name="Oval 10"/>
            <p:cNvSpPr>
              <a:spLocks noChangeArrowheads="1"/>
            </p:cNvSpPr>
            <p:nvPr/>
          </p:nvSpPr>
          <p:spPr bwMode="auto">
            <a:xfrm>
              <a:off x="1533525" y="2127250"/>
              <a:ext cx="611505" cy="48069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eaLnBrk="1" hangingPunct="1">
                <a:defRPr/>
              </a:pPr>
              <a:endParaRPr lang="zh-CN" altLang="en-US">
                <a:latin typeface="Arial" panose="020B0604020202020204" pitchFamily="34" charset="0"/>
              </a:endParaRPr>
            </a:p>
          </p:txBody>
        </p:sp>
        <p:sp>
          <p:nvSpPr>
            <p:cNvPr id="21538" name="Oval 11"/>
            <p:cNvSpPr>
              <a:spLocks noChangeArrowheads="1"/>
            </p:cNvSpPr>
            <p:nvPr/>
          </p:nvSpPr>
          <p:spPr bwMode="auto">
            <a:xfrm>
              <a:off x="1533525" y="2127250"/>
              <a:ext cx="611505" cy="480695"/>
            </a:xfrm>
            <a:prstGeom prst="ellipse">
              <a:avLst/>
            </a:prstGeom>
            <a:gradFill rotWithShape="1">
              <a:gsLst>
                <a:gs pos="0">
                  <a:srgbClr val="000000"/>
                </a:gs>
                <a:gs pos="100000">
                  <a:srgbClr val="FFCC00"/>
                </a:gs>
              </a:gsLst>
              <a:lin ang="2700000" scaled="1"/>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eaLnBrk="1" hangingPunct="1"/>
              <a:endParaRPr lang="zh-CN" altLang="en-US"/>
            </a:p>
          </p:txBody>
        </p:sp>
        <p:sp>
          <p:nvSpPr>
            <p:cNvPr id="17420" name="Oval 12"/>
            <p:cNvSpPr>
              <a:spLocks noChangeArrowheads="1"/>
            </p:cNvSpPr>
            <p:nvPr/>
          </p:nvSpPr>
          <p:spPr bwMode="auto">
            <a:xfrm>
              <a:off x="1563370" y="2159000"/>
              <a:ext cx="393700" cy="417830"/>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eaLnBrk="1" hangingPunct="1">
                <a:defRPr/>
              </a:pPr>
              <a:endParaRPr lang="zh-CN" altLang="en-US">
                <a:latin typeface="Arial" panose="020B0604020202020204" pitchFamily="34" charset="0"/>
              </a:endParaRPr>
            </a:p>
          </p:txBody>
        </p:sp>
        <p:sp>
          <p:nvSpPr>
            <p:cNvPr id="21540" name="Oval 13"/>
            <p:cNvSpPr>
              <a:spLocks noChangeArrowheads="1"/>
            </p:cNvSpPr>
            <p:nvPr/>
          </p:nvSpPr>
          <p:spPr bwMode="auto">
            <a:xfrm>
              <a:off x="1563370" y="2159000"/>
              <a:ext cx="394335" cy="417830"/>
            </a:xfrm>
            <a:prstGeom prst="ellipse">
              <a:avLst/>
            </a:prstGeom>
            <a:gradFill rotWithShape="1">
              <a:gsLst>
                <a:gs pos="0">
                  <a:srgbClr val="FFCC00"/>
                </a:gs>
                <a:gs pos="100000">
                  <a:srgbClr val="7C6300"/>
                </a:gs>
              </a:gsLst>
              <a:lin ang="2700000" scaled="1"/>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eaLnBrk="1" hangingPunct="1"/>
              <a:endParaRPr lang="zh-CN" altLang="en-US"/>
            </a:p>
          </p:txBody>
        </p:sp>
      </p:grpSp>
      <p:grpSp>
        <p:nvGrpSpPr>
          <p:cNvPr id="17422" name="Group 14"/>
          <p:cNvGrpSpPr/>
          <p:nvPr/>
        </p:nvGrpSpPr>
        <p:grpSpPr bwMode="auto">
          <a:xfrm>
            <a:off x="2988761" y="3750717"/>
            <a:ext cx="581025" cy="614680"/>
            <a:chOff x="1979930" y="4254500"/>
            <a:chExt cx="581025" cy="614680"/>
          </a:xfrm>
        </p:grpSpPr>
        <p:sp>
          <p:nvSpPr>
            <p:cNvPr id="21529" name="Oval 15"/>
            <p:cNvSpPr>
              <a:spLocks noChangeArrowheads="1"/>
            </p:cNvSpPr>
            <p:nvPr/>
          </p:nvSpPr>
          <p:spPr bwMode="auto">
            <a:xfrm>
              <a:off x="1979930" y="4254500"/>
              <a:ext cx="581025" cy="614680"/>
            </a:xfrm>
            <a:prstGeom prst="ellipse">
              <a:avLst/>
            </a:prstGeom>
            <a:gradFill rotWithShape="1">
              <a:gsLst>
                <a:gs pos="0">
                  <a:srgbClr val="767676"/>
                </a:gs>
                <a:gs pos="50000">
                  <a:srgbClr val="FFFFFF"/>
                </a:gs>
                <a:gs pos="100000">
                  <a:srgbClr val="767676"/>
                </a:gs>
              </a:gsLst>
              <a:lin ang="5400000" scaled="1"/>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1" hangingPunct="1"/>
              <a:endParaRPr lang="zh-CN" altLang="en-US"/>
            </a:p>
          </p:txBody>
        </p:sp>
        <p:sp>
          <p:nvSpPr>
            <p:cNvPr id="21530" name="Oval 16"/>
            <p:cNvSpPr>
              <a:spLocks noChangeArrowheads="1"/>
            </p:cNvSpPr>
            <p:nvPr/>
          </p:nvSpPr>
          <p:spPr bwMode="auto">
            <a:xfrm>
              <a:off x="2012950" y="4289425"/>
              <a:ext cx="514350" cy="544195"/>
            </a:xfrm>
            <a:prstGeom prst="ellipse">
              <a:avLst/>
            </a:prstGeom>
            <a:gradFill rotWithShape="1">
              <a:gsLst>
                <a:gs pos="0">
                  <a:srgbClr val="A2A2A2"/>
                </a:gs>
                <a:gs pos="50000">
                  <a:srgbClr val="FFFFFF"/>
                </a:gs>
                <a:gs pos="100000">
                  <a:srgbClr val="A2A2A2"/>
                </a:gs>
              </a:gsLst>
              <a:lin ang="0" scaled="1"/>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1" hangingPunct="1"/>
              <a:endParaRPr lang="zh-CN" altLang="en-US"/>
            </a:p>
          </p:txBody>
        </p:sp>
        <p:sp>
          <p:nvSpPr>
            <p:cNvPr id="17425" name="Oval 17"/>
            <p:cNvSpPr>
              <a:spLocks noChangeArrowheads="1"/>
            </p:cNvSpPr>
            <p:nvPr/>
          </p:nvSpPr>
          <p:spPr bwMode="auto">
            <a:xfrm>
              <a:off x="2043430" y="4321175"/>
              <a:ext cx="611505" cy="48069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eaLnBrk="1" hangingPunct="1">
                <a:defRPr/>
              </a:pPr>
              <a:endParaRPr lang="zh-CN" altLang="en-US">
                <a:latin typeface="Arial" panose="020B0604020202020204" pitchFamily="34" charset="0"/>
              </a:endParaRPr>
            </a:p>
          </p:txBody>
        </p:sp>
        <p:sp>
          <p:nvSpPr>
            <p:cNvPr id="21532" name="Oval 18"/>
            <p:cNvSpPr>
              <a:spLocks noChangeArrowheads="1"/>
            </p:cNvSpPr>
            <p:nvPr/>
          </p:nvSpPr>
          <p:spPr bwMode="auto">
            <a:xfrm>
              <a:off x="2042795" y="4321175"/>
              <a:ext cx="611505" cy="480695"/>
            </a:xfrm>
            <a:prstGeom prst="ellipse">
              <a:avLst/>
            </a:prstGeom>
            <a:gradFill rotWithShape="1">
              <a:gsLst>
                <a:gs pos="0">
                  <a:srgbClr val="21B3E1"/>
                </a:gs>
                <a:gs pos="100000">
                  <a:srgbClr val="0F5368"/>
                </a:gs>
              </a:gsLst>
              <a:lin ang="5400000" scaled="1"/>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eaLnBrk="1" hangingPunct="1"/>
              <a:endParaRPr lang="zh-CN" altLang="en-US"/>
            </a:p>
          </p:txBody>
        </p:sp>
        <p:sp>
          <p:nvSpPr>
            <p:cNvPr id="17427" name="Oval 19"/>
            <p:cNvSpPr>
              <a:spLocks noChangeArrowheads="1"/>
            </p:cNvSpPr>
            <p:nvPr/>
          </p:nvSpPr>
          <p:spPr bwMode="auto">
            <a:xfrm>
              <a:off x="2073275" y="4352925"/>
              <a:ext cx="393700" cy="417830"/>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eaLnBrk="1" hangingPunct="1">
                <a:defRPr/>
              </a:pPr>
              <a:endParaRPr lang="zh-CN" altLang="en-US">
                <a:latin typeface="Arial" panose="020B0604020202020204" pitchFamily="34" charset="0"/>
              </a:endParaRPr>
            </a:p>
          </p:txBody>
        </p:sp>
        <p:sp>
          <p:nvSpPr>
            <p:cNvPr id="21534" name="Oval 20"/>
            <p:cNvSpPr>
              <a:spLocks noChangeArrowheads="1"/>
            </p:cNvSpPr>
            <p:nvPr/>
          </p:nvSpPr>
          <p:spPr bwMode="auto">
            <a:xfrm>
              <a:off x="2072640" y="4352925"/>
              <a:ext cx="394335" cy="417830"/>
            </a:xfrm>
            <a:prstGeom prst="ellipse">
              <a:avLst/>
            </a:prstGeom>
            <a:gradFill rotWithShape="1">
              <a:gsLst>
                <a:gs pos="0">
                  <a:srgbClr val="21B3E1"/>
                </a:gs>
                <a:gs pos="100000">
                  <a:srgbClr val="10576D"/>
                </a:gs>
              </a:gsLst>
              <a:lin ang="2700000" scaled="1"/>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eaLnBrk="1" hangingPunct="1"/>
              <a:endParaRPr lang="zh-CN" altLang="en-US"/>
            </a:p>
          </p:txBody>
        </p:sp>
      </p:grpSp>
      <p:grpSp>
        <p:nvGrpSpPr>
          <p:cNvPr id="17429" name="Group 21"/>
          <p:cNvGrpSpPr/>
          <p:nvPr/>
        </p:nvGrpSpPr>
        <p:grpSpPr bwMode="auto">
          <a:xfrm>
            <a:off x="2412181" y="4870222"/>
            <a:ext cx="581025" cy="614045"/>
            <a:chOff x="1403350" y="5374005"/>
            <a:chExt cx="581025" cy="614045"/>
          </a:xfrm>
        </p:grpSpPr>
        <p:sp>
          <p:nvSpPr>
            <p:cNvPr id="21523" name="Oval 22"/>
            <p:cNvSpPr>
              <a:spLocks noChangeArrowheads="1"/>
            </p:cNvSpPr>
            <p:nvPr/>
          </p:nvSpPr>
          <p:spPr bwMode="auto">
            <a:xfrm>
              <a:off x="1403350" y="5374005"/>
              <a:ext cx="581025" cy="614045"/>
            </a:xfrm>
            <a:prstGeom prst="ellipse">
              <a:avLst/>
            </a:prstGeom>
            <a:gradFill rotWithShape="1">
              <a:gsLst>
                <a:gs pos="0">
                  <a:srgbClr val="767676"/>
                </a:gs>
                <a:gs pos="50000">
                  <a:srgbClr val="FFFFFF"/>
                </a:gs>
                <a:gs pos="100000">
                  <a:srgbClr val="767676"/>
                </a:gs>
              </a:gsLst>
              <a:lin ang="5400000" scaled="1"/>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1" hangingPunct="1"/>
              <a:endParaRPr lang="zh-CN" altLang="en-US"/>
            </a:p>
          </p:txBody>
        </p:sp>
        <p:sp>
          <p:nvSpPr>
            <p:cNvPr id="21524" name="Oval 23"/>
            <p:cNvSpPr>
              <a:spLocks noChangeArrowheads="1"/>
            </p:cNvSpPr>
            <p:nvPr/>
          </p:nvSpPr>
          <p:spPr bwMode="auto">
            <a:xfrm>
              <a:off x="1436370" y="5408295"/>
              <a:ext cx="514350" cy="544195"/>
            </a:xfrm>
            <a:prstGeom prst="ellipse">
              <a:avLst/>
            </a:prstGeom>
            <a:gradFill rotWithShape="1">
              <a:gsLst>
                <a:gs pos="0">
                  <a:srgbClr val="A2A2A2"/>
                </a:gs>
                <a:gs pos="50000">
                  <a:srgbClr val="FFFFFF"/>
                </a:gs>
                <a:gs pos="100000">
                  <a:srgbClr val="A2A2A2"/>
                </a:gs>
              </a:gsLst>
              <a:lin ang="0" scaled="1"/>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1" hangingPunct="1"/>
              <a:endParaRPr lang="zh-CN" altLang="en-US"/>
            </a:p>
          </p:txBody>
        </p:sp>
        <p:sp>
          <p:nvSpPr>
            <p:cNvPr id="17432" name="Oval 24"/>
            <p:cNvSpPr>
              <a:spLocks noChangeArrowheads="1"/>
            </p:cNvSpPr>
            <p:nvPr/>
          </p:nvSpPr>
          <p:spPr bwMode="auto">
            <a:xfrm>
              <a:off x="1466850" y="5440045"/>
              <a:ext cx="611505" cy="48069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eaLnBrk="1" hangingPunct="1">
                <a:defRPr/>
              </a:pPr>
              <a:endParaRPr lang="zh-CN" altLang="en-US">
                <a:latin typeface="Arial" panose="020B0604020202020204" pitchFamily="34" charset="0"/>
              </a:endParaRPr>
            </a:p>
          </p:txBody>
        </p:sp>
        <p:sp>
          <p:nvSpPr>
            <p:cNvPr id="21526" name="Oval 25"/>
            <p:cNvSpPr>
              <a:spLocks noChangeArrowheads="1"/>
            </p:cNvSpPr>
            <p:nvPr/>
          </p:nvSpPr>
          <p:spPr bwMode="auto">
            <a:xfrm>
              <a:off x="1466850" y="5440680"/>
              <a:ext cx="611505" cy="480695"/>
            </a:xfrm>
            <a:prstGeom prst="ellipse">
              <a:avLst/>
            </a:prstGeom>
            <a:gradFill rotWithShape="1">
              <a:gsLst>
                <a:gs pos="0">
                  <a:srgbClr val="000000"/>
                </a:gs>
                <a:gs pos="100000">
                  <a:srgbClr val="8D67E1"/>
                </a:gs>
              </a:gsLst>
              <a:lin ang="2700000" scaled="1"/>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eaLnBrk="1" hangingPunct="1"/>
              <a:endParaRPr lang="zh-CN" altLang="en-US"/>
            </a:p>
          </p:txBody>
        </p:sp>
        <p:sp>
          <p:nvSpPr>
            <p:cNvPr id="17434" name="Oval 26"/>
            <p:cNvSpPr>
              <a:spLocks noChangeArrowheads="1"/>
            </p:cNvSpPr>
            <p:nvPr/>
          </p:nvSpPr>
          <p:spPr bwMode="auto">
            <a:xfrm>
              <a:off x="1496695" y="5472430"/>
              <a:ext cx="393700" cy="417830"/>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eaLnBrk="1" hangingPunct="1">
                <a:defRPr/>
              </a:pPr>
              <a:endParaRPr lang="zh-CN" altLang="en-US">
                <a:latin typeface="Arial" panose="020B0604020202020204" pitchFamily="34" charset="0"/>
              </a:endParaRPr>
            </a:p>
          </p:txBody>
        </p:sp>
        <p:sp>
          <p:nvSpPr>
            <p:cNvPr id="21528" name="Oval 27"/>
            <p:cNvSpPr>
              <a:spLocks noChangeArrowheads="1"/>
            </p:cNvSpPr>
            <p:nvPr/>
          </p:nvSpPr>
          <p:spPr bwMode="auto">
            <a:xfrm>
              <a:off x="1496695" y="5472430"/>
              <a:ext cx="394335" cy="417830"/>
            </a:xfrm>
            <a:prstGeom prst="ellipse">
              <a:avLst/>
            </a:prstGeom>
            <a:gradFill rotWithShape="1">
              <a:gsLst>
                <a:gs pos="0">
                  <a:srgbClr val="8D67E1"/>
                </a:gs>
                <a:gs pos="100000">
                  <a:srgbClr val="45326D"/>
                </a:gs>
              </a:gsLst>
              <a:lin ang="2700000" scaled="1"/>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eaLnBrk="1" hangingPunct="1"/>
              <a:endParaRPr lang="zh-CN" altLang="en-US"/>
            </a:p>
          </p:txBody>
        </p:sp>
      </p:grpSp>
      <p:grpSp>
        <p:nvGrpSpPr>
          <p:cNvPr id="17436" name="Group 28"/>
          <p:cNvGrpSpPr/>
          <p:nvPr/>
        </p:nvGrpSpPr>
        <p:grpSpPr bwMode="auto">
          <a:xfrm>
            <a:off x="2988761" y="2638197"/>
            <a:ext cx="542925" cy="614045"/>
            <a:chOff x="1979930" y="3141980"/>
            <a:chExt cx="542925" cy="614045"/>
          </a:xfrm>
        </p:grpSpPr>
        <p:sp>
          <p:nvSpPr>
            <p:cNvPr id="21517" name="Oval 29"/>
            <p:cNvSpPr>
              <a:spLocks noChangeArrowheads="1"/>
            </p:cNvSpPr>
            <p:nvPr/>
          </p:nvSpPr>
          <p:spPr bwMode="auto">
            <a:xfrm>
              <a:off x="1979930" y="3141980"/>
              <a:ext cx="542925" cy="614045"/>
            </a:xfrm>
            <a:prstGeom prst="ellipse">
              <a:avLst/>
            </a:prstGeom>
            <a:gradFill rotWithShape="1">
              <a:gsLst>
                <a:gs pos="0">
                  <a:srgbClr val="767676"/>
                </a:gs>
                <a:gs pos="50000">
                  <a:srgbClr val="FFFFFF"/>
                </a:gs>
                <a:gs pos="100000">
                  <a:srgbClr val="767676"/>
                </a:gs>
              </a:gsLst>
              <a:lin ang="5400000" scaled="1"/>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1" hangingPunct="1"/>
              <a:endParaRPr lang="zh-CN" altLang="en-US"/>
            </a:p>
          </p:txBody>
        </p:sp>
        <p:sp>
          <p:nvSpPr>
            <p:cNvPr id="21518" name="Oval 30"/>
            <p:cNvSpPr>
              <a:spLocks noChangeArrowheads="1"/>
            </p:cNvSpPr>
            <p:nvPr/>
          </p:nvSpPr>
          <p:spPr bwMode="auto">
            <a:xfrm>
              <a:off x="2010410" y="3176270"/>
              <a:ext cx="480695" cy="544195"/>
            </a:xfrm>
            <a:prstGeom prst="ellipse">
              <a:avLst/>
            </a:prstGeom>
            <a:gradFill rotWithShape="1">
              <a:gsLst>
                <a:gs pos="0">
                  <a:srgbClr val="A2A2A2"/>
                </a:gs>
                <a:gs pos="50000">
                  <a:srgbClr val="FFFFFF"/>
                </a:gs>
                <a:gs pos="100000">
                  <a:srgbClr val="A2A2A2"/>
                </a:gs>
              </a:gsLst>
              <a:lin ang="0" scaled="1"/>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1" hangingPunct="1"/>
              <a:endParaRPr lang="zh-CN" altLang="en-US"/>
            </a:p>
          </p:txBody>
        </p:sp>
        <p:sp>
          <p:nvSpPr>
            <p:cNvPr id="17439" name="Oval 31"/>
            <p:cNvSpPr>
              <a:spLocks noChangeArrowheads="1"/>
            </p:cNvSpPr>
            <p:nvPr/>
          </p:nvSpPr>
          <p:spPr bwMode="auto">
            <a:xfrm>
              <a:off x="2038350" y="3208020"/>
              <a:ext cx="607060" cy="48069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eaLnBrk="1" hangingPunct="1">
                <a:defRPr/>
              </a:pPr>
              <a:endParaRPr lang="zh-CN" altLang="en-US">
                <a:latin typeface="Arial" panose="020B0604020202020204" pitchFamily="34" charset="0"/>
              </a:endParaRPr>
            </a:p>
          </p:txBody>
        </p:sp>
        <p:sp>
          <p:nvSpPr>
            <p:cNvPr id="21520" name="Oval 32"/>
            <p:cNvSpPr>
              <a:spLocks noChangeArrowheads="1"/>
            </p:cNvSpPr>
            <p:nvPr/>
          </p:nvSpPr>
          <p:spPr bwMode="auto">
            <a:xfrm>
              <a:off x="2038985" y="3208655"/>
              <a:ext cx="607060" cy="480695"/>
            </a:xfrm>
            <a:prstGeom prst="ellipse">
              <a:avLst/>
            </a:prstGeom>
            <a:gradFill rotWithShape="1">
              <a:gsLst>
                <a:gs pos="0">
                  <a:srgbClr val="000000"/>
                </a:gs>
                <a:gs pos="100000">
                  <a:srgbClr val="E35E23"/>
                </a:gs>
              </a:gsLst>
              <a:lin ang="2700000" scaled="1"/>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eaLnBrk="1" hangingPunct="1"/>
              <a:endParaRPr lang="zh-CN" altLang="en-US"/>
            </a:p>
          </p:txBody>
        </p:sp>
        <p:sp>
          <p:nvSpPr>
            <p:cNvPr id="17441" name="Oval 33"/>
            <p:cNvSpPr>
              <a:spLocks noChangeArrowheads="1"/>
            </p:cNvSpPr>
            <p:nvPr/>
          </p:nvSpPr>
          <p:spPr bwMode="auto">
            <a:xfrm>
              <a:off x="2066925" y="3240405"/>
              <a:ext cx="368300" cy="417830"/>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eaLnBrk="1" hangingPunct="1">
                <a:defRPr/>
              </a:pPr>
              <a:endParaRPr lang="zh-CN" altLang="en-US">
                <a:latin typeface="Arial" panose="020B0604020202020204" pitchFamily="34" charset="0"/>
              </a:endParaRPr>
            </a:p>
          </p:txBody>
        </p:sp>
        <p:sp>
          <p:nvSpPr>
            <p:cNvPr id="21522" name="Oval 34"/>
            <p:cNvSpPr>
              <a:spLocks noChangeArrowheads="1"/>
            </p:cNvSpPr>
            <p:nvPr/>
          </p:nvSpPr>
          <p:spPr bwMode="auto">
            <a:xfrm>
              <a:off x="2066925" y="3240405"/>
              <a:ext cx="368300" cy="417830"/>
            </a:xfrm>
            <a:prstGeom prst="ellipse">
              <a:avLst/>
            </a:prstGeom>
            <a:gradFill rotWithShape="1">
              <a:gsLst>
                <a:gs pos="0">
                  <a:srgbClr val="E35E23"/>
                </a:gs>
                <a:gs pos="100000">
                  <a:srgbClr val="6E2E11"/>
                </a:gs>
              </a:gsLst>
              <a:lin ang="2700000" scaled="1"/>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eaLnBrk="1" hangingPunct="1"/>
              <a:endParaRPr lang="zh-CN" altLang="en-US"/>
            </a:p>
          </p:txBody>
        </p:sp>
      </p:grpSp>
      <p:sp>
        <p:nvSpPr>
          <p:cNvPr id="17444" name="AutoShape 36"/>
          <p:cNvSpPr>
            <a:spLocks noChangeArrowheads="1"/>
          </p:cNvSpPr>
          <p:nvPr/>
        </p:nvSpPr>
        <p:spPr bwMode="auto">
          <a:xfrm>
            <a:off x="3277686" y="4941342"/>
            <a:ext cx="5398770" cy="577850"/>
          </a:xfrm>
          <a:prstGeom prst="roundRect">
            <a:avLst>
              <a:gd name="adj" fmla="val 50000"/>
            </a:avLst>
          </a:prstGeom>
          <a:gradFill rotWithShape="1">
            <a:gsLst>
              <a:gs pos="0">
                <a:srgbClr val="FFFF00"/>
              </a:gs>
              <a:gs pos="100000">
                <a:srgbClr val="767600"/>
              </a:gs>
            </a:gsLst>
            <a:lin ang="5400000" scaled="1"/>
          </a:gradFill>
          <a:ln w="28575">
            <a:solidFill>
              <a:schemeClr val="bg2"/>
            </a:solidFill>
            <a:rou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ctr" eaLnBrk="1" hangingPunct="1"/>
            <a:r>
              <a:rPr lang="zh-CN" altLang="en-US" sz="2800" b="1"/>
              <a:t>实施过程 </a:t>
            </a:r>
            <a:endParaRPr lang="zh-CN" altLang="en-US" sz="2800" b="1"/>
          </a:p>
        </p:txBody>
      </p:sp>
      <p:sp>
        <p:nvSpPr>
          <p:cNvPr id="38" name="Rectangle 2"/>
          <p:cNvSpPr txBox="1">
            <a:spLocks noRot="1" noChangeArrowheads="1"/>
          </p:cNvSpPr>
          <p:nvPr/>
        </p:nvSpPr>
        <p:spPr>
          <a:xfrm>
            <a:off x="2267743" y="116632"/>
            <a:ext cx="6768753" cy="792088"/>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r>
              <a:rPr lang="zh-CN" altLang="en-US" sz="3600" b="1" dirty="0">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实施方法</a:t>
            </a:r>
            <a:endParaRPr lang="zh-CN" altLang="en-US" sz="3600" b="1" dirty="0">
              <a:effectLst>
                <a:outerShdw blurRad="38100" dist="38100" dir="2700000" algn="tl">
                  <a:srgbClr val="000000">
                    <a:alpha val="43137"/>
                  </a:srgbClr>
                </a:outerShdw>
              </a:effectLst>
              <a:latin typeface="楷体" panose="02010609060101010101" pitchFamily="49" charset="-122"/>
              <a:ea typeface="楷体" panose="02010609060101010101" pitchFamily="49" charset="-122"/>
            </a:endParaRPr>
          </a:p>
        </p:txBody>
      </p:sp>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2"/>
          <p:cNvSpPr txBox="1">
            <a:spLocks noChangeArrowheads="1"/>
          </p:cNvSpPr>
          <p:nvPr/>
        </p:nvSpPr>
        <p:spPr bwMode="auto">
          <a:xfrm>
            <a:off x="395605" y="1000849"/>
            <a:ext cx="2880995" cy="698500"/>
          </a:xfrm>
          <a:prstGeom prst="rect">
            <a:avLst/>
          </a:prstGeom>
          <a:gradFill rotWithShape="1">
            <a:gsLst>
              <a:gs pos="0">
                <a:srgbClr val="FFFF00"/>
              </a:gs>
              <a:gs pos="100000">
                <a:srgbClr val="767600"/>
              </a:gs>
            </a:gsLst>
            <a:lin ang="5400000" scaled="1"/>
          </a:gradFill>
          <a:ln w="28575">
            <a:solidFill>
              <a:schemeClr val="bg2"/>
            </a:solidFill>
            <a:miter lim="800000"/>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b="1"/>
              <a:t>1.</a:t>
            </a:r>
            <a:r>
              <a:rPr lang="zh-CN" altLang="en-US" sz="2800" b="1"/>
              <a:t>注意事项</a:t>
            </a:r>
            <a:endParaRPr lang="zh-CN" altLang="en-US" sz="2800" b="1"/>
          </a:p>
        </p:txBody>
      </p:sp>
      <p:sp>
        <p:nvSpPr>
          <p:cNvPr id="18435" name="Text Box 3"/>
          <p:cNvSpPr txBox="1">
            <a:spLocks noChangeArrowheads="1"/>
          </p:cNvSpPr>
          <p:nvPr/>
        </p:nvSpPr>
        <p:spPr bwMode="auto">
          <a:xfrm>
            <a:off x="1116330" y="2009229"/>
            <a:ext cx="2663825" cy="648970"/>
          </a:xfrm>
          <a:prstGeom prst="rect">
            <a:avLst/>
          </a:prstGeom>
          <a:gradFill rotWithShape="1">
            <a:gsLst>
              <a:gs pos="0">
                <a:srgbClr val="FFFF00"/>
              </a:gs>
              <a:gs pos="100000">
                <a:srgbClr val="767600"/>
              </a:gs>
            </a:gsLst>
            <a:lin ang="5400000" scaled="1"/>
          </a:gradFill>
          <a:ln w="28575">
            <a:solidFill>
              <a:schemeClr val="bg2"/>
            </a:solidFill>
            <a:miter lim="800000"/>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800" b="1"/>
              <a:t>必修实践课</a:t>
            </a:r>
            <a:endParaRPr lang="zh-CN" altLang="en-US" sz="2800" b="1"/>
          </a:p>
        </p:txBody>
      </p:sp>
      <p:sp>
        <p:nvSpPr>
          <p:cNvPr id="18436" name="Text Box 4"/>
          <p:cNvSpPr txBox="1">
            <a:spLocks noChangeArrowheads="1"/>
          </p:cNvSpPr>
          <p:nvPr/>
        </p:nvSpPr>
        <p:spPr bwMode="auto">
          <a:xfrm>
            <a:off x="3780155" y="2009229"/>
            <a:ext cx="2879725" cy="648970"/>
          </a:xfrm>
          <a:prstGeom prst="rect">
            <a:avLst/>
          </a:prstGeom>
          <a:gradFill rotWithShape="1">
            <a:gsLst>
              <a:gs pos="0">
                <a:srgbClr val="FFFF00"/>
              </a:gs>
              <a:gs pos="100000">
                <a:srgbClr val="767600"/>
              </a:gs>
            </a:gsLst>
            <a:lin ang="5400000" scaled="1"/>
          </a:gradFill>
          <a:ln w="28575">
            <a:solidFill>
              <a:schemeClr val="bg2"/>
            </a:solidFill>
            <a:miter lim="800000"/>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b="1"/>
              <a:t>32</a:t>
            </a:r>
            <a:r>
              <a:rPr lang="zh-CN" altLang="en-US" sz="2800" b="1"/>
              <a:t>学时</a:t>
            </a:r>
            <a:endParaRPr lang="zh-CN" altLang="en-US" sz="2800" b="1"/>
          </a:p>
        </p:txBody>
      </p:sp>
      <p:sp>
        <p:nvSpPr>
          <p:cNvPr id="18437" name="Text Box 5"/>
          <p:cNvSpPr txBox="1">
            <a:spLocks noChangeArrowheads="1"/>
          </p:cNvSpPr>
          <p:nvPr/>
        </p:nvSpPr>
        <p:spPr bwMode="auto">
          <a:xfrm>
            <a:off x="1116330" y="3016974"/>
            <a:ext cx="7487920" cy="771525"/>
          </a:xfrm>
          <a:prstGeom prst="rect">
            <a:avLst/>
          </a:prstGeom>
          <a:gradFill rotWithShape="1">
            <a:gsLst>
              <a:gs pos="0">
                <a:srgbClr val="FFFF00"/>
              </a:gs>
              <a:gs pos="100000">
                <a:srgbClr val="767600"/>
              </a:gs>
            </a:gsLst>
            <a:lin ang="5400000" scaled="1"/>
          </a:gradFill>
          <a:ln w="28575">
            <a:solidFill>
              <a:schemeClr val="bg2"/>
            </a:solidFill>
            <a:miter lim="800000"/>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a:t>（</a:t>
            </a:r>
            <a:r>
              <a:rPr lang="en-US" altLang="zh-CN" sz="2800" b="1"/>
              <a:t>1</a:t>
            </a:r>
            <a:r>
              <a:rPr lang="zh-CN" altLang="en-US" sz="2800" b="1"/>
              <a:t>）珍惜机会，多掌握处理问题途径与方法</a:t>
            </a:r>
            <a:endParaRPr lang="zh-CN" altLang="en-US" sz="2800" b="1"/>
          </a:p>
        </p:txBody>
      </p:sp>
      <p:sp>
        <p:nvSpPr>
          <p:cNvPr id="18438" name="Text Box 6"/>
          <p:cNvSpPr txBox="1">
            <a:spLocks noChangeArrowheads="1"/>
          </p:cNvSpPr>
          <p:nvPr/>
        </p:nvSpPr>
        <p:spPr bwMode="auto">
          <a:xfrm>
            <a:off x="1116330" y="3809454"/>
            <a:ext cx="7487920" cy="771525"/>
          </a:xfrm>
          <a:prstGeom prst="rect">
            <a:avLst/>
          </a:prstGeom>
          <a:gradFill rotWithShape="1">
            <a:gsLst>
              <a:gs pos="0">
                <a:srgbClr val="FFFF00"/>
              </a:gs>
              <a:gs pos="100000">
                <a:srgbClr val="767600"/>
              </a:gs>
            </a:gsLst>
            <a:lin ang="5400000" scaled="1"/>
          </a:gradFill>
          <a:ln w="28575">
            <a:solidFill>
              <a:schemeClr val="bg2"/>
            </a:solidFill>
            <a:miter lim="800000"/>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a:t>（</a:t>
            </a:r>
            <a:r>
              <a:rPr lang="en-US" altLang="zh-CN" sz="2800" b="1"/>
              <a:t>2</a:t>
            </a:r>
            <a:r>
              <a:rPr lang="zh-CN" altLang="en-US" sz="2800" b="1"/>
              <a:t>）遇到问题，查资料，独立分析解决</a:t>
            </a:r>
            <a:endParaRPr lang="zh-CN" altLang="en-US" sz="2800" b="1"/>
          </a:p>
        </p:txBody>
      </p:sp>
      <p:sp>
        <p:nvSpPr>
          <p:cNvPr id="18439" name="Text Box 7"/>
          <p:cNvSpPr txBox="1">
            <a:spLocks noChangeArrowheads="1"/>
          </p:cNvSpPr>
          <p:nvPr/>
        </p:nvSpPr>
        <p:spPr bwMode="auto">
          <a:xfrm>
            <a:off x="1116330" y="4601299"/>
            <a:ext cx="7487920" cy="771525"/>
          </a:xfrm>
          <a:prstGeom prst="rect">
            <a:avLst/>
          </a:prstGeom>
          <a:gradFill rotWithShape="1">
            <a:gsLst>
              <a:gs pos="0">
                <a:srgbClr val="FFFF00"/>
              </a:gs>
              <a:gs pos="100000">
                <a:srgbClr val="767600"/>
              </a:gs>
            </a:gsLst>
            <a:lin ang="5400000" scaled="1"/>
          </a:gradFill>
          <a:ln w="28575">
            <a:solidFill>
              <a:schemeClr val="bg2"/>
            </a:solidFill>
            <a:miter lim="800000"/>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a:t>（</a:t>
            </a:r>
            <a:r>
              <a:rPr lang="en-US" altLang="zh-CN" sz="2800" b="1"/>
              <a:t>3</a:t>
            </a:r>
            <a:r>
              <a:rPr lang="zh-CN" altLang="en-US" sz="2800" b="1"/>
              <a:t>）按时保质保量完成任务</a:t>
            </a:r>
            <a:endParaRPr lang="zh-CN" altLang="en-US" sz="2800" b="1"/>
          </a:p>
        </p:txBody>
      </p:sp>
      <p:sp>
        <p:nvSpPr>
          <p:cNvPr id="18440" name="Text Box 8"/>
          <p:cNvSpPr txBox="1">
            <a:spLocks noChangeArrowheads="1"/>
          </p:cNvSpPr>
          <p:nvPr/>
        </p:nvSpPr>
        <p:spPr bwMode="auto">
          <a:xfrm>
            <a:off x="1116330" y="5393779"/>
            <a:ext cx="7487920" cy="771525"/>
          </a:xfrm>
          <a:prstGeom prst="rect">
            <a:avLst/>
          </a:prstGeom>
          <a:gradFill rotWithShape="1">
            <a:gsLst>
              <a:gs pos="0">
                <a:srgbClr val="FFFF00"/>
              </a:gs>
              <a:gs pos="100000">
                <a:srgbClr val="767600"/>
              </a:gs>
            </a:gsLst>
            <a:lin ang="5400000" scaled="1"/>
          </a:gradFill>
          <a:ln w="28575">
            <a:solidFill>
              <a:schemeClr val="bg2"/>
            </a:solidFill>
            <a:miter lim="800000"/>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a:t>（</a:t>
            </a:r>
            <a:r>
              <a:rPr lang="en-US" altLang="zh-CN" sz="2800" b="1"/>
              <a:t>4</a:t>
            </a:r>
            <a:r>
              <a:rPr lang="zh-CN" altLang="en-US" sz="2800" b="1"/>
              <a:t>）团结互助</a:t>
            </a:r>
            <a:endParaRPr lang="zh-CN" altLang="en-US" sz="2800" b="1"/>
          </a:p>
        </p:txBody>
      </p:sp>
      <p:sp>
        <p:nvSpPr>
          <p:cNvPr id="10" name="Rectangle 2"/>
          <p:cNvSpPr txBox="1">
            <a:spLocks noRot="1" noChangeArrowheads="1"/>
          </p:cNvSpPr>
          <p:nvPr/>
        </p:nvSpPr>
        <p:spPr>
          <a:xfrm>
            <a:off x="2267743" y="116632"/>
            <a:ext cx="6768753" cy="792088"/>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r>
              <a:rPr lang="zh-CN" altLang="en-US" sz="3600" b="1" dirty="0">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实施方法</a:t>
            </a:r>
            <a:endParaRPr lang="zh-CN" altLang="en-US" sz="3600" b="1" dirty="0">
              <a:effectLst>
                <a:outerShdw blurRad="38100" dist="38100" dir="2700000" algn="tl">
                  <a:srgbClr val="000000">
                    <a:alpha val="43137"/>
                  </a:srgbClr>
                </a:outerShdw>
              </a:effectLst>
              <a:latin typeface="楷体" panose="02010609060101010101" pitchFamily="49" charset="-122"/>
              <a:ea typeface="楷体" panose="02010609060101010101" pitchFamily="49" charset="-122"/>
            </a:endParaRPr>
          </a:p>
        </p:txBody>
      </p:sp>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2"/>
          <p:cNvSpPr txBox="1">
            <a:spLocks noChangeArrowheads="1"/>
          </p:cNvSpPr>
          <p:nvPr/>
        </p:nvSpPr>
        <p:spPr bwMode="auto">
          <a:xfrm>
            <a:off x="755650" y="1146175"/>
            <a:ext cx="2684780" cy="698500"/>
          </a:xfrm>
          <a:prstGeom prst="rect">
            <a:avLst/>
          </a:prstGeom>
          <a:gradFill rotWithShape="1">
            <a:gsLst>
              <a:gs pos="0">
                <a:srgbClr val="FFFF00"/>
              </a:gs>
              <a:gs pos="100000">
                <a:srgbClr val="767600"/>
              </a:gs>
            </a:gsLst>
            <a:lin ang="5400000" scaled="1"/>
          </a:gradFill>
          <a:ln w="28575">
            <a:solidFill>
              <a:schemeClr val="bg2"/>
            </a:solidFill>
            <a:miter lim="800000"/>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b="1"/>
              <a:t>2.</a:t>
            </a:r>
            <a:r>
              <a:rPr lang="zh-CN" altLang="en-US" sz="2800" b="1"/>
              <a:t>选择课题</a:t>
            </a:r>
            <a:endParaRPr lang="zh-CN" altLang="en-US" sz="2800" b="1"/>
          </a:p>
        </p:txBody>
      </p:sp>
      <p:sp>
        <p:nvSpPr>
          <p:cNvPr id="19459" name="Text Box 3"/>
          <p:cNvSpPr txBox="1">
            <a:spLocks noChangeArrowheads="1"/>
          </p:cNvSpPr>
          <p:nvPr/>
        </p:nvSpPr>
        <p:spPr bwMode="auto">
          <a:xfrm>
            <a:off x="1764030" y="2492375"/>
            <a:ext cx="5113020" cy="771525"/>
          </a:xfrm>
          <a:prstGeom prst="rect">
            <a:avLst/>
          </a:prstGeom>
          <a:gradFill rotWithShape="1">
            <a:gsLst>
              <a:gs pos="0">
                <a:srgbClr val="FFFF00"/>
              </a:gs>
              <a:gs pos="100000">
                <a:srgbClr val="767600"/>
              </a:gs>
            </a:gsLst>
            <a:lin ang="5400000" scaled="1"/>
          </a:gradFill>
          <a:ln w="28575">
            <a:solidFill>
              <a:schemeClr val="bg2"/>
            </a:solidFill>
            <a:miter lim="800000"/>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a:t>（</a:t>
            </a:r>
            <a:r>
              <a:rPr lang="en-US" altLang="zh-CN" sz="2800" b="1"/>
              <a:t>1</a:t>
            </a:r>
            <a:r>
              <a:rPr lang="zh-CN" altLang="en-US" sz="2800" b="1"/>
              <a:t>）教师规定题目</a:t>
            </a:r>
            <a:endParaRPr lang="zh-CN" altLang="en-US" sz="2800" b="1"/>
          </a:p>
        </p:txBody>
      </p:sp>
      <p:sp>
        <p:nvSpPr>
          <p:cNvPr id="19460" name="Text Box 4"/>
          <p:cNvSpPr txBox="1">
            <a:spLocks noChangeArrowheads="1"/>
          </p:cNvSpPr>
          <p:nvPr/>
        </p:nvSpPr>
        <p:spPr bwMode="auto">
          <a:xfrm>
            <a:off x="1764030" y="3573780"/>
            <a:ext cx="5113020" cy="626745"/>
          </a:xfrm>
          <a:prstGeom prst="rect">
            <a:avLst/>
          </a:prstGeom>
          <a:gradFill rotWithShape="1">
            <a:gsLst>
              <a:gs pos="0">
                <a:srgbClr val="FFFF00"/>
              </a:gs>
              <a:gs pos="100000">
                <a:srgbClr val="767600"/>
              </a:gs>
            </a:gsLst>
            <a:lin ang="5400000" scaled="1"/>
          </a:gradFill>
          <a:ln w="28575">
            <a:solidFill>
              <a:schemeClr val="bg2"/>
            </a:solidFill>
            <a:miter lim="800000"/>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a:t>（</a:t>
            </a:r>
            <a:r>
              <a:rPr lang="en-US" altLang="zh-CN" sz="2800" b="1"/>
              <a:t>2</a:t>
            </a:r>
            <a:r>
              <a:rPr lang="zh-CN" altLang="en-US" sz="2800" b="1"/>
              <a:t>）自拟题目</a:t>
            </a:r>
            <a:endParaRPr lang="zh-CN" altLang="en-US" sz="2800" b="1"/>
          </a:p>
        </p:txBody>
      </p:sp>
      <p:sp>
        <p:nvSpPr>
          <p:cNvPr id="6" name="Rectangle 2"/>
          <p:cNvSpPr txBox="1">
            <a:spLocks noRot="1" noChangeArrowheads="1"/>
          </p:cNvSpPr>
          <p:nvPr/>
        </p:nvSpPr>
        <p:spPr>
          <a:xfrm>
            <a:off x="2267743" y="116632"/>
            <a:ext cx="6768753" cy="792088"/>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r>
              <a:rPr lang="zh-CN" altLang="en-US" sz="3600" b="1" dirty="0">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实施方法</a:t>
            </a:r>
            <a:endParaRPr lang="zh-CN" altLang="en-US" sz="3600" b="1" dirty="0">
              <a:effectLst>
                <a:outerShdw blurRad="38100" dist="38100" dir="2700000" algn="tl">
                  <a:srgbClr val="000000">
                    <a:alpha val="43137"/>
                  </a:srgbClr>
                </a:outerShdw>
              </a:effectLst>
              <a:latin typeface="楷体" panose="02010609060101010101" pitchFamily="49" charset="-122"/>
              <a:ea typeface="楷体" panose="02010609060101010101" pitchFamily="49" charset="-122"/>
            </a:endParaRPr>
          </a:p>
        </p:txBody>
      </p:sp>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rrowheads="1"/>
          </p:cNvSpPr>
          <p:nvPr>
            <p:ph type="title"/>
          </p:nvPr>
        </p:nvSpPr>
        <p:spPr/>
        <p:txBody>
          <a:bodyPr/>
          <a:lstStyle/>
          <a:p>
            <a:r>
              <a:rPr lang="zh-CN" altLang="en-US" dirty="0"/>
              <a:t>实施</a:t>
            </a:r>
            <a:r>
              <a:rPr lang="zh-CN" altLang="en-US" sz="3600" b="1" dirty="0">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方法</a:t>
            </a:r>
            <a:endParaRPr lang="zh-CN" altLang="en-US" dirty="0"/>
          </a:p>
        </p:txBody>
      </p:sp>
      <p:sp>
        <p:nvSpPr>
          <p:cNvPr id="20483" name="Rectangle 3"/>
          <p:cNvSpPr>
            <a:spLocks noGrp="1" noRot="1" noChangeArrowheads="1"/>
          </p:cNvSpPr>
          <p:nvPr>
            <p:ph type="body" idx="1"/>
          </p:nvPr>
        </p:nvSpPr>
        <p:spPr>
          <a:xfrm>
            <a:off x="539552" y="2154872"/>
            <a:ext cx="8229600" cy="3938424"/>
          </a:xfrm>
        </p:spPr>
        <p:txBody>
          <a:bodyPr>
            <a:normAutofit fontScale="85000" lnSpcReduction="20000"/>
          </a:bodyPr>
          <a:lstStyle/>
          <a:p>
            <a:pPr>
              <a:lnSpc>
                <a:spcPct val="130000"/>
              </a:lnSpc>
            </a:pPr>
            <a:r>
              <a:rPr lang="zh-CN" altLang="en-US" dirty="0"/>
              <a:t>功能要完整齐全</a:t>
            </a:r>
            <a:endParaRPr lang="zh-CN" altLang="en-US" dirty="0"/>
          </a:p>
          <a:p>
            <a:pPr lvl="1">
              <a:lnSpc>
                <a:spcPct val="130000"/>
              </a:lnSpc>
            </a:pPr>
            <a:r>
              <a:rPr lang="zh-CN" altLang="en-US" dirty="0"/>
              <a:t>增加、修改、删除、查询、统计、排序、系统维护等</a:t>
            </a:r>
            <a:endParaRPr lang="zh-CN" altLang="en-US" dirty="0"/>
          </a:p>
          <a:p>
            <a:pPr>
              <a:lnSpc>
                <a:spcPct val="130000"/>
              </a:lnSpc>
            </a:pPr>
            <a:r>
              <a:rPr lang="zh-CN" altLang="en-US" dirty="0"/>
              <a:t>要考虑操作方便性</a:t>
            </a:r>
            <a:endParaRPr lang="zh-CN" altLang="en-US" dirty="0"/>
          </a:p>
          <a:p>
            <a:pPr lvl="1">
              <a:lnSpc>
                <a:spcPct val="130000"/>
              </a:lnSpc>
            </a:pPr>
            <a:r>
              <a:rPr lang="zh-CN" altLang="en-US" dirty="0"/>
              <a:t>如学生成绩管理系统，之前有学生提交的项目中，每次录入一门课程的成绩，都要把所有学生的学号、姓名重新输入一遍，非常不方便，而且容易出错</a:t>
            </a:r>
            <a:endParaRPr lang="zh-CN" altLang="en-US" dirty="0"/>
          </a:p>
          <a:p>
            <a:pPr>
              <a:lnSpc>
                <a:spcPct val="130000"/>
              </a:lnSpc>
            </a:pPr>
            <a:r>
              <a:rPr lang="zh-CN" altLang="en-US" dirty="0"/>
              <a:t>要注意非法数据录入问题</a:t>
            </a:r>
            <a:endParaRPr lang="zh-CN" altLang="en-US" dirty="0"/>
          </a:p>
          <a:p>
            <a:pPr lvl="1">
              <a:lnSpc>
                <a:spcPct val="130000"/>
              </a:lnSpc>
            </a:pPr>
            <a:r>
              <a:rPr lang="zh-CN" altLang="en-US" dirty="0"/>
              <a:t>如学生成绩管理系统，如果学生成绩录入</a:t>
            </a:r>
            <a:r>
              <a:rPr lang="en-US" altLang="zh-CN" dirty="0"/>
              <a:t>-50</a:t>
            </a:r>
            <a:r>
              <a:rPr lang="zh-CN" altLang="en-US" dirty="0"/>
              <a:t>和</a:t>
            </a:r>
            <a:r>
              <a:rPr lang="en-US" altLang="zh-CN" dirty="0"/>
              <a:t>120</a:t>
            </a:r>
            <a:r>
              <a:rPr lang="zh-CN" altLang="en-US" dirty="0"/>
              <a:t>分，是否能够录入成功。</a:t>
            </a:r>
            <a:endParaRPr lang="zh-CN" altLang="en-US" dirty="0"/>
          </a:p>
          <a:p>
            <a:pPr lvl="1">
              <a:lnSpc>
                <a:spcPct val="130000"/>
              </a:lnSpc>
            </a:pPr>
            <a:endParaRPr lang="zh-CN" altLang="en-US" dirty="0"/>
          </a:p>
        </p:txBody>
      </p:sp>
      <p:sp>
        <p:nvSpPr>
          <p:cNvPr id="5" name="Text Box 2"/>
          <p:cNvSpPr txBox="1">
            <a:spLocks noChangeArrowheads="1"/>
          </p:cNvSpPr>
          <p:nvPr/>
        </p:nvSpPr>
        <p:spPr bwMode="auto">
          <a:xfrm>
            <a:off x="129537" y="1146542"/>
            <a:ext cx="2915920" cy="698500"/>
          </a:xfrm>
          <a:prstGeom prst="rect">
            <a:avLst/>
          </a:prstGeom>
          <a:gradFill rotWithShape="1">
            <a:gsLst>
              <a:gs pos="0">
                <a:srgbClr val="FFFF00"/>
              </a:gs>
              <a:gs pos="100000">
                <a:srgbClr val="767600"/>
              </a:gs>
            </a:gsLst>
            <a:lin ang="5400000" scaled="1"/>
          </a:gradFill>
          <a:ln w="28575">
            <a:solidFill>
              <a:schemeClr val="bg2"/>
            </a:solidFill>
            <a:miter lim="800000"/>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b="1" dirty="0"/>
              <a:t>3.</a:t>
            </a:r>
            <a:r>
              <a:rPr lang="zh-CN" altLang="en-US" sz="2800" b="1" dirty="0"/>
              <a:t>项目开发说明</a:t>
            </a:r>
            <a:endParaRPr lang="zh-CN" altLang="en-US" sz="2800" b="1" dirty="0"/>
          </a:p>
        </p:txBody>
      </p:sp>
      <p:sp>
        <p:nvSpPr>
          <p:cNvPr id="6" name="爆炸形 1 1"/>
          <p:cNvSpPr/>
          <p:nvPr/>
        </p:nvSpPr>
        <p:spPr bwMode="auto">
          <a:xfrm>
            <a:off x="6804248" y="980728"/>
            <a:ext cx="2246727" cy="1469469"/>
          </a:xfrm>
          <a:prstGeom prst="irregularSeal1">
            <a:avLst/>
          </a:prstGeom>
          <a:solidFill>
            <a:schemeClr val="accent2">
              <a:lumMod val="60000"/>
              <a:lumOff val="40000"/>
            </a:schemeClr>
          </a:solidFill>
          <a:ln w="6350" cap="flat" cmpd="sng" algn="ctr">
            <a:solidFill>
              <a:schemeClr val="tx1"/>
            </a:solidFill>
            <a:prstDash val="solid"/>
            <a:round/>
            <a:headEnd type="none" w="med" len="med"/>
            <a:tailEnd type="none" w="med" len="med"/>
          </a:ln>
          <a:effectLst>
            <a:outerShdw blurRad="50800" dist="63500" dir="2400000" sx="105000" sy="105000" algn="tl" rotWithShape="0">
              <a:schemeClr val="tx1">
                <a:alpha val="40000"/>
              </a:schemeClr>
            </a:outerShdw>
          </a:effectLst>
        </p:spPr>
        <p:txBody>
          <a:bodyPr vert="horz" wrap="none" lIns="91440" tIns="45720" rIns="91440" bIns="45720" numCol="1" rtlCol="0" anchor="ctr" anchorCtr="0" compatLnSpc="1">
            <a:spAutoFit/>
          </a:bodyPr>
          <a:lstStyle/>
          <a:p>
            <a:pPr marL="0" marR="0" indent="0" algn="l" defTabSz="914400" rtl="0" eaLnBrk="1" fontAlgn="base" latinLnBrk="0" hangingPunct="1">
              <a:lnSpc>
                <a:spcPct val="100000"/>
              </a:lnSpc>
              <a:spcBef>
                <a:spcPct val="0"/>
              </a:spcBef>
              <a:spcAft>
                <a:spcPct val="0"/>
              </a:spcAft>
              <a:buClrTx/>
              <a:buSzTx/>
              <a:buFontTx/>
              <a:buNone/>
            </a:pPr>
            <a:r>
              <a:rPr kumimoji="0" lang="zh-CN" altLang="en-US" sz="2800" b="1" i="0" u="none" strike="noStrike" cap="none" normalizeH="0" baseline="0" dirty="0">
                <a:ln>
                  <a:noFill/>
                </a:ln>
                <a:solidFill>
                  <a:srgbClr val="FF0000"/>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重要！</a:t>
            </a:r>
            <a:endParaRPr kumimoji="0" lang="zh-CN" altLang="en-US" sz="2800" b="1" i="0" u="none" strike="noStrike" cap="none" normalizeH="0" baseline="0" dirty="0">
              <a:ln>
                <a:noFill/>
              </a:ln>
              <a:solidFill>
                <a:srgbClr val="FF0000"/>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endParaRPr>
          </a:p>
        </p:txBody>
      </p:sp>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rrowheads="1"/>
          </p:cNvSpPr>
          <p:nvPr>
            <p:ph type="title"/>
          </p:nvPr>
        </p:nvSpPr>
        <p:spPr/>
        <p:txBody>
          <a:bodyPr/>
          <a:lstStyle/>
          <a:p>
            <a:r>
              <a:rPr lang="zh-CN" altLang="en-US" dirty="0"/>
              <a:t>实施</a:t>
            </a:r>
            <a:r>
              <a:rPr lang="zh-CN" altLang="en-US" sz="3600" b="1" dirty="0">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方法</a:t>
            </a:r>
            <a:endParaRPr lang="zh-CN" altLang="en-US" dirty="0"/>
          </a:p>
        </p:txBody>
      </p:sp>
      <p:sp>
        <p:nvSpPr>
          <p:cNvPr id="20483" name="Rectangle 3"/>
          <p:cNvSpPr>
            <a:spLocks noGrp="1" noRot="1" noChangeArrowheads="1"/>
          </p:cNvSpPr>
          <p:nvPr>
            <p:ph type="body" idx="1"/>
          </p:nvPr>
        </p:nvSpPr>
        <p:spPr>
          <a:xfrm>
            <a:off x="539552" y="1988840"/>
            <a:ext cx="8229600" cy="4176464"/>
          </a:xfrm>
        </p:spPr>
        <p:txBody>
          <a:bodyPr>
            <a:normAutofit fontScale="92500"/>
          </a:bodyPr>
          <a:lstStyle/>
          <a:p>
            <a:r>
              <a:rPr lang="zh-CN" altLang="en-US" sz="3400" dirty="0"/>
              <a:t>尽量与现实相符</a:t>
            </a:r>
            <a:endParaRPr lang="en-US" altLang="zh-CN" sz="3400" dirty="0"/>
          </a:p>
          <a:p>
            <a:pPr lvl="1"/>
            <a:r>
              <a:rPr lang="zh-CN" altLang="en-US" dirty="0"/>
              <a:t>如通信管理系统中，一个联系人是可以存储多个电话的</a:t>
            </a:r>
            <a:endParaRPr lang="zh-CN" altLang="en-US" dirty="0"/>
          </a:p>
          <a:p>
            <a:pPr lvl="1"/>
            <a:r>
              <a:rPr lang="zh-CN" altLang="en-US" dirty="0"/>
              <a:t>如工资管理系统中，有些项是计算生成的，如公积金、扣税等；有些是固定的，不用每次录入，如职务工资、岗位津贴等（只有当职务、岗位变动时才修改），只有少数项需要录入（如绩效等）</a:t>
            </a:r>
            <a:endParaRPr lang="zh-CN" altLang="en-US" dirty="0"/>
          </a:p>
          <a:p>
            <a:pPr lvl="1"/>
            <a:r>
              <a:rPr lang="zh-CN" altLang="en-US" dirty="0"/>
              <a:t>如图书馆管理中，每个书是有多册的</a:t>
            </a:r>
            <a:endParaRPr lang="zh-CN" altLang="en-US" dirty="0"/>
          </a:p>
          <a:p>
            <a:pPr lvl="1"/>
            <a:endParaRPr lang="zh-CN" altLang="en-US" dirty="0"/>
          </a:p>
        </p:txBody>
      </p:sp>
      <p:sp>
        <p:nvSpPr>
          <p:cNvPr id="5" name="Text Box 2"/>
          <p:cNvSpPr txBox="1">
            <a:spLocks noChangeArrowheads="1"/>
          </p:cNvSpPr>
          <p:nvPr/>
        </p:nvSpPr>
        <p:spPr bwMode="auto">
          <a:xfrm>
            <a:off x="129537" y="1146542"/>
            <a:ext cx="2915920" cy="698500"/>
          </a:xfrm>
          <a:prstGeom prst="rect">
            <a:avLst/>
          </a:prstGeom>
          <a:gradFill rotWithShape="1">
            <a:gsLst>
              <a:gs pos="0">
                <a:srgbClr val="FFFF00"/>
              </a:gs>
              <a:gs pos="100000">
                <a:srgbClr val="767600"/>
              </a:gs>
            </a:gsLst>
            <a:lin ang="5400000" scaled="1"/>
          </a:gradFill>
          <a:ln w="28575">
            <a:solidFill>
              <a:schemeClr val="bg2"/>
            </a:solidFill>
            <a:miter lim="800000"/>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b="1" dirty="0"/>
              <a:t>3.</a:t>
            </a:r>
            <a:r>
              <a:rPr lang="zh-CN" altLang="en-US" sz="2800" b="1" dirty="0"/>
              <a:t>项目开发说明</a:t>
            </a:r>
            <a:endParaRPr lang="zh-CN" altLang="en-US" sz="2800" b="1" dirty="0"/>
          </a:p>
        </p:txBody>
      </p:sp>
      <p:sp>
        <p:nvSpPr>
          <p:cNvPr id="2" name="爆炸形 1 1"/>
          <p:cNvSpPr/>
          <p:nvPr/>
        </p:nvSpPr>
        <p:spPr bwMode="auto">
          <a:xfrm>
            <a:off x="6804248" y="980728"/>
            <a:ext cx="2246727" cy="1469469"/>
          </a:xfrm>
          <a:prstGeom prst="irregularSeal1">
            <a:avLst/>
          </a:prstGeom>
          <a:solidFill>
            <a:schemeClr val="accent2">
              <a:lumMod val="60000"/>
              <a:lumOff val="40000"/>
            </a:schemeClr>
          </a:solidFill>
          <a:ln w="6350" cap="flat" cmpd="sng" algn="ctr">
            <a:solidFill>
              <a:schemeClr val="tx1"/>
            </a:solidFill>
            <a:prstDash val="solid"/>
            <a:round/>
            <a:headEnd type="none" w="med" len="med"/>
            <a:tailEnd type="none" w="med" len="med"/>
          </a:ln>
          <a:effectLst>
            <a:outerShdw blurRad="50800" dist="63500" dir="2400000" sx="105000" sy="105000" algn="tl" rotWithShape="0">
              <a:schemeClr val="tx1">
                <a:alpha val="40000"/>
              </a:schemeClr>
            </a:outerShdw>
          </a:effectLst>
        </p:spPr>
        <p:txBody>
          <a:bodyPr vert="horz" wrap="none" lIns="91440" tIns="45720" rIns="91440" bIns="45720" numCol="1" rtlCol="0" anchor="ctr" anchorCtr="0" compatLnSpc="1">
            <a:spAutoFit/>
          </a:bodyPr>
          <a:lstStyle/>
          <a:p>
            <a:pPr marL="0" marR="0" indent="0" algn="l" defTabSz="914400" rtl="0" eaLnBrk="1" fontAlgn="base" latinLnBrk="0" hangingPunct="1">
              <a:lnSpc>
                <a:spcPct val="100000"/>
              </a:lnSpc>
              <a:spcBef>
                <a:spcPct val="0"/>
              </a:spcBef>
              <a:spcAft>
                <a:spcPct val="0"/>
              </a:spcAft>
              <a:buClrTx/>
              <a:buSzTx/>
              <a:buFontTx/>
              <a:buNone/>
            </a:pPr>
            <a:r>
              <a:rPr kumimoji="0" lang="zh-CN" altLang="en-US" sz="2800" b="1" i="0" u="none" strike="noStrike" cap="none" normalizeH="0" baseline="0" dirty="0">
                <a:ln>
                  <a:noFill/>
                </a:ln>
                <a:solidFill>
                  <a:srgbClr val="FF0000"/>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重要！</a:t>
            </a:r>
            <a:endParaRPr kumimoji="0" lang="zh-CN" altLang="en-US" sz="2800" b="1" i="0" u="none" strike="noStrike" cap="none" normalizeH="0" baseline="0" dirty="0">
              <a:ln>
                <a:noFill/>
              </a:ln>
              <a:solidFill>
                <a:srgbClr val="FF0000"/>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endParaRP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a:t>课程要求</a:t>
            </a:r>
            <a:endParaRPr lang="zh-CN" altLang="en-US"/>
          </a:p>
        </p:txBody>
      </p:sp>
      <p:sp>
        <p:nvSpPr>
          <p:cNvPr id="6147" name="Rectangle 3"/>
          <p:cNvSpPr>
            <a:spLocks noGrp="1" noRot="1" noChangeArrowheads="1"/>
          </p:cNvSpPr>
          <p:nvPr>
            <p:ph type="body" idx="1"/>
          </p:nvPr>
        </p:nvSpPr>
        <p:spPr/>
        <p:txBody>
          <a:bodyPr/>
          <a:lstStyle/>
          <a:p>
            <a:r>
              <a:rPr lang="zh-CN" altLang="en-US"/>
              <a:t>以结构体设计数据的结构，采用动态链表、文件存储方式，结构化、模块化程序设计方法，设计一个功能完善的系统 ，要有功能菜单。</a:t>
            </a:r>
            <a:endParaRPr lang="zh-CN" altLang="en-US"/>
          </a:p>
        </p:txBody>
      </p:sp>
      <p:sp>
        <p:nvSpPr>
          <p:cNvPr id="6150" name="幻灯片编号占位符 6149"/>
          <p:cNvSpPr txBox="1">
            <a:spLocks noGrp="1"/>
          </p:cNvSpPr>
          <p:nvPr>
            <p:ph type="sldNum" idx="12"/>
          </p:nvPr>
        </p:nvSpPr>
        <p:spPr/>
        <p:txBody>
          <a:bodyPr/>
          <a:lstStyle/>
          <a:p>
            <a:fld id="{B9320F77-B9A0-41C5-862A-B4B631284C64}" type="slidenum">
              <a:rPr lang="en-US" altLang="ko-KR" smtClean="0"/>
            </a:fld>
            <a:endParaRPr lang="ko-KR" altLang="en-US" dirty="0"/>
          </a:p>
        </p:txBody>
      </p:sp>
      <p:pic>
        <p:nvPicPr>
          <p:cNvPr id="1027"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418594" y="3140968"/>
            <a:ext cx="5105734" cy="34929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2"/>
          <p:cNvSpPr txBox="1">
            <a:spLocks noChangeArrowheads="1"/>
          </p:cNvSpPr>
          <p:nvPr/>
        </p:nvSpPr>
        <p:spPr bwMode="auto">
          <a:xfrm>
            <a:off x="0" y="138430"/>
            <a:ext cx="2684780" cy="698500"/>
          </a:xfrm>
          <a:prstGeom prst="rect">
            <a:avLst/>
          </a:prstGeom>
          <a:gradFill rotWithShape="1">
            <a:gsLst>
              <a:gs pos="0">
                <a:srgbClr val="FFFF00"/>
              </a:gs>
              <a:gs pos="100000">
                <a:srgbClr val="767600"/>
              </a:gs>
            </a:gsLst>
            <a:lin ang="5400000" scaled="1"/>
          </a:gradFill>
          <a:ln w="28575">
            <a:solidFill>
              <a:schemeClr val="bg2"/>
            </a:solidFill>
            <a:miter lim="800000"/>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b="1"/>
              <a:t>4.</a:t>
            </a:r>
            <a:r>
              <a:rPr lang="zh-CN" altLang="en-US" sz="2800" b="1"/>
              <a:t>实施过程</a:t>
            </a:r>
            <a:endParaRPr lang="zh-CN" altLang="en-US" sz="2800" b="1"/>
          </a:p>
        </p:txBody>
      </p:sp>
      <p:sp>
        <p:nvSpPr>
          <p:cNvPr id="20483" name="Rectangle 3"/>
          <p:cNvSpPr>
            <a:spLocks noChangeArrowheads="1"/>
          </p:cNvSpPr>
          <p:nvPr/>
        </p:nvSpPr>
        <p:spPr bwMode="auto">
          <a:xfrm>
            <a:off x="468630" y="908050"/>
            <a:ext cx="8135620" cy="576580"/>
          </a:xfrm>
          <a:prstGeom prst="rect">
            <a:avLst/>
          </a:prstGeom>
          <a:gradFill rotWithShape="1">
            <a:gsLst>
              <a:gs pos="0">
                <a:srgbClr val="FFFF00"/>
              </a:gs>
              <a:gs pos="100000">
                <a:srgbClr val="767600"/>
              </a:gs>
            </a:gsLst>
            <a:lin ang="5400000" scaled="1"/>
          </a:gradFill>
          <a:ln w="28575">
            <a:solidFill>
              <a:schemeClr val="bg2"/>
            </a:solidFill>
            <a:miter lim="800000"/>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ctr" eaLnBrk="1" hangingPunct="1"/>
            <a:r>
              <a:rPr lang="zh-CN" altLang="en-US" sz="2400" b="1" dirty="0"/>
              <a:t>分组及题目确定（第</a:t>
            </a:r>
            <a:r>
              <a:rPr lang="en-US" altLang="zh-CN" sz="2400" b="1" dirty="0"/>
              <a:t>1</a:t>
            </a:r>
            <a:r>
              <a:rPr lang="zh-CN" altLang="en-US" sz="2400" b="1" dirty="0"/>
              <a:t>次课程结束前）</a:t>
            </a:r>
            <a:endParaRPr lang="zh-CN" altLang="en-US" sz="2400" b="1" dirty="0"/>
          </a:p>
        </p:txBody>
      </p:sp>
      <p:sp>
        <p:nvSpPr>
          <p:cNvPr id="20496" name="AutoShape 16"/>
          <p:cNvSpPr>
            <a:spLocks noChangeArrowheads="1"/>
          </p:cNvSpPr>
          <p:nvPr/>
        </p:nvSpPr>
        <p:spPr bwMode="auto">
          <a:xfrm>
            <a:off x="4211960" y="1807735"/>
            <a:ext cx="4608061" cy="936625"/>
          </a:xfrm>
          <a:prstGeom prst="wedgeRectCallout">
            <a:avLst>
              <a:gd name="adj1" fmla="val -23211"/>
              <a:gd name="adj2" fmla="val -97515"/>
            </a:avLst>
          </a:prstGeom>
          <a:solidFill>
            <a:srgbClr val="0000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zh-CN" altLang="en-US" sz="2400" b="1">
                <a:solidFill>
                  <a:schemeClr val="bg1"/>
                </a:solidFill>
                <a:latin typeface="Lucida Console" panose="020B0609040504020204" pitchFamily="49" charset="0"/>
              </a:rPr>
              <a:t>学生自主进行分组及确定题目，由学委统计后报给指导老师</a:t>
            </a:r>
            <a:endParaRPr lang="zh-CN" altLang="en-US" sz="2400" b="1">
              <a:solidFill>
                <a:schemeClr val="bg1"/>
              </a:solidFill>
              <a:latin typeface="Lucida Console" panose="020B0609040504020204" pitchFamily="49" charset="0"/>
            </a:endParaRPr>
          </a:p>
        </p:txBody>
      </p:sp>
      <p:sp>
        <p:nvSpPr>
          <p:cNvPr id="6" name="Rectangle 2"/>
          <p:cNvSpPr txBox="1">
            <a:spLocks noRot="1" noChangeArrowheads="1"/>
          </p:cNvSpPr>
          <p:nvPr/>
        </p:nvSpPr>
        <p:spPr>
          <a:xfrm>
            <a:off x="2267743" y="116632"/>
            <a:ext cx="6768753" cy="792088"/>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r>
              <a:rPr lang="zh-CN" altLang="en-US" sz="3600" b="1" dirty="0">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实施方法</a:t>
            </a:r>
            <a:endParaRPr lang="zh-CN" altLang="en-US" sz="3600" b="1" dirty="0">
              <a:effectLst>
                <a:outerShdw blurRad="38100" dist="38100" dir="2700000" algn="tl">
                  <a:srgbClr val="000000">
                    <a:alpha val="43137"/>
                  </a:srgbClr>
                </a:outerShdw>
              </a:effectLst>
              <a:latin typeface="楷体" panose="02010609060101010101" pitchFamily="49" charset="-122"/>
              <a:ea typeface="楷体" panose="02010609060101010101" pitchFamily="49" charset="-122"/>
            </a:endParaRPr>
          </a:p>
        </p:txBody>
      </p:sp>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2"/>
          <p:cNvSpPr txBox="1">
            <a:spLocks noChangeArrowheads="1"/>
          </p:cNvSpPr>
          <p:nvPr/>
        </p:nvSpPr>
        <p:spPr bwMode="auto">
          <a:xfrm>
            <a:off x="0" y="138430"/>
            <a:ext cx="2684780" cy="698500"/>
          </a:xfrm>
          <a:prstGeom prst="rect">
            <a:avLst/>
          </a:prstGeom>
          <a:gradFill rotWithShape="1">
            <a:gsLst>
              <a:gs pos="0">
                <a:srgbClr val="FFFF00"/>
              </a:gs>
              <a:gs pos="100000">
                <a:srgbClr val="767600"/>
              </a:gs>
            </a:gsLst>
            <a:lin ang="5400000" scaled="1"/>
          </a:gradFill>
          <a:ln w="28575">
            <a:solidFill>
              <a:schemeClr val="bg2"/>
            </a:solidFill>
            <a:miter lim="800000"/>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b="1"/>
              <a:t>4.</a:t>
            </a:r>
            <a:r>
              <a:rPr lang="zh-CN" altLang="en-US" sz="2800" b="1"/>
              <a:t>实施过程</a:t>
            </a:r>
            <a:endParaRPr lang="zh-CN" altLang="en-US" sz="2800" b="1"/>
          </a:p>
        </p:txBody>
      </p:sp>
      <p:sp>
        <p:nvSpPr>
          <p:cNvPr id="20483" name="Rectangle 3"/>
          <p:cNvSpPr>
            <a:spLocks noChangeArrowheads="1"/>
          </p:cNvSpPr>
          <p:nvPr/>
        </p:nvSpPr>
        <p:spPr bwMode="auto">
          <a:xfrm>
            <a:off x="468630" y="908050"/>
            <a:ext cx="7487920" cy="576580"/>
          </a:xfrm>
          <a:prstGeom prst="rect">
            <a:avLst/>
          </a:prstGeom>
          <a:gradFill rotWithShape="1">
            <a:gsLst>
              <a:gs pos="0">
                <a:srgbClr val="FFFF00"/>
              </a:gs>
              <a:gs pos="100000">
                <a:srgbClr val="767600"/>
              </a:gs>
            </a:gsLst>
            <a:lin ang="5400000" scaled="1"/>
          </a:gradFill>
          <a:ln w="28575">
            <a:solidFill>
              <a:schemeClr val="bg2"/>
            </a:solidFill>
            <a:miter lim="800000"/>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ctr" eaLnBrk="1" hangingPunct="1"/>
            <a:r>
              <a:rPr lang="zh-CN" altLang="en-US" sz="2400" b="1" dirty="0"/>
              <a:t>分组确定（第</a:t>
            </a:r>
            <a:r>
              <a:rPr lang="en-US" altLang="zh-CN" sz="2400" b="1" dirty="0"/>
              <a:t>1</a:t>
            </a:r>
            <a:r>
              <a:rPr lang="zh-CN" altLang="en-US" sz="2400" b="1" dirty="0"/>
              <a:t>次课程结束前）</a:t>
            </a:r>
            <a:endParaRPr lang="zh-CN" altLang="en-US" sz="2400" b="1" dirty="0"/>
          </a:p>
        </p:txBody>
      </p:sp>
      <p:sp>
        <p:nvSpPr>
          <p:cNvPr id="20484" name="Rectangle 4"/>
          <p:cNvSpPr>
            <a:spLocks noChangeArrowheads="1"/>
          </p:cNvSpPr>
          <p:nvPr/>
        </p:nvSpPr>
        <p:spPr bwMode="auto">
          <a:xfrm>
            <a:off x="468630" y="1773555"/>
            <a:ext cx="5398770" cy="582295"/>
          </a:xfrm>
          <a:prstGeom prst="rect">
            <a:avLst/>
          </a:prstGeom>
          <a:gradFill rotWithShape="1">
            <a:gsLst>
              <a:gs pos="0">
                <a:srgbClr val="FFFF00"/>
              </a:gs>
              <a:gs pos="100000">
                <a:srgbClr val="767600"/>
              </a:gs>
            </a:gsLst>
            <a:lin ang="5400000" scaled="1"/>
          </a:gradFill>
          <a:ln w="28575">
            <a:solidFill>
              <a:schemeClr val="bg2"/>
            </a:solidFill>
            <a:miter lim="800000"/>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ctr" eaLnBrk="1" hangingPunct="1"/>
            <a:r>
              <a:rPr lang="zh-CN" altLang="en-US" sz="2400" b="1" dirty="0"/>
              <a:t>总体设计</a:t>
            </a:r>
            <a:endParaRPr lang="zh-CN" altLang="en-US" sz="2400" b="1" dirty="0"/>
          </a:p>
        </p:txBody>
      </p:sp>
      <p:sp>
        <p:nvSpPr>
          <p:cNvPr id="20490" name="AutoShape 10"/>
          <p:cNvSpPr>
            <a:spLocks noChangeArrowheads="1"/>
          </p:cNvSpPr>
          <p:nvPr/>
        </p:nvSpPr>
        <p:spPr bwMode="auto">
          <a:xfrm>
            <a:off x="2484755" y="1484630"/>
            <a:ext cx="502920" cy="288925"/>
          </a:xfrm>
          <a:prstGeom prst="downArrow">
            <a:avLst>
              <a:gd name="adj1" fmla="val 50000"/>
              <a:gd name="adj2" fmla="val 25000"/>
            </a:avLst>
          </a:prstGeom>
          <a:solidFill>
            <a:srgbClr val="FF00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eaLnBrk="1" hangingPunct="1"/>
            <a:endParaRPr lang="zh-CN" altLang="en-US"/>
          </a:p>
        </p:txBody>
      </p:sp>
      <p:sp>
        <p:nvSpPr>
          <p:cNvPr id="20497" name="AutoShape 17"/>
          <p:cNvSpPr>
            <a:spLocks noChangeArrowheads="1"/>
          </p:cNvSpPr>
          <p:nvPr/>
        </p:nvSpPr>
        <p:spPr bwMode="auto">
          <a:xfrm>
            <a:off x="3923929" y="2564904"/>
            <a:ext cx="4968552" cy="2664941"/>
          </a:xfrm>
          <a:prstGeom prst="wedgeRectCallout">
            <a:avLst>
              <a:gd name="adj1" fmla="val -26638"/>
              <a:gd name="adj2" fmla="val -65381"/>
            </a:avLst>
          </a:prstGeom>
          <a:solidFill>
            <a:srgbClr val="0000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400" b="1" dirty="0">
                <a:solidFill>
                  <a:schemeClr val="bg1"/>
                </a:solidFill>
                <a:latin typeface="Lucida Console" panose="020B0609040504020204" pitchFamily="49" charset="0"/>
              </a:rPr>
              <a:t>分析课题应完成的功能、性能和约束条件，确定需要多少个源程序文件、多少个函数以及每个函数的功能，画出函数之间的调用关系图，进行全局变量以及关键数据结构（如所有人都需要使用的结构体等）的设计，进行任务分工。</a:t>
            </a:r>
            <a:endParaRPr lang="en-US" altLang="zh-CN" sz="2400" b="1" dirty="0">
              <a:solidFill>
                <a:schemeClr val="bg1"/>
              </a:solidFill>
              <a:latin typeface="Lucida Console" panose="020B0609040504020204" pitchFamily="49" charset="0"/>
            </a:endParaRPr>
          </a:p>
        </p:txBody>
      </p:sp>
      <p:sp>
        <p:nvSpPr>
          <p:cNvPr id="8" name="Rectangle 2"/>
          <p:cNvSpPr txBox="1">
            <a:spLocks noRot="1" noChangeArrowheads="1"/>
          </p:cNvSpPr>
          <p:nvPr/>
        </p:nvSpPr>
        <p:spPr>
          <a:xfrm>
            <a:off x="2267743" y="116632"/>
            <a:ext cx="6768753" cy="792088"/>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r>
              <a:rPr lang="zh-CN" altLang="en-US" sz="3600" b="1" dirty="0">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实施方法</a:t>
            </a:r>
            <a:endParaRPr lang="zh-CN" altLang="en-US" sz="3600" b="1" dirty="0">
              <a:effectLst>
                <a:outerShdw blurRad="38100" dist="38100" dir="2700000" algn="tl">
                  <a:srgbClr val="000000">
                    <a:alpha val="43137"/>
                  </a:srgbClr>
                </a:outerShdw>
              </a:effectLst>
              <a:latin typeface="楷体" panose="02010609060101010101" pitchFamily="49" charset="-122"/>
              <a:ea typeface="楷体" panose="02010609060101010101" pitchFamily="49" charset="-122"/>
            </a:endParaRPr>
          </a:p>
        </p:txBody>
      </p:sp>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2"/>
          <p:cNvSpPr txBox="1">
            <a:spLocks noChangeArrowheads="1"/>
          </p:cNvSpPr>
          <p:nvPr/>
        </p:nvSpPr>
        <p:spPr bwMode="auto">
          <a:xfrm>
            <a:off x="0" y="138430"/>
            <a:ext cx="2684780" cy="698500"/>
          </a:xfrm>
          <a:prstGeom prst="rect">
            <a:avLst/>
          </a:prstGeom>
          <a:gradFill rotWithShape="1">
            <a:gsLst>
              <a:gs pos="0">
                <a:srgbClr val="FFFF00"/>
              </a:gs>
              <a:gs pos="100000">
                <a:srgbClr val="767600"/>
              </a:gs>
            </a:gsLst>
            <a:lin ang="5400000" scaled="1"/>
          </a:gradFill>
          <a:ln w="28575">
            <a:solidFill>
              <a:schemeClr val="bg2"/>
            </a:solidFill>
            <a:miter lim="800000"/>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b="1"/>
              <a:t>4.</a:t>
            </a:r>
            <a:r>
              <a:rPr lang="zh-CN" altLang="en-US" sz="2800" b="1"/>
              <a:t>实施过程</a:t>
            </a:r>
            <a:endParaRPr lang="zh-CN" altLang="en-US" sz="2800" b="1"/>
          </a:p>
        </p:txBody>
      </p:sp>
      <p:sp>
        <p:nvSpPr>
          <p:cNvPr id="20483" name="Rectangle 3"/>
          <p:cNvSpPr>
            <a:spLocks noChangeArrowheads="1"/>
          </p:cNvSpPr>
          <p:nvPr/>
        </p:nvSpPr>
        <p:spPr bwMode="auto">
          <a:xfrm>
            <a:off x="468630" y="908050"/>
            <a:ext cx="7487920" cy="576580"/>
          </a:xfrm>
          <a:prstGeom prst="rect">
            <a:avLst/>
          </a:prstGeom>
          <a:gradFill rotWithShape="1">
            <a:gsLst>
              <a:gs pos="0">
                <a:srgbClr val="FFFF00"/>
              </a:gs>
              <a:gs pos="100000">
                <a:srgbClr val="767600"/>
              </a:gs>
            </a:gsLst>
            <a:lin ang="5400000" scaled="1"/>
          </a:gradFill>
          <a:ln w="28575">
            <a:solidFill>
              <a:schemeClr val="bg2"/>
            </a:solidFill>
            <a:miter lim="800000"/>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ctr" eaLnBrk="1" hangingPunct="1"/>
            <a:r>
              <a:rPr lang="zh-CN" altLang="en-US" sz="2400" b="1" dirty="0"/>
              <a:t>分组确定（第</a:t>
            </a:r>
            <a:r>
              <a:rPr lang="en-US" altLang="zh-CN" sz="2400" b="1" dirty="0"/>
              <a:t>1</a:t>
            </a:r>
            <a:r>
              <a:rPr lang="zh-CN" altLang="en-US" sz="2400" b="1" dirty="0"/>
              <a:t>次课程结束前）</a:t>
            </a:r>
            <a:endParaRPr lang="zh-CN" altLang="en-US" sz="2400" b="1" dirty="0"/>
          </a:p>
        </p:txBody>
      </p:sp>
      <p:sp>
        <p:nvSpPr>
          <p:cNvPr id="20484" name="Rectangle 4"/>
          <p:cNvSpPr>
            <a:spLocks noChangeArrowheads="1"/>
          </p:cNvSpPr>
          <p:nvPr/>
        </p:nvSpPr>
        <p:spPr bwMode="auto">
          <a:xfrm>
            <a:off x="468630" y="1773555"/>
            <a:ext cx="5398770" cy="582295"/>
          </a:xfrm>
          <a:prstGeom prst="rect">
            <a:avLst/>
          </a:prstGeom>
          <a:gradFill rotWithShape="1">
            <a:gsLst>
              <a:gs pos="0">
                <a:srgbClr val="FFFF00"/>
              </a:gs>
              <a:gs pos="100000">
                <a:srgbClr val="767600"/>
              </a:gs>
            </a:gsLst>
            <a:lin ang="5400000" scaled="1"/>
          </a:gradFill>
          <a:ln w="28575">
            <a:solidFill>
              <a:schemeClr val="bg2"/>
            </a:solidFill>
            <a:miter lim="800000"/>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ctr" eaLnBrk="1" hangingPunct="1"/>
            <a:r>
              <a:rPr lang="zh-CN" altLang="en-US" sz="2400" b="1" dirty="0"/>
              <a:t>总体设计</a:t>
            </a:r>
            <a:endParaRPr lang="zh-CN" altLang="en-US" sz="2400" b="1" dirty="0"/>
          </a:p>
        </p:txBody>
      </p:sp>
      <p:sp>
        <p:nvSpPr>
          <p:cNvPr id="20485" name="Rectangle 5"/>
          <p:cNvSpPr>
            <a:spLocks noChangeArrowheads="1"/>
          </p:cNvSpPr>
          <p:nvPr/>
        </p:nvSpPr>
        <p:spPr bwMode="auto">
          <a:xfrm>
            <a:off x="827405" y="2637155"/>
            <a:ext cx="4321175" cy="582295"/>
          </a:xfrm>
          <a:prstGeom prst="rect">
            <a:avLst/>
          </a:prstGeom>
          <a:gradFill rotWithShape="1">
            <a:gsLst>
              <a:gs pos="0">
                <a:srgbClr val="FFFF00"/>
              </a:gs>
              <a:gs pos="100000">
                <a:srgbClr val="767600"/>
              </a:gs>
            </a:gsLst>
            <a:lin ang="5400000" scaled="1"/>
          </a:gradFill>
          <a:ln w="28575">
            <a:solidFill>
              <a:schemeClr val="bg2"/>
            </a:solidFill>
            <a:miter lim="800000"/>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ctr" eaLnBrk="1" hangingPunct="1"/>
            <a:r>
              <a:rPr lang="zh-CN" altLang="en-US" sz="2400" b="1" dirty="0"/>
              <a:t>详细设计</a:t>
            </a:r>
            <a:endParaRPr lang="zh-CN" altLang="en-US" sz="2400" b="1" dirty="0"/>
          </a:p>
        </p:txBody>
      </p:sp>
      <p:sp>
        <p:nvSpPr>
          <p:cNvPr id="20490" name="AutoShape 10"/>
          <p:cNvSpPr>
            <a:spLocks noChangeArrowheads="1"/>
          </p:cNvSpPr>
          <p:nvPr/>
        </p:nvSpPr>
        <p:spPr bwMode="auto">
          <a:xfrm>
            <a:off x="2484755" y="1484630"/>
            <a:ext cx="502920" cy="288925"/>
          </a:xfrm>
          <a:prstGeom prst="downArrow">
            <a:avLst>
              <a:gd name="adj1" fmla="val 50000"/>
              <a:gd name="adj2" fmla="val 25000"/>
            </a:avLst>
          </a:prstGeom>
          <a:solidFill>
            <a:srgbClr val="FF00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eaLnBrk="1" hangingPunct="1"/>
            <a:endParaRPr lang="zh-CN" altLang="en-US"/>
          </a:p>
        </p:txBody>
      </p:sp>
      <p:sp>
        <p:nvSpPr>
          <p:cNvPr id="20491" name="AutoShape 11"/>
          <p:cNvSpPr>
            <a:spLocks noChangeArrowheads="1"/>
          </p:cNvSpPr>
          <p:nvPr/>
        </p:nvSpPr>
        <p:spPr bwMode="auto">
          <a:xfrm>
            <a:off x="2484755" y="2349500"/>
            <a:ext cx="502920" cy="288925"/>
          </a:xfrm>
          <a:prstGeom prst="downArrow">
            <a:avLst>
              <a:gd name="adj1" fmla="val 50000"/>
              <a:gd name="adj2" fmla="val 25000"/>
            </a:avLst>
          </a:prstGeom>
          <a:solidFill>
            <a:srgbClr val="FF00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eaLnBrk="1" hangingPunct="1"/>
            <a:endParaRPr lang="zh-CN" altLang="en-US"/>
          </a:p>
        </p:txBody>
      </p:sp>
      <p:sp>
        <p:nvSpPr>
          <p:cNvPr id="20498" name="AutoShape 18"/>
          <p:cNvSpPr>
            <a:spLocks noChangeArrowheads="1"/>
          </p:cNvSpPr>
          <p:nvPr/>
        </p:nvSpPr>
        <p:spPr bwMode="auto">
          <a:xfrm>
            <a:off x="3635896" y="3429000"/>
            <a:ext cx="3311525" cy="1655544"/>
          </a:xfrm>
          <a:prstGeom prst="wedgeRectCallout">
            <a:avLst>
              <a:gd name="adj1" fmla="val -25049"/>
              <a:gd name="adj2" fmla="val -73774"/>
            </a:avLst>
          </a:prstGeom>
          <a:solidFill>
            <a:srgbClr val="0000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zh-CN" altLang="en-US" sz="2400" b="1" dirty="0">
                <a:solidFill>
                  <a:schemeClr val="bg1"/>
                </a:solidFill>
                <a:latin typeface="Lucida Console" panose="020B0609040504020204" pitchFamily="49" charset="0"/>
              </a:rPr>
              <a:t>对自己分得的任务进行详细的算法设计，画出每个函数的程序流程图或者写出伪代码。</a:t>
            </a:r>
            <a:endParaRPr lang="zh-CN" altLang="en-US" sz="2400" b="1" dirty="0">
              <a:solidFill>
                <a:schemeClr val="bg1"/>
              </a:solidFill>
              <a:latin typeface="Lucida Console" panose="020B0609040504020204" pitchFamily="49" charset="0"/>
            </a:endParaRPr>
          </a:p>
        </p:txBody>
      </p:sp>
      <p:sp>
        <p:nvSpPr>
          <p:cNvPr id="10" name="Rectangle 2"/>
          <p:cNvSpPr txBox="1">
            <a:spLocks noRot="1" noChangeArrowheads="1"/>
          </p:cNvSpPr>
          <p:nvPr/>
        </p:nvSpPr>
        <p:spPr>
          <a:xfrm>
            <a:off x="2267743" y="116632"/>
            <a:ext cx="6768753" cy="792088"/>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r>
              <a:rPr lang="zh-CN" altLang="en-US" sz="3600" b="1" dirty="0">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实施方法</a:t>
            </a:r>
            <a:endParaRPr lang="zh-CN" altLang="en-US" sz="3600" b="1" dirty="0">
              <a:effectLst>
                <a:outerShdw blurRad="38100" dist="38100" dir="2700000" algn="tl">
                  <a:srgbClr val="000000">
                    <a:alpha val="43137"/>
                  </a:srgbClr>
                </a:outerShdw>
              </a:effectLst>
              <a:latin typeface="楷体" panose="02010609060101010101" pitchFamily="49" charset="-122"/>
              <a:ea typeface="楷体" panose="02010609060101010101" pitchFamily="49" charset="-122"/>
            </a:endParaRPr>
          </a:p>
        </p:txBody>
      </p:sp>
    </p:spTree>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2"/>
          <p:cNvSpPr txBox="1">
            <a:spLocks noChangeArrowheads="1"/>
          </p:cNvSpPr>
          <p:nvPr/>
        </p:nvSpPr>
        <p:spPr bwMode="auto">
          <a:xfrm>
            <a:off x="0" y="138430"/>
            <a:ext cx="2684780" cy="698500"/>
          </a:xfrm>
          <a:prstGeom prst="rect">
            <a:avLst/>
          </a:prstGeom>
          <a:gradFill rotWithShape="1">
            <a:gsLst>
              <a:gs pos="0">
                <a:srgbClr val="FFFF00"/>
              </a:gs>
              <a:gs pos="100000">
                <a:srgbClr val="767600"/>
              </a:gs>
            </a:gsLst>
            <a:lin ang="5400000" scaled="1"/>
          </a:gradFill>
          <a:ln w="28575">
            <a:solidFill>
              <a:schemeClr val="bg2"/>
            </a:solidFill>
            <a:miter lim="800000"/>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b="1"/>
              <a:t>4.</a:t>
            </a:r>
            <a:r>
              <a:rPr lang="zh-CN" altLang="en-US" sz="2800" b="1"/>
              <a:t>实施过程</a:t>
            </a:r>
            <a:endParaRPr lang="zh-CN" altLang="en-US" sz="2800" b="1"/>
          </a:p>
        </p:txBody>
      </p:sp>
      <p:sp>
        <p:nvSpPr>
          <p:cNvPr id="20483" name="Rectangle 3"/>
          <p:cNvSpPr>
            <a:spLocks noChangeArrowheads="1"/>
          </p:cNvSpPr>
          <p:nvPr/>
        </p:nvSpPr>
        <p:spPr bwMode="auto">
          <a:xfrm>
            <a:off x="468630" y="908050"/>
            <a:ext cx="7487920" cy="576580"/>
          </a:xfrm>
          <a:prstGeom prst="rect">
            <a:avLst/>
          </a:prstGeom>
          <a:gradFill rotWithShape="1">
            <a:gsLst>
              <a:gs pos="0">
                <a:srgbClr val="FFFF00"/>
              </a:gs>
              <a:gs pos="100000">
                <a:srgbClr val="767600"/>
              </a:gs>
            </a:gsLst>
            <a:lin ang="5400000" scaled="1"/>
          </a:gradFill>
          <a:ln w="28575">
            <a:solidFill>
              <a:schemeClr val="bg2"/>
            </a:solidFill>
            <a:miter lim="800000"/>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ctr" eaLnBrk="1" hangingPunct="1"/>
            <a:r>
              <a:rPr lang="zh-CN" altLang="en-US" sz="2400" b="1" dirty="0"/>
              <a:t>分组确定（第</a:t>
            </a:r>
            <a:r>
              <a:rPr lang="en-US" altLang="zh-CN" sz="2400" b="1" dirty="0"/>
              <a:t>1</a:t>
            </a:r>
            <a:r>
              <a:rPr lang="zh-CN" altLang="en-US" sz="2400" b="1" dirty="0"/>
              <a:t>次课程结束前）</a:t>
            </a:r>
            <a:endParaRPr lang="zh-CN" altLang="en-US" sz="2400" b="1" dirty="0"/>
          </a:p>
        </p:txBody>
      </p:sp>
      <p:sp>
        <p:nvSpPr>
          <p:cNvPr id="20484" name="Rectangle 4"/>
          <p:cNvSpPr>
            <a:spLocks noChangeArrowheads="1"/>
          </p:cNvSpPr>
          <p:nvPr/>
        </p:nvSpPr>
        <p:spPr bwMode="auto">
          <a:xfrm>
            <a:off x="468630" y="1773555"/>
            <a:ext cx="5398770" cy="582295"/>
          </a:xfrm>
          <a:prstGeom prst="rect">
            <a:avLst/>
          </a:prstGeom>
          <a:gradFill rotWithShape="1">
            <a:gsLst>
              <a:gs pos="0">
                <a:srgbClr val="FFFF00"/>
              </a:gs>
              <a:gs pos="100000">
                <a:srgbClr val="767600"/>
              </a:gs>
            </a:gsLst>
            <a:lin ang="5400000" scaled="1"/>
          </a:gradFill>
          <a:ln w="28575">
            <a:solidFill>
              <a:schemeClr val="bg2"/>
            </a:solidFill>
            <a:miter lim="800000"/>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ctr" eaLnBrk="1" hangingPunct="1"/>
            <a:r>
              <a:rPr lang="zh-CN" altLang="en-US" sz="2400" b="1" dirty="0"/>
              <a:t>总体设计</a:t>
            </a:r>
            <a:endParaRPr lang="zh-CN" altLang="en-US" sz="2400" b="1" dirty="0"/>
          </a:p>
        </p:txBody>
      </p:sp>
      <p:sp>
        <p:nvSpPr>
          <p:cNvPr id="20486" name="Rectangle 6"/>
          <p:cNvSpPr>
            <a:spLocks noChangeArrowheads="1"/>
          </p:cNvSpPr>
          <p:nvPr/>
        </p:nvSpPr>
        <p:spPr bwMode="auto">
          <a:xfrm>
            <a:off x="755650" y="3500755"/>
            <a:ext cx="5544820" cy="582295"/>
          </a:xfrm>
          <a:prstGeom prst="rect">
            <a:avLst/>
          </a:prstGeom>
          <a:gradFill rotWithShape="1">
            <a:gsLst>
              <a:gs pos="0">
                <a:srgbClr val="FFFF00"/>
              </a:gs>
              <a:gs pos="100000">
                <a:srgbClr val="767600"/>
              </a:gs>
            </a:gsLst>
            <a:lin ang="5400000" scaled="1"/>
          </a:gradFill>
          <a:ln w="28575">
            <a:solidFill>
              <a:schemeClr val="bg2"/>
            </a:solidFill>
            <a:miter lim="800000"/>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ctr" eaLnBrk="1" hangingPunct="1"/>
            <a:r>
              <a:rPr lang="zh-CN" altLang="en-US" sz="2400" b="1" dirty="0"/>
              <a:t>编写程序</a:t>
            </a:r>
            <a:endParaRPr lang="zh-CN" altLang="en-US" sz="2400" b="1" dirty="0"/>
          </a:p>
        </p:txBody>
      </p:sp>
      <p:sp>
        <p:nvSpPr>
          <p:cNvPr id="20490" name="AutoShape 10"/>
          <p:cNvSpPr>
            <a:spLocks noChangeArrowheads="1"/>
          </p:cNvSpPr>
          <p:nvPr/>
        </p:nvSpPr>
        <p:spPr bwMode="auto">
          <a:xfrm>
            <a:off x="2484755" y="1484630"/>
            <a:ext cx="502920" cy="288925"/>
          </a:xfrm>
          <a:prstGeom prst="downArrow">
            <a:avLst>
              <a:gd name="adj1" fmla="val 50000"/>
              <a:gd name="adj2" fmla="val 25000"/>
            </a:avLst>
          </a:prstGeom>
          <a:solidFill>
            <a:srgbClr val="FF00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eaLnBrk="1" hangingPunct="1"/>
            <a:endParaRPr lang="zh-CN" altLang="en-US"/>
          </a:p>
        </p:txBody>
      </p:sp>
      <p:sp>
        <p:nvSpPr>
          <p:cNvPr id="20491" name="AutoShape 11"/>
          <p:cNvSpPr>
            <a:spLocks noChangeArrowheads="1"/>
          </p:cNvSpPr>
          <p:nvPr/>
        </p:nvSpPr>
        <p:spPr bwMode="auto">
          <a:xfrm>
            <a:off x="2484755" y="2349500"/>
            <a:ext cx="502920" cy="288925"/>
          </a:xfrm>
          <a:prstGeom prst="downArrow">
            <a:avLst>
              <a:gd name="adj1" fmla="val 50000"/>
              <a:gd name="adj2" fmla="val 25000"/>
            </a:avLst>
          </a:prstGeom>
          <a:solidFill>
            <a:srgbClr val="FF00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eaLnBrk="1" hangingPunct="1"/>
            <a:endParaRPr lang="zh-CN" altLang="en-US"/>
          </a:p>
        </p:txBody>
      </p:sp>
      <p:sp>
        <p:nvSpPr>
          <p:cNvPr id="20492" name="AutoShape 12"/>
          <p:cNvSpPr>
            <a:spLocks noChangeArrowheads="1"/>
          </p:cNvSpPr>
          <p:nvPr/>
        </p:nvSpPr>
        <p:spPr bwMode="auto">
          <a:xfrm>
            <a:off x="2484755" y="3213100"/>
            <a:ext cx="502920" cy="288925"/>
          </a:xfrm>
          <a:prstGeom prst="downArrow">
            <a:avLst>
              <a:gd name="adj1" fmla="val 50000"/>
              <a:gd name="adj2" fmla="val 25000"/>
            </a:avLst>
          </a:prstGeom>
          <a:solidFill>
            <a:srgbClr val="FF00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eaLnBrk="1" hangingPunct="1"/>
            <a:endParaRPr lang="zh-CN" altLang="en-US"/>
          </a:p>
        </p:txBody>
      </p:sp>
      <p:sp>
        <p:nvSpPr>
          <p:cNvPr id="20499" name="AutoShape 19"/>
          <p:cNvSpPr>
            <a:spLocks noChangeArrowheads="1"/>
          </p:cNvSpPr>
          <p:nvPr/>
        </p:nvSpPr>
        <p:spPr bwMode="auto">
          <a:xfrm>
            <a:off x="1547664" y="4436363"/>
            <a:ext cx="7345512" cy="2088981"/>
          </a:xfrm>
          <a:prstGeom prst="wedgeRectCallout">
            <a:avLst>
              <a:gd name="adj1" fmla="val -24012"/>
              <a:gd name="adj2" fmla="val -71617"/>
            </a:avLst>
          </a:prstGeom>
          <a:solidFill>
            <a:srgbClr val="0000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en-US" altLang="zh-CN" sz="2200" b="1" dirty="0">
                <a:solidFill>
                  <a:schemeClr val="bg1"/>
                </a:solidFill>
                <a:latin typeface="Lucida Console" panose="020B0609040504020204" pitchFamily="49" charset="0"/>
              </a:rPr>
              <a:t>1</a:t>
            </a:r>
            <a:r>
              <a:rPr lang="zh-CN" altLang="en-US" sz="2200" b="1" dirty="0">
                <a:solidFill>
                  <a:schemeClr val="bg1"/>
                </a:solidFill>
                <a:latin typeface="Lucida Console" panose="020B0609040504020204" pitchFamily="49" charset="0"/>
              </a:rPr>
              <a:t>、根据每个函数的程序流程图或伪代码编写出对应的程序源代码，并进行上机调试。每个学生编写的程序都应单独存放在一个或多个文件中，单独编译和调试。</a:t>
            </a:r>
            <a:endParaRPr lang="en-US" altLang="zh-CN" sz="2200" b="1" dirty="0">
              <a:solidFill>
                <a:schemeClr val="bg1"/>
              </a:solidFill>
              <a:latin typeface="Lucida Console" panose="020B0609040504020204" pitchFamily="49" charset="0"/>
            </a:endParaRPr>
          </a:p>
          <a:p>
            <a:pPr algn="ctr" eaLnBrk="1" hangingPunct="1"/>
            <a:r>
              <a:rPr lang="en-US" altLang="zh-CN" sz="2200" b="1" dirty="0">
                <a:solidFill>
                  <a:schemeClr val="bg1"/>
                </a:solidFill>
                <a:latin typeface="Lucida Console" panose="020B0609040504020204" pitchFamily="49" charset="0"/>
              </a:rPr>
              <a:t>2</a:t>
            </a:r>
            <a:r>
              <a:rPr lang="zh-CN" altLang="en-US" sz="2200" b="1" dirty="0">
                <a:solidFill>
                  <a:schemeClr val="bg1"/>
                </a:solidFill>
                <a:latin typeface="Lucida Console" panose="020B0609040504020204" pitchFamily="49" charset="0"/>
              </a:rPr>
              <a:t>、程序要具有易读性，在代码结构与组织、注释、标识符命名规范、代码排版风格等</a:t>
            </a:r>
            <a:r>
              <a:rPr lang="en-US" altLang="zh-CN" sz="2200" b="1" dirty="0">
                <a:solidFill>
                  <a:schemeClr val="bg1"/>
                </a:solidFill>
                <a:latin typeface="Lucida Console" panose="020B0609040504020204" pitchFamily="49" charset="0"/>
              </a:rPr>
              <a:t>4</a:t>
            </a:r>
            <a:r>
              <a:rPr lang="zh-CN" altLang="en-US" sz="2200" b="1" dirty="0">
                <a:solidFill>
                  <a:schemeClr val="bg1"/>
                </a:solidFill>
                <a:latin typeface="Lucida Console" panose="020B0609040504020204" pitchFamily="49" charset="0"/>
              </a:rPr>
              <a:t>个方面要符合</a:t>
            </a:r>
            <a:r>
              <a:rPr lang="en-US" altLang="zh-CN" sz="2200" b="1" dirty="0">
                <a:solidFill>
                  <a:schemeClr val="bg1"/>
                </a:solidFill>
                <a:latin typeface="Lucida Console" panose="020B0609040504020204" pitchFamily="49" charset="0"/>
              </a:rPr>
              <a:t>《</a:t>
            </a:r>
            <a:r>
              <a:rPr lang="zh-CN" altLang="en-US" sz="2200" b="1" dirty="0">
                <a:solidFill>
                  <a:schemeClr val="bg1"/>
                </a:solidFill>
                <a:latin typeface="Lucida Console" panose="020B0609040504020204" pitchFamily="49" charset="0"/>
              </a:rPr>
              <a:t>程序设计基础（</a:t>
            </a:r>
            <a:r>
              <a:rPr lang="en-US" altLang="zh-CN" sz="2200" b="1" dirty="0">
                <a:solidFill>
                  <a:schemeClr val="bg1"/>
                </a:solidFill>
                <a:latin typeface="Lucida Console" panose="020B0609040504020204" pitchFamily="49" charset="0"/>
              </a:rPr>
              <a:t>C</a:t>
            </a:r>
            <a:r>
              <a:rPr lang="zh-CN" altLang="en-US" sz="2200" b="1" dirty="0">
                <a:solidFill>
                  <a:schemeClr val="bg1"/>
                </a:solidFill>
                <a:latin typeface="Lucida Console" panose="020B0609040504020204" pitchFamily="49" charset="0"/>
              </a:rPr>
              <a:t>语言）</a:t>
            </a:r>
            <a:r>
              <a:rPr lang="en-US" altLang="zh-CN" sz="2200" b="1" dirty="0">
                <a:solidFill>
                  <a:schemeClr val="bg1"/>
                </a:solidFill>
                <a:latin typeface="Lucida Console" panose="020B0609040504020204" pitchFamily="49" charset="0"/>
              </a:rPr>
              <a:t>》</a:t>
            </a:r>
            <a:r>
              <a:rPr lang="zh-CN" altLang="en-US" sz="2200" b="1" dirty="0">
                <a:solidFill>
                  <a:schemeClr val="bg1"/>
                </a:solidFill>
                <a:latin typeface="Lucida Console" panose="020B0609040504020204" pitchFamily="49" charset="0"/>
              </a:rPr>
              <a:t>课程中“</a:t>
            </a:r>
            <a:r>
              <a:rPr lang="en-US" altLang="zh-CN" sz="2200" b="1" dirty="0">
                <a:solidFill>
                  <a:schemeClr val="bg1"/>
                </a:solidFill>
                <a:latin typeface="Lucida Console" panose="020B0609040504020204" pitchFamily="49" charset="0"/>
              </a:rPr>
              <a:t>C</a:t>
            </a:r>
            <a:r>
              <a:rPr lang="zh-CN" altLang="en-US" sz="2200" b="1" dirty="0">
                <a:solidFill>
                  <a:schemeClr val="bg1"/>
                </a:solidFill>
                <a:latin typeface="Lucida Console" panose="020B0609040504020204" pitchFamily="49" charset="0"/>
              </a:rPr>
              <a:t>语言程序编写规范”的规定。</a:t>
            </a:r>
            <a:endParaRPr lang="zh-CN" altLang="en-US" sz="2200" b="1" dirty="0">
              <a:solidFill>
                <a:schemeClr val="bg1"/>
              </a:solidFill>
              <a:latin typeface="Lucida Console" panose="020B0609040504020204" pitchFamily="49" charset="0"/>
            </a:endParaRPr>
          </a:p>
          <a:p>
            <a:pPr algn="ctr" eaLnBrk="1" hangingPunct="1"/>
            <a:endParaRPr lang="zh-CN" altLang="en-US" sz="2200" b="1" dirty="0">
              <a:solidFill>
                <a:schemeClr val="bg1"/>
              </a:solidFill>
              <a:latin typeface="Lucida Console" panose="020B0609040504020204" pitchFamily="49" charset="0"/>
            </a:endParaRPr>
          </a:p>
        </p:txBody>
      </p:sp>
      <p:sp>
        <p:nvSpPr>
          <p:cNvPr id="11" name="Rectangle 5"/>
          <p:cNvSpPr>
            <a:spLocks noChangeArrowheads="1"/>
          </p:cNvSpPr>
          <p:nvPr/>
        </p:nvSpPr>
        <p:spPr bwMode="auto">
          <a:xfrm>
            <a:off x="827405" y="2637155"/>
            <a:ext cx="4321175" cy="582295"/>
          </a:xfrm>
          <a:prstGeom prst="rect">
            <a:avLst/>
          </a:prstGeom>
          <a:gradFill rotWithShape="1">
            <a:gsLst>
              <a:gs pos="0">
                <a:srgbClr val="FFFF00"/>
              </a:gs>
              <a:gs pos="100000">
                <a:srgbClr val="767600"/>
              </a:gs>
            </a:gsLst>
            <a:lin ang="5400000" scaled="1"/>
          </a:gradFill>
          <a:ln w="28575">
            <a:solidFill>
              <a:schemeClr val="bg2"/>
            </a:solidFill>
            <a:miter lim="800000"/>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ctr" eaLnBrk="1" hangingPunct="1"/>
            <a:r>
              <a:rPr lang="zh-CN" altLang="en-US" sz="2400" b="1" dirty="0"/>
              <a:t>详细设计</a:t>
            </a:r>
            <a:endParaRPr lang="zh-CN" altLang="en-US" sz="2400" b="1" dirty="0"/>
          </a:p>
        </p:txBody>
      </p:sp>
      <p:sp>
        <p:nvSpPr>
          <p:cNvPr id="12" name="Rectangle 2"/>
          <p:cNvSpPr txBox="1">
            <a:spLocks noRot="1" noChangeArrowheads="1"/>
          </p:cNvSpPr>
          <p:nvPr/>
        </p:nvSpPr>
        <p:spPr>
          <a:xfrm>
            <a:off x="2267743" y="116632"/>
            <a:ext cx="6768753" cy="792088"/>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r>
              <a:rPr lang="zh-CN" altLang="en-US" sz="3600" b="1" dirty="0">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实施方法</a:t>
            </a:r>
            <a:endParaRPr lang="zh-CN" altLang="en-US" sz="3600" b="1" dirty="0">
              <a:effectLst>
                <a:outerShdw blurRad="38100" dist="38100" dir="2700000" algn="tl">
                  <a:srgbClr val="000000">
                    <a:alpha val="43137"/>
                  </a:srgbClr>
                </a:outerShdw>
              </a:effectLst>
              <a:latin typeface="楷体" panose="02010609060101010101" pitchFamily="49" charset="-122"/>
              <a:ea typeface="楷体" panose="02010609060101010101" pitchFamily="49" charset="-122"/>
            </a:endParaRPr>
          </a:p>
        </p:txBody>
      </p:sp>
    </p:spTree>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2"/>
          <p:cNvSpPr txBox="1">
            <a:spLocks noChangeArrowheads="1"/>
          </p:cNvSpPr>
          <p:nvPr/>
        </p:nvSpPr>
        <p:spPr bwMode="auto">
          <a:xfrm>
            <a:off x="0" y="138430"/>
            <a:ext cx="2684780" cy="698500"/>
          </a:xfrm>
          <a:prstGeom prst="rect">
            <a:avLst/>
          </a:prstGeom>
          <a:gradFill rotWithShape="1">
            <a:gsLst>
              <a:gs pos="0">
                <a:srgbClr val="FFFF00"/>
              </a:gs>
              <a:gs pos="100000">
                <a:srgbClr val="767600"/>
              </a:gs>
            </a:gsLst>
            <a:lin ang="5400000" scaled="1"/>
          </a:gradFill>
          <a:ln w="28575">
            <a:solidFill>
              <a:schemeClr val="bg2"/>
            </a:solidFill>
            <a:miter lim="800000"/>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b="1"/>
              <a:t>4.</a:t>
            </a:r>
            <a:r>
              <a:rPr lang="zh-CN" altLang="en-US" sz="2800" b="1"/>
              <a:t>实施过程</a:t>
            </a:r>
            <a:endParaRPr lang="zh-CN" altLang="en-US" sz="2800" b="1"/>
          </a:p>
        </p:txBody>
      </p:sp>
      <p:sp>
        <p:nvSpPr>
          <p:cNvPr id="20483" name="Rectangle 3"/>
          <p:cNvSpPr>
            <a:spLocks noChangeArrowheads="1"/>
          </p:cNvSpPr>
          <p:nvPr/>
        </p:nvSpPr>
        <p:spPr bwMode="auto">
          <a:xfrm>
            <a:off x="468630" y="908050"/>
            <a:ext cx="7487920" cy="576580"/>
          </a:xfrm>
          <a:prstGeom prst="rect">
            <a:avLst/>
          </a:prstGeom>
          <a:gradFill rotWithShape="1">
            <a:gsLst>
              <a:gs pos="0">
                <a:srgbClr val="FFFF00"/>
              </a:gs>
              <a:gs pos="100000">
                <a:srgbClr val="767600"/>
              </a:gs>
            </a:gsLst>
            <a:lin ang="5400000" scaled="1"/>
          </a:gradFill>
          <a:ln w="28575">
            <a:solidFill>
              <a:schemeClr val="bg2"/>
            </a:solidFill>
            <a:miter lim="800000"/>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ctr" eaLnBrk="1" hangingPunct="1"/>
            <a:r>
              <a:rPr lang="zh-CN" altLang="en-US" sz="2400" b="1" dirty="0"/>
              <a:t>分组确定（第</a:t>
            </a:r>
            <a:r>
              <a:rPr lang="en-US" altLang="zh-CN" sz="2400" b="1" dirty="0"/>
              <a:t>1</a:t>
            </a:r>
            <a:r>
              <a:rPr lang="zh-CN" altLang="en-US" sz="2400" b="1" dirty="0"/>
              <a:t>次课程结束前）</a:t>
            </a:r>
            <a:endParaRPr lang="zh-CN" altLang="en-US" sz="2400" b="1" dirty="0"/>
          </a:p>
        </p:txBody>
      </p:sp>
      <p:sp>
        <p:nvSpPr>
          <p:cNvPr id="20484" name="Rectangle 4"/>
          <p:cNvSpPr>
            <a:spLocks noChangeArrowheads="1"/>
          </p:cNvSpPr>
          <p:nvPr/>
        </p:nvSpPr>
        <p:spPr bwMode="auto">
          <a:xfrm>
            <a:off x="468630" y="1773555"/>
            <a:ext cx="5398770" cy="582295"/>
          </a:xfrm>
          <a:prstGeom prst="rect">
            <a:avLst/>
          </a:prstGeom>
          <a:gradFill rotWithShape="1">
            <a:gsLst>
              <a:gs pos="0">
                <a:srgbClr val="FFFF00"/>
              </a:gs>
              <a:gs pos="100000">
                <a:srgbClr val="767600"/>
              </a:gs>
            </a:gsLst>
            <a:lin ang="5400000" scaled="1"/>
          </a:gradFill>
          <a:ln w="28575">
            <a:solidFill>
              <a:schemeClr val="bg2"/>
            </a:solidFill>
            <a:miter lim="800000"/>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ctr" eaLnBrk="1" hangingPunct="1"/>
            <a:r>
              <a:rPr lang="zh-CN" altLang="en-US" sz="2400" b="1" dirty="0"/>
              <a:t>总体设计</a:t>
            </a:r>
            <a:endParaRPr lang="zh-CN" altLang="en-US" sz="2400" b="1" dirty="0"/>
          </a:p>
        </p:txBody>
      </p:sp>
      <p:sp>
        <p:nvSpPr>
          <p:cNvPr id="20486" name="Rectangle 6"/>
          <p:cNvSpPr>
            <a:spLocks noChangeArrowheads="1"/>
          </p:cNvSpPr>
          <p:nvPr/>
        </p:nvSpPr>
        <p:spPr bwMode="auto">
          <a:xfrm>
            <a:off x="755650" y="3500755"/>
            <a:ext cx="5544820" cy="582295"/>
          </a:xfrm>
          <a:prstGeom prst="rect">
            <a:avLst/>
          </a:prstGeom>
          <a:gradFill rotWithShape="1">
            <a:gsLst>
              <a:gs pos="0">
                <a:srgbClr val="FFFF00"/>
              </a:gs>
              <a:gs pos="100000">
                <a:srgbClr val="767600"/>
              </a:gs>
            </a:gsLst>
            <a:lin ang="5400000" scaled="1"/>
          </a:gradFill>
          <a:ln w="28575">
            <a:solidFill>
              <a:schemeClr val="bg2"/>
            </a:solidFill>
            <a:miter lim="800000"/>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ctr" eaLnBrk="1" hangingPunct="1"/>
            <a:r>
              <a:rPr lang="zh-CN" altLang="en-US" sz="2400" b="1" dirty="0"/>
              <a:t>编写程序</a:t>
            </a:r>
            <a:endParaRPr lang="zh-CN" altLang="en-US" sz="2400" b="1" dirty="0"/>
          </a:p>
        </p:txBody>
      </p:sp>
      <p:sp>
        <p:nvSpPr>
          <p:cNvPr id="20487" name="Rectangle 7"/>
          <p:cNvSpPr>
            <a:spLocks noChangeArrowheads="1"/>
          </p:cNvSpPr>
          <p:nvPr/>
        </p:nvSpPr>
        <p:spPr bwMode="auto">
          <a:xfrm>
            <a:off x="250825" y="4359275"/>
            <a:ext cx="5689600" cy="582930"/>
          </a:xfrm>
          <a:prstGeom prst="rect">
            <a:avLst/>
          </a:prstGeom>
          <a:gradFill rotWithShape="1">
            <a:gsLst>
              <a:gs pos="0">
                <a:srgbClr val="FFFF00"/>
              </a:gs>
              <a:gs pos="100000">
                <a:srgbClr val="767600"/>
              </a:gs>
            </a:gsLst>
            <a:lin ang="5400000" scaled="1"/>
          </a:gradFill>
          <a:ln w="28575">
            <a:solidFill>
              <a:schemeClr val="bg2"/>
            </a:solidFill>
            <a:miter lim="800000"/>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ctr" eaLnBrk="1" hangingPunct="1"/>
            <a:r>
              <a:rPr lang="zh-CN" altLang="en-US" sz="2400" b="1" dirty="0"/>
              <a:t>小组组装调试</a:t>
            </a:r>
            <a:endParaRPr lang="zh-CN" altLang="en-US" sz="2400" b="1" dirty="0"/>
          </a:p>
        </p:txBody>
      </p:sp>
      <p:sp>
        <p:nvSpPr>
          <p:cNvPr id="20490" name="AutoShape 10"/>
          <p:cNvSpPr>
            <a:spLocks noChangeArrowheads="1"/>
          </p:cNvSpPr>
          <p:nvPr/>
        </p:nvSpPr>
        <p:spPr bwMode="auto">
          <a:xfrm>
            <a:off x="2484755" y="1484630"/>
            <a:ext cx="502920" cy="288925"/>
          </a:xfrm>
          <a:prstGeom prst="downArrow">
            <a:avLst>
              <a:gd name="adj1" fmla="val 50000"/>
              <a:gd name="adj2" fmla="val 25000"/>
            </a:avLst>
          </a:prstGeom>
          <a:solidFill>
            <a:srgbClr val="FF00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eaLnBrk="1" hangingPunct="1"/>
            <a:endParaRPr lang="zh-CN" altLang="en-US"/>
          </a:p>
        </p:txBody>
      </p:sp>
      <p:sp>
        <p:nvSpPr>
          <p:cNvPr id="20491" name="AutoShape 11"/>
          <p:cNvSpPr>
            <a:spLocks noChangeArrowheads="1"/>
          </p:cNvSpPr>
          <p:nvPr/>
        </p:nvSpPr>
        <p:spPr bwMode="auto">
          <a:xfrm>
            <a:off x="2484755" y="2349500"/>
            <a:ext cx="502920" cy="288925"/>
          </a:xfrm>
          <a:prstGeom prst="downArrow">
            <a:avLst>
              <a:gd name="adj1" fmla="val 50000"/>
              <a:gd name="adj2" fmla="val 25000"/>
            </a:avLst>
          </a:prstGeom>
          <a:solidFill>
            <a:srgbClr val="FF00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eaLnBrk="1" hangingPunct="1"/>
            <a:endParaRPr lang="zh-CN" altLang="en-US"/>
          </a:p>
        </p:txBody>
      </p:sp>
      <p:sp>
        <p:nvSpPr>
          <p:cNvPr id="20492" name="AutoShape 12"/>
          <p:cNvSpPr>
            <a:spLocks noChangeArrowheads="1"/>
          </p:cNvSpPr>
          <p:nvPr/>
        </p:nvSpPr>
        <p:spPr bwMode="auto">
          <a:xfrm>
            <a:off x="2484755" y="3213100"/>
            <a:ext cx="502920" cy="288925"/>
          </a:xfrm>
          <a:prstGeom prst="downArrow">
            <a:avLst>
              <a:gd name="adj1" fmla="val 50000"/>
              <a:gd name="adj2" fmla="val 25000"/>
            </a:avLst>
          </a:prstGeom>
          <a:solidFill>
            <a:srgbClr val="FF00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eaLnBrk="1" hangingPunct="1"/>
            <a:endParaRPr lang="zh-CN" altLang="en-US"/>
          </a:p>
        </p:txBody>
      </p:sp>
      <p:sp>
        <p:nvSpPr>
          <p:cNvPr id="20493" name="AutoShape 13"/>
          <p:cNvSpPr>
            <a:spLocks noChangeArrowheads="1"/>
          </p:cNvSpPr>
          <p:nvPr/>
        </p:nvSpPr>
        <p:spPr bwMode="auto">
          <a:xfrm>
            <a:off x="2484755" y="4076700"/>
            <a:ext cx="502920" cy="288925"/>
          </a:xfrm>
          <a:prstGeom prst="downArrow">
            <a:avLst>
              <a:gd name="adj1" fmla="val 50000"/>
              <a:gd name="adj2" fmla="val 25000"/>
            </a:avLst>
          </a:prstGeom>
          <a:solidFill>
            <a:srgbClr val="FF00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eaLnBrk="1" hangingPunct="1"/>
            <a:endParaRPr lang="zh-CN" altLang="en-US"/>
          </a:p>
        </p:txBody>
      </p:sp>
      <p:sp>
        <p:nvSpPr>
          <p:cNvPr id="20500" name="AutoShape 20"/>
          <p:cNvSpPr>
            <a:spLocks noChangeArrowheads="1"/>
          </p:cNvSpPr>
          <p:nvPr/>
        </p:nvSpPr>
        <p:spPr bwMode="auto">
          <a:xfrm>
            <a:off x="3419872" y="5222999"/>
            <a:ext cx="5329158" cy="1230337"/>
          </a:xfrm>
          <a:prstGeom prst="wedgeRectCallout">
            <a:avLst>
              <a:gd name="adj1" fmla="val -27934"/>
              <a:gd name="adj2" fmla="val -88286"/>
            </a:avLst>
          </a:prstGeom>
          <a:solidFill>
            <a:srgbClr val="0000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zh-CN" altLang="en-US" sz="2400" b="1" dirty="0">
                <a:solidFill>
                  <a:schemeClr val="bg1"/>
                </a:solidFill>
                <a:latin typeface="Lucida Console" panose="020B0609040504020204" pitchFamily="49" charset="0"/>
              </a:rPr>
              <a:t>建立一个项目文件，将每个组员编写的文件添加到该项目文件中，然后录入足够的数据进行调试和测试。</a:t>
            </a:r>
            <a:endParaRPr lang="zh-CN" altLang="en-US" sz="2400" b="1" dirty="0">
              <a:solidFill>
                <a:schemeClr val="bg1"/>
              </a:solidFill>
              <a:latin typeface="Lucida Console" panose="020B0609040504020204" pitchFamily="49" charset="0"/>
            </a:endParaRPr>
          </a:p>
        </p:txBody>
      </p:sp>
      <p:sp>
        <p:nvSpPr>
          <p:cNvPr id="13" name="Rectangle 5"/>
          <p:cNvSpPr>
            <a:spLocks noChangeArrowheads="1"/>
          </p:cNvSpPr>
          <p:nvPr/>
        </p:nvSpPr>
        <p:spPr bwMode="auto">
          <a:xfrm>
            <a:off x="827405" y="2637155"/>
            <a:ext cx="4321175" cy="582295"/>
          </a:xfrm>
          <a:prstGeom prst="rect">
            <a:avLst/>
          </a:prstGeom>
          <a:gradFill rotWithShape="1">
            <a:gsLst>
              <a:gs pos="0">
                <a:srgbClr val="FFFF00"/>
              </a:gs>
              <a:gs pos="100000">
                <a:srgbClr val="767600"/>
              </a:gs>
            </a:gsLst>
            <a:lin ang="5400000" scaled="1"/>
          </a:gradFill>
          <a:ln w="28575">
            <a:solidFill>
              <a:schemeClr val="bg2"/>
            </a:solidFill>
            <a:miter lim="800000"/>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ctr" eaLnBrk="1" hangingPunct="1"/>
            <a:r>
              <a:rPr lang="zh-CN" altLang="en-US" sz="2400" b="1" dirty="0"/>
              <a:t>详细设计</a:t>
            </a:r>
            <a:endParaRPr lang="zh-CN" altLang="en-US" sz="2400" b="1" dirty="0"/>
          </a:p>
        </p:txBody>
      </p:sp>
      <p:sp>
        <p:nvSpPr>
          <p:cNvPr id="14" name="Rectangle 2"/>
          <p:cNvSpPr txBox="1">
            <a:spLocks noRot="1" noChangeArrowheads="1"/>
          </p:cNvSpPr>
          <p:nvPr/>
        </p:nvSpPr>
        <p:spPr>
          <a:xfrm>
            <a:off x="2267743" y="116632"/>
            <a:ext cx="6768753" cy="792088"/>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r>
              <a:rPr lang="zh-CN" altLang="en-US" sz="3600" b="1" dirty="0">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实施方法</a:t>
            </a:r>
            <a:endParaRPr lang="zh-CN" altLang="en-US" sz="3600" b="1" dirty="0">
              <a:effectLst>
                <a:outerShdw blurRad="38100" dist="38100" dir="2700000" algn="tl">
                  <a:srgbClr val="000000">
                    <a:alpha val="43137"/>
                  </a:srgbClr>
                </a:outerShdw>
              </a:effectLst>
              <a:latin typeface="楷体" panose="02010609060101010101" pitchFamily="49" charset="-122"/>
              <a:ea typeface="楷体" panose="02010609060101010101" pitchFamily="49" charset="-122"/>
            </a:endParaRPr>
          </a:p>
        </p:txBody>
      </p:sp>
    </p:spTree>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2"/>
          <p:cNvSpPr txBox="1">
            <a:spLocks noChangeArrowheads="1"/>
          </p:cNvSpPr>
          <p:nvPr/>
        </p:nvSpPr>
        <p:spPr bwMode="auto">
          <a:xfrm>
            <a:off x="0" y="138430"/>
            <a:ext cx="2684780" cy="698500"/>
          </a:xfrm>
          <a:prstGeom prst="rect">
            <a:avLst/>
          </a:prstGeom>
          <a:gradFill rotWithShape="1">
            <a:gsLst>
              <a:gs pos="0">
                <a:srgbClr val="FFFF00"/>
              </a:gs>
              <a:gs pos="100000">
                <a:srgbClr val="767600"/>
              </a:gs>
            </a:gsLst>
            <a:lin ang="5400000" scaled="1"/>
          </a:gradFill>
          <a:ln w="28575">
            <a:solidFill>
              <a:schemeClr val="bg2"/>
            </a:solidFill>
            <a:miter lim="800000"/>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b="1"/>
              <a:t>4.</a:t>
            </a:r>
            <a:r>
              <a:rPr lang="zh-CN" altLang="en-US" sz="2800" b="1"/>
              <a:t>实施过程</a:t>
            </a:r>
            <a:endParaRPr lang="zh-CN" altLang="en-US" sz="2800" b="1"/>
          </a:p>
        </p:txBody>
      </p:sp>
      <p:sp>
        <p:nvSpPr>
          <p:cNvPr id="20483" name="Rectangle 3"/>
          <p:cNvSpPr>
            <a:spLocks noChangeArrowheads="1"/>
          </p:cNvSpPr>
          <p:nvPr/>
        </p:nvSpPr>
        <p:spPr bwMode="auto">
          <a:xfrm>
            <a:off x="468630" y="908050"/>
            <a:ext cx="7487920" cy="576580"/>
          </a:xfrm>
          <a:prstGeom prst="rect">
            <a:avLst/>
          </a:prstGeom>
          <a:gradFill rotWithShape="1">
            <a:gsLst>
              <a:gs pos="0">
                <a:srgbClr val="FFFF00"/>
              </a:gs>
              <a:gs pos="100000">
                <a:srgbClr val="767600"/>
              </a:gs>
            </a:gsLst>
            <a:lin ang="5400000" scaled="1"/>
          </a:gradFill>
          <a:ln w="28575">
            <a:solidFill>
              <a:schemeClr val="bg2"/>
            </a:solidFill>
            <a:miter lim="800000"/>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ctr" eaLnBrk="1" hangingPunct="1"/>
            <a:r>
              <a:rPr lang="zh-CN" altLang="en-US" sz="2400" b="1" dirty="0"/>
              <a:t>分组确定（第</a:t>
            </a:r>
            <a:r>
              <a:rPr lang="en-US" altLang="zh-CN" sz="2400" b="1" dirty="0"/>
              <a:t>1</a:t>
            </a:r>
            <a:r>
              <a:rPr lang="zh-CN" altLang="en-US" sz="2400" b="1" dirty="0"/>
              <a:t>次课程结束前）</a:t>
            </a:r>
            <a:endParaRPr lang="zh-CN" altLang="en-US" sz="2400" b="1" dirty="0"/>
          </a:p>
        </p:txBody>
      </p:sp>
      <p:sp>
        <p:nvSpPr>
          <p:cNvPr id="20484" name="Rectangle 4"/>
          <p:cNvSpPr>
            <a:spLocks noChangeArrowheads="1"/>
          </p:cNvSpPr>
          <p:nvPr/>
        </p:nvSpPr>
        <p:spPr bwMode="auto">
          <a:xfrm>
            <a:off x="468630" y="1773555"/>
            <a:ext cx="5398770" cy="582295"/>
          </a:xfrm>
          <a:prstGeom prst="rect">
            <a:avLst/>
          </a:prstGeom>
          <a:gradFill rotWithShape="1">
            <a:gsLst>
              <a:gs pos="0">
                <a:srgbClr val="FFFF00"/>
              </a:gs>
              <a:gs pos="100000">
                <a:srgbClr val="767600"/>
              </a:gs>
            </a:gsLst>
            <a:lin ang="5400000" scaled="1"/>
          </a:gradFill>
          <a:ln w="28575">
            <a:solidFill>
              <a:schemeClr val="bg2"/>
            </a:solidFill>
            <a:miter lim="800000"/>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ctr" eaLnBrk="1" hangingPunct="1"/>
            <a:r>
              <a:rPr lang="zh-CN" altLang="en-US" sz="2400" b="1" dirty="0"/>
              <a:t>总体设计</a:t>
            </a:r>
            <a:endParaRPr lang="zh-CN" altLang="en-US" sz="2400" b="1" dirty="0"/>
          </a:p>
        </p:txBody>
      </p:sp>
      <p:sp>
        <p:nvSpPr>
          <p:cNvPr id="20487" name="Rectangle 7"/>
          <p:cNvSpPr>
            <a:spLocks noChangeArrowheads="1"/>
          </p:cNvSpPr>
          <p:nvPr/>
        </p:nvSpPr>
        <p:spPr bwMode="auto">
          <a:xfrm>
            <a:off x="250825" y="4359275"/>
            <a:ext cx="5689600" cy="582930"/>
          </a:xfrm>
          <a:prstGeom prst="rect">
            <a:avLst/>
          </a:prstGeom>
          <a:gradFill rotWithShape="1">
            <a:gsLst>
              <a:gs pos="0">
                <a:srgbClr val="FFFF00"/>
              </a:gs>
              <a:gs pos="100000">
                <a:srgbClr val="767600"/>
              </a:gs>
            </a:gsLst>
            <a:lin ang="5400000" scaled="1"/>
          </a:gradFill>
          <a:ln w="28575">
            <a:solidFill>
              <a:schemeClr val="bg2"/>
            </a:solidFill>
            <a:miter lim="800000"/>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ctr" eaLnBrk="1" hangingPunct="1"/>
            <a:r>
              <a:rPr lang="zh-CN" altLang="en-US" sz="2400" b="1" dirty="0"/>
              <a:t>小组组装调试</a:t>
            </a:r>
            <a:endParaRPr lang="zh-CN" altLang="en-US" sz="2400" b="1" dirty="0"/>
          </a:p>
        </p:txBody>
      </p:sp>
      <p:sp>
        <p:nvSpPr>
          <p:cNvPr id="20488" name="Rectangle 8"/>
          <p:cNvSpPr>
            <a:spLocks noChangeArrowheads="1"/>
          </p:cNvSpPr>
          <p:nvPr/>
        </p:nvSpPr>
        <p:spPr bwMode="auto">
          <a:xfrm>
            <a:off x="611505" y="5222875"/>
            <a:ext cx="3960495" cy="582930"/>
          </a:xfrm>
          <a:prstGeom prst="rect">
            <a:avLst/>
          </a:prstGeom>
          <a:gradFill rotWithShape="1">
            <a:gsLst>
              <a:gs pos="0">
                <a:srgbClr val="FFFF00"/>
              </a:gs>
              <a:gs pos="100000">
                <a:srgbClr val="767600"/>
              </a:gs>
            </a:gsLst>
            <a:lin ang="5400000" scaled="1"/>
          </a:gradFill>
          <a:ln w="28575">
            <a:solidFill>
              <a:schemeClr val="bg2"/>
            </a:solidFill>
            <a:miter lim="800000"/>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ctr" eaLnBrk="1" hangingPunct="1"/>
            <a:r>
              <a:rPr lang="zh-CN" altLang="en-US" sz="2400" b="1" dirty="0"/>
              <a:t>教师验收</a:t>
            </a:r>
            <a:endParaRPr lang="zh-CN" altLang="en-US" sz="2400" b="1" dirty="0"/>
          </a:p>
        </p:txBody>
      </p:sp>
      <p:sp>
        <p:nvSpPr>
          <p:cNvPr id="20494" name="AutoShape 14"/>
          <p:cNvSpPr>
            <a:spLocks noChangeArrowheads="1"/>
          </p:cNvSpPr>
          <p:nvPr/>
        </p:nvSpPr>
        <p:spPr bwMode="auto">
          <a:xfrm>
            <a:off x="2484755" y="4942205"/>
            <a:ext cx="502920" cy="288925"/>
          </a:xfrm>
          <a:prstGeom prst="downArrow">
            <a:avLst>
              <a:gd name="adj1" fmla="val 50000"/>
              <a:gd name="adj2" fmla="val 25000"/>
            </a:avLst>
          </a:prstGeom>
          <a:solidFill>
            <a:srgbClr val="FF00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eaLnBrk="1" hangingPunct="1"/>
            <a:endParaRPr lang="zh-CN" altLang="en-US"/>
          </a:p>
        </p:txBody>
      </p:sp>
      <p:sp>
        <p:nvSpPr>
          <p:cNvPr id="20501" name="AutoShape 21"/>
          <p:cNvSpPr>
            <a:spLocks noChangeArrowheads="1"/>
          </p:cNvSpPr>
          <p:nvPr/>
        </p:nvSpPr>
        <p:spPr bwMode="auto">
          <a:xfrm>
            <a:off x="2987824" y="5876498"/>
            <a:ext cx="4608195" cy="864870"/>
          </a:xfrm>
          <a:prstGeom prst="wedgeRectCallout">
            <a:avLst>
              <a:gd name="adj1" fmla="val -26565"/>
              <a:gd name="adj2" fmla="val -72380"/>
            </a:avLst>
          </a:prstGeom>
          <a:solidFill>
            <a:srgbClr val="0000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zh-CN" altLang="en-US" sz="2400" b="1" dirty="0">
                <a:solidFill>
                  <a:schemeClr val="bg1"/>
                </a:solidFill>
                <a:latin typeface="Lucida Console" panose="020B0609040504020204" pitchFamily="49" charset="0"/>
              </a:rPr>
              <a:t>学生以开发小组为单位，通过教师验收，并逐个进行答辩。</a:t>
            </a:r>
            <a:endParaRPr lang="zh-CN" altLang="en-US" sz="2400" b="1" dirty="0">
              <a:solidFill>
                <a:schemeClr val="bg1"/>
              </a:solidFill>
              <a:latin typeface="Lucida Console" panose="020B0609040504020204" pitchFamily="49" charset="0"/>
            </a:endParaRPr>
          </a:p>
        </p:txBody>
      </p:sp>
      <p:sp>
        <p:nvSpPr>
          <p:cNvPr id="23" name="AutoShape 10"/>
          <p:cNvSpPr>
            <a:spLocks noChangeArrowheads="1"/>
          </p:cNvSpPr>
          <p:nvPr/>
        </p:nvSpPr>
        <p:spPr bwMode="auto">
          <a:xfrm>
            <a:off x="2484755" y="1484630"/>
            <a:ext cx="502920" cy="288925"/>
          </a:xfrm>
          <a:prstGeom prst="downArrow">
            <a:avLst>
              <a:gd name="adj1" fmla="val 50000"/>
              <a:gd name="adj2" fmla="val 25000"/>
            </a:avLst>
          </a:prstGeom>
          <a:solidFill>
            <a:srgbClr val="FF00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eaLnBrk="1" hangingPunct="1"/>
            <a:endParaRPr lang="zh-CN" altLang="en-US"/>
          </a:p>
        </p:txBody>
      </p:sp>
      <p:sp>
        <p:nvSpPr>
          <p:cNvPr id="24" name="AutoShape 11"/>
          <p:cNvSpPr>
            <a:spLocks noChangeArrowheads="1"/>
          </p:cNvSpPr>
          <p:nvPr/>
        </p:nvSpPr>
        <p:spPr bwMode="auto">
          <a:xfrm>
            <a:off x="2484755" y="2349500"/>
            <a:ext cx="502920" cy="288925"/>
          </a:xfrm>
          <a:prstGeom prst="downArrow">
            <a:avLst>
              <a:gd name="adj1" fmla="val 50000"/>
              <a:gd name="adj2" fmla="val 25000"/>
            </a:avLst>
          </a:prstGeom>
          <a:solidFill>
            <a:srgbClr val="FF00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eaLnBrk="1" hangingPunct="1"/>
            <a:endParaRPr lang="zh-CN" altLang="en-US"/>
          </a:p>
        </p:txBody>
      </p:sp>
      <p:sp>
        <p:nvSpPr>
          <p:cNvPr id="25" name="AutoShape 12"/>
          <p:cNvSpPr>
            <a:spLocks noChangeArrowheads="1"/>
          </p:cNvSpPr>
          <p:nvPr/>
        </p:nvSpPr>
        <p:spPr bwMode="auto">
          <a:xfrm>
            <a:off x="2484755" y="3213100"/>
            <a:ext cx="502920" cy="288925"/>
          </a:xfrm>
          <a:prstGeom prst="downArrow">
            <a:avLst>
              <a:gd name="adj1" fmla="val 50000"/>
              <a:gd name="adj2" fmla="val 25000"/>
            </a:avLst>
          </a:prstGeom>
          <a:solidFill>
            <a:srgbClr val="FF00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eaLnBrk="1" hangingPunct="1"/>
            <a:endParaRPr lang="zh-CN" altLang="en-US"/>
          </a:p>
        </p:txBody>
      </p:sp>
      <p:sp>
        <p:nvSpPr>
          <p:cNvPr id="26" name="AutoShape 13"/>
          <p:cNvSpPr>
            <a:spLocks noChangeArrowheads="1"/>
          </p:cNvSpPr>
          <p:nvPr/>
        </p:nvSpPr>
        <p:spPr bwMode="auto">
          <a:xfrm>
            <a:off x="2484755" y="4076700"/>
            <a:ext cx="502920" cy="288925"/>
          </a:xfrm>
          <a:prstGeom prst="downArrow">
            <a:avLst>
              <a:gd name="adj1" fmla="val 50000"/>
              <a:gd name="adj2" fmla="val 25000"/>
            </a:avLst>
          </a:prstGeom>
          <a:solidFill>
            <a:srgbClr val="FF00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eaLnBrk="1" hangingPunct="1"/>
            <a:endParaRPr lang="zh-CN" altLang="en-US"/>
          </a:p>
        </p:txBody>
      </p:sp>
      <p:sp>
        <p:nvSpPr>
          <p:cNvPr id="15" name="Rectangle 5"/>
          <p:cNvSpPr>
            <a:spLocks noChangeArrowheads="1"/>
          </p:cNvSpPr>
          <p:nvPr/>
        </p:nvSpPr>
        <p:spPr bwMode="auto">
          <a:xfrm>
            <a:off x="827405" y="2637155"/>
            <a:ext cx="4321175" cy="582295"/>
          </a:xfrm>
          <a:prstGeom prst="rect">
            <a:avLst/>
          </a:prstGeom>
          <a:gradFill rotWithShape="1">
            <a:gsLst>
              <a:gs pos="0">
                <a:srgbClr val="FFFF00"/>
              </a:gs>
              <a:gs pos="100000">
                <a:srgbClr val="767600"/>
              </a:gs>
            </a:gsLst>
            <a:lin ang="5400000" scaled="1"/>
          </a:gradFill>
          <a:ln w="28575">
            <a:solidFill>
              <a:schemeClr val="bg2"/>
            </a:solidFill>
            <a:miter lim="800000"/>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ctr" eaLnBrk="1" hangingPunct="1"/>
            <a:r>
              <a:rPr lang="zh-CN" altLang="en-US" sz="2400" b="1" dirty="0"/>
              <a:t>详细设计</a:t>
            </a:r>
            <a:endParaRPr lang="zh-CN" altLang="en-US" sz="2400" b="1" dirty="0"/>
          </a:p>
        </p:txBody>
      </p:sp>
      <p:sp>
        <p:nvSpPr>
          <p:cNvPr id="16" name="Rectangle 6"/>
          <p:cNvSpPr>
            <a:spLocks noChangeArrowheads="1"/>
          </p:cNvSpPr>
          <p:nvPr/>
        </p:nvSpPr>
        <p:spPr bwMode="auto">
          <a:xfrm>
            <a:off x="755650" y="3500755"/>
            <a:ext cx="5544820" cy="582295"/>
          </a:xfrm>
          <a:prstGeom prst="rect">
            <a:avLst/>
          </a:prstGeom>
          <a:gradFill rotWithShape="1">
            <a:gsLst>
              <a:gs pos="0">
                <a:srgbClr val="FFFF00"/>
              </a:gs>
              <a:gs pos="100000">
                <a:srgbClr val="767600"/>
              </a:gs>
            </a:gsLst>
            <a:lin ang="5400000" scaled="1"/>
          </a:gradFill>
          <a:ln w="28575">
            <a:solidFill>
              <a:schemeClr val="bg2"/>
            </a:solidFill>
            <a:miter lim="800000"/>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ctr" eaLnBrk="1" hangingPunct="1"/>
            <a:r>
              <a:rPr lang="zh-CN" altLang="en-US" sz="2400" b="1" dirty="0"/>
              <a:t>编写程序</a:t>
            </a:r>
            <a:endParaRPr lang="zh-CN" altLang="en-US" sz="2400" b="1" dirty="0"/>
          </a:p>
        </p:txBody>
      </p:sp>
      <p:sp>
        <p:nvSpPr>
          <p:cNvPr id="17" name="Rectangle 2"/>
          <p:cNvSpPr txBox="1">
            <a:spLocks noRot="1" noChangeArrowheads="1"/>
          </p:cNvSpPr>
          <p:nvPr/>
        </p:nvSpPr>
        <p:spPr>
          <a:xfrm>
            <a:off x="2267743" y="116632"/>
            <a:ext cx="6768753" cy="792088"/>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r>
              <a:rPr lang="zh-CN" altLang="en-US" sz="3600" b="1" dirty="0">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实施方法</a:t>
            </a:r>
            <a:endParaRPr lang="zh-CN" altLang="en-US" sz="3600" b="1" dirty="0">
              <a:effectLst>
                <a:outerShdw blurRad="38100" dist="38100" dir="2700000" algn="tl">
                  <a:srgbClr val="000000">
                    <a:alpha val="43137"/>
                  </a:srgbClr>
                </a:outerShdw>
              </a:effectLst>
              <a:latin typeface="楷体" panose="02010609060101010101" pitchFamily="49" charset="-122"/>
              <a:ea typeface="楷体" panose="02010609060101010101" pitchFamily="49" charset="-122"/>
            </a:endParaRPr>
          </a:p>
        </p:txBody>
      </p:sp>
    </p:spTree>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2"/>
          <p:cNvSpPr txBox="1">
            <a:spLocks noChangeArrowheads="1"/>
          </p:cNvSpPr>
          <p:nvPr/>
        </p:nvSpPr>
        <p:spPr bwMode="auto">
          <a:xfrm>
            <a:off x="0" y="138430"/>
            <a:ext cx="2684780" cy="698500"/>
          </a:xfrm>
          <a:prstGeom prst="rect">
            <a:avLst/>
          </a:prstGeom>
          <a:gradFill rotWithShape="1">
            <a:gsLst>
              <a:gs pos="0">
                <a:srgbClr val="FFFF00"/>
              </a:gs>
              <a:gs pos="100000">
                <a:srgbClr val="767600"/>
              </a:gs>
            </a:gsLst>
            <a:lin ang="5400000" scaled="1"/>
          </a:gradFill>
          <a:ln w="28575">
            <a:solidFill>
              <a:schemeClr val="bg2"/>
            </a:solidFill>
            <a:miter lim="800000"/>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b="1"/>
              <a:t>4.</a:t>
            </a:r>
            <a:r>
              <a:rPr lang="zh-CN" altLang="en-US" sz="2800" b="1"/>
              <a:t>实施过程</a:t>
            </a:r>
            <a:endParaRPr lang="zh-CN" altLang="en-US" sz="2800" b="1"/>
          </a:p>
        </p:txBody>
      </p:sp>
      <p:sp>
        <p:nvSpPr>
          <p:cNvPr id="20483" name="Rectangle 3"/>
          <p:cNvSpPr>
            <a:spLocks noChangeArrowheads="1"/>
          </p:cNvSpPr>
          <p:nvPr/>
        </p:nvSpPr>
        <p:spPr bwMode="auto">
          <a:xfrm>
            <a:off x="468630" y="908050"/>
            <a:ext cx="7487920" cy="576580"/>
          </a:xfrm>
          <a:prstGeom prst="rect">
            <a:avLst/>
          </a:prstGeom>
          <a:gradFill rotWithShape="1">
            <a:gsLst>
              <a:gs pos="0">
                <a:srgbClr val="FFFF00"/>
              </a:gs>
              <a:gs pos="100000">
                <a:srgbClr val="767600"/>
              </a:gs>
            </a:gsLst>
            <a:lin ang="5400000" scaled="1"/>
          </a:gradFill>
          <a:ln w="28575">
            <a:solidFill>
              <a:schemeClr val="bg2"/>
            </a:solidFill>
            <a:miter lim="800000"/>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ctr" eaLnBrk="1" hangingPunct="1"/>
            <a:r>
              <a:rPr lang="zh-CN" altLang="en-US" sz="2400" b="1" dirty="0"/>
              <a:t>分组确定（第</a:t>
            </a:r>
            <a:r>
              <a:rPr lang="en-US" altLang="zh-CN" sz="2400" b="1" dirty="0"/>
              <a:t>1</a:t>
            </a:r>
            <a:r>
              <a:rPr lang="zh-CN" altLang="en-US" sz="2400" b="1" dirty="0"/>
              <a:t>次课程结束前）</a:t>
            </a:r>
            <a:endParaRPr lang="zh-CN" altLang="en-US" sz="2400" b="1" dirty="0"/>
          </a:p>
        </p:txBody>
      </p:sp>
      <p:sp>
        <p:nvSpPr>
          <p:cNvPr id="20484" name="Rectangle 4"/>
          <p:cNvSpPr>
            <a:spLocks noChangeArrowheads="1"/>
          </p:cNvSpPr>
          <p:nvPr/>
        </p:nvSpPr>
        <p:spPr bwMode="auto">
          <a:xfrm>
            <a:off x="468630" y="1773555"/>
            <a:ext cx="5398770" cy="582295"/>
          </a:xfrm>
          <a:prstGeom prst="rect">
            <a:avLst/>
          </a:prstGeom>
          <a:gradFill rotWithShape="1">
            <a:gsLst>
              <a:gs pos="0">
                <a:srgbClr val="FFFF00"/>
              </a:gs>
              <a:gs pos="100000">
                <a:srgbClr val="767600"/>
              </a:gs>
            </a:gsLst>
            <a:lin ang="5400000" scaled="1"/>
          </a:gradFill>
          <a:ln w="28575">
            <a:solidFill>
              <a:schemeClr val="bg2"/>
            </a:solidFill>
            <a:miter lim="800000"/>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ctr" eaLnBrk="1" hangingPunct="1"/>
            <a:r>
              <a:rPr lang="zh-CN" altLang="en-US" sz="2400" b="1" dirty="0"/>
              <a:t>总体设计</a:t>
            </a:r>
            <a:endParaRPr lang="zh-CN" altLang="en-US" sz="2400" b="1" dirty="0"/>
          </a:p>
        </p:txBody>
      </p:sp>
      <p:sp>
        <p:nvSpPr>
          <p:cNvPr id="20489" name="Text Box 9"/>
          <p:cNvSpPr txBox="1">
            <a:spLocks noChangeArrowheads="1"/>
          </p:cNvSpPr>
          <p:nvPr/>
        </p:nvSpPr>
        <p:spPr bwMode="auto">
          <a:xfrm>
            <a:off x="1259840" y="6086475"/>
            <a:ext cx="3096260" cy="582930"/>
          </a:xfrm>
          <a:prstGeom prst="rect">
            <a:avLst/>
          </a:prstGeom>
          <a:gradFill rotWithShape="1">
            <a:gsLst>
              <a:gs pos="0">
                <a:srgbClr val="FFFF00"/>
              </a:gs>
              <a:gs pos="100000">
                <a:srgbClr val="767600"/>
              </a:gs>
            </a:gsLst>
            <a:lin ang="5400000" scaled="1"/>
          </a:gradFill>
          <a:ln w="28575">
            <a:solidFill>
              <a:schemeClr val="bg2"/>
            </a:solidFill>
            <a:miter lim="800000"/>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400" b="1" dirty="0"/>
              <a:t>上交报告</a:t>
            </a:r>
            <a:endParaRPr lang="zh-CN" altLang="en-US" sz="2400" b="1" dirty="0"/>
          </a:p>
        </p:txBody>
      </p:sp>
      <p:sp>
        <p:nvSpPr>
          <p:cNvPr id="20490" name="AutoShape 10"/>
          <p:cNvSpPr>
            <a:spLocks noChangeArrowheads="1"/>
          </p:cNvSpPr>
          <p:nvPr/>
        </p:nvSpPr>
        <p:spPr bwMode="auto">
          <a:xfrm>
            <a:off x="2484755" y="1484630"/>
            <a:ext cx="502920" cy="288925"/>
          </a:xfrm>
          <a:prstGeom prst="downArrow">
            <a:avLst>
              <a:gd name="adj1" fmla="val 50000"/>
              <a:gd name="adj2" fmla="val 25000"/>
            </a:avLst>
          </a:prstGeom>
          <a:solidFill>
            <a:srgbClr val="FF00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eaLnBrk="1" hangingPunct="1"/>
            <a:endParaRPr lang="zh-CN" altLang="en-US"/>
          </a:p>
        </p:txBody>
      </p:sp>
      <p:sp>
        <p:nvSpPr>
          <p:cNvPr id="20491" name="AutoShape 11"/>
          <p:cNvSpPr>
            <a:spLocks noChangeArrowheads="1"/>
          </p:cNvSpPr>
          <p:nvPr/>
        </p:nvSpPr>
        <p:spPr bwMode="auto">
          <a:xfrm>
            <a:off x="2484755" y="2349500"/>
            <a:ext cx="502920" cy="288925"/>
          </a:xfrm>
          <a:prstGeom prst="downArrow">
            <a:avLst>
              <a:gd name="adj1" fmla="val 50000"/>
              <a:gd name="adj2" fmla="val 25000"/>
            </a:avLst>
          </a:prstGeom>
          <a:solidFill>
            <a:srgbClr val="FF00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eaLnBrk="1" hangingPunct="1"/>
            <a:endParaRPr lang="zh-CN" altLang="en-US"/>
          </a:p>
        </p:txBody>
      </p:sp>
      <p:sp>
        <p:nvSpPr>
          <p:cNvPr id="20492" name="AutoShape 12"/>
          <p:cNvSpPr>
            <a:spLocks noChangeArrowheads="1"/>
          </p:cNvSpPr>
          <p:nvPr/>
        </p:nvSpPr>
        <p:spPr bwMode="auto">
          <a:xfrm>
            <a:off x="2484755" y="3213100"/>
            <a:ext cx="502920" cy="288925"/>
          </a:xfrm>
          <a:prstGeom prst="downArrow">
            <a:avLst>
              <a:gd name="adj1" fmla="val 50000"/>
              <a:gd name="adj2" fmla="val 25000"/>
            </a:avLst>
          </a:prstGeom>
          <a:solidFill>
            <a:srgbClr val="FF00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eaLnBrk="1" hangingPunct="1"/>
            <a:endParaRPr lang="zh-CN" altLang="en-US"/>
          </a:p>
        </p:txBody>
      </p:sp>
      <p:sp>
        <p:nvSpPr>
          <p:cNvPr id="20493" name="AutoShape 13"/>
          <p:cNvSpPr>
            <a:spLocks noChangeArrowheads="1"/>
          </p:cNvSpPr>
          <p:nvPr/>
        </p:nvSpPr>
        <p:spPr bwMode="auto">
          <a:xfrm>
            <a:off x="2484755" y="4076700"/>
            <a:ext cx="502920" cy="288925"/>
          </a:xfrm>
          <a:prstGeom prst="downArrow">
            <a:avLst>
              <a:gd name="adj1" fmla="val 50000"/>
              <a:gd name="adj2" fmla="val 25000"/>
            </a:avLst>
          </a:prstGeom>
          <a:solidFill>
            <a:srgbClr val="FF00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eaLnBrk="1" hangingPunct="1"/>
            <a:endParaRPr lang="zh-CN" altLang="en-US"/>
          </a:p>
        </p:txBody>
      </p:sp>
      <p:sp>
        <p:nvSpPr>
          <p:cNvPr id="20494" name="AutoShape 14"/>
          <p:cNvSpPr>
            <a:spLocks noChangeArrowheads="1"/>
          </p:cNvSpPr>
          <p:nvPr/>
        </p:nvSpPr>
        <p:spPr bwMode="auto">
          <a:xfrm>
            <a:off x="2484755" y="4942205"/>
            <a:ext cx="502920" cy="288925"/>
          </a:xfrm>
          <a:prstGeom prst="downArrow">
            <a:avLst>
              <a:gd name="adj1" fmla="val 50000"/>
              <a:gd name="adj2" fmla="val 25000"/>
            </a:avLst>
          </a:prstGeom>
          <a:solidFill>
            <a:srgbClr val="FF00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eaLnBrk="1" hangingPunct="1"/>
            <a:endParaRPr lang="zh-CN" altLang="en-US"/>
          </a:p>
        </p:txBody>
      </p:sp>
      <p:sp>
        <p:nvSpPr>
          <p:cNvPr id="20495" name="AutoShape 15"/>
          <p:cNvSpPr>
            <a:spLocks noChangeArrowheads="1"/>
          </p:cNvSpPr>
          <p:nvPr/>
        </p:nvSpPr>
        <p:spPr bwMode="auto">
          <a:xfrm>
            <a:off x="2484755" y="5805805"/>
            <a:ext cx="502920" cy="288925"/>
          </a:xfrm>
          <a:prstGeom prst="downArrow">
            <a:avLst>
              <a:gd name="adj1" fmla="val 50000"/>
              <a:gd name="adj2" fmla="val 25000"/>
            </a:avLst>
          </a:prstGeom>
          <a:solidFill>
            <a:srgbClr val="FF00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eaLnBrk="1" hangingPunct="1"/>
            <a:endParaRPr lang="zh-CN" altLang="en-US"/>
          </a:p>
        </p:txBody>
      </p:sp>
      <p:sp>
        <p:nvSpPr>
          <p:cNvPr id="17" name="Rectangle 5"/>
          <p:cNvSpPr>
            <a:spLocks noChangeArrowheads="1"/>
          </p:cNvSpPr>
          <p:nvPr/>
        </p:nvSpPr>
        <p:spPr bwMode="auto">
          <a:xfrm>
            <a:off x="827405" y="2637155"/>
            <a:ext cx="4321175" cy="582295"/>
          </a:xfrm>
          <a:prstGeom prst="rect">
            <a:avLst/>
          </a:prstGeom>
          <a:gradFill rotWithShape="1">
            <a:gsLst>
              <a:gs pos="0">
                <a:srgbClr val="FFFF00"/>
              </a:gs>
              <a:gs pos="100000">
                <a:srgbClr val="767600"/>
              </a:gs>
            </a:gsLst>
            <a:lin ang="5400000" scaled="1"/>
          </a:gradFill>
          <a:ln w="28575">
            <a:solidFill>
              <a:schemeClr val="bg2"/>
            </a:solidFill>
            <a:miter lim="800000"/>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ctr" eaLnBrk="1" hangingPunct="1"/>
            <a:r>
              <a:rPr lang="zh-CN" altLang="en-US" sz="2400" b="1" dirty="0"/>
              <a:t>详细设计</a:t>
            </a:r>
            <a:endParaRPr lang="zh-CN" altLang="en-US" sz="2400" b="1" dirty="0"/>
          </a:p>
        </p:txBody>
      </p:sp>
      <p:sp>
        <p:nvSpPr>
          <p:cNvPr id="18" name="Rectangle 6"/>
          <p:cNvSpPr>
            <a:spLocks noChangeArrowheads="1"/>
          </p:cNvSpPr>
          <p:nvPr/>
        </p:nvSpPr>
        <p:spPr bwMode="auto">
          <a:xfrm>
            <a:off x="755650" y="3500755"/>
            <a:ext cx="5544820" cy="582295"/>
          </a:xfrm>
          <a:prstGeom prst="rect">
            <a:avLst/>
          </a:prstGeom>
          <a:gradFill rotWithShape="1">
            <a:gsLst>
              <a:gs pos="0">
                <a:srgbClr val="FFFF00"/>
              </a:gs>
              <a:gs pos="100000">
                <a:srgbClr val="767600"/>
              </a:gs>
            </a:gsLst>
            <a:lin ang="5400000" scaled="1"/>
          </a:gradFill>
          <a:ln w="28575">
            <a:solidFill>
              <a:schemeClr val="bg2"/>
            </a:solidFill>
            <a:miter lim="800000"/>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ctr" eaLnBrk="1" hangingPunct="1"/>
            <a:r>
              <a:rPr lang="zh-CN" altLang="en-US" sz="2400" b="1" dirty="0"/>
              <a:t>编写程序</a:t>
            </a:r>
            <a:endParaRPr lang="zh-CN" altLang="en-US" sz="2400" b="1" dirty="0"/>
          </a:p>
        </p:txBody>
      </p:sp>
      <p:sp>
        <p:nvSpPr>
          <p:cNvPr id="19" name="Rectangle 7"/>
          <p:cNvSpPr>
            <a:spLocks noChangeArrowheads="1"/>
          </p:cNvSpPr>
          <p:nvPr/>
        </p:nvSpPr>
        <p:spPr bwMode="auto">
          <a:xfrm>
            <a:off x="250825" y="4359275"/>
            <a:ext cx="5689600" cy="582930"/>
          </a:xfrm>
          <a:prstGeom prst="rect">
            <a:avLst/>
          </a:prstGeom>
          <a:gradFill rotWithShape="1">
            <a:gsLst>
              <a:gs pos="0">
                <a:srgbClr val="FFFF00"/>
              </a:gs>
              <a:gs pos="100000">
                <a:srgbClr val="767600"/>
              </a:gs>
            </a:gsLst>
            <a:lin ang="5400000" scaled="1"/>
          </a:gradFill>
          <a:ln w="28575">
            <a:solidFill>
              <a:schemeClr val="bg2"/>
            </a:solidFill>
            <a:miter lim="800000"/>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ctr" eaLnBrk="1" hangingPunct="1"/>
            <a:r>
              <a:rPr lang="zh-CN" altLang="en-US" sz="2400" b="1" dirty="0"/>
              <a:t>小组组装调试</a:t>
            </a:r>
            <a:endParaRPr lang="zh-CN" altLang="en-US" sz="2400" b="1" dirty="0"/>
          </a:p>
        </p:txBody>
      </p:sp>
      <p:sp>
        <p:nvSpPr>
          <p:cNvPr id="20" name="Rectangle 8"/>
          <p:cNvSpPr>
            <a:spLocks noChangeArrowheads="1"/>
          </p:cNvSpPr>
          <p:nvPr/>
        </p:nvSpPr>
        <p:spPr bwMode="auto">
          <a:xfrm>
            <a:off x="611505" y="5222875"/>
            <a:ext cx="3960495" cy="582930"/>
          </a:xfrm>
          <a:prstGeom prst="rect">
            <a:avLst/>
          </a:prstGeom>
          <a:gradFill rotWithShape="1">
            <a:gsLst>
              <a:gs pos="0">
                <a:srgbClr val="FFFF00"/>
              </a:gs>
              <a:gs pos="100000">
                <a:srgbClr val="767600"/>
              </a:gs>
            </a:gsLst>
            <a:lin ang="5400000" scaled="1"/>
          </a:gradFill>
          <a:ln w="28575">
            <a:solidFill>
              <a:schemeClr val="bg2"/>
            </a:solidFill>
            <a:miter lim="800000"/>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ctr" eaLnBrk="1" hangingPunct="1"/>
            <a:r>
              <a:rPr lang="zh-CN" altLang="en-US" sz="2400" b="1" dirty="0"/>
              <a:t>教师验收</a:t>
            </a:r>
            <a:endParaRPr lang="zh-CN" altLang="en-US" sz="2400" b="1" dirty="0"/>
          </a:p>
        </p:txBody>
      </p:sp>
      <p:sp>
        <p:nvSpPr>
          <p:cNvPr id="20502" name="AutoShape 22"/>
          <p:cNvSpPr>
            <a:spLocks noChangeArrowheads="1"/>
          </p:cNvSpPr>
          <p:nvPr/>
        </p:nvSpPr>
        <p:spPr bwMode="auto">
          <a:xfrm>
            <a:off x="3275856" y="4653136"/>
            <a:ext cx="5400675" cy="1368569"/>
          </a:xfrm>
          <a:prstGeom prst="wedgeRectCallout">
            <a:avLst>
              <a:gd name="adj1" fmla="val -32879"/>
              <a:gd name="adj2" fmla="val 67114"/>
            </a:avLst>
          </a:prstGeom>
          <a:solidFill>
            <a:srgbClr val="0000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zh-CN" altLang="en-US" sz="2400" b="1" dirty="0">
                <a:solidFill>
                  <a:schemeClr val="bg1"/>
                </a:solidFill>
                <a:latin typeface="Lucida Console" panose="020B0609040504020204" pitchFamily="49" charset="0"/>
              </a:rPr>
              <a:t>课程设计结束后</a:t>
            </a:r>
            <a:r>
              <a:rPr lang="en-US" altLang="zh-CN" sz="2400" b="1" dirty="0">
                <a:solidFill>
                  <a:schemeClr val="bg1"/>
                </a:solidFill>
                <a:latin typeface="Lucida Console" panose="020B0609040504020204" pitchFamily="49" charset="0"/>
              </a:rPr>
              <a:t>2-3</a:t>
            </a:r>
            <a:r>
              <a:rPr lang="zh-CN" altLang="en-US" sz="2400" b="1" dirty="0">
                <a:solidFill>
                  <a:schemeClr val="bg1"/>
                </a:solidFill>
                <a:latin typeface="Lucida Console" panose="020B0609040504020204" pitchFamily="49" charset="0"/>
              </a:rPr>
              <a:t>周内，以小组为单位提交课程设计报告，同时提交程序文件、项目文件、其他相关文件。</a:t>
            </a:r>
            <a:endParaRPr lang="zh-CN" altLang="en-US" sz="2400" b="1" dirty="0">
              <a:solidFill>
                <a:schemeClr val="bg1"/>
              </a:solidFill>
              <a:latin typeface="Lucida Console" panose="020B0609040504020204" pitchFamily="49" charset="0"/>
            </a:endParaRPr>
          </a:p>
        </p:txBody>
      </p:sp>
      <p:sp>
        <p:nvSpPr>
          <p:cNvPr id="21" name="Rectangle 2"/>
          <p:cNvSpPr txBox="1">
            <a:spLocks noRot="1" noChangeArrowheads="1"/>
          </p:cNvSpPr>
          <p:nvPr/>
        </p:nvSpPr>
        <p:spPr>
          <a:xfrm>
            <a:off x="2267743" y="116632"/>
            <a:ext cx="6768753" cy="792088"/>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r>
              <a:rPr lang="zh-CN" altLang="en-US" sz="3600" b="1" dirty="0">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实施方法</a:t>
            </a:r>
            <a:endParaRPr lang="zh-CN" altLang="en-US" sz="3600" b="1" dirty="0">
              <a:effectLst>
                <a:outerShdw blurRad="38100" dist="38100" dir="2700000" algn="tl">
                  <a:srgbClr val="000000">
                    <a:alpha val="43137"/>
                  </a:srgbClr>
                </a:outerShdw>
              </a:effectLst>
              <a:latin typeface="楷体" panose="02010609060101010101" pitchFamily="49" charset="-122"/>
              <a:ea typeface="楷体" panose="02010609060101010101" pitchFamily="49" charset="-122"/>
            </a:endParaRPr>
          </a:p>
        </p:txBody>
      </p:sp>
    </p:spTree>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rrowheads="1"/>
          </p:cNvSpPr>
          <p:nvPr>
            <p:ph type="title"/>
          </p:nvPr>
        </p:nvSpPr>
        <p:spPr/>
        <p:txBody>
          <a:bodyPr/>
          <a:lstStyle/>
          <a:p>
            <a:r>
              <a:rPr lang="zh-CN" altLang="en-US" dirty="0"/>
              <a:t>课程设计报告</a:t>
            </a:r>
            <a:endParaRPr lang="zh-CN" altLang="en-US" dirty="0"/>
          </a:p>
        </p:txBody>
      </p:sp>
      <p:sp>
        <p:nvSpPr>
          <p:cNvPr id="31747" name="Rectangle 3"/>
          <p:cNvSpPr>
            <a:spLocks noGrp="1" noRot="1" noChangeArrowheads="1"/>
          </p:cNvSpPr>
          <p:nvPr>
            <p:ph type="body" idx="1"/>
          </p:nvPr>
        </p:nvSpPr>
        <p:spPr/>
        <p:txBody>
          <a:bodyPr/>
          <a:lstStyle/>
          <a:p>
            <a:r>
              <a:rPr lang="zh-CN" altLang="en-US"/>
              <a:t>课程设计报告是课程设计过程的总结，是评定课程设计成绩的重要依据。课程设计报告应包含如下内容：课程设计目的、意义、课程设计内容、课程设计体会、程序开发文档、遇到的问题及解决方案。要求上交课程设计报告。</a:t>
            </a:r>
            <a:endParaRPr lang="zh-CN" altLang="en-US"/>
          </a:p>
          <a:p>
            <a:endParaRPr lang="en-US" altLang="zh-CN"/>
          </a:p>
        </p:txBody>
      </p:sp>
    </p:spTree>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ChangeArrowheads="1"/>
          </p:cNvSpPr>
          <p:nvPr/>
        </p:nvSpPr>
        <p:spPr bwMode="auto">
          <a:xfrm>
            <a:off x="1259205" y="1196752"/>
            <a:ext cx="6551295" cy="575945"/>
          </a:xfrm>
          <a:prstGeom prst="rect">
            <a:avLst/>
          </a:prstGeom>
          <a:gradFill rotWithShape="1">
            <a:gsLst>
              <a:gs pos="0">
                <a:srgbClr val="FFFF00"/>
              </a:gs>
              <a:gs pos="100000">
                <a:srgbClr val="767600"/>
              </a:gs>
            </a:gsLst>
            <a:lin ang="5400000" scaled="1"/>
          </a:gradFill>
          <a:ln w="28575">
            <a:solidFill>
              <a:schemeClr val="bg2"/>
            </a:solidFill>
            <a:miter lim="800000"/>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ctr" eaLnBrk="1" hangingPunct="1"/>
            <a:r>
              <a:rPr lang="zh-CN" altLang="en-US" sz="2400" b="1">
                <a:solidFill>
                  <a:srgbClr val="0000CC"/>
                </a:solidFill>
                <a:latin typeface="Lucida Console" panose="020B0609040504020204" pitchFamily="49" charset="0"/>
              </a:rPr>
              <a:t>课程设计报告是对课程设计过程的总结及升华。 </a:t>
            </a:r>
            <a:endParaRPr lang="zh-CN" altLang="en-US" sz="2400" b="1">
              <a:solidFill>
                <a:srgbClr val="0000CC"/>
              </a:solidFill>
              <a:latin typeface="Lucida Console" panose="020B0609040504020204" pitchFamily="49" charset="0"/>
            </a:endParaRPr>
          </a:p>
        </p:txBody>
      </p:sp>
      <p:sp>
        <p:nvSpPr>
          <p:cNvPr id="21508" name="Rectangle 4"/>
          <p:cNvSpPr>
            <a:spLocks noChangeArrowheads="1"/>
          </p:cNvSpPr>
          <p:nvPr/>
        </p:nvSpPr>
        <p:spPr bwMode="auto">
          <a:xfrm>
            <a:off x="1259205" y="1771427"/>
            <a:ext cx="6553200" cy="623570"/>
          </a:xfrm>
          <a:prstGeom prst="rect">
            <a:avLst/>
          </a:prstGeom>
          <a:gradFill rotWithShape="1">
            <a:gsLst>
              <a:gs pos="0">
                <a:srgbClr val="FFFF00"/>
              </a:gs>
              <a:gs pos="100000">
                <a:srgbClr val="767600"/>
              </a:gs>
            </a:gsLst>
            <a:lin ang="5400000" scaled="1"/>
          </a:gradFill>
          <a:ln w="28575">
            <a:solidFill>
              <a:schemeClr val="bg2"/>
            </a:solidFill>
            <a:miter lim="800000"/>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1" hangingPunct="1"/>
            <a:r>
              <a:rPr lang="zh-CN" altLang="en-US" sz="2400" b="1">
                <a:latin typeface="Lucida Console" panose="020B0609040504020204" pitchFamily="49" charset="0"/>
              </a:rPr>
              <a:t>包括如下内容： </a:t>
            </a:r>
            <a:endParaRPr lang="zh-CN" altLang="en-US" sz="2400" b="1">
              <a:latin typeface="Lucida Console" panose="020B0609040504020204" pitchFamily="49" charset="0"/>
            </a:endParaRPr>
          </a:p>
        </p:txBody>
      </p:sp>
      <p:sp>
        <p:nvSpPr>
          <p:cNvPr id="21509" name="Rectangle 5"/>
          <p:cNvSpPr>
            <a:spLocks noChangeArrowheads="1"/>
          </p:cNvSpPr>
          <p:nvPr/>
        </p:nvSpPr>
        <p:spPr bwMode="auto">
          <a:xfrm>
            <a:off x="1259205" y="2347372"/>
            <a:ext cx="6553200" cy="624205"/>
          </a:xfrm>
          <a:prstGeom prst="rect">
            <a:avLst/>
          </a:prstGeom>
          <a:gradFill rotWithShape="1">
            <a:gsLst>
              <a:gs pos="0">
                <a:srgbClr val="FFFF00"/>
              </a:gs>
              <a:gs pos="100000">
                <a:srgbClr val="767600"/>
              </a:gs>
            </a:gsLst>
            <a:lin ang="5400000" scaled="1"/>
          </a:gradFill>
          <a:ln w="28575">
            <a:solidFill>
              <a:schemeClr val="bg2"/>
            </a:solidFill>
            <a:miter lim="800000"/>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1" hangingPunct="1"/>
            <a:r>
              <a:rPr lang="en-US" altLang="zh-CN" sz="2400" b="1">
                <a:latin typeface="Lucida Console" panose="020B0609040504020204" pitchFamily="49" charset="0"/>
              </a:rPr>
              <a:t>1</a:t>
            </a:r>
            <a:r>
              <a:rPr lang="zh-CN" altLang="en-US" sz="2400" b="1">
                <a:latin typeface="Lucida Console" panose="020B0609040504020204" pitchFamily="49" charset="0"/>
              </a:rPr>
              <a:t>．概述</a:t>
            </a:r>
            <a:endParaRPr lang="zh-CN" altLang="en-US" sz="2400" b="1">
              <a:latin typeface="Lucida Console" panose="020B0609040504020204" pitchFamily="49" charset="0"/>
            </a:endParaRPr>
          </a:p>
        </p:txBody>
      </p:sp>
      <p:sp>
        <p:nvSpPr>
          <p:cNvPr id="21510" name="Rectangle 6"/>
          <p:cNvSpPr>
            <a:spLocks noChangeArrowheads="1"/>
          </p:cNvSpPr>
          <p:nvPr/>
        </p:nvSpPr>
        <p:spPr bwMode="auto">
          <a:xfrm>
            <a:off x="1332230" y="2996977"/>
            <a:ext cx="6480175" cy="623570"/>
          </a:xfrm>
          <a:prstGeom prst="rect">
            <a:avLst/>
          </a:prstGeom>
          <a:gradFill rotWithShape="1">
            <a:gsLst>
              <a:gs pos="0">
                <a:srgbClr val="FFFF00"/>
              </a:gs>
              <a:gs pos="100000">
                <a:srgbClr val="767600"/>
              </a:gs>
            </a:gsLst>
            <a:lin ang="5400000" scaled="1"/>
          </a:gradFill>
          <a:ln w="28575">
            <a:solidFill>
              <a:schemeClr val="bg2"/>
            </a:solidFill>
            <a:miter lim="800000"/>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1" hangingPunct="1"/>
            <a:r>
              <a:rPr lang="en-US" altLang="zh-CN" sz="2400" b="1">
                <a:latin typeface="Lucida Console" panose="020B0609040504020204" pitchFamily="49" charset="0"/>
              </a:rPr>
              <a:t>  1</a:t>
            </a:r>
            <a:r>
              <a:rPr lang="zh-CN" altLang="en-US" sz="2400" b="1">
                <a:latin typeface="Lucida Console" panose="020B0609040504020204" pitchFamily="49" charset="0"/>
              </a:rPr>
              <a:t>）课程设计题目</a:t>
            </a:r>
            <a:endParaRPr lang="zh-CN" altLang="en-US" sz="2400" b="1">
              <a:latin typeface="Lucida Console" panose="020B0609040504020204" pitchFamily="49" charset="0"/>
            </a:endParaRPr>
          </a:p>
        </p:txBody>
      </p:sp>
      <p:sp>
        <p:nvSpPr>
          <p:cNvPr id="21511" name="Rectangle 7"/>
          <p:cNvSpPr>
            <a:spLocks noChangeArrowheads="1"/>
          </p:cNvSpPr>
          <p:nvPr/>
        </p:nvSpPr>
        <p:spPr bwMode="auto">
          <a:xfrm>
            <a:off x="1332230" y="3644677"/>
            <a:ext cx="6480175" cy="623570"/>
          </a:xfrm>
          <a:prstGeom prst="rect">
            <a:avLst/>
          </a:prstGeom>
          <a:gradFill rotWithShape="1">
            <a:gsLst>
              <a:gs pos="0">
                <a:srgbClr val="FFFF00"/>
              </a:gs>
              <a:gs pos="100000">
                <a:srgbClr val="767600"/>
              </a:gs>
            </a:gsLst>
            <a:lin ang="5400000" scaled="1"/>
          </a:gradFill>
          <a:ln w="28575">
            <a:solidFill>
              <a:schemeClr val="bg2"/>
            </a:solidFill>
            <a:miter lim="800000"/>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1" hangingPunct="1"/>
            <a:r>
              <a:rPr lang="en-US" altLang="zh-CN" sz="2400" b="1">
                <a:latin typeface="Lucida Console" panose="020B0609040504020204" pitchFamily="49" charset="0"/>
              </a:rPr>
              <a:t>  2</a:t>
            </a:r>
            <a:r>
              <a:rPr lang="zh-CN" altLang="en-US" sz="2400" b="1">
                <a:latin typeface="Lucida Console" panose="020B0609040504020204" pitchFamily="49" charset="0"/>
              </a:rPr>
              <a:t>）课程设计目的</a:t>
            </a:r>
            <a:endParaRPr lang="zh-CN" altLang="en-US" sz="2400" b="1">
              <a:latin typeface="Lucida Console" panose="020B0609040504020204" pitchFamily="49" charset="0"/>
            </a:endParaRPr>
          </a:p>
        </p:txBody>
      </p:sp>
      <p:sp>
        <p:nvSpPr>
          <p:cNvPr id="11" name="AutoShape 9"/>
          <p:cNvSpPr>
            <a:spLocks noChangeArrowheads="1"/>
          </p:cNvSpPr>
          <p:nvPr/>
        </p:nvSpPr>
        <p:spPr bwMode="auto">
          <a:xfrm>
            <a:off x="3851275" y="4508277"/>
            <a:ext cx="5040630" cy="1512570"/>
          </a:xfrm>
          <a:prstGeom prst="wedgeRectCallout">
            <a:avLst>
              <a:gd name="adj1" fmla="val -29795"/>
              <a:gd name="adj2" fmla="val -75917"/>
            </a:avLst>
          </a:prstGeom>
          <a:solidFill>
            <a:srgbClr val="0000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zh-CN" altLang="en-US" sz="2400" b="1">
                <a:solidFill>
                  <a:schemeClr val="bg1"/>
                </a:solidFill>
                <a:latin typeface="Lucida Console" panose="020B0609040504020204" pitchFamily="49" charset="0"/>
              </a:rPr>
              <a:t>更深入地理解和掌握课程教学中的有关基本概念，应用基本技术解决实际问题从而进一步提高分析问题和解决问题的能力。 </a:t>
            </a:r>
            <a:endParaRPr lang="zh-CN" altLang="en-US" sz="2400" b="1">
              <a:solidFill>
                <a:schemeClr val="bg1"/>
              </a:solidFill>
              <a:latin typeface="Lucida Console" panose="020B0609040504020204" pitchFamily="49" charset="0"/>
            </a:endParaRPr>
          </a:p>
        </p:txBody>
      </p:sp>
      <p:sp>
        <p:nvSpPr>
          <p:cNvPr id="2" name="标题 1"/>
          <p:cNvSpPr>
            <a:spLocks noGrp="1"/>
          </p:cNvSpPr>
          <p:nvPr>
            <p:ph type="title"/>
          </p:nvPr>
        </p:nvSpPr>
        <p:spPr/>
        <p:txBody>
          <a:bodyPr/>
          <a:lstStyle/>
          <a:p>
            <a:r>
              <a:rPr lang="zh-CN" altLang="en-US" dirty="0"/>
              <a:t>课程设计报告</a:t>
            </a:r>
            <a:endParaRPr lang="zh-CN" altLang="en-US" dirty="0"/>
          </a:p>
        </p:txBody>
      </p:sp>
    </p:spTree>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ChangeArrowheads="1"/>
          </p:cNvSpPr>
          <p:nvPr/>
        </p:nvSpPr>
        <p:spPr bwMode="auto">
          <a:xfrm>
            <a:off x="1259205" y="1124744"/>
            <a:ext cx="6551295" cy="575945"/>
          </a:xfrm>
          <a:prstGeom prst="rect">
            <a:avLst/>
          </a:prstGeom>
          <a:gradFill rotWithShape="1">
            <a:gsLst>
              <a:gs pos="0">
                <a:srgbClr val="FFFF00"/>
              </a:gs>
              <a:gs pos="100000">
                <a:srgbClr val="767600"/>
              </a:gs>
            </a:gsLst>
            <a:lin ang="5400000" scaled="1"/>
          </a:gradFill>
          <a:ln w="28575">
            <a:solidFill>
              <a:schemeClr val="bg2"/>
            </a:solidFill>
            <a:miter lim="800000"/>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ctr" eaLnBrk="1" hangingPunct="1"/>
            <a:r>
              <a:rPr lang="zh-CN" altLang="en-US" sz="2400" b="1" dirty="0">
                <a:solidFill>
                  <a:srgbClr val="0000CC"/>
                </a:solidFill>
                <a:latin typeface="Lucida Console" panose="020B0609040504020204" pitchFamily="49" charset="0"/>
              </a:rPr>
              <a:t>课程设计报告是对课程设计过程的总结及升华。 </a:t>
            </a:r>
            <a:endParaRPr lang="zh-CN" altLang="en-US" sz="2400" b="1" dirty="0">
              <a:solidFill>
                <a:srgbClr val="0000CC"/>
              </a:solidFill>
              <a:latin typeface="Lucida Console" panose="020B0609040504020204" pitchFamily="49" charset="0"/>
            </a:endParaRPr>
          </a:p>
        </p:txBody>
      </p:sp>
      <p:sp>
        <p:nvSpPr>
          <p:cNvPr id="21508" name="Rectangle 4"/>
          <p:cNvSpPr>
            <a:spLocks noChangeArrowheads="1"/>
          </p:cNvSpPr>
          <p:nvPr/>
        </p:nvSpPr>
        <p:spPr bwMode="auto">
          <a:xfrm>
            <a:off x="1259205" y="1699419"/>
            <a:ext cx="6553200" cy="623570"/>
          </a:xfrm>
          <a:prstGeom prst="rect">
            <a:avLst/>
          </a:prstGeom>
          <a:gradFill rotWithShape="1">
            <a:gsLst>
              <a:gs pos="0">
                <a:srgbClr val="FFFF00"/>
              </a:gs>
              <a:gs pos="100000">
                <a:srgbClr val="767600"/>
              </a:gs>
            </a:gsLst>
            <a:lin ang="5400000" scaled="1"/>
          </a:gradFill>
          <a:ln w="28575">
            <a:solidFill>
              <a:schemeClr val="bg2"/>
            </a:solidFill>
            <a:miter lim="800000"/>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1" hangingPunct="1"/>
            <a:r>
              <a:rPr lang="zh-CN" altLang="en-US" sz="2400" b="1">
                <a:latin typeface="Lucida Console" panose="020B0609040504020204" pitchFamily="49" charset="0"/>
              </a:rPr>
              <a:t>包括如下内容： </a:t>
            </a:r>
            <a:endParaRPr lang="zh-CN" altLang="en-US" sz="2400" b="1">
              <a:latin typeface="Lucida Console" panose="020B0609040504020204" pitchFamily="49" charset="0"/>
            </a:endParaRPr>
          </a:p>
        </p:txBody>
      </p:sp>
      <p:sp>
        <p:nvSpPr>
          <p:cNvPr id="21509" name="Rectangle 5"/>
          <p:cNvSpPr>
            <a:spLocks noChangeArrowheads="1"/>
          </p:cNvSpPr>
          <p:nvPr/>
        </p:nvSpPr>
        <p:spPr bwMode="auto">
          <a:xfrm>
            <a:off x="1259205" y="2275364"/>
            <a:ext cx="6553200" cy="624205"/>
          </a:xfrm>
          <a:prstGeom prst="rect">
            <a:avLst/>
          </a:prstGeom>
          <a:gradFill rotWithShape="1">
            <a:gsLst>
              <a:gs pos="0">
                <a:srgbClr val="FFFF00"/>
              </a:gs>
              <a:gs pos="100000">
                <a:srgbClr val="767600"/>
              </a:gs>
            </a:gsLst>
            <a:lin ang="5400000" scaled="1"/>
          </a:gradFill>
          <a:ln w="28575">
            <a:solidFill>
              <a:schemeClr val="bg2"/>
            </a:solidFill>
            <a:miter lim="800000"/>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1" hangingPunct="1"/>
            <a:r>
              <a:rPr lang="en-US" altLang="zh-CN" sz="2400" b="1">
                <a:latin typeface="Lucida Console" panose="020B0609040504020204" pitchFamily="49" charset="0"/>
              </a:rPr>
              <a:t>1</a:t>
            </a:r>
            <a:r>
              <a:rPr lang="zh-CN" altLang="en-US" sz="2400" b="1">
                <a:latin typeface="Lucida Console" panose="020B0609040504020204" pitchFamily="49" charset="0"/>
              </a:rPr>
              <a:t>．概述</a:t>
            </a:r>
            <a:endParaRPr lang="zh-CN" altLang="en-US" sz="2400" b="1">
              <a:latin typeface="Lucida Console" panose="020B0609040504020204" pitchFamily="49" charset="0"/>
            </a:endParaRPr>
          </a:p>
        </p:txBody>
      </p:sp>
      <p:sp>
        <p:nvSpPr>
          <p:cNvPr id="21510" name="Rectangle 6"/>
          <p:cNvSpPr>
            <a:spLocks noChangeArrowheads="1"/>
          </p:cNvSpPr>
          <p:nvPr/>
        </p:nvSpPr>
        <p:spPr bwMode="auto">
          <a:xfrm>
            <a:off x="1332230" y="2924969"/>
            <a:ext cx="6480175" cy="623570"/>
          </a:xfrm>
          <a:prstGeom prst="rect">
            <a:avLst/>
          </a:prstGeom>
          <a:gradFill rotWithShape="1">
            <a:gsLst>
              <a:gs pos="0">
                <a:srgbClr val="FFFF00"/>
              </a:gs>
              <a:gs pos="100000">
                <a:srgbClr val="767600"/>
              </a:gs>
            </a:gsLst>
            <a:lin ang="5400000" scaled="1"/>
          </a:gradFill>
          <a:ln w="28575">
            <a:solidFill>
              <a:schemeClr val="bg2"/>
            </a:solidFill>
            <a:miter lim="800000"/>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1" hangingPunct="1"/>
            <a:r>
              <a:rPr lang="en-US" altLang="zh-CN" sz="2400" b="1">
                <a:latin typeface="Lucida Console" panose="020B0609040504020204" pitchFamily="49" charset="0"/>
              </a:rPr>
              <a:t>  1</a:t>
            </a:r>
            <a:r>
              <a:rPr lang="zh-CN" altLang="en-US" sz="2400" b="1">
                <a:latin typeface="Lucida Console" panose="020B0609040504020204" pitchFamily="49" charset="0"/>
              </a:rPr>
              <a:t>）课程设计题目</a:t>
            </a:r>
            <a:endParaRPr lang="zh-CN" altLang="en-US" sz="2400" b="1">
              <a:latin typeface="Lucida Console" panose="020B0609040504020204" pitchFamily="49" charset="0"/>
            </a:endParaRPr>
          </a:p>
        </p:txBody>
      </p:sp>
      <p:sp>
        <p:nvSpPr>
          <p:cNvPr id="21511" name="Rectangle 7"/>
          <p:cNvSpPr>
            <a:spLocks noChangeArrowheads="1"/>
          </p:cNvSpPr>
          <p:nvPr/>
        </p:nvSpPr>
        <p:spPr bwMode="auto">
          <a:xfrm>
            <a:off x="1332230" y="3572669"/>
            <a:ext cx="6480175" cy="623570"/>
          </a:xfrm>
          <a:prstGeom prst="rect">
            <a:avLst/>
          </a:prstGeom>
          <a:gradFill rotWithShape="1">
            <a:gsLst>
              <a:gs pos="0">
                <a:srgbClr val="FFFF00"/>
              </a:gs>
              <a:gs pos="100000">
                <a:srgbClr val="767600"/>
              </a:gs>
            </a:gsLst>
            <a:lin ang="5400000" scaled="1"/>
          </a:gradFill>
          <a:ln w="28575">
            <a:solidFill>
              <a:schemeClr val="bg2"/>
            </a:solidFill>
            <a:miter lim="800000"/>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1" hangingPunct="1"/>
            <a:r>
              <a:rPr lang="en-US" altLang="zh-CN" sz="2400" b="1">
                <a:latin typeface="Lucida Console" panose="020B0609040504020204" pitchFamily="49" charset="0"/>
              </a:rPr>
              <a:t>  2</a:t>
            </a:r>
            <a:r>
              <a:rPr lang="zh-CN" altLang="en-US" sz="2400" b="1">
                <a:latin typeface="Lucida Console" panose="020B0609040504020204" pitchFamily="49" charset="0"/>
              </a:rPr>
              <a:t>）课程设计目的</a:t>
            </a:r>
            <a:endParaRPr lang="zh-CN" altLang="en-US" sz="2400" b="1">
              <a:latin typeface="Lucida Console" panose="020B0609040504020204" pitchFamily="49" charset="0"/>
            </a:endParaRPr>
          </a:p>
        </p:txBody>
      </p:sp>
      <p:sp>
        <p:nvSpPr>
          <p:cNvPr id="21512" name="Rectangle 8"/>
          <p:cNvSpPr>
            <a:spLocks noChangeArrowheads="1"/>
          </p:cNvSpPr>
          <p:nvPr/>
        </p:nvSpPr>
        <p:spPr bwMode="auto">
          <a:xfrm>
            <a:off x="1332230" y="4221639"/>
            <a:ext cx="6480175" cy="624205"/>
          </a:xfrm>
          <a:prstGeom prst="rect">
            <a:avLst/>
          </a:prstGeom>
          <a:gradFill rotWithShape="1">
            <a:gsLst>
              <a:gs pos="0">
                <a:srgbClr val="FFFF00"/>
              </a:gs>
              <a:gs pos="100000">
                <a:srgbClr val="767600"/>
              </a:gs>
            </a:gsLst>
            <a:lin ang="5400000" scaled="1"/>
          </a:gradFill>
          <a:ln w="28575">
            <a:solidFill>
              <a:schemeClr val="bg2"/>
            </a:solidFill>
            <a:miter lim="800000"/>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1" hangingPunct="1"/>
            <a:r>
              <a:rPr lang="en-US" altLang="zh-CN" sz="2400" b="1">
                <a:latin typeface="Lucida Console" panose="020B0609040504020204" pitchFamily="49" charset="0"/>
              </a:rPr>
              <a:t>  3</a:t>
            </a:r>
            <a:r>
              <a:rPr lang="zh-CN" altLang="en-US" sz="2400" b="1">
                <a:latin typeface="Lucida Console" panose="020B0609040504020204" pitchFamily="49" charset="0"/>
              </a:rPr>
              <a:t>）课程设计具体要求</a:t>
            </a:r>
            <a:endParaRPr lang="zh-CN" altLang="en-US" sz="2400" b="1">
              <a:latin typeface="Lucida Console" panose="020B0609040504020204" pitchFamily="49" charset="0"/>
            </a:endParaRPr>
          </a:p>
        </p:txBody>
      </p:sp>
      <p:sp>
        <p:nvSpPr>
          <p:cNvPr id="21514" name="AutoShape 10"/>
          <p:cNvSpPr>
            <a:spLocks noChangeArrowheads="1"/>
          </p:cNvSpPr>
          <p:nvPr/>
        </p:nvSpPr>
        <p:spPr bwMode="auto">
          <a:xfrm>
            <a:off x="3708469" y="4941094"/>
            <a:ext cx="5039995" cy="1584250"/>
          </a:xfrm>
          <a:prstGeom prst="wedgeRectCallout">
            <a:avLst>
              <a:gd name="adj1" fmla="val -22206"/>
              <a:gd name="adj2" fmla="val -65465"/>
            </a:avLst>
          </a:prstGeom>
          <a:solidFill>
            <a:srgbClr val="0000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zh-CN" altLang="en-US" sz="2400" b="1">
                <a:solidFill>
                  <a:schemeClr val="bg1"/>
                </a:solidFill>
                <a:latin typeface="Lucida Console" panose="020B0609040504020204" pitchFamily="49" charset="0"/>
              </a:rPr>
              <a:t>本次课程设计所需要的软、硬件环境，需要灵活运用哪些基本知识与技能，弄清哪些知识点尚未掌握，需要查阅相关资料。</a:t>
            </a:r>
            <a:endParaRPr lang="zh-CN" altLang="en-US" sz="2400" b="1">
              <a:solidFill>
                <a:schemeClr val="bg1"/>
              </a:solidFill>
              <a:latin typeface="Lucida Console" panose="020B0609040504020204" pitchFamily="49" charset="0"/>
            </a:endParaRPr>
          </a:p>
        </p:txBody>
      </p:sp>
      <p:sp>
        <p:nvSpPr>
          <p:cNvPr id="2" name="标题 1"/>
          <p:cNvSpPr>
            <a:spLocks noGrp="1"/>
          </p:cNvSpPr>
          <p:nvPr>
            <p:ph type="title"/>
          </p:nvPr>
        </p:nvSpPr>
        <p:spPr/>
        <p:txBody>
          <a:bodyPr/>
          <a:lstStyle/>
          <a:p>
            <a:r>
              <a:rPr lang="zh-CN" altLang="en-US" dirty="0"/>
              <a:t>课程设计报告</a:t>
            </a:r>
            <a:endParaRPr lang="zh-CN" altLang="en-US" dirty="0"/>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type="title"/>
          </p:nvPr>
        </p:nvSpPr>
        <p:spPr/>
        <p:txBody>
          <a:bodyPr/>
          <a:lstStyle/>
          <a:p>
            <a:r>
              <a:rPr lang="zh-CN" altLang="en-US"/>
              <a:t>课程要求</a:t>
            </a:r>
            <a:endParaRPr lang="zh-CN" altLang="en-US"/>
          </a:p>
        </p:txBody>
      </p:sp>
      <p:sp>
        <p:nvSpPr>
          <p:cNvPr id="7170" name="Rectangle 2"/>
          <p:cNvSpPr>
            <a:spLocks noGrp="1" noRot="1" noChangeArrowheads="1"/>
          </p:cNvSpPr>
          <p:nvPr>
            <p:ph type="body" idx="1"/>
          </p:nvPr>
        </p:nvSpPr>
        <p:spPr>
          <a:xfrm>
            <a:off x="457200" y="1268760"/>
            <a:ext cx="8507288" cy="4857403"/>
          </a:xfrm>
        </p:spPr>
        <p:txBody>
          <a:bodyPr>
            <a:normAutofit/>
          </a:bodyPr>
          <a:lstStyle/>
          <a:p>
            <a:r>
              <a:rPr lang="zh-CN" altLang="en-US" dirty="0"/>
              <a:t>具体要求</a:t>
            </a:r>
            <a:r>
              <a:rPr lang="en-US" altLang="zh-CN" dirty="0"/>
              <a:t>——</a:t>
            </a:r>
            <a:r>
              <a:rPr lang="zh-CN" altLang="en-US" dirty="0"/>
              <a:t>功能要求</a:t>
            </a:r>
            <a:endParaRPr lang="zh-CN" altLang="en-US" dirty="0"/>
          </a:p>
          <a:p>
            <a:pPr lvl="1"/>
            <a:r>
              <a:rPr lang="zh-CN" altLang="en-US" dirty="0"/>
              <a:t>所有实现的程序应具有的功能及解释</a:t>
            </a:r>
            <a:endParaRPr lang="en-US" altLang="zh-CN" dirty="0"/>
          </a:p>
          <a:p>
            <a:pPr marL="457200" lvl="1" indent="0">
              <a:buNone/>
            </a:pPr>
            <a:r>
              <a:rPr lang="en-US" altLang="zh-CN" dirty="0"/>
              <a:t>  </a:t>
            </a:r>
            <a:endParaRPr lang="en-US" altLang="zh-CN" sz="2400" dirty="0"/>
          </a:p>
        </p:txBody>
      </p:sp>
      <p:graphicFrame>
        <p:nvGraphicFramePr>
          <p:cNvPr id="2" name="表格 1"/>
          <p:cNvGraphicFramePr>
            <a:graphicFrameLocks noGrp="1"/>
          </p:cNvGraphicFramePr>
          <p:nvPr/>
        </p:nvGraphicFramePr>
        <p:xfrm>
          <a:off x="251520" y="2492896"/>
          <a:ext cx="8640960" cy="3639750"/>
        </p:xfrm>
        <a:graphic>
          <a:graphicData uri="http://schemas.openxmlformats.org/drawingml/2006/table">
            <a:tbl>
              <a:tblPr firstRow="1" bandRow="1">
                <a:tableStyleId>{5C22544A-7EE6-4342-B048-85BDC9FD1C3A}</a:tableStyleId>
              </a:tblPr>
              <a:tblGrid>
                <a:gridCol w="792088"/>
                <a:gridCol w="1368152"/>
                <a:gridCol w="6480720"/>
              </a:tblGrid>
              <a:tr h="676875">
                <a:tc gridSpan="2">
                  <a:txBody>
                    <a:bodyPr/>
                    <a:lstStyle/>
                    <a:p>
                      <a:pPr algn="ctr"/>
                      <a:r>
                        <a:rPr lang="zh-CN" altLang="en-US" sz="2200" b="1" dirty="0">
                          <a:solidFill>
                            <a:srgbClr val="000099"/>
                          </a:solidFill>
                          <a:latin typeface="楷体" panose="02010609060101010101" pitchFamily="49" charset="-122"/>
                          <a:ea typeface="楷体" panose="02010609060101010101" pitchFamily="49" charset="-122"/>
                        </a:rPr>
                        <a:t>功能</a:t>
                      </a:r>
                      <a:endParaRPr lang="zh-CN" altLang="en-US" sz="2200" b="1" dirty="0">
                        <a:solidFill>
                          <a:srgbClr val="000099"/>
                        </a:solidFill>
                        <a:latin typeface="楷体" panose="02010609060101010101" pitchFamily="49" charset="-122"/>
                        <a:ea typeface="楷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hMerge="1">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zh-CN" altLang="en-US" sz="2200" b="1" dirty="0">
                          <a:solidFill>
                            <a:srgbClr val="000099"/>
                          </a:solidFill>
                          <a:latin typeface="楷体" panose="02010609060101010101" pitchFamily="49" charset="-122"/>
                          <a:ea typeface="楷体" panose="02010609060101010101" pitchFamily="49" charset="-122"/>
                        </a:rPr>
                        <a:t>说明</a:t>
                      </a:r>
                      <a:endParaRPr lang="zh-CN" altLang="en-US" sz="2200" b="1" dirty="0">
                        <a:solidFill>
                          <a:srgbClr val="000099"/>
                        </a:solidFill>
                        <a:latin typeface="楷体" panose="02010609060101010101" pitchFamily="49" charset="-122"/>
                        <a:ea typeface="楷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676875">
                <a:tc gridSpan="2">
                  <a:txBody>
                    <a:bodyPr/>
                    <a:lstStyle/>
                    <a:p>
                      <a:pPr algn="ctr"/>
                      <a:r>
                        <a:rPr lang="zh-CN" altLang="en-US" sz="2200" b="1" dirty="0">
                          <a:solidFill>
                            <a:srgbClr val="000099"/>
                          </a:solidFill>
                          <a:latin typeface="楷体" panose="02010609060101010101" pitchFamily="49" charset="-122"/>
                          <a:ea typeface="楷体" panose="02010609060101010101" pitchFamily="49" charset="-122"/>
                        </a:rPr>
                        <a:t>数据管理</a:t>
                      </a:r>
                      <a:endParaRPr lang="zh-CN" altLang="en-US" sz="2200" b="1" dirty="0">
                        <a:solidFill>
                          <a:srgbClr val="000099"/>
                        </a:solidFill>
                        <a:latin typeface="楷体" panose="02010609060101010101" pitchFamily="49" charset="-122"/>
                        <a:ea typeface="楷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hMerge="1">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zh-CN" altLang="en-US" sz="2200" b="1" dirty="0">
                          <a:solidFill>
                            <a:srgbClr val="000099"/>
                          </a:solidFill>
                          <a:latin typeface="楷体" panose="02010609060101010101" pitchFamily="49" charset="-122"/>
                          <a:ea typeface="楷体" panose="02010609060101010101" pitchFamily="49" charset="-122"/>
                        </a:rPr>
                        <a:t>也称数据维护，指对数据进行增加、修改、删除等操作</a:t>
                      </a:r>
                      <a:endParaRPr lang="zh-CN" altLang="en-US" sz="2200" b="1" dirty="0">
                        <a:solidFill>
                          <a:srgbClr val="000099"/>
                        </a:solidFill>
                        <a:latin typeface="楷体" panose="02010609060101010101" pitchFamily="49" charset="-122"/>
                        <a:ea typeface="楷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676875">
                <a:tc rowSpan="3">
                  <a:txBody>
                    <a:bodyPr/>
                    <a:lstStyle/>
                    <a:p>
                      <a:pPr algn="ctr"/>
                      <a:r>
                        <a:rPr lang="zh-CN" altLang="en-US" sz="2200" b="1" dirty="0">
                          <a:solidFill>
                            <a:srgbClr val="000099"/>
                          </a:solidFill>
                          <a:latin typeface="楷体" panose="02010609060101010101" pitchFamily="49" charset="-122"/>
                          <a:ea typeface="楷体" panose="02010609060101010101" pitchFamily="49" charset="-122"/>
                        </a:rPr>
                        <a:t>数据查询</a:t>
                      </a:r>
                      <a:endParaRPr lang="zh-CN" altLang="en-US" sz="2200" b="1" dirty="0">
                        <a:solidFill>
                          <a:srgbClr val="000099"/>
                        </a:solidFill>
                        <a:latin typeface="楷体" panose="02010609060101010101" pitchFamily="49" charset="-122"/>
                        <a:ea typeface="楷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zh-CN" altLang="en-US" sz="2200" b="1" dirty="0">
                          <a:solidFill>
                            <a:srgbClr val="000099"/>
                          </a:solidFill>
                          <a:latin typeface="楷体" panose="02010609060101010101" pitchFamily="49" charset="-122"/>
                          <a:ea typeface="楷体" panose="02010609060101010101" pitchFamily="49" charset="-122"/>
                        </a:rPr>
                        <a:t>简单查询</a:t>
                      </a:r>
                      <a:endParaRPr lang="zh-CN" altLang="en-US" sz="2200" b="1" dirty="0">
                        <a:solidFill>
                          <a:srgbClr val="000099"/>
                        </a:solidFill>
                        <a:latin typeface="楷体" panose="02010609060101010101" pitchFamily="49" charset="-122"/>
                        <a:ea typeface="楷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zh-CN" altLang="en-US" sz="2200" b="1" dirty="0">
                          <a:solidFill>
                            <a:srgbClr val="000099"/>
                          </a:solidFill>
                          <a:latin typeface="楷体" panose="02010609060101010101" pitchFamily="49" charset="-122"/>
                          <a:ea typeface="楷体" panose="02010609060101010101" pitchFamily="49" charset="-122"/>
                        </a:rPr>
                        <a:t>也称精确查询，按单一条件进行精确查询，例如查询姓名为“张三”的学生</a:t>
                      </a:r>
                      <a:endParaRPr lang="zh-CN" altLang="en-US" sz="2200" b="1" dirty="0">
                        <a:solidFill>
                          <a:srgbClr val="000099"/>
                        </a:solidFill>
                        <a:latin typeface="楷体" panose="02010609060101010101" pitchFamily="49" charset="-122"/>
                        <a:ea typeface="楷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676875">
                <a:tc vMerge="1">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zh-CN" altLang="en-US" sz="2200" b="1" dirty="0">
                          <a:solidFill>
                            <a:srgbClr val="000099"/>
                          </a:solidFill>
                          <a:latin typeface="楷体" panose="02010609060101010101" pitchFamily="49" charset="-122"/>
                          <a:ea typeface="楷体" panose="02010609060101010101" pitchFamily="49" charset="-122"/>
                        </a:rPr>
                        <a:t>组合查询</a:t>
                      </a:r>
                      <a:endParaRPr lang="zh-CN" altLang="en-US" sz="2200" b="1" dirty="0">
                        <a:solidFill>
                          <a:srgbClr val="000099"/>
                        </a:solidFill>
                        <a:latin typeface="楷体" panose="02010609060101010101" pitchFamily="49" charset="-122"/>
                        <a:ea typeface="楷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zh-CN" altLang="en-US" sz="2200" b="1" dirty="0">
                          <a:solidFill>
                            <a:srgbClr val="000099"/>
                          </a:solidFill>
                          <a:latin typeface="楷体" panose="02010609060101010101" pitchFamily="49" charset="-122"/>
                          <a:ea typeface="楷体" panose="02010609060101010101" pitchFamily="49" charset="-122"/>
                        </a:rPr>
                        <a:t>按照多个属性进行查询，例如查询学号为“</a:t>
                      </a:r>
                      <a:r>
                        <a:rPr lang="en-US" altLang="zh-CN" sz="2200" b="1" dirty="0">
                          <a:solidFill>
                            <a:srgbClr val="000099"/>
                          </a:solidFill>
                          <a:latin typeface="楷体" panose="02010609060101010101" pitchFamily="49" charset="-122"/>
                          <a:ea typeface="楷体" panose="02010609060101010101" pitchFamily="49" charset="-122"/>
                        </a:rPr>
                        <a:t>226001”</a:t>
                      </a:r>
                      <a:r>
                        <a:rPr lang="zh-CN" altLang="en-US" sz="2200" b="1" dirty="0">
                          <a:solidFill>
                            <a:srgbClr val="000099"/>
                          </a:solidFill>
                          <a:latin typeface="楷体" panose="02010609060101010101" pitchFamily="49" charset="-122"/>
                          <a:ea typeface="楷体" panose="02010609060101010101" pitchFamily="49" charset="-122"/>
                        </a:rPr>
                        <a:t>并且课程名为“高数”的成绩</a:t>
                      </a:r>
                      <a:endParaRPr lang="zh-CN" altLang="en-US" sz="2200" b="1" dirty="0">
                        <a:solidFill>
                          <a:srgbClr val="000099"/>
                        </a:solidFill>
                        <a:latin typeface="楷体" panose="02010609060101010101" pitchFamily="49" charset="-122"/>
                        <a:ea typeface="楷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676875">
                <a:tc vMerge="1">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zh-CN" altLang="en-US" sz="2200" b="1" dirty="0">
                          <a:solidFill>
                            <a:srgbClr val="000099"/>
                          </a:solidFill>
                          <a:latin typeface="楷体" panose="02010609060101010101" pitchFamily="49" charset="-122"/>
                          <a:ea typeface="楷体" panose="02010609060101010101" pitchFamily="49" charset="-122"/>
                        </a:rPr>
                        <a:t>模糊查询</a:t>
                      </a:r>
                      <a:endParaRPr lang="zh-CN" altLang="en-US" sz="2200" b="1" dirty="0">
                        <a:solidFill>
                          <a:srgbClr val="000099"/>
                        </a:solidFill>
                        <a:latin typeface="楷体" panose="02010609060101010101" pitchFamily="49" charset="-122"/>
                        <a:ea typeface="楷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zh-CN" altLang="en-US" sz="2200" b="1" dirty="0">
                          <a:solidFill>
                            <a:srgbClr val="000099"/>
                          </a:solidFill>
                          <a:latin typeface="楷体" panose="02010609060101010101" pitchFamily="49" charset="-122"/>
                          <a:ea typeface="楷体" panose="02010609060101010101" pitchFamily="49" charset="-122"/>
                        </a:rPr>
                        <a:t>也称包含查询，例如查询姓名中带有“超”的学生</a:t>
                      </a:r>
                      <a:endParaRPr lang="zh-CN" altLang="en-US" sz="2200" b="1" dirty="0">
                        <a:solidFill>
                          <a:srgbClr val="000099"/>
                        </a:solidFill>
                        <a:latin typeface="楷体" panose="02010609060101010101" pitchFamily="49" charset="-122"/>
                        <a:ea typeface="楷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bl>
          </a:graphicData>
        </a:graphic>
      </p:graphicFrame>
    </p:spTree>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ChangeArrowheads="1"/>
          </p:cNvSpPr>
          <p:nvPr/>
        </p:nvSpPr>
        <p:spPr bwMode="auto">
          <a:xfrm>
            <a:off x="395605" y="1268730"/>
            <a:ext cx="3671570" cy="720725"/>
          </a:xfrm>
          <a:prstGeom prst="rect">
            <a:avLst/>
          </a:prstGeom>
          <a:gradFill rotWithShape="1">
            <a:gsLst>
              <a:gs pos="0">
                <a:srgbClr val="FFFF00"/>
              </a:gs>
              <a:gs pos="100000">
                <a:srgbClr val="767600"/>
              </a:gs>
            </a:gsLst>
            <a:lin ang="5400000" scaled="1"/>
          </a:gradFill>
          <a:ln w="28575">
            <a:solidFill>
              <a:schemeClr val="bg2"/>
            </a:solidFill>
            <a:miter lim="800000"/>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1" hangingPunct="1"/>
            <a:r>
              <a:rPr lang="en-US" altLang="zh-CN" sz="2800" b="1">
                <a:latin typeface="Lucida Console" panose="020B0609040504020204" pitchFamily="49" charset="0"/>
              </a:rPr>
              <a:t>2</a:t>
            </a:r>
            <a:r>
              <a:rPr lang="zh-CN" altLang="en-US" sz="2800" b="1">
                <a:latin typeface="Lucida Console" panose="020B0609040504020204" pitchFamily="49" charset="0"/>
              </a:rPr>
              <a:t>．软件需求分析</a:t>
            </a:r>
            <a:endParaRPr lang="zh-CN" altLang="en-US" sz="2800" b="1">
              <a:latin typeface="Lucida Console" panose="020B0609040504020204" pitchFamily="49" charset="0"/>
            </a:endParaRPr>
          </a:p>
        </p:txBody>
      </p:sp>
      <p:sp>
        <p:nvSpPr>
          <p:cNvPr id="22531" name="Rectangle 3"/>
          <p:cNvSpPr>
            <a:spLocks noChangeArrowheads="1"/>
          </p:cNvSpPr>
          <p:nvPr/>
        </p:nvSpPr>
        <p:spPr bwMode="auto">
          <a:xfrm>
            <a:off x="1042988" y="2492375"/>
            <a:ext cx="7058025" cy="576580"/>
          </a:xfrm>
          <a:prstGeom prst="rect">
            <a:avLst/>
          </a:prstGeom>
          <a:solidFill>
            <a:srgbClr val="0000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zh-CN" altLang="en-US" sz="2400" b="1" dirty="0">
                <a:solidFill>
                  <a:schemeClr val="bg1"/>
                </a:solidFill>
                <a:latin typeface="Lucida Console" panose="020B0609040504020204" pitchFamily="49" charset="0"/>
              </a:rPr>
              <a:t>依据所选的设计题目的具体要求和自己的经验</a:t>
            </a:r>
            <a:endParaRPr lang="zh-CN" altLang="en-US" sz="2400" b="1" dirty="0">
              <a:solidFill>
                <a:schemeClr val="bg1"/>
              </a:solidFill>
              <a:latin typeface="Lucida Console" panose="020B0609040504020204" pitchFamily="49" charset="0"/>
            </a:endParaRPr>
          </a:p>
        </p:txBody>
      </p:sp>
      <p:sp>
        <p:nvSpPr>
          <p:cNvPr id="22532" name="Rectangle 4"/>
          <p:cNvSpPr>
            <a:spLocks noChangeArrowheads="1"/>
          </p:cNvSpPr>
          <p:nvPr/>
        </p:nvSpPr>
        <p:spPr bwMode="auto">
          <a:xfrm>
            <a:off x="1042988" y="4437380"/>
            <a:ext cx="7058025" cy="1008380"/>
          </a:xfrm>
          <a:prstGeom prst="rect">
            <a:avLst/>
          </a:prstGeom>
          <a:solidFill>
            <a:srgbClr val="0000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zh-CN" altLang="en-US" sz="2400" b="1">
                <a:solidFill>
                  <a:schemeClr val="bg1"/>
                </a:solidFill>
                <a:latin typeface="Lucida Console" panose="020B0609040504020204" pitchFamily="49" charset="0"/>
              </a:rPr>
              <a:t>应达到哪些性能的要求（即性能需求）和约束条件（比如</a:t>
            </a:r>
            <a:r>
              <a:rPr lang="en-US" altLang="zh-CN" sz="2400" b="1">
                <a:solidFill>
                  <a:schemeClr val="bg1"/>
                </a:solidFill>
                <a:latin typeface="Lucida Console" panose="020B0609040504020204" pitchFamily="49" charset="0"/>
              </a:rPr>
              <a:t>,</a:t>
            </a:r>
            <a:r>
              <a:rPr lang="zh-CN" altLang="en-US" sz="2400" b="1">
                <a:solidFill>
                  <a:schemeClr val="bg1"/>
                </a:solidFill>
                <a:latin typeface="Lucida Console" panose="020B0609040504020204" pitchFamily="49" charset="0"/>
              </a:rPr>
              <a:t>软硬件环境的限制、内存大小的限制等）。 </a:t>
            </a:r>
            <a:endParaRPr lang="zh-CN" altLang="en-US" sz="2400" b="1">
              <a:solidFill>
                <a:schemeClr val="bg1"/>
              </a:solidFill>
              <a:latin typeface="Lucida Console" panose="020B0609040504020204" pitchFamily="49" charset="0"/>
            </a:endParaRPr>
          </a:p>
        </p:txBody>
      </p:sp>
      <p:sp>
        <p:nvSpPr>
          <p:cNvPr id="22533" name="Rectangle 5"/>
          <p:cNvSpPr>
            <a:spLocks noChangeArrowheads="1"/>
          </p:cNvSpPr>
          <p:nvPr/>
        </p:nvSpPr>
        <p:spPr bwMode="auto">
          <a:xfrm>
            <a:off x="1042988" y="3140710"/>
            <a:ext cx="7058025" cy="575945"/>
          </a:xfrm>
          <a:prstGeom prst="rect">
            <a:avLst/>
          </a:prstGeom>
          <a:solidFill>
            <a:srgbClr val="0000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zh-CN" altLang="en-US" sz="2400" b="1" dirty="0">
                <a:solidFill>
                  <a:schemeClr val="bg1"/>
                </a:solidFill>
                <a:latin typeface="Lucida Console" panose="020B0609040504020204" pitchFamily="49" charset="0"/>
              </a:rPr>
              <a:t>参考类似的软件系统</a:t>
            </a:r>
            <a:endParaRPr lang="zh-CN" altLang="en-US" sz="2400" b="1" dirty="0">
              <a:solidFill>
                <a:schemeClr val="bg1"/>
              </a:solidFill>
              <a:latin typeface="Lucida Console" panose="020B0609040504020204" pitchFamily="49" charset="0"/>
            </a:endParaRPr>
          </a:p>
        </p:txBody>
      </p:sp>
      <p:sp>
        <p:nvSpPr>
          <p:cNvPr id="22534" name="Rectangle 6"/>
          <p:cNvSpPr>
            <a:spLocks noChangeArrowheads="1"/>
          </p:cNvSpPr>
          <p:nvPr/>
        </p:nvSpPr>
        <p:spPr bwMode="auto">
          <a:xfrm>
            <a:off x="1042988" y="3789045"/>
            <a:ext cx="7058025" cy="575945"/>
          </a:xfrm>
          <a:prstGeom prst="rect">
            <a:avLst/>
          </a:prstGeom>
          <a:solidFill>
            <a:srgbClr val="0000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zh-CN" altLang="en-US" sz="2400" b="1">
                <a:solidFill>
                  <a:schemeClr val="bg1"/>
                </a:solidFill>
                <a:latin typeface="Lucida Console" panose="020B0609040504020204" pitchFamily="49" charset="0"/>
              </a:rPr>
              <a:t>分析该软件系统应实现哪些功能</a:t>
            </a:r>
            <a:r>
              <a:rPr lang="en-US" altLang="zh-CN" sz="2400" b="1">
                <a:solidFill>
                  <a:schemeClr val="bg1"/>
                </a:solidFill>
                <a:latin typeface="Lucida Console" panose="020B0609040504020204" pitchFamily="49" charset="0"/>
              </a:rPr>
              <a:t>,</a:t>
            </a:r>
            <a:r>
              <a:rPr lang="zh-CN" altLang="en-US" sz="2400" b="1">
                <a:solidFill>
                  <a:schemeClr val="bg1"/>
                </a:solidFill>
                <a:latin typeface="Lucida Console" panose="020B0609040504020204" pitchFamily="49" charset="0"/>
              </a:rPr>
              <a:t>即功能需求</a:t>
            </a:r>
            <a:endParaRPr lang="zh-CN" altLang="en-US" sz="2400" b="1">
              <a:solidFill>
                <a:schemeClr val="bg1"/>
              </a:solidFill>
              <a:latin typeface="Lucida Console" panose="020B0609040504020204" pitchFamily="49" charset="0"/>
            </a:endParaRPr>
          </a:p>
        </p:txBody>
      </p:sp>
      <p:sp>
        <p:nvSpPr>
          <p:cNvPr id="2" name="标题 1"/>
          <p:cNvSpPr>
            <a:spLocks noGrp="1"/>
          </p:cNvSpPr>
          <p:nvPr>
            <p:ph type="title"/>
          </p:nvPr>
        </p:nvSpPr>
        <p:spPr/>
        <p:txBody>
          <a:bodyPr/>
          <a:lstStyle/>
          <a:p>
            <a:r>
              <a:rPr lang="zh-CN" altLang="en-US" dirty="0"/>
              <a:t>课程设计报告</a:t>
            </a:r>
            <a:endParaRPr lang="zh-CN" altLang="en-US" dirty="0"/>
          </a:p>
        </p:txBody>
      </p:sp>
    </p:spTree>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ChangeArrowheads="1"/>
          </p:cNvSpPr>
          <p:nvPr/>
        </p:nvSpPr>
        <p:spPr bwMode="auto">
          <a:xfrm>
            <a:off x="395605" y="1268730"/>
            <a:ext cx="3671570" cy="720725"/>
          </a:xfrm>
          <a:prstGeom prst="rect">
            <a:avLst/>
          </a:prstGeom>
          <a:gradFill rotWithShape="1">
            <a:gsLst>
              <a:gs pos="0">
                <a:srgbClr val="FFFF00"/>
              </a:gs>
              <a:gs pos="100000">
                <a:srgbClr val="767600"/>
              </a:gs>
            </a:gsLst>
            <a:lin ang="5400000" scaled="1"/>
          </a:gradFill>
          <a:ln w="28575">
            <a:solidFill>
              <a:schemeClr val="bg2"/>
            </a:solidFill>
            <a:miter lim="800000"/>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1" hangingPunct="1"/>
            <a:r>
              <a:rPr lang="en-US" altLang="zh-CN" sz="2800" b="1">
                <a:latin typeface="Lucida Console" panose="020B0609040504020204" pitchFamily="49" charset="0"/>
              </a:rPr>
              <a:t>3</a:t>
            </a:r>
            <a:r>
              <a:rPr lang="zh-CN" altLang="en-US" sz="2800" b="1">
                <a:latin typeface="Lucida Console" panose="020B0609040504020204" pitchFamily="49" charset="0"/>
              </a:rPr>
              <a:t>．总体设计</a:t>
            </a:r>
            <a:r>
              <a:rPr lang="zh-CN" altLang="en-US" sz="2800">
                <a:latin typeface="Lucida Console" panose="020B0609040504020204" pitchFamily="49" charset="0"/>
              </a:rPr>
              <a:t> </a:t>
            </a:r>
            <a:endParaRPr lang="zh-CN" altLang="en-US" sz="2800">
              <a:latin typeface="Lucida Console" panose="020B0609040504020204" pitchFamily="49" charset="0"/>
            </a:endParaRPr>
          </a:p>
        </p:txBody>
      </p:sp>
      <p:sp>
        <p:nvSpPr>
          <p:cNvPr id="23555" name="AutoShape 3"/>
          <p:cNvSpPr>
            <a:spLocks noChangeArrowheads="1"/>
          </p:cNvSpPr>
          <p:nvPr/>
        </p:nvSpPr>
        <p:spPr bwMode="auto">
          <a:xfrm>
            <a:off x="2987675" y="189230"/>
            <a:ext cx="2736850" cy="1007745"/>
          </a:xfrm>
          <a:prstGeom prst="cloudCallout">
            <a:avLst>
              <a:gd name="adj1" fmla="val -50407"/>
              <a:gd name="adj2" fmla="val 54880"/>
            </a:avLst>
          </a:prstGeom>
          <a:solidFill>
            <a:srgbClr val="0000CC"/>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zh-CN" altLang="en-US" sz="2400" b="1">
                <a:solidFill>
                  <a:schemeClr val="bg1"/>
                </a:solidFill>
                <a:latin typeface="Lucida Console" panose="020B0609040504020204" pitchFamily="49" charset="0"/>
              </a:rPr>
              <a:t>又称为概要设计 </a:t>
            </a:r>
            <a:endParaRPr lang="zh-CN" altLang="en-US" sz="2400" b="1">
              <a:solidFill>
                <a:schemeClr val="bg1"/>
              </a:solidFill>
              <a:latin typeface="Lucida Console" panose="020B0609040504020204" pitchFamily="49" charset="0"/>
            </a:endParaRPr>
          </a:p>
        </p:txBody>
      </p:sp>
      <p:sp>
        <p:nvSpPr>
          <p:cNvPr id="23556" name="Rectangle 4"/>
          <p:cNvSpPr>
            <a:spLocks noChangeArrowheads="1"/>
          </p:cNvSpPr>
          <p:nvPr/>
        </p:nvSpPr>
        <p:spPr bwMode="auto">
          <a:xfrm>
            <a:off x="1042988" y="2204864"/>
            <a:ext cx="7058025" cy="576580"/>
          </a:xfrm>
          <a:prstGeom prst="rect">
            <a:avLst/>
          </a:prstGeom>
          <a:solidFill>
            <a:srgbClr val="0000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zh-CN" altLang="en-US" sz="2400" b="1">
                <a:solidFill>
                  <a:schemeClr val="bg1"/>
                </a:solidFill>
                <a:latin typeface="Lucida Console" panose="020B0609040504020204" pitchFamily="49" charset="0"/>
              </a:rPr>
              <a:t>根据需求分析结果，阐述本软件系统整体设计思路 </a:t>
            </a:r>
            <a:endParaRPr lang="zh-CN" altLang="en-US" sz="2400" b="1">
              <a:solidFill>
                <a:schemeClr val="bg1"/>
              </a:solidFill>
              <a:latin typeface="Lucida Console" panose="020B0609040504020204" pitchFamily="49" charset="0"/>
            </a:endParaRPr>
          </a:p>
        </p:txBody>
      </p:sp>
      <p:sp>
        <p:nvSpPr>
          <p:cNvPr id="23557" name="Rectangle 5"/>
          <p:cNvSpPr>
            <a:spLocks noChangeArrowheads="1"/>
          </p:cNvSpPr>
          <p:nvPr/>
        </p:nvSpPr>
        <p:spPr bwMode="auto">
          <a:xfrm>
            <a:off x="1042988" y="4434840"/>
            <a:ext cx="7058025" cy="936624"/>
          </a:xfrm>
          <a:prstGeom prst="rect">
            <a:avLst/>
          </a:prstGeom>
          <a:solidFill>
            <a:srgbClr val="0000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zh-CN" altLang="en-US" sz="2400" b="1" dirty="0">
                <a:solidFill>
                  <a:schemeClr val="bg1"/>
                </a:solidFill>
                <a:latin typeface="Lucida Console" panose="020B0609040504020204" pitchFamily="49" charset="0"/>
              </a:rPr>
              <a:t>进行总体数据结构（如全局变量、所有人都要使用的关键的结构体等）设计的叙述 </a:t>
            </a:r>
            <a:endParaRPr lang="zh-CN" altLang="en-US" sz="2400" b="1" dirty="0">
              <a:solidFill>
                <a:schemeClr val="bg1"/>
              </a:solidFill>
              <a:latin typeface="Lucida Console" panose="020B0609040504020204" pitchFamily="49" charset="0"/>
            </a:endParaRPr>
          </a:p>
        </p:txBody>
      </p:sp>
      <p:sp>
        <p:nvSpPr>
          <p:cNvPr id="23558" name="Rectangle 6"/>
          <p:cNvSpPr>
            <a:spLocks noChangeArrowheads="1"/>
          </p:cNvSpPr>
          <p:nvPr/>
        </p:nvSpPr>
        <p:spPr bwMode="auto">
          <a:xfrm>
            <a:off x="1042988" y="2853200"/>
            <a:ext cx="7058025" cy="863456"/>
          </a:xfrm>
          <a:prstGeom prst="rect">
            <a:avLst/>
          </a:prstGeom>
          <a:solidFill>
            <a:srgbClr val="0000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zh-CN" altLang="en-US" sz="2400" b="1" dirty="0">
                <a:solidFill>
                  <a:schemeClr val="bg1"/>
                </a:solidFill>
                <a:latin typeface="Lucida Console" panose="020B0609040504020204" pitchFamily="49" charset="0"/>
              </a:rPr>
              <a:t>画出该软件系统总体模块结构图（一个模块可以包含多个函数，也可以仅包含一个函数） </a:t>
            </a:r>
            <a:endParaRPr lang="zh-CN" altLang="en-US" sz="2400" b="1" dirty="0">
              <a:solidFill>
                <a:schemeClr val="bg1"/>
              </a:solidFill>
              <a:latin typeface="Lucida Console" panose="020B0609040504020204" pitchFamily="49" charset="0"/>
            </a:endParaRPr>
          </a:p>
        </p:txBody>
      </p:sp>
      <p:sp>
        <p:nvSpPr>
          <p:cNvPr id="23559" name="Rectangle 7"/>
          <p:cNvSpPr>
            <a:spLocks noChangeArrowheads="1"/>
          </p:cNvSpPr>
          <p:nvPr/>
        </p:nvSpPr>
        <p:spPr bwMode="auto">
          <a:xfrm>
            <a:off x="1042988" y="3786505"/>
            <a:ext cx="7058025" cy="575945"/>
          </a:xfrm>
          <a:prstGeom prst="rect">
            <a:avLst/>
          </a:prstGeom>
          <a:solidFill>
            <a:srgbClr val="0000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zh-CN" altLang="en-US" sz="2400" b="1" dirty="0">
                <a:solidFill>
                  <a:schemeClr val="bg1"/>
                </a:solidFill>
                <a:latin typeface="Lucida Console" panose="020B0609040504020204" pitchFamily="49" charset="0"/>
              </a:rPr>
              <a:t>说明该软件系统主要有哪些特点，具备哪几大功能 </a:t>
            </a:r>
            <a:endParaRPr lang="zh-CN" altLang="en-US" sz="2400" b="1" dirty="0">
              <a:solidFill>
                <a:schemeClr val="bg1"/>
              </a:solidFill>
              <a:latin typeface="Lucida Console" panose="020B0609040504020204" pitchFamily="49" charset="0"/>
            </a:endParaRPr>
          </a:p>
        </p:txBody>
      </p:sp>
      <p:sp>
        <p:nvSpPr>
          <p:cNvPr id="23560" name="Rectangle 8"/>
          <p:cNvSpPr>
            <a:spLocks noChangeArrowheads="1"/>
          </p:cNvSpPr>
          <p:nvPr/>
        </p:nvSpPr>
        <p:spPr bwMode="auto">
          <a:xfrm>
            <a:off x="1042988" y="5444703"/>
            <a:ext cx="7058025" cy="936625"/>
          </a:xfrm>
          <a:prstGeom prst="rect">
            <a:avLst/>
          </a:prstGeom>
          <a:solidFill>
            <a:srgbClr val="0000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zh-CN" altLang="en-US" sz="2400" b="1" dirty="0">
                <a:solidFill>
                  <a:schemeClr val="bg1"/>
                </a:solidFill>
                <a:latin typeface="Lucida Console" panose="020B0609040504020204" pitchFamily="49" charset="0"/>
              </a:rPr>
              <a:t>每位同学在设计过程中主要承担了哪几部分的设计工作，主要解决了哪些关键性问题。 </a:t>
            </a:r>
            <a:endParaRPr lang="zh-CN" altLang="en-US" sz="2400" b="1" dirty="0">
              <a:solidFill>
                <a:schemeClr val="bg1"/>
              </a:solidFill>
              <a:latin typeface="Lucida Console" panose="020B0609040504020204" pitchFamily="49" charset="0"/>
            </a:endParaRPr>
          </a:p>
        </p:txBody>
      </p:sp>
      <p:sp>
        <p:nvSpPr>
          <p:cNvPr id="2" name="标题 1"/>
          <p:cNvSpPr>
            <a:spLocks noGrp="1"/>
          </p:cNvSpPr>
          <p:nvPr>
            <p:ph type="title"/>
          </p:nvPr>
        </p:nvSpPr>
        <p:spPr/>
        <p:txBody>
          <a:bodyPr/>
          <a:lstStyle/>
          <a:p>
            <a:r>
              <a:rPr lang="zh-CN" altLang="en-US" dirty="0"/>
              <a:t>课程设计报告</a:t>
            </a:r>
            <a:endParaRPr lang="zh-CN" altLang="en-US" dirty="0"/>
          </a:p>
        </p:txBody>
      </p:sp>
    </p:spTree>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ChangeArrowheads="1"/>
          </p:cNvSpPr>
          <p:nvPr/>
        </p:nvSpPr>
        <p:spPr bwMode="auto">
          <a:xfrm>
            <a:off x="395605" y="1268730"/>
            <a:ext cx="3671570" cy="720725"/>
          </a:xfrm>
          <a:prstGeom prst="rect">
            <a:avLst/>
          </a:prstGeom>
          <a:gradFill rotWithShape="1">
            <a:gsLst>
              <a:gs pos="0">
                <a:srgbClr val="FFFF00"/>
              </a:gs>
              <a:gs pos="100000">
                <a:srgbClr val="767600"/>
              </a:gs>
            </a:gsLst>
            <a:lin ang="5400000" scaled="1"/>
          </a:gradFill>
          <a:ln w="28575">
            <a:solidFill>
              <a:schemeClr val="bg2"/>
            </a:solidFill>
            <a:miter lim="800000"/>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1" hangingPunct="1"/>
            <a:r>
              <a:rPr lang="en-US" altLang="zh-CN" sz="2800" b="1">
                <a:latin typeface="Lucida Console" panose="020B0609040504020204" pitchFamily="49" charset="0"/>
              </a:rPr>
              <a:t>4</a:t>
            </a:r>
            <a:r>
              <a:rPr lang="zh-CN" altLang="en-US" sz="2800" b="1">
                <a:latin typeface="Lucida Console" panose="020B0609040504020204" pitchFamily="49" charset="0"/>
              </a:rPr>
              <a:t>．详细设计</a:t>
            </a:r>
            <a:r>
              <a:rPr lang="zh-CN" altLang="en-US" sz="2800">
                <a:latin typeface="Lucida Console" panose="020B0609040504020204" pitchFamily="49" charset="0"/>
              </a:rPr>
              <a:t> </a:t>
            </a:r>
            <a:endParaRPr lang="zh-CN" altLang="en-US" sz="2800">
              <a:latin typeface="Lucida Console" panose="020B0609040504020204" pitchFamily="49" charset="0"/>
            </a:endParaRPr>
          </a:p>
        </p:txBody>
      </p:sp>
      <p:sp>
        <p:nvSpPr>
          <p:cNvPr id="24579" name="Rectangle 3"/>
          <p:cNvSpPr>
            <a:spLocks noChangeArrowheads="1"/>
          </p:cNvSpPr>
          <p:nvPr/>
        </p:nvSpPr>
        <p:spPr bwMode="auto">
          <a:xfrm>
            <a:off x="1042988" y="2564130"/>
            <a:ext cx="7058025" cy="863600"/>
          </a:xfrm>
          <a:prstGeom prst="rect">
            <a:avLst/>
          </a:prstGeom>
          <a:solidFill>
            <a:srgbClr val="0000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zh-CN" altLang="en-US" sz="2400" b="1" dirty="0">
                <a:solidFill>
                  <a:schemeClr val="bg1"/>
                </a:solidFill>
                <a:latin typeface="Lucida Console" panose="020B0609040504020204" pitchFamily="49" charset="0"/>
              </a:rPr>
              <a:t>每位同学分别详细叙述自己承担部分的算法和数据结构</a:t>
            </a:r>
            <a:endParaRPr lang="zh-CN" altLang="en-US" sz="2400" b="1" dirty="0">
              <a:solidFill>
                <a:schemeClr val="bg1"/>
              </a:solidFill>
              <a:latin typeface="Lucida Console" panose="020B0609040504020204" pitchFamily="49" charset="0"/>
            </a:endParaRPr>
          </a:p>
        </p:txBody>
      </p:sp>
      <p:sp>
        <p:nvSpPr>
          <p:cNvPr id="24580" name="Rectangle 4"/>
          <p:cNvSpPr>
            <a:spLocks noChangeArrowheads="1"/>
          </p:cNvSpPr>
          <p:nvPr/>
        </p:nvSpPr>
        <p:spPr bwMode="auto">
          <a:xfrm>
            <a:off x="1042988" y="4794885"/>
            <a:ext cx="7058025" cy="722630"/>
          </a:xfrm>
          <a:prstGeom prst="rect">
            <a:avLst/>
          </a:prstGeom>
          <a:solidFill>
            <a:srgbClr val="0000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zh-CN" altLang="en-US" sz="2400" b="1" dirty="0">
                <a:solidFill>
                  <a:schemeClr val="bg1"/>
                </a:solidFill>
                <a:latin typeface="Lucida Console" panose="020B0609040504020204" pitchFamily="49" charset="0"/>
              </a:rPr>
              <a:t>这部分每个学生不得雷同，是考查水平的重点。</a:t>
            </a:r>
            <a:endParaRPr lang="zh-CN" altLang="en-US" sz="2400" b="1" dirty="0">
              <a:solidFill>
                <a:schemeClr val="bg1"/>
              </a:solidFill>
              <a:latin typeface="Lucida Console" panose="020B0609040504020204" pitchFamily="49" charset="0"/>
            </a:endParaRPr>
          </a:p>
        </p:txBody>
      </p:sp>
      <p:sp>
        <p:nvSpPr>
          <p:cNvPr id="24581" name="Rectangle 5"/>
          <p:cNvSpPr>
            <a:spLocks noChangeArrowheads="1"/>
          </p:cNvSpPr>
          <p:nvPr/>
        </p:nvSpPr>
        <p:spPr bwMode="auto">
          <a:xfrm>
            <a:off x="1042988" y="3500120"/>
            <a:ext cx="7058025" cy="575945"/>
          </a:xfrm>
          <a:prstGeom prst="rect">
            <a:avLst/>
          </a:prstGeom>
          <a:solidFill>
            <a:srgbClr val="0000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zh-CN" altLang="en-US" sz="2400" b="1" dirty="0">
                <a:solidFill>
                  <a:schemeClr val="bg1"/>
                </a:solidFill>
                <a:latin typeface="Lucida Console" panose="020B0609040504020204" pitchFamily="49" charset="0"/>
              </a:rPr>
              <a:t>应给出每个函数的程序流程图或伪代码</a:t>
            </a:r>
            <a:endParaRPr lang="zh-CN" altLang="en-US" sz="2400" b="1" dirty="0">
              <a:solidFill>
                <a:schemeClr val="bg1"/>
              </a:solidFill>
              <a:latin typeface="Lucida Console" panose="020B0609040504020204" pitchFamily="49" charset="0"/>
            </a:endParaRPr>
          </a:p>
        </p:txBody>
      </p:sp>
      <p:sp>
        <p:nvSpPr>
          <p:cNvPr id="24582" name="Rectangle 6"/>
          <p:cNvSpPr>
            <a:spLocks noChangeArrowheads="1"/>
          </p:cNvSpPr>
          <p:nvPr/>
        </p:nvSpPr>
        <p:spPr bwMode="auto">
          <a:xfrm>
            <a:off x="1042988" y="4146550"/>
            <a:ext cx="7058025" cy="575945"/>
          </a:xfrm>
          <a:prstGeom prst="rect">
            <a:avLst/>
          </a:prstGeom>
          <a:solidFill>
            <a:srgbClr val="0000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zh-CN" altLang="en-US" sz="2400" b="1" dirty="0">
                <a:solidFill>
                  <a:schemeClr val="bg1"/>
                </a:solidFill>
                <a:latin typeface="Lucida Console" panose="020B0609040504020204" pitchFamily="49" charset="0"/>
              </a:rPr>
              <a:t>配合界面截图和文字说明进行描述</a:t>
            </a:r>
            <a:endParaRPr lang="zh-CN" altLang="en-US" sz="2400" b="1" dirty="0">
              <a:solidFill>
                <a:schemeClr val="bg1"/>
              </a:solidFill>
              <a:latin typeface="Lucida Console" panose="020B0609040504020204" pitchFamily="49" charset="0"/>
            </a:endParaRPr>
          </a:p>
        </p:txBody>
      </p:sp>
      <p:sp>
        <p:nvSpPr>
          <p:cNvPr id="2" name="标题 1"/>
          <p:cNvSpPr>
            <a:spLocks noGrp="1"/>
          </p:cNvSpPr>
          <p:nvPr>
            <p:ph type="title"/>
          </p:nvPr>
        </p:nvSpPr>
        <p:spPr/>
        <p:txBody>
          <a:bodyPr/>
          <a:lstStyle/>
          <a:p>
            <a:r>
              <a:rPr lang="zh-CN" altLang="en-US" dirty="0"/>
              <a:t>课程设计报告</a:t>
            </a:r>
            <a:endParaRPr lang="zh-CN" altLang="en-US" dirty="0"/>
          </a:p>
        </p:txBody>
      </p:sp>
    </p:spTree>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ChangeArrowheads="1"/>
          </p:cNvSpPr>
          <p:nvPr/>
        </p:nvSpPr>
        <p:spPr bwMode="auto">
          <a:xfrm>
            <a:off x="395605" y="1268730"/>
            <a:ext cx="3671570" cy="720725"/>
          </a:xfrm>
          <a:prstGeom prst="rect">
            <a:avLst/>
          </a:prstGeom>
          <a:gradFill rotWithShape="1">
            <a:gsLst>
              <a:gs pos="0">
                <a:srgbClr val="FFFF00"/>
              </a:gs>
              <a:gs pos="100000">
                <a:srgbClr val="767600"/>
              </a:gs>
            </a:gsLst>
            <a:lin ang="5400000" scaled="1"/>
          </a:gradFill>
          <a:ln w="28575">
            <a:solidFill>
              <a:schemeClr val="bg2"/>
            </a:solidFill>
            <a:miter lim="800000"/>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1" hangingPunct="1"/>
            <a:r>
              <a:rPr lang="en-US" altLang="zh-CN" sz="2800" b="1">
                <a:latin typeface="Lucida Console" panose="020B0609040504020204" pitchFamily="49" charset="0"/>
              </a:rPr>
              <a:t>5</a:t>
            </a:r>
            <a:r>
              <a:rPr lang="zh-CN" altLang="en-US" sz="2800" b="1">
                <a:latin typeface="Lucida Console" panose="020B0609040504020204" pitchFamily="49" charset="0"/>
              </a:rPr>
              <a:t>．程序调试与测试 </a:t>
            </a:r>
            <a:endParaRPr lang="zh-CN" altLang="en-US" sz="2800" b="1">
              <a:latin typeface="Lucida Console" panose="020B0609040504020204" pitchFamily="49" charset="0"/>
            </a:endParaRPr>
          </a:p>
        </p:txBody>
      </p:sp>
      <p:sp>
        <p:nvSpPr>
          <p:cNvPr id="25603" name="Rectangle 3"/>
          <p:cNvSpPr>
            <a:spLocks noChangeArrowheads="1"/>
          </p:cNvSpPr>
          <p:nvPr/>
        </p:nvSpPr>
        <p:spPr bwMode="auto">
          <a:xfrm>
            <a:off x="1042988" y="2564130"/>
            <a:ext cx="7058025" cy="936625"/>
          </a:xfrm>
          <a:prstGeom prst="rect">
            <a:avLst/>
          </a:prstGeom>
          <a:solidFill>
            <a:srgbClr val="0000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zh-CN" altLang="en-US" sz="2400" b="1" dirty="0">
                <a:solidFill>
                  <a:schemeClr val="bg1"/>
                </a:solidFill>
                <a:latin typeface="Lucida Console" panose="020B0609040504020204" pitchFamily="49" charset="0"/>
              </a:rPr>
              <a:t>描述进行编译、以及整个连接时所出现的各种错误情况、以及解决这些错误的过程 </a:t>
            </a:r>
            <a:endParaRPr lang="zh-CN" altLang="en-US" sz="2400" b="1" dirty="0">
              <a:solidFill>
                <a:schemeClr val="bg1"/>
              </a:solidFill>
              <a:latin typeface="Lucida Console" panose="020B0609040504020204" pitchFamily="49" charset="0"/>
            </a:endParaRPr>
          </a:p>
        </p:txBody>
      </p:sp>
      <p:sp>
        <p:nvSpPr>
          <p:cNvPr id="25604" name="Rectangle 4"/>
          <p:cNvSpPr>
            <a:spLocks noChangeArrowheads="1"/>
          </p:cNvSpPr>
          <p:nvPr/>
        </p:nvSpPr>
        <p:spPr bwMode="auto">
          <a:xfrm>
            <a:off x="1042988" y="3571240"/>
            <a:ext cx="7058025" cy="1009650"/>
          </a:xfrm>
          <a:prstGeom prst="rect">
            <a:avLst/>
          </a:prstGeom>
          <a:solidFill>
            <a:srgbClr val="0000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zh-CN" altLang="en-US" sz="2400" b="1" dirty="0">
                <a:solidFill>
                  <a:schemeClr val="bg1"/>
                </a:solidFill>
                <a:latin typeface="Lucida Console" panose="020B0609040504020204" pitchFamily="49" charset="0"/>
              </a:rPr>
              <a:t>在调试程序时，应记录出现的错误，并对出错场景进行截图，以便写报告时使用 </a:t>
            </a:r>
            <a:endParaRPr lang="zh-CN" altLang="en-US" sz="2400" b="1" dirty="0">
              <a:solidFill>
                <a:schemeClr val="bg1"/>
              </a:solidFill>
              <a:latin typeface="Lucida Console" panose="020B0609040504020204" pitchFamily="49" charset="0"/>
            </a:endParaRPr>
          </a:p>
        </p:txBody>
      </p:sp>
      <p:sp>
        <p:nvSpPr>
          <p:cNvPr id="2" name="标题 1"/>
          <p:cNvSpPr>
            <a:spLocks noGrp="1"/>
          </p:cNvSpPr>
          <p:nvPr>
            <p:ph type="title"/>
          </p:nvPr>
        </p:nvSpPr>
        <p:spPr/>
        <p:txBody>
          <a:bodyPr/>
          <a:lstStyle/>
          <a:p>
            <a:r>
              <a:rPr lang="zh-CN" altLang="en-US" dirty="0"/>
              <a:t>课程设计报告</a:t>
            </a:r>
            <a:endParaRPr lang="zh-CN" altLang="en-US" dirty="0"/>
          </a:p>
        </p:txBody>
      </p:sp>
    </p:spTree>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ChangeArrowheads="1"/>
          </p:cNvSpPr>
          <p:nvPr/>
        </p:nvSpPr>
        <p:spPr bwMode="auto">
          <a:xfrm>
            <a:off x="395605" y="1268730"/>
            <a:ext cx="3671570" cy="720725"/>
          </a:xfrm>
          <a:prstGeom prst="rect">
            <a:avLst/>
          </a:prstGeom>
          <a:gradFill rotWithShape="1">
            <a:gsLst>
              <a:gs pos="0">
                <a:srgbClr val="FFFF00"/>
              </a:gs>
              <a:gs pos="100000">
                <a:srgbClr val="767600"/>
              </a:gs>
            </a:gsLst>
            <a:lin ang="5400000" scaled="1"/>
          </a:gradFill>
          <a:ln w="28575">
            <a:solidFill>
              <a:schemeClr val="bg2"/>
            </a:solidFill>
            <a:miter lim="800000"/>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1" hangingPunct="1"/>
            <a:r>
              <a:rPr lang="en-US" altLang="zh-CN" sz="2800" b="1">
                <a:latin typeface="Lucida Console" panose="020B0609040504020204" pitchFamily="49" charset="0"/>
              </a:rPr>
              <a:t>6</a:t>
            </a:r>
            <a:r>
              <a:rPr lang="zh-CN" altLang="en-US" sz="2800" b="1">
                <a:latin typeface="Lucida Console" panose="020B0609040504020204" pitchFamily="49" charset="0"/>
              </a:rPr>
              <a:t>．总结与体会</a:t>
            </a:r>
            <a:r>
              <a:rPr lang="zh-CN" altLang="en-US" sz="2800">
                <a:latin typeface="Lucida Console" panose="020B0609040504020204" pitchFamily="49" charset="0"/>
              </a:rPr>
              <a:t> </a:t>
            </a:r>
            <a:endParaRPr lang="zh-CN" altLang="en-US" sz="2800">
              <a:latin typeface="Lucida Console" panose="020B0609040504020204" pitchFamily="49" charset="0"/>
            </a:endParaRPr>
          </a:p>
        </p:txBody>
      </p:sp>
      <p:sp>
        <p:nvSpPr>
          <p:cNvPr id="26627" name="Rectangle 3"/>
          <p:cNvSpPr>
            <a:spLocks noChangeArrowheads="1"/>
          </p:cNvSpPr>
          <p:nvPr/>
        </p:nvSpPr>
        <p:spPr bwMode="auto">
          <a:xfrm>
            <a:off x="1042988" y="2564130"/>
            <a:ext cx="7058025" cy="936625"/>
          </a:xfrm>
          <a:prstGeom prst="rect">
            <a:avLst/>
          </a:prstGeom>
          <a:solidFill>
            <a:srgbClr val="0000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zh-CN" altLang="en-US" sz="2400" b="1" dirty="0">
                <a:solidFill>
                  <a:schemeClr val="bg1"/>
                </a:solidFill>
                <a:latin typeface="Lucida Console" panose="020B0609040504020204" pitchFamily="49" charset="0"/>
              </a:rPr>
              <a:t>总结每位同学设计的程序是否达到了设计题目的要求，功能是否完善，有何特点，有什么不足之处。 </a:t>
            </a:r>
            <a:endParaRPr lang="zh-CN" altLang="en-US" sz="2400" b="1" dirty="0">
              <a:solidFill>
                <a:schemeClr val="bg1"/>
              </a:solidFill>
              <a:latin typeface="Lucida Console" panose="020B0609040504020204" pitchFamily="49" charset="0"/>
            </a:endParaRPr>
          </a:p>
        </p:txBody>
      </p:sp>
      <p:sp>
        <p:nvSpPr>
          <p:cNvPr id="26628" name="Rectangle 4"/>
          <p:cNvSpPr>
            <a:spLocks noChangeArrowheads="1"/>
          </p:cNvSpPr>
          <p:nvPr/>
        </p:nvSpPr>
        <p:spPr bwMode="auto">
          <a:xfrm>
            <a:off x="1042988" y="3573145"/>
            <a:ext cx="7058025" cy="1584325"/>
          </a:xfrm>
          <a:prstGeom prst="rect">
            <a:avLst/>
          </a:prstGeom>
          <a:solidFill>
            <a:srgbClr val="0000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zh-CN" altLang="en-US" sz="2400" b="1" dirty="0">
                <a:solidFill>
                  <a:schemeClr val="bg1"/>
                </a:solidFill>
                <a:latin typeface="Lucida Console" panose="020B0609040504020204" pitchFamily="49" charset="0"/>
              </a:rPr>
              <a:t>在设计过程中遇到了什么困难，是怎样解决的，通过本次程序实践你得到了哪些收获，每位同学要写出自己的心得体会。</a:t>
            </a:r>
            <a:endParaRPr lang="zh-CN" altLang="en-US" sz="2400" b="1" dirty="0">
              <a:solidFill>
                <a:schemeClr val="bg1"/>
              </a:solidFill>
              <a:latin typeface="Lucida Console" panose="020B0609040504020204" pitchFamily="49" charset="0"/>
            </a:endParaRPr>
          </a:p>
        </p:txBody>
      </p:sp>
      <p:sp>
        <p:nvSpPr>
          <p:cNvPr id="2" name="标题 1"/>
          <p:cNvSpPr>
            <a:spLocks noGrp="1"/>
          </p:cNvSpPr>
          <p:nvPr>
            <p:ph type="title"/>
          </p:nvPr>
        </p:nvSpPr>
        <p:spPr/>
        <p:txBody>
          <a:bodyPr/>
          <a:lstStyle/>
          <a:p>
            <a:r>
              <a:rPr lang="zh-CN" altLang="en-US" dirty="0"/>
              <a:t>课程设计报告</a:t>
            </a:r>
            <a:endParaRPr lang="zh-CN" altLang="en-US" dirty="0"/>
          </a:p>
        </p:txBody>
      </p:sp>
    </p:spTree>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ChangeArrowheads="1"/>
          </p:cNvSpPr>
          <p:nvPr/>
        </p:nvSpPr>
        <p:spPr bwMode="auto">
          <a:xfrm>
            <a:off x="395605" y="1268730"/>
            <a:ext cx="3671570" cy="720725"/>
          </a:xfrm>
          <a:prstGeom prst="rect">
            <a:avLst/>
          </a:prstGeom>
          <a:gradFill rotWithShape="1">
            <a:gsLst>
              <a:gs pos="0">
                <a:srgbClr val="FFFF00"/>
              </a:gs>
              <a:gs pos="100000">
                <a:srgbClr val="767600"/>
              </a:gs>
            </a:gsLst>
            <a:lin ang="5400000" scaled="1"/>
          </a:gradFill>
          <a:ln w="28575">
            <a:solidFill>
              <a:schemeClr val="bg2"/>
            </a:solidFill>
            <a:miter lim="800000"/>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1" hangingPunct="1"/>
            <a:r>
              <a:rPr lang="en-US" altLang="zh-CN" sz="2800" b="1">
                <a:latin typeface="Lucida Console" panose="020B0609040504020204" pitchFamily="49" charset="0"/>
              </a:rPr>
              <a:t>7</a:t>
            </a:r>
            <a:r>
              <a:rPr lang="zh-CN" altLang="en-US" sz="2800" b="1">
                <a:latin typeface="Lucida Console" panose="020B0609040504020204" pitchFamily="49" charset="0"/>
              </a:rPr>
              <a:t>．结束语</a:t>
            </a:r>
            <a:r>
              <a:rPr lang="zh-CN" altLang="en-US" sz="2800">
                <a:latin typeface="Lucida Console" panose="020B0609040504020204" pitchFamily="49" charset="0"/>
              </a:rPr>
              <a:t> </a:t>
            </a:r>
            <a:endParaRPr lang="zh-CN" altLang="en-US" sz="2800">
              <a:latin typeface="Lucida Console" panose="020B0609040504020204" pitchFamily="49" charset="0"/>
            </a:endParaRPr>
          </a:p>
        </p:txBody>
      </p:sp>
      <p:sp>
        <p:nvSpPr>
          <p:cNvPr id="27651" name="Rectangle 3"/>
          <p:cNvSpPr>
            <a:spLocks noChangeArrowheads="1"/>
          </p:cNvSpPr>
          <p:nvPr/>
        </p:nvSpPr>
        <p:spPr bwMode="auto">
          <a:xfrm>
            <a:off x="1042988" y="2564130"/>
            <a:ext cx="7058025" cy="936625"/>
          </a:xfrm>
          <a:prstGeom prst="rect">
            <a:avLst/>
          </a:prstGeom>
          <a:solidFill>
            <a:srgbClr val="0000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zh-CN" altLang="en-US" sz="2400" b="1" dirty="0">
                <a:solidFill>
                  <a:schemeClr val="bg1"/>
                </a:solidFill>
                <a:latin typeface="Lucida Console" panose="020B0609040504020204" pitchFamily="49" charset="0"/>
              </a:rPr>
              <a:t>对设计过程中曾经帮助过本小组的教师、助课学长、其他同学等表示谢意 </a:t>
            </a:r>
            <a:endParaRPr lang="zh-CN" altLang="en-US" sz="2400" b="1" dirty="0">
              <a:solidFill>
                <a:schemeClr val="bg1"/>
              </a:solidFill>
              <a:latin typeface="Lucida Console" panose="020B0609040504020204" pitchFamily="49" charset="0"/>
            </a:endParaRPr>
          </a:p>
        </p:txBody>
      </p:sp>
      <p:sp>
        <p:nvSpPr>
          <p:cNvPr id="27652" name="Rectangle 4"/>
          <p:cNvSpPr>
            <a:spLocks noChangeArrowheads="1"/>
          </p:cNvSpPr>
          <p:nvPr/>
        </p:nvSpPr>
        <p:spPr bwMode="auto">
          <a:xfrm>
            <a:off x="1042988" y="3571875"/>
            <a:ext cx="7058025" cy="1080770"/>
          </a:xfrm>
          <a:prstGeom prst="rect">
            <a:avLst/>
          </a:prstGeom>
          <a:solidFill>
            <a:srgbClr val="0000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zh-CN" altLang="en-US" sz="2400" b="1" dirty="0">
                <a:solidFill>
                  <a:schemeClr val="bg1"/>
                </a:solidFill>
                <a:latin typeface="Lucida Console" panose="020B0609040504020204" pitchFamily="49" charset="0"/>
              </a:rPr>
              <a:t>这不仅是一种礼貌，也是对他人劳动的尊重，是治学者应有的思想作风</a:t>
            </a:r>
            <a:endParaRPr lang="zh-CN" altLang="en-US" sz="2400" b="1" dirty="0">
              <a:solidFill>
                <a:schemeClr val="bg1"/>
              </a:solidFill>
              <a:latin typeface="Lucida Console" panose="020B0609040504020204" pitchFamily="49" charset="0"/>
            </a:endParaRPr>
          </a:p>
        </p:txBody>
      </p:sp>
      <p:sp>
        <p:nvSpPr>
          <p:cNvPr id="2" name="标题 1"/>
          <p:cNvSpPr>
            <a:spLocks noGrp="1"/>
          </p:cNvSpPr>
          <p:nvPr>
            <p:ph type="title"/>
          </p:nvPr>
        </p:nvSpPr>
        <p:spPr/>
        <p:txBody>
          <a:bodyPr/>
          <a:lstStyle/>
          <a:p>
            <a:r>
              <a:rPr lang="zh-CN" altLang="en-US" dirty="0"/>
              <a:t>课程设计报告</a:t>
            </a:r>
            <a:endParaRPr lang="zh-CN" altLang="en-US" dirty="0"/>
          </a:p>
        </p:txBody>
      </p:sp>
    </p:spTree>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ChangeArrowheads="1"/>
          </p:cNvSpPr>
          <p:nvPr/>
        </p:nvSpPr>
        <p:spPr bwMode="auto">
          <a:xfrm>
            <a:off x="395605" y="1268730"/>
            <a:ext cx="3671570" cy="720725"/>
          </a:xfrm>
          <a:prstGeom prst="rect">
            <a:avLst/>
          </a:prstGeom>
          <a:gradFill rotWithShape="1">
            <a:gsLst>
              <a:gs pos="0">
                <a:srgbClr val="FFFF00"/>
              </a:gs>
              <a:gs pos="100000">
                <a:srgbClr val="767600"/>
              </a:gs>
            </a:gsLst>
            <a:lin ang="5400000" scaled="1"/>
          </a:gradFill>
          <a:ln w="28575">
            <a:solidFill>
              <a:schemeClr val="bg2"/>
            </a:solidFill>
            <a:miter lim="800000"/>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1" hangingPunct="1"/>
            <a:r>
              <a:rPr lang="en-US" altLang="zh-CN" sz="2800" b="1" dirty="0">
                <a:latin typeface="Lucida Console" panose="020B0609040504020204" pitchFamily="49" charset="0"/>
              </a:rPr>
              <a:t>8</a:t>
            </a:r>
            <a:r>
              <a:rPr lang="zh-CN" altLang="en-US" sz="2800" b="1" dirty="0">
                <a:latin typeface="Lucida Console" panose="020B0609040504020204" pitchFamily="49" charset="0"/>
              </a:rPr>
              <a:t>．代表性程序清单</a:t>
            </a:r>
            <a:endParaRPr lang="zh-CN" altLang="en-US" sz="2800" b="1" dirty="0">
              <a:latin typeface="Lucida Console" panose="020B0609040504020204" pitchFamily="49" charset="0"/>
            </a:endParaRPr>
          </a:p>
        </p:txBody>
      </p:sp>
      <p:sp>
        <p:nvSpPr>
          <p:cNvPr id="28675" name="Rectangle 3"/>
          <p:cNvSpPr>
            <a:spLocks noChangeArrowheads="1"/>
          </p:cNvSpPr>
          <p:nvPr/>
        </p:nvSpPr>
        <p:spPr bwMode="auto">
          <a:xfrm>
            <a:off x="683578" y="2276872"/>
            <a:ext cx="7776845" cy="1368152"/>
          </a:xfrm>
          <a:prstGeom prst="rect">
            <a:avLst/>
          </a:prstGeom>
          <a:solidFill>
            <a:srgbClr val="0000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1" hangingPunct="1"/>
            <a:r>
              <a:rPr lang="zh-CN" altLang="en-US" sz="2400" b="1" dirty="0">
                <a:solidFill>
                  <a:schemeClr val="bg1"/>
                </a:solidFill>
                <a:latin typeface="Lucida Console" panose="020B0609040504020204" pitchFamily="49" charset="0"/>
              </a:rPr>
              <a:t>由于要求提交程序源代码文件，在报告中不必列出整个软件系统的程序清单，仅列出具有代表性的程序清单即可。</a:t>
            </a:r>
            <a:endParaRPr lang="zh-CN" altLang="en-US" sz="2400" b="1" dirty="0">
              <a:solidFill>
                <a:schemeClr val="bg1"/>
              </a:solidFill>
              <a:latin typeface="Lucida Console" panose="020B0609040504020204" pitchFamily="49" charset="0"/>
            </a:endParaRPr>
          </a:p>
        </p:txBody>
      </p:sp>
      <p:sp>
        <p:nvSpPr>
          <p:cNvPr id="28676" name="Rectangle 4"/>
          <p:cNvSpPr>
            <a:spLocks noChangeArrowheads="1"/>
          </p:cNvSpPr>
          <p:nvPr/>
        </p:nvSpPr>
        <p:spPr bwMode="auto">
          <a:xfrm>
            <a:off x="683578" y="3717032"/>
            <a:ext cx="7776845" cy="574675"/>
          </a:xfrm>
          <a:prstGeom prst="rect">
            <a:avLst/>
          </a:prstGeom>
          <a:solidFill>
            <a:srgbClr val="0000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zh-CN" altLang="en-US" sz="2400" b="1">
                <a:solidFill>
                  <a:schemeClr val="bg1"/>
                </a:solidFill>
                <a:latin typeface="Lucida Console" panose="020B0609040504020204" pitchFamily="49" charset="0"/>
              </a:rPr>
              <a:t>程序应符合结构化程序设计原则，不得使用</a:t>
            </a:r>
            <a:r>
              <a:rPr lang="en-US" altLang="zh-CN" sz="2400" b="1">
                <a:solidFill>
                  <a:schemeClr val="bg1"/>
                </a:solidFill>
                <a:latin typeface="Lucida Console" panose="020B0609040504020204" pitchFamily="49" charset="0"/>
              </a:rPr>
              <a:t>goto</a:t>
            </a:r>
            <a:r>
              <a:rPr lang="zh-CN" altLang="en-US" sz="2400" b="1">
                <a:solidFill>
                  <a:schemeClr val="bg1"/>
                </a:solidFill>
                <a:latin typeface="Lucida Console" panose="020B0609040504020204" pitchFamily="49" charset="0"/>
              </a:rPr>
              <a:t>语句。</a:t>
            </a:r>
            <a:endParaRPr lang="zh-CN" altLang="en-US" sz="2400" b="1">
              <a:solidFill>
                <a:schemeClr val="bg1"/>
              </a:solidFill>
              <a:latin typeface="Lucida Console" panose="020B0609040504020204" pitchFamily="49" charset="0"/>
            </a:endParaRPr>
          </a:p>
        </p:txBody>
      </p:sp>
      <p:sp>
        <p:nvSpPr>
          <p:cNvPr id="2" name="标题 1"/>
          <p:cNvSpPr>
            <a:spLocks noGrp="1"/>
          </p:cNvSpPr>
          <p:nvPr>
            <p:ph type="title"/>
          </p:nvPr>
        </p:nvSpPr>
        <p:spPr/>
        <p:txBody>
          <a:bodyPr/>
          <a:lstStyle/>
          <a:p>
            <a:r>
              <a:rPr lang="zh-CN" altLang="en-US" dirty="0"/>
              <a:t>课程设计报告</a:t>
            </a:r>
            <a:endParaRPr lang="zh-CN" altLang="en-US" dirty="0"/>
          </a:p>
        </p:txBody>
      </p:sp>
    </p:spTree>
  </p:cSld>
  <p:clrMapOvr>
    <a:masterClrMapping/>
  </p:clrMapOv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ChangeArrowheads="1"/>
          </p:cNvSpPr>
          <p:nvPr/>
        </p:nvSpPr>
        <p:spPr bwMode="auto">
          <a:xfrm>
            <a:off x="395605" y="1484630"/>
            <a:ext cx="3671570" cy="720725"/>
          </a:xfrm>
          <a:prstGeom prst="rect">
            <a:avLst/>
          </a:prstGeom>
          <a:gradFill rotWithShape="1">
            <a:gsLst>
              <a:gs pos="0">
                <a:srgbClr val="FFFF00"/>
              </a:gs>
              <a:gs pos="100000">
                <a:srgbClr val="767600"/>
              </a:gs>
            </a:gsLst>
            <a:lin ang="5400000" scaled="1"/>
          </a:gradFill>
          <a:ln w="28575">
            <a:solidFill>
              <a:schemeClr val="bg2"/>
            </a:solidFill>
            <a:miter lim="800000"/>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1" hangingPunct="1"/>
            <a:r>
              <a:rPr lang="zh-CN" altLang="en-US" sz="3200" b="1">
                <a:latin typeface="Lucida Console" panose="020B0609040504020204" pitchFamily="49" charset="0"/>
              </a:rPr>
              <a:t>参考文献</a:t>
            </a:r>
            <a:endParaRPr lang="zh-CN" altLang="en-US" sz="3200" b="1">
              <a:latin typeface="Lucida Console" panose="020B0609040504020204" pitchFamily="49" charset="0"/>
            </a:endParaRPr>
          </a:p>
        </p:txBody>
      </p:sp>
      <p:sp>
        <p:nvSpPr>
          <p:cNvPr id="29699" name="Rectangle 3"/>
          <p:cNvSpPr>
            <a:spLocks noChangeArrowheads="1"/>
          </p:cNvSpPr>
          <p:nvPr/>
        </p:nvSpPr>
        <p:spPr bwMode="auto">
          <a:xfrm>
            <a:off x="1042988" y="2780030"/>
            <a:ext cx="7345436" cy="1225034"/>
          </a:xfrm>
          <a:prstGeom prst="rect">
            <a:avLst/>
          </a:prstGeom>
          <a:solidFill>
            <a:srgbClr val="0000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just" eaLnBrk="1" hangingPunct="1"/>
            <a:r>
              <a:rPr lang="zh-CN" altLang="en-US" sz="2400" b="1" dirty="0">
                <a:solidFill>
                  <a:schemeClr val="bg1"/>
                </a:solidFill>
                <a:latin typeface="Lucida Console" panose="020B0609040504020204" pitchFamily="49" charset="0"/>
              </a:rPr>
              <a:t>写出参考资料的列表，每个参考资料采用如下格式：</a:t>
            </a:r>
            <a:endParaRPr lang="en-US" altLang="zh-CN" sz="2400" b="1" dirty="0">
              <a:solidFill>
                <a:schemeClr val="bg1"/>
              </a:solidFill>
              <a:latin typeface="Lucida Console" panose="020B0609040504020204" pitchFamily="49" charset="0"/>
            </a:endParaRPr>
          </a:p>
          <a:p>
            <a:pPr algn="just" eaLnBrk="1" hangingPunct="1"/>
            <a:r>
              <a:rPr lang="en-US" altLang="zh-CN" sz="2400" b="1" dirty="0">
                <a:solidFill>
                  <a:schemeClr val="bg1"/>
                </a:solidFill>
                <a:latin typeface="Lucida Console" panose="020B0609040504020204" pitchFamily="49" charset="0"/>
              </a:rPr>
              <a:t>[1]</a:t>
            </a:r>
            <a:r>
              <a:rPr lang="zh-CN" altLang="en-US" sz="2400" b="1" dirty="0">
                <a:solidFill>
                  <a:schemeClr val="bg1"/>
                </a:solidFill>
                <a:latin typeface="Lucida Console" panose="020B0609040504020204" pitchFamily="49" charset="0"/>
              </a:rPr>
              <a:t>作者．参考文献名称．出版地：出版社．出版年．</a:t>
            </a:r>
            <a:endParaRPr lang="zh-CN" altLang="en-US" sz="2400" b="1" dirty="0">
              <a:solidFill>
                <a:schemeClr val="bg1"/>
              </a:solidFill>
              <a:latin typeface="Lucida Console" panose="020B0609040504020204" pitchFamily="49" charset="0"/>
            </a:endParaRPr>
          </a:p>
        </p:txBody>
      </p:sp>
      <p:sp>
        <p:nvSpPr>
          <p:cNvPr id="4" name="标题 3"/>
          <p:cNvSpPr>
            <a:spLocks noGrp="1"/>
          </p:cNvSpPr>
          <p:nvPr>
            <p:ph type="title"/>
          </p:nvPr>
        </p:nvSpPr>
        <p:spPr/>
        <p:txBody>
          <a:bodyPr/>
          <a:lstStyle/>
          <a:p>
            <a:r>
              <a:rPr lang="zh-CN" altLang="en-US" dirty="0"/>
              <a:t>课程设计报告</a:t>
            </a:r>
            <a:endParaRPr lang="zh-CN" altLang="en-US" dirty="0"/>
          </a:p>
        </p:txBody>
      </p:sp>
    </p:spTree>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rrowheads="1"/>
          </p:cNvSpPr>
          <p:nvPr>
            <p:ph type="title"/>
          </p:nvPr>
        </p:nvSpPr>
        <p:spPr/>
        <p:txBody>
          <a:bodyPr/>
          <a:lstStyle/>
          <a:p>
            <a:r>
              <a:rPr lang="zh-CN" altLang="en-US" dirty="0"/>
              <a:t>考核与成绩评定</a:t>
            </a:r>
            <a:endParaRPr lang="zh-CN" altLang="en-US" dirty="0"/>
          </a:p>
        </p:txBody>
      </p:sp>
      <p:sp>
        <p:nvSpPr>
          <p:cNvPr id="41987" name="Rectangle 3"/>
          <p:cNvSpPr>
            <a:spLocks noGrp="1" noRot="1" noChangeArrowheads="1"/>
          </p:cNvSpPr>
          <p:nvPr>
            <p:ph type="body" idx="1"/>
          </p:nvPr>
        </p:nvSpPr>
        <p:spPr/>
        <p:txBody>
          <a:bodyPr>
            <a:normAutofit fontScale="92500" lnSpcReduction="20000"/>
          </a:bodyPr>
          <a:lstStyle/>
          <a:p>
            <a:r>
              <a:rPr lang="zh-CN" altLang="en-US" dirty="0"/>
              <a:t>成绩等级分为</a:t>
            </a:r>
            <a:r>
              <a:rPr lang="en-US" altLang="zh-CN" dirty="0"/>
              <a:t>5</a:t>
            </a:r>
            <a:r>
              <a:rPr lang="zh-CN" altLang="en-US" dirty="0"/>
              <a:t>个等级：优秀、良好、中等、及格和不及格。</a:t>
            </a:r>
            <a:endParaRPr lang="zh-CN" altLang="en-US" dirty="0"/>
          </a:p>
          <a:p>
            <a:r>
              <a:rPr lang="zh-CN" altLang="en-US" dirty="0"/>
              <a:t>从课程设计过程中的表现、程序验收结果和课程设计报告撰写等方面评定各组成绩，根据完成课程设计作品的工作量、难度、独立性及质量等方面综合考虑进行成绩评定</a:t>
            </a:r>
            <a:endParaRPr lang="en-US" altLang="zh-CN" dirty="0"/>
          </a:p>
          <a:p>
            <a:r>
              <a:rPr lang="zh-CN" altLang="en-US" dirty="0"/>
              <a:t>程序验收从功能、界面、实用性、健壮性等方面衡量，并有现场提问和现场程序编写等环节</a:t>
            </a:r>
            <a:endParaRPr lang="en-US" altLang="zh-CN" dirty="0"/>
          </a:p>
          <a:p>
            <a:r>
              <a:rPr lang="zh-CN" altLang="en-US" dirty="0"/>
              <a:t>课程设计报告主要考察内容、逻辑、格式等方面</a:t>
            </a:r>
            <a:endParaRPr lang="zh-CN" altLang="en-US" dirty="0"/>
          </a:p>
        </p:txBody>
      </p:sp>
    </p:spTree>
  </p:cSld>
  <p:clrMapOvr>
    <a:masterClrMapping/>
  </p:clrMapOv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endParaRPr lang="zh-CN" altLang="en-US"/>
          </a:p>
        </p:txBody>
      </p:sp>
      <p:sp>
        <p:nvSpPr>
          <p:cNvPr id="7" name="内容占位符 6"/>
          <p:cNvSpPr>
            <a:spLocks noGrp="1"/>
          </p:cNvSpPr>
          <p:nvPr>
            <p:ph idx="1"/>
          </p:nvPr>
        </p:nvSpPr>
        <p:spPr/>
        <p:txBody>
          <a:bodyPr/>
          <a:lstStyle/>
          <a:p>
            <a:endParaRPr lang="zh-CN" altLang="en-US"/>
          </a:p>
        </p:txBody>
      </p:sp>
      <p:sp>
        <p:nvSpPr>
          <p:cNvPr id="1027" name="页脚占位符 1026"/>
          <p:cNvSpPr txBox="1">
            <a:spLocks noGrp="1"/>
          </p:cNvSpPr>
          <p:nvPr>
            <p:ph type="ftr" idx="11"/>
          </p:nvPr>
        </p:nvSpPr>
        <p:spPr/>
        <p:txBody>
          <a:bodyPr/>
          <a:lstStyle/>
          <a:p>
            <a:endParaRPr lang="ko-KR" altLang="en-US" dirty="0"/>
          </a:p>
        </p:txBody>
      </p:sp>
      <p:sp>
        <p:nvSpPr>
          <p:cNvPr id="1028" name="幻灯片编号占位符 1027"/>
          <p:cNvSpPr txBox="1">
            <a:spLocks noGrp="1"/>
          </p:cNvSpPr>
          <p:nvPr>
            <p:ph type="sldNum" idx="12"/>
          </p:nvPr>
        </p:nvSpPr>
        <p:spPr/>
        <p:txBody>
          <a:bodyPr/>
          <a:lstStyle/>
          <a:p>
            <a:fld id="{B9320F77-B9A0-41C5-862A-B4B631284C64}" type="slidenum">
              <a:rPr lang="en-US" altLang="ko-KR" smtClean="0"/>
            </a:fld>
            <a:endParaRPr lang="ko-KR" altLang="en-US" dirty="0"/>
          </a:p>
        </p:txBody>
      </p:sp>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051685" y="81838"/>
            <a:ext cx="5040630" cy="6708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type="title"/>
          </p:nvPr>
        </p:nvSpPr>
        <p:spPr/>
        <p:txBody>
          <a:bodyPr/>
          <a:lstStyle/>
          <a:p>
            <a:r>
              <a:rPr lang="zh-CN" altLang="en-US"/>
              <a:t>课程要求</a:t>
            </a:r>
            <a:endParaRPr lang="zh-CN" altLang="en-US"/>
          </a:p>
        </p:txBody>
      </p:sp>
      <p:sp>
        <p:nvSpPr>
          <p:cNvPr id="7170" name="Rectangle 2"/>
          <p:cNvSpPr>
            <a:spLocks noGrp="1" noRot="1" noChangeArrowheads="1"/>
          </p:cNvSpPr>
          <p:nvPr>
            <p:ph type="body" idx="1"/>
          </p:nvPr>
        </p:nvSpPr>
        <p:spPr>
          <a:xfrm>
            <a:off x="457200" y="1268760"/>
            <a:ext cx="8507288" cy="4857403"/>
          </a:xfrm>
        </p:spPr>
        <p:txBody>
          <a:bodyPr>
            <a:normAutofit/>
          </a:bodyPr>
          <a:lstStyle/>
          <a:p>
            <a:r>
              <a:rPr lang="zh-CN" altLang="en-US" dirty="0"/>
              <a:t>具体要求</a:t>
            </a:r>
            <a:r>
              <a:rPr lang="en-US" altLang="zh-CN" dirty="0"/>
              <a:t>——</a:t>
            </a:r>
            <a:r>
              <a:rPr lang="zh-CN" altLang="en-US" dirty="0"/>
              <a:t>功能要求</a:t>
            </a:r>
            <a:endParaRPr lang="zh-CN" altLang="en-US" dirty="0"/>
          </a:p>
          <a:p>
            <a:pPr lvl="1"/>
            <a:r>
              <a:rPr lang="zh-CN" altLang="en-US" dirty="0"/>
              <a:t>所有实现的程序应具有的功能及解释</a:t>
            </a:r>
            <a:endParaRPr lang="en-US" altLang="zh-CN" dirty="0"/>
          </a:p>
          <a:p>
            <a:pPr marL="457200" lvl="1" indent="0">
              <a:buNone/>
            </a:pPr>
            <a:r>
              <a:rPr lang="en-US" altLang="zh-CN" dirty="0"/>
              <a:t>  </a:t>
            </a:r>
            <a:endParaRPr lang="en-US" altLang="zh-CN" sz="2400" dirty="0"/>
          </a:p>
        </p:txBody>
      </p:sp>
      <p:graphicFrame>
        <p:nvGraphicFramePr>
          <p:cNvPr id="2" name="表格 1"/>
          <p:cNvGraphicFramePr>
            <a:graphicFrameLocks noGrp="1"/>
          </p:cNvGraphicFramePr>
          <p:nvPr/>
        </p:nvGraphicFramePr>
        <p:xfrm>
          <a:off x="251520" y="2492895"/>
          <a:ext cx="8640960" cy="3533930"/>
        </p:xfrm>
        <a:graphic>
          <a:graphicData uri="http://schemas.openxmlformats.org/drawingml/2006/table">
            <a:tbl>
              <a:tblPr firstRow="1" bandRow="1">
                <a:tableStyleId>{5C22544A-7EE6-4342-B048-85BDC9FD1C3A}</a:tableStyleId>
              </a:tblPr>
              <a:tblGrid>
                <a:gridCol w="792088"/>
                <a:gridCol w="1656184"/>
                <a:gridCol w="6192688"/>
              </a:tblGrid>
              <a:tr h="504057">
                <a:tc gridSpan="2">
                  <a:txBody>
                    <a:bodyPr/>
                    <a:lstStyle/>
                    <a:p>
                      <a:pPr algn="ctr"/>
                      <a:r>
                        <a:rPr lang="zh-CN" altLang="en-US" sz="2200" b="1" dirty="0">
                          <a:solidFill>
                            <a:srgbClr val="000099"/>
                          </a:solidFill>
                          <a:latin typeface="楷体" panose="02010609060101010101" pitchFamily="49" charset="-122"/>
                          <a:ea typeface="楷体" panose="02010609060101010101" pitchFamily="49" charset="-122"/>
                        </a:rPr>
                        <a:t>功能</a:t>
                      </a:r>
                      <a:endParaRPr lang="zh-CN" altLang="en-US" sz="2200" b="1" dirty="0">
                        <a:solidFill>
                          <a:srgbClr val="000099"/>
                        </a:solidFill>
                        <a:latin typeface="楷体" panose="02010609060101010101" pitchFamily="49" charset="-122"/>
                        <a:ea typeface="楷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hMerge="1">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zh-CN" altLang="en-US" sz="2200" b="1" dirty="0">
                          <a:solidFill>
                            <a:srgbClr val="000099"/>
                          </a:solidFill>
                          <a:latin typeface="楷体" panose="02010609060101010101" pitchFamily="49" charset="-122"/>
                          <a:ea typeface="楷体" panose="02010609060101010101" pitchFamily="49" charset="-122"/>
                        </a:rPr>
                        <a:t>说明</a:t>
                      </a:r>
                      <a:endParaRPr lang="zh-CN" altLang="en-US" sz="2200" b="1" dirty="0">
                        <a:solidFill>
                          <a:srgbClr val="000099"/>
                        </a:solidFill>
                        <a:latin typeface="楷体" panose="02010609060101010101" pitchFamily="49" charset="-122"/>
                        <a:ea typeface="楷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901342">
                <a:tc rowSpan="2">
                  <a:txBody>
                    <a:bodyPr/>
                    <a:lstStyle/>
                    <a:p>
                      <a:pPr algn="ctr"/>
                      <a:r>
                        <a:rPr lang="zh-CN" altLang="en-US" sz="2200" b="1" dirty="0">
                          <a:solidFill>
                            <a:srgbClr val="000099"/>
                          </a:solidFill>
                          <a:latin typeface="楷体" panose="02010609060101010101" pitchFamily="49" charset="-122"/>
                          <a:ea typeface="楷体" panose="02010609060101010101" pitchFamily="49" charset="-122"/>
                        </a:rPr>
                        <a:t>排序</a:t>
                      </a:r>
                      <a:endParaRPr lang="zh-CN" altLang="en-US" sz="2200" b="1" dirty="0">
                        <a:solidFill>
                          <a:srgbClr val="000099"/>
                        </a:solidFill>
                        <a:latin typeface="楷体" panose="02010609060101010101" pitchFamily="49" charset="-122"/>
                        <a:ea typeface="楷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zh-CN" altLang="en-US" sz="2200" b="1" dirty="0">
                          <a:solidFill>
                            <a:srgbClr val="000099"/>
                          </a:solidFill>
                          <a:latin typeface="楷体" panose="02010609060101010101" pitchFamily="49" charset="-122"/>
                          <a:ea typeface="楷体" panose="02010609060101010101" pitchFamily="49" charset="-122"/>
                        </a:rPr>
                        <a:t>按单一属性排序</a:t>
                      </a:r>
                      <a:endParaRPr lang="zh-CN" altLang="en-US" sz="2200" b="1" dirty="0">
                        <a:solidFill>
                          <a:srgbClr val="000099"/>
                        </a:solidFill>
                        <a:latin typeface="楷体" panose="02010609060101010101" pitchFamily="49" charset="-122"/>
                        <a:ea typeface="楷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zh-CN" altLang="en-US" sz="2200" b="1" dirty="0">
                          <a:solidFill>
                            <a:srgbClr val="000099"/>
                          </a:solidFill>
                          <a:latin typeface="楷体" panose="02010609060101010101" pitchFamily="49" charset="-122"/>
                          <a:ea typeface="楷体" panose="02010609060101010101" pitchFamily="49" charset="-122"/>
                        </a:rPr>
                        <a:t>如</a:t>
                      </a:r>
                      <a:r>
                        <a:rPr lang="zh-CN" altLang="en-US" sz="2400" dirty="0">
                          <a:sym typeface="Wingdings 2" panose="05020102010507070707" pitchFamily="18" charset="2"/>
                        </a:rPr>
                        <a:t></a:t>
                      </a:r>
                      <a:r>
                        <a:rPr lang="zh-CN" altLang="en-US" sz="2200" b="1" dirty="0">
                          <a:solidFill>
                            <a:srgbClr val="000099"/>
                          </a:solidFill>
                          <a:latin typeface="楷体" panose="02010609060101010101" pitchFamily="49" charset="-122"/>
                          <a:ea typeface="楷体" panose="02010609060101010101" pitchFamily="49" charset="-122"/>
                        </a:rPr>
                        <a:t>按照学号进行升序或者降序排序</a:t>
                      </a:r>
                      <a:endParaRPr lang="zh-CN" altLang="en-US" sz="2200" b="1" dirty="0">
                        <a:solidFill>
                          <a:srgbClr val="000099"/>
                        </a:solidFill>
                        <a:latin typeface="楷体" panose="02010609060101010101" pitchFamily="49" charset="-122"/>
                        <a:ea typeface="楷体" panose="02010609060101010101" pitchFamily="49" charset="-122"/>
                      </a:endParaRPr>
                    </a:p>
                    <a:p>
                      <a:pPr algn="ctr"/>
                      <a:r>
                        <a:rPr lang="zh-CN" altLang="en-US" sz="2200" b="1" dirty="0">
                          <a:solidFill>
                            <a:srgbClr val="000099"/>
                          </a:solidFill>
                          <a:latin typeface="楷体" panose="02010609060101010101" pitchFamily="49" charset="-122"/>
                          <a:ea typeface="楷体" panose="02010609060101010101" pitchFamily="49" charset="-122"/>
                        </a:rPr>
                        <a:t>  </a:t>
                      </a:r>
                      <a:r>
                        <a:rPr lang="zh-CN" altLang="en-US" sz="2400" dirty="0">
                          <a:sym typeface="Wingdings 2" panose="05020102010507070707" pitchFamily="18" charset="2"/>
                        </a:rPr>
                        <a:t></a:t>
                      </a:r>
                      <a:r>
                        <a:rPr lang="zh-CN" altLang="en-US" sz="2200" b="1" dirty="0">
                          <a:solidFill>
                            <a:srgbClr val="000099"/>
                          </a:solidFill>
                          <a:latin typeface="楷体" panose="02010609060101010101" pitchFamily="49" charset="-122"/>
                          <a:ea typeface="楷体" panose="02010609060101010101" pitchFamily="49" charset="-122"/>
                        </a:rPr>
                        <a:t>按照成绩进行升序或者降序排序</a:t>
                      </a:r>
                      <a:endParaRPr lang="zh-CN" altLang="en-US" sz="2200" b="1" dirty="0">
                        <a:solidFill>
                          <a:srgbClr val="000099"/>
                        </a:solidFill>
                        <a:latin typeface="楷体" panose="02010609060101010101" pitchFamily="49" charset="-122"/>
                        <a:ea typeface="楷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2128531">
                <a:tc vMerge="1">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zh-CN" altLang="en-US" sz="2200" b="1" dirty="0">
                          <a:solidFill>
                            <a:srgbClr val="000099"/>
                          </a:solidFill>
                          <a:latin typeface="楷体" panose="02010609060101010101" pitchFamily="49" charset="-122"/>
                          <a:ea typeface="楷体" panose="02010609060101010101" pitchFamily="49" charset="-122"/>
                        </a:rPr>
                        <a:t>按照多属性排序</a:t>
                      </a:r>
                      <a:endParaRPr lang="zh-CN" altLang="en-US" sz="2200" b="1" dirty="0">
                        <a:solidFill>
                          <a:srgbClr val="000099"/>
                        </a:solidFill>
                        <a:latin typeface="楷体" panose="02010609060101010101" pitchFamily="49" charset="-122"/>
                        <a:ea typeface="楷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zh-CN" altLang="en-US" sz="2200" b="1" dirty="0">
                          <a:solidFill>
                            <a:srgbClr val="000099"/>
                          </a:solidFill>
                          <a:latin typeface="楷体" panose="02010609060101010101" pitchFamily="49" charset="-122"/>
                          <a:ea typeface="楷体" panose="02010609060101010101" pitchFamily="49" charset="-122"/>
                        </a:rPr>
                        <a:t>如先按照班级、再按照姓名进行排序，结果如下：</a:t>
                      </a:r>
                      <a:endParaRPr lang="zh-CN" altLang="en-US" sz="2200" b="1" dirty="0">
                        <a:solidFill>
                          <a:srgbClr val="000099"/>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bl>
          </a:graphicData>
        </a:graphic>
      </p:graphicFrame>
      <p:sp>
        <p:nvSpPr>
          <p:cNvPr id="3" name="TextBox 2"/>
          <p:cNvSpPr txBox="1"/>
          <p:nvPr/>
        </p:nvSpPr>
        <p:spPr>
          <a:xfrm>
            <a:off x="4427984" y="4399944"/>
            <a:ext cx="2452916" cy="1477328"/>
          </a:xfrm>
          <a:prstGeom prst="rect">
            <a:avLst/>
          </a:prstGeom>
          <a:solidFill>
            <a:schemeClr val="accent6">
              <a:lumMod val="40000"/>
              <a:lumOff val="60000"/>
            </a:schemeClr>
          </a:solidFill>
          <a:ln w="12700">
            <a:solidFill>
              <a:schemeClr val="tx1"/>
            </a:solidFill>
          </a:ln>
          <a:effectLst>
            <a:outerShdw blurRad="50800" dist="114300" dir="2700000" algn="tl" rotWithShape="0">
              <a:prstClr val="black">
                <a:alpha val="40000"/>
              </a:prstClr>
            </a:outerShdw>
          </a:effectLst>
        </p:spPr>
        <p:txBody>
          <a:bodyPr wrap="none" rtlCol="0">
            <a:spAutoFit/>
          </a:bodyPr>
          <a:lstStyle/>
          <a:p>
            <a:r>
              <a:rPr lang="en-US" altLang="zh-CN" b="1">
                <a:effectLst>
                  <a:outerShdw blurRad="38100" dist="38100" dir="2700000" algn="tl">
                    <a:srgbClr val="000000">
                      <a:alpha val="43137"/>
                    </a:srgbClr>
                  </a:outerShdw>
                </a:effectLst>
              </a:rPr>
              <a:t>1</a:t>
            </a:r>
            <a:r>
              <a:rPr lang="zh-CN" altLang="en-US" b="1">
                <a:effectLst>
                  <a:outerShdw blurRad="38100" dist="38100" dir="2700000" algn="tl">
                    <a:srgbClr val="000000">
                      <a:alpha val="43137"/>
                    </a:srgbClr>
                  </a:outerShdw>
                </a:effectLst>
              </a:rPr>
              <a:t>班  李四   男   河北</a:t>
            </a:r>
            <a:endParaRPr lang="en-US" altLang="zh-CN" b="1">
              <a:effectLst>
                <a:outerShdw blurRad="38100" dist="38100" dir="2700000" algn="tl">
                  <a:srgbClr val="000000">
                    <a:alpha val="43137"/>
                  </a:srgbClr>
                </a:outerShdw>
              </a:effectLst>
            </a:endParaRPr>
          </a:p>
          <a:p>
            <a:r>
              <a:rPr lang="en-US" altLang="zh-CN" b="1">
                <a:effectLst>
                  <a:outerShdw blurRad="38100" dist="38100" dir="2700000" algn="tl">
                    <a:srgbClr val="000000">
                      <a:alpha val="43137"/>
                    </a:srgbClr>
                  </a:outerShdw>
                </a:effectLst>
              </a:rPr>
              <a:t>1</a:t>
            </a:r>
            <a:r>
              <a:rPr lang="zh-CN" altLang="en-US" b="1">
                <a:effectLst>
                  <a:outerShdw blurRad="38100" dist="38100" dir="2700000" algn="tl">
                    <a:srgbClr val="000000">
                      <a:alpha val="43137"/>
                    </a:srgbClr>
                  </a:outerShdw>
                </a:effectLst>
              </a:rPr>
              <a:t>班  王五   女   辽宁</a:t>
            </a:r>
            <a:endParaRPr lang="en-US" altLang="zh-CN" b="1">
              <a:effectLst>
                <a:outerShdw blurRad="38100" dist="38100" dir="2700000" algn="tl">
                  <a:srgbClr val="000000">
                    <a:alpha val="43137"/>
                  </a:srgbClr>
                </a:outerShdw>
              </a:effectLst>
            </a:endParaRPr>
          </a:p>
          <a:p>
            <a:r>
              <a:rPr lang="en-US" altLang="zh-CN" b="1">
                <a:effectLst>
                  <a:outerShdw blurRad="38100" dist="38100" dir="2700000" algn="tl">
                    <a:srgbClr val="000000">
                      <a:alpha val="43137"/>
                    </a:srgbClr>
                  </a:outerShdw>
                </a:effectLst>
              </a:rPr>
              <a:t>1</a:t>
            </a:r>
            <a:r>
              <a:rPr lang="zh-CN" altLang="en-US" b="1">
                <a:effectLst>
                  <a:outerShdw blurRad="38100" dist="38100" dir="2700000" algn="tl">
                    <a:srgbClr val="000000">
                      <a:alpha val="43137"/>
                    </a:srgbClr>
                  </a:outerShdw>
                </a:effectLst>
              </a:rPr>
              <a:t>班  张三   男   江苏</a:t>
            </a:r>
            <a:endParaRPr lang="en-US" altLang="zh-CN" b="1">
              <a:effectLst>
                <a:outerShdw blurRad="38100" dist="38100" dir="2700000" algn="tl">
                  <a:srgbClr val="000000">
                    <a:alpha val="43137"/>
                  </a:srgbClr>
                </a:outerShdw>
              </a:effectLst>
            </a:endParaRPr>
          </a:p>
          <a:p>
            <a:r>
              <a:rPr lang="en-US" altLang="zh-CN" b="1">
                <a:effectLst>
                  <a:outerShdw blurRad="38100" dist="38100" dir="2700000" algn="tl">
                    <a:srgbClr val="000000">
                      <a:alpha val="43137"/>
                    </a:srgbClr>
                  </a:outerShdw>
                </a:effectLst>
              </a:rPr>
              <a:t>2</a:t>
            </a:r>
            <a:r>
              <a:rPr lang="zh-CN" altLang="en-US" b="1">
                <a:effectLst>
                  <a:outerShdw blurRad="38100" dist="38100" dir="2700000" algn="tl">
                    <a:srgbClr val="000000">
                      <a:alpha val="43137"/>
                    </a:srgbClr>
                  </a:outerShdw>
                </a:effectLst>
              </a:rPr>
              <a:t>班  刘七   男   黑龙江</a:t>
            </a:r>
            <a:endParaRPr lang="en-US" altLang="zh-CN" b="1">
              <a:effectLst>
                <a:outerShdw blurRad="38100" dist="38100" dir="2700000" algn="tl">
                  <a:srgbClr val="000000">
                    <a:alpha val="43137"/>
                  </a:srgbClr>
                </a:outerShdw>
              </a:effectLst>
            </a:endParaRPr>
          </a:p>
          <a:p>
            <a:r>
              <a:rPr lang="en-US" altLang="zh-CN" b="1">
                <a:effectLst>
                  <a:outerShdw blurRad="38100" dist="38100" dir="2700000" algn="tl">
                    <a:srgbClr val="000000">
                      <a:alpha val="43137"/>
                    </a:srgbClr>
                  </a:outerShdw>
                </a:effectLst>
              </a:rPr>
              <a:t>2</a:t>
            </a:r>
            <a:r>
              <a:rPr lang="zh-CN" altLang="en-US" b="1">
                <a:effectLst>
                  <a:outerShdw blurRad="38100" dist="38100" dir="2700000" algn="tl">
                    <a:srgbClr val="000000">
                      <a:alpha val="43137"/>
                    </a:srgbClr>
                  </a:outerShdw>
                </a:effectLst>
              </a:rPr>
              <a:t>班  赵六   男   山东</a:t>
            </a:r>
            <a:endParaRPr lang="zh-CN" altLang="en-US" b="1">
              <a:effectLst>
                <a:outerShdw blurRad="38100" dist="38100" dir="2700000" algn="tl">
                  <a:srgbClr val="000000">
                    <a:alpha val="43137"/>
                  </a:srgbClr>
                </a:outerShdw>
              </a:effectLst>
            </a:endParaRPr>
          </a:p>
        </p:txBody>
      </p:sp>
    </p:spTree>
  </p:cSld>
  <p:clrMapOvr>
    <a:masterClrMapping/>
  </p:clrMapOv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rrowheads="1"/>
          </p:cNvSpPr>
          <p:nvPr>
            <p:ph type="title"/>
          </p:nvPr>
        </p:nvSpPr>
        <p:spPr/>
        <p:txBody>
          <a:bodyPr/>
          <a:lstStyle/>
          <a:p>
            <a:r>
              <a:rPr lang="zh-CN" altLang="en-US" dirty="0"/>
              <a:t>考核与成绩评定</a:t>
            </a:r>
            <a:endParaRPr lang="zh-CN" altLang="en-US" dirty="0"/>
          </a:p>
        </p:txBody>
      </p:sp>
      <p:sp>
        <p:nvSpPr>
          <p:cNvPr id="41987" name="Rectangle 3"/>
          <p:cNvSpPr>
            <a:spLocks noGrp="1" noRot="1" noChangeArrowheads="1"/>
          </p:cNvSpPr>
          <p:nvPr>
            <p:ph type="body" idx="1"/>
          </p:nvPr>
        </p:nvSpPr>
        <p:spPr/>
        <p:txBody>
          <a:bodyPr/>
          <a:lstStyle/>
          <a:p>
            <a:r>
              <a:rPr lang="zh-CN" altLang="en-US" dirty="0"/>
              <a:t>注意事项</a:t>
            </a:r>
            <a:endParaRPr lang="en-US" altLang="zh-CN" dirty="0"/>
          </a:p>
          <a:p>
            <a:pPr lvl="1"/>
            <a:r>
              <a:rPr lang="zh-CN" altLang="en-US" dirty="0">
                <a:solidFill>
                  <a:srgbClr val="FF0000"/>
                </a:solidFill>
              </a:rPr>
              <a:t>必须分组完成，如果自己一个人为一组，则最高成绩为良</a:t>
            </a:r>
            <a:endParaRPr lang="en-US" altLang="zh-CN" dirty="0">
              <a:solidFill>
                <a:srgbClr val="FF0000"/>
              </a:solidFill>
            </a:endParaRPr>
          </a:p>
          <a:p>
            <a:pPr lvl="1"/>
            <a:r>
              <a:rPr lang="zh-CN" altLang="en-US" dirty="0"/>
              <a:t>各组每个成员按各自所承担的工作量比例、任务的难度以及在课程设计过程中的表现等方面对其成绩进行评定</a:t>
            </a:r>
            <a:endParaRPr lang="en-US" altLang="zh-CN" dirty="0"/>
          </a:p>
          <a:p>
            <a:pPr lvl="1"/>
            <a:r>
              <a:rPr lang="zh-CN" altLang="en-US" dirty="0">
                <a:solidFill>
                  <a:srgbClr val="FF0000"/>
                </a:solidFill>
              </a:rPr>
              <a:t>不允许抄袭</a:t>
            </a:r>
            <a:endParaRPr lang="en-US" altLang="zh-CN" dirty="0">
              <a:solidFill>
                <a:srgbClr val="FF0000"/>
              </a:solidFill>
            </a:endParaRPr>
          </a:p>
          <a:p>
            <a:pPr lvl="1"/>
            <a:endParaRPr lang="zh-CN" altLang="en-US" dirty="0"/>
          </a:p>
        </p:txBody>
      </p:sp>
      <p:sp>
        <p:nvSpPr>
          <p:cNvPr id="2" name="矩形 1"/>
          <p:cNvSpPr/>
          <p:nvPr/>
        </p:nvSpPr>
        <p:spPr>
          <a:xfrm>
            <a:off x="1259632" y="5157192"/>
            <a:ext cx="6624736" cy="864096"/>
          </a:xfrm>
          <a:prstGeom prst="rect">
            <a:avLst/>
          </a:prstGeom>
          <a:solidFill>
            <a:srgbClr val="000099"/>
          </a:solidFill>
          <a:effectLst>
            <a:outerShdw blurRad="50800" dist="1905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2400" b="1" dirty="0">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注：组长需要将其组织、管理本小组的工作也进行折算，计算到总的工作量中！</a:t>
            </a:r>
            <a:endParaRPr lang="zh-CN" altLang="en-US" sz="2400" b="1" dirty="0">
              <a:effectLst>
                <a:outerShdw blurRad="38100" dist="38100" dir="2700000" algn="tl">
                  <a:srgbClr val="000000">
                    <a:alpha val="43137"/>
                  </a:srgbClr>
                </a:outerShdw>
              </a:effectLst>
              <a:latin typeface="楷体" panose="02010609060101010101" pitchFamily="49" charset="-122"/>
              <a:ea typeface="楷体" panose="02010609060101010101" pitchFamily="49" charset="-122"/>
            </a:endParaRPr>
          </a:p>
        </p:txBody>
      </p:sp>
    </p:spTree>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rrowheads="1"/>
          </p:cNvSpPr>
          <p:nvPr>
            <p:ph type="title"/>
          </p:nvPr>
        </p:nvSpPr>
        <p:spPr>
          <a:xfrm>
            <a:off x="2267743" y="116632"/>
            <a:ext cx="6768753" cy="792088"/>
          </a:xfrm>
        </p:spPr>
        <p:txBody>
          <a:bodyPr/>
          <a:lstStyle/>
          <a:p>
            <a:r>
              <a:rPr lang="zh-CN" altLang="en-US" dirty="0"/>
              <a:t>本学期实施安排</a:t>
            </a:r>
            <a:endParaRPr lang="zh-CN" altLang="en-US" dirty="0"/>
          </a:p>
        </p:txBody>
      </p:sp>
      <p:sp>
        <p:nvSpPr>
          <p:cNvPr id="41987" name="Rectangle 3"/>
          <p:cNvSpPr>
            <a:spLocks noGrp="1" noRot="1" noChangeArrowheads="1"/>
          </p:cNvSpPr>
          <p:nvPr>
            <p:ph idx="1"/>
          </p:nvPr>
        </p:nvSpPr>
        <p:spPr>
          <a:xfrm>
            <a:off x="457200" y="1268760"/>
            <a:ext cx="8229600" cy="4857403"/>
          </a:xfrm>
        </p:spPr>
        <p:txBody>
          <a:bodyPr/>
          <a:lstStyle/>
          <a:p>
            <a:endParaRPr lang="en-US" altLang="zh-CN"/>
          </a:p>
          <a:p>
            <a:endParaRPr lang="zh-CN" altLang="en-US"/>
          </a:p>
        </p:txBody>
      </p:sp>
      <p:sp>
        <p:nvSpPr>
          <p:cNvPr id="15" name="Rectangle 3"/>
          <p:cNvSpPr txBox="1">
            <a:spLocks noRot="1" noChangeArrowheads="1"/>
          </p:cNvSpPr>
          <p:nvPr/>
        </p:nvSpPr>
        <p:spPr>
          <a:xfrm>
            <a:off x="457200" y="1268760"/>
            <a:ext cx="8229600" cy="4857403"/>
          </a:xfrm>
          <a:prstGeom prst="rect">
            <a:avLst/>
          </a:prstGeom>
        </p:spPr>
        <p:txBody>
          <a:bodyPr vert="horz" lIns="91440" tIns="45720" rIns="91440" bIns="45720" rtlCol="0">
            <a:normAutofit/>
          </a:bodyPr>
          <a:lstStyle>
            <a:lvl1pPr marL="342900" indent="-342900" algn="l" defTabSz="914400" rtl="0" eaLnBrk="1" latinLnBrk="0" hangingPunct="1">
              <a:lnSpc>
                <a:spcPct val="125000"/>
              </a:lnSpc>
              <a:spcBef>
                <a:spcPts val="0"/>
              </a:spcBef>
              <a:buSzPct val="80000"/>
              <a:buFont typeface="Wingdings" panose="05000000000000000000" pitchFamily="2" charset="2"/>
              <a:buChar char=""/>
              <a:defRPr sz="3200" b="1" kern="1200">
                <a:solidFill>
                  <a:srgbClr val="000099"/>
                </a:solidFill>
                <a:latin typeface="楷体" panose="02010609060101010101" pitchFamily="49" charset="-122"/>
                <a:ea typeface="楷体" panose="02010609060101010101" pitchFamily="49" charset="-122"/>
                <a:cs typeface="+mn-cs"/>
              </a:defRPr>
            </a:lvl1pPr>
            <a:lvl2pPr marL="742950" indent="-285750" algn="l" defTabSz="914400" rtl="0" eaLnBrk="1" latinLnBrk="0" hangingPunct="1">
              <a:lnSpc>
                <a:spcPct val="125000"/>
              </a:lnSpc>
              <a:spcBef>
                <a:spcPts val="0"/>
              </a:spcBef>
              <a:buFont typeface="Wingdings" panose="05000000000000000000" pitchFamily="2" charset="2"/>
              <a:buChar char=""/>
              <a:defRPr sz="2800" b="1" kern="1200">
                <a:solidFill>
                  <a:srgbClr val="000099"/>
                </a:solidFill>
                <a:latin typeface="楷体" panose="02010609060101010101" pitchFamily="49" charset="-122"/>
                <a:ea typeface="楷体" panose="02010609060101010101" pitchFamily="49" charset="-122"/>
                <a:cs typeface="+mn-cs"/>
              </a:defRPr>
            </a:lvl2pPr>
            <a:lvl3pPr marL="1143000" indent="-228600" algn="l" defTabSz="914400" rtl="0" eaLnBrk="1" latinLnBrk="0" hangingPunct="1">
              <a:lnSpc>
                <a:spcPct val="125000"/>
              </a:lnSpc>
              <a:spcBef>
                <a:spcPts val="0"/>
              </a:spcBef>
              <a:buFont typeface="Wingdings" panose="05000000000000000000" pitchFamily="2" charset="2"/>
              <a:buChar char=""/>
              <a:defRPr sz="2400" b="1" kern="1200">
                <a:solidFill>
                  <a:srgbClr val="000099"/>
                </a:solidFill>
                <a:latin typeface="楷体" panose="02010609060101010101" pitchFamily="49" charset="-122"/>
                <a:ea typeface="楷体" panose="02010609060101010101" pitchFamily="49" charset="-122"/>
                <a:cs typeface="+mn-cs"/>
              </a:defRPr>
            </a:lvl3pPr>
            <a:lvl4pPr marL="1600200" indent="-228600" algn="l" defTabSz="914400" rtl="0" eaLnBrk="1" latinLnBrk="0" hangingPunct="1">
              <a:lnSpc>
                <a:spcPct val="125000"/>
              </a:lnSpc>
              <a:spcBef>
                <a:spcPts val="0"/>
              </a:spcBef>
              <a:buFont typeface="Wingdings" panose="05000000000000000000" pitchFamily="2" charset="2"/>
              <a:buChar char=""/>
              <a:defRPr sz="2000" b="1" kern="1200">
                <a:solidFill>
                  <a:srgbClr val="000099"/>
                </a:solidFill>
                <a:latin typeface="楷体" panose="02010609060101010101" pitchFamily="49" charset="-122"/>
                <a:ea typeface="楷体" panose="02010609060101010101" pitchFamily="49" charset="-122"/>
                <a:cs typeface="+mn-cs"/>
              </a:defRPr>
            </a:lvl4pPr>
            <a:lvl5pPr marL="2057400" indent="-228600" algn="l" defTabSz="914400" rtl="0" eaLnBrk="1" latinLnBrk="0" hangingPunct="1">
              <a:lnSpc>
                <a:spcPct val="125000"/>
              </a:lnSpc>
              <a:spcBef>
                <a:spcPts val="0"/>
              </a:spcBef>
              <a:buFont typeface="Arial" panose="020B0604020202020204" pitchFamily="34" charset="0"/>
              <a:buChar char="»"/>
              <a:defRPr sz="2000" b="1" kern="1200">
                <a:solidFill>
                  <a:srgbClr val="000099"/>
                </a:solidFill>
                <a:latin typeface="楷体" panose="02010609060101010101" pitchFamily="49" charset="-122"/>
                <a:ea typeface="楷体"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dirty="0"/>
              <a:t>验收安排</a:t>
            </a:r>
            <a:endParaRPr lang="zh-CN" altLang="en-US" dirty="0"/>
          </a:p>
          <a:p>
            <a:pPr lvl="1"/>
            <a:r>
              <a:rPr lang="zh-CN" altLang="en-US" dirty="0"/>
              <a:t>分两步进行验收：提交录屏、线下验收</a:t>
            </a:r>
            <a:endParaRPr lang="zh-CN" altLang="en-US" dirty="0"/>
          </a:p>
          <a:p>
            <a:pPr lvl="1"/>
            <a:r>
              <a:rPr lang="zh-CN" altLang="en-US" dirty="0"/>
              <a:t>提交录屏：每组通过录屏方式展示其所完成的系统，将系统相关功能的操作过程进行录屏讲解，并按照要求的时间发给各班指导教师</a:t>
            </a:r>
            <a:endParaRPr lang="zh-CN" altLang="en-US" dirty="0"/>
          </a:p>
          <a:p>
            <a:pPr lvl="1"/>
            <a:r>
              <a:rPr lang="zh-CN" altLang="en-US" dirty="0"/>
              <a:t>线下验收：在最后</a:t>
            </a:r>
            <a:r>
              <a:rPr lang="en-US" altLang="zh-CN" dirty="0"/>
              <a:t>1-2</a:t>
            </a:r>
            <a:r>
              <a:rPr lang="zh-CN" altLang="en-US" dirty="0"/>
              <a:t>次上机时间进行线下验收，每个班级自行协商验收顺序。</a:t>
            </a:r>
            <a:endParaRPr lang="zh-CN" altLang="en-US" dirty="0"/>
          </a:p>
          <a:p>
            <a:pPr lvl="1"/>
            <a:endParaRPr lang="zh-CN" altLang="en-US" dirty="0"/>
          </a:p>
        </p:txBody>
      </p:sp>
    </p:spTree>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rrowheads="1"/>
          </p:cNvSpPr>
          <p:nvPr>
            <p:ph type="title"/>
          </p:nvPr>
        </p:nvSpPr>
        <p:spPr/>
        <p:txBody>
          <a:bodyPr/>
          <a:lstStyle/>
          <a:p>
            <a:r>
              <a:rPr lang="zh-CN" altLang="en-US" dirty="0"/>
              <a:t>其他说明</a:t>
            </a:r>
            <a:endParaRPr lang="zh-CN" altLang="en-US" dirty="0"/>
          </a:p>
        </p:txBody>
      </p:sp>
      <p:sp>
        <p:nvSpPr>
          <p:cNvPr id="41987" name="Rectangle 3"/>
          <p:cNvSpPr>
            <a:spLocks noGrp="1" noRot="1" noChangeArrowheads="1"/>
          </p:cNvSpPr>
          <p:nvPr>
            <p:ph type="body" idx="1"/>
          </p:nvPr>
        </p:nvSpPr>
        <p:spPr/>
        <p:txBody>
          <a:bodyPr/>
          <a:lstStyle/>
          <a:p>
            <a:r>
              <a:rPr lang="zh-CN" altLang="en-US" dirty="0"/>
              <a:t>课程设计课件下载</a:t>
            </a:r>
            <a:endParaRPr lang="en-US" altLang="zh-CN" dirty="0"/>
          </a:p>
          <a:p>
            <a:pPr lvl="1"/>
            <a:r>
              <a:rPr lang="zh-CN" altLang="en-US" dirty="0"/>
              <a:t>到各自班级对应的</a:t>
            </a:r>
            <a:r>
              <a:rPr lang="en-US" altLang="zh-CN" dirty="0"/>
              <a:t>QQ</a:t>
            </a:r>
            <a:r>
              <a:rPr lang="zh-CN" altLang="en-US" dirty="0"/>
              <a:t>群或</a:t>
            </a:r>
            <a:r>
              <a:rPr lang="en-US" altLang="zh-CN" dirty="0"/>
              <a:t>BB</a:t>
            </a:r>
            <a:r>
              <a:rPr lang="zh-CN" altLang="en-US" dirty="0"/>
              <a:t>平台中下载</a:t>
            </a:r>
            <a:endParaRPr lang="en-US" altLang="zh-CN" dirty="0"/>
          </a:p>
          <a:p>
            <a:r>
              <a:rPr lang="zh-CN" altLang="en-US" dirty="0"/>
              <a:t>课程设计报告提交</a:t>
            </a:r>
            <a:endParaRPr lang="en-US" altLang="zh-CN" dirty="0"/>
          </a:p>
          <a:p>
            <a:pPr lvl="1"/>
            <a:r>
              <a:rPr lang="zh-CN" altLang="en-US" dirty="0"/>
              <a:t>到</a:t>
            </a:r>
            <a:r>
              <a:rPr lang="en-US" altLang="zh-CN" dirty="0"/>
              <a:t>BB</a:t>
            </a:r>
            <a:r>
              <a:rPr lang="zh-CN" altLang="en-US" dirty="0"/>
              <a:t>平台中，选择“</a:t>
            </a:r>
            <a:r>
              <a:rPr lang="en-US" altLang="zh-CN" dirty="0"/>
              <a:t>2023-2024-2-</a:t>
            </a:r>
            <a:r>
              <a:rPr lang="zh-CN" altLang="en-US" dirty="0"/>
              <a:t>程序设计基础（</a:t>
            </a:r>
            <a:r>
              <a:rPr lang="en-US" altLang="zh-CN" dirty="0"/>
              <a:t>C</a:t>
            </a:r>
            <a:r>
              <a:rPr lang="zh-CN" altLang="en-US" dirty="0"/>
              <a:t>语言）课程设计”，到“课程设计报告”中提交。每组仅由组长提交一份即可。</a:t>
            </a:r>
            <a:endParaRPr lang="en-US" altLang="zh-CN" dirty="0"/>
          </a:p>
          <a:p>
            <a:endParaRPr lang="zh-CN" altLang="en-US" dirty="0"/>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type="title"/>
          </p:nvPr>
        </p:nvSpPr>
        <p:spPr/>
        <p:txBody>
          <a:bodyPr/>
          <a:lstStyle/>
          <a:p>
            <a:r>
              <a:rPr lang="zh-CN" altLang="en-US"/>
              <a:t>课程要求</a:t>
            </a:r>
            <a:endParaRPr lang="zh-CN" altLang="en-US"/>
          </a:p>
        </p:txBody>
      </p:sp>
      <p:sp>
        <p:nvSpPr>
          <p:cNvPr id="7170" name="Rectangle 2"/>
          <p:cNvSpPr>
            <a:spLocks noGrp="1" noRot="1" noChangeArrowheads="1"/>
          </p:cNvSpPr>
          <p:nvPr>
            <p:ph type="body" idx="1"/>
          </p:nvPr>
        </p:nvSpPr>
        <p:spPr>
          <a:xfrm>
            <a:off x="457200" y="1268760"/>
            <a:ext cx="8507288" cy="4857403"/>
          </a:xfrm>
        </p:spPr>
        <p:txBody>
          <a:bodyPr>
            <a:normAutofit/>
          </a:bodyPr>
          <a:lstStyle/>
          <a:p>
            <a:r>
              <a:rPr lang="zh-CN" altLang="en-US" dirty="0"/>
              <a:t>具体要求</a:t>
            </a:r>
            <a:r>
              <a:rPr lang="en-US" altLang="zh-CN" dirty="0"/>
              <a:t>——</a:t>
            </a:r>
            <a:r>
              <a:rPr lang="zh-CN" altLang="en-US" dirty="0"/>
              <a:t>功能要求</a:t>
            </a:r>
            <a:endParaRPr lang="zh-CN" altLang="en-US" dirty="0"/>
          </a:p>
          <a:p>
            <a:pPr lvl="1"/>
            <a:r>
              <a:rPr lang="zh-CN" altLang="en-US" dirty="0"/>
              <a:t>所有实现的程序应具有的功能及解释</a:t>
            </a:r>
            <a:endParaRPr lang="en-US" altLang="zh-CN" dirty="0"/>
          </a:p>
          <a:p>
            <a:pPr marL="457200" lvl="1" indent="0">
              <a:buNone/>
            </a:pPr>
            <a:r>
              <a:rPr lang="en-US" altLang="zh-CN" dirty="0"/>
              <a:t>  </a:t>
            </a:r>
            <a:endParaRPr lang="en-US" altLang="zh-CN" sz="2400" dirty="0"/>
          </a:p>
        </p:txBody>
      </p:sp>
      <p:graphicFrame>
        <p:nvGraphicFramePr>
          <p:cNvPr id="2" name="表格 1"/>
          <p:cNvGraphicFramePr>
            <a:graphicFrameLocks noGrp="1"/>
          </p:cNvGraphicFramePr>
          <p:nvPr/>
        </p:nvGraphicFramePr>
        <p:xfrm>
          <a:off x="251520" y="2420889"/>
          <a:ext cx="8640960" cy="4358640"/>
        </p:xfrm>
        <a:graphic>
          <a:graphicData uri="http://schemas.openxmlformats.org/drawingml/2006/table">
            <a:tbl>
              <a:tblPr firstRow="1" bandRow="1">
                <a:tableStyleId>{5C22544A-7EE6-4342-B048-85BDC9FD1C3A}</a:tableStyleId>
              </a:tblPr>
              <a:tblGrid>
                <a:gridCol w="792088"/>
                <a:gridCol w="1368152"/>
                <a:gridCol w="216024"/>
                <a:gridCol w="6264696"/>
              </a:tblGrid>
              <a:tr h="372596">
                <a:tc gridSpan="2">
                  <a:txBody>
                    <a:bodyPr/>
                    <a:lstStyle/>
                    <a:p>
                      <a:pPr algn="ctr"/>
                      <a:r>
                        <a:rPr lang="zh-CN" altLang="en-US" sz="2200" b="1" dirty="0">
                          <a:solidFill>
                            <a:srgbClr val="000099"/>
                          </a:solidFill>
                          <a:latin typeface="楷体" panose="02010609060101010101" pitchFamily="49" charset="-122"/>
                          <a:ea typeface="楷体" panose="02010609060101010101" pitchFamily="49" charset="-122"/>
                        </a:rPr>
                        <a:t>功能</a:t>
                      </a:r>
                      <a:endParaRPr lang="zh-CN" altLang="en-US" sz="2200" b="1" dirty="0">
                        <a:solidFill>
                          <a:srgbClr val="000099"/>
                        </a:solidFill>
                        <a:latin typeface="楷体" panose="02010609060101010101" pitchFamily="49" charset="-122"/>
                        <a:ea typeface="楷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hMerge="1">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gridSpan="2">
                  <a:txBody>
                    <a:bodyPr/>
                    <a:lstStyle/>
                    <a:p>
                      <a:pPr algn="ctr"/>
                      <a:r>
                        <a:rPr lang="zh-CN" altLang="en-US" sz="2200" b="1" dirty="0">
                          <a:solidFill>
                            <a:srgbClr val="000099"/>
                          </a:solidFill>
                          <a:latin typeface="楷体" panose="02010609060101010101" pitchFamily="49" charset="-122"/>
                          <a:ea typeface="楷体" panose="02010609060101010101" pitchFamily="49" charset="-122"/>
                        </a:rPr>
                        <a:t>说明</a:t>
                      </a:r>
                      <a:endParaRPr lang="zh-CN" altLang="en-US" sz="2200" b="1" dirty="0">
                        <a:solidFill>
                          <a:srgbClr val="000099"/>
                        </a:solidFill>
                        <a:latin typeface="楷体" panose="02010609060101010101" pitchFamily="49" charset="-122"/>
                        <a:ea typeface="楷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hMerge="1">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665349">
                <a:tc gridSpan="4">
                  <a:txBody>
                    <a:bodyPr/>
                    <a:lstStyle/>
                    <a:p>
                      <a:pPr algn="ctr"/>
                      <a:r>
                        <a:rPr lang="zh-CN" altLang="en-US" sz="2200" b="1" dirty="0">
                          <a:solidFill>
                            <a:srgbClr val="000099"/>
                          </a:solidFill>
                          <a:latin typeface="楷体" panose="02010609060101010101" pitchFamily="49" charset="-122"/>
                          <a:ea typeface="楷体" panose="02010609060101010101" pitchFamily="49" charset="-122"/>
                        </a:rPr>
                        <a:t>统计是指根据用户输入的条件对数据进行汇总，并将汇总结果进行显示，如：通过</a:t>
                      </a:r>
                      <a:r>
                        <a:rPr lang="en-US" altLang="zh-CN" sz="2200" b="1" dirty="0">
                          <a:solidFill>
                            <a:srgbClr val="FF0000"/>
                          </a:solidFill>
                          <a:latin typeface="楷体" panose="02010609060101010101" pitchFamily="49" charset="-122"/>
                          <a:ea typeface="楷体" panose="02010609060101010101" pitchFamily="49" charset="-122"/>
                        </a:rPr>
                        <a:t>100</a:t>
                      </a:r>
                      <a:r>
                        <a:rPr lang="zh-CN" altLang="en-US" sz="2200" b="1" dirty="0">
                          <a:solidFill>
                            <a:srgbClr val="000099"/>
                          </a:solidFill>
                          <a:latin typeface="楷体" panose="02010609060101010101" pitchFamily="49" charset="-122"/>
                          <a:ea typeface="楷体" panose="02010609060101010101" pitchFamily="49" charset="-122"/>
                        </a:rPr>
                        <a:t>人，这个</a:t>
                      </a:r>
                      <a:r>
                        <a:rPr lang="en-US" altLang="zh-CN" sz="2200" b="1" dirty="0">
                          <a:solidFill>
                            <a:srgbClr val="FF0000"/>
                          </a:solidFill>
                          <a:latin typeface="楷体" panose="02010609060101010101" pitchFamily="49" charset="-122"/>
                          <a:ea typeface="楷体" panose="02010609060101010101" pitchFamily="49" charset="-122"/>
                        </a:rPr>
                        <a:t>100</a:t>
                      </a:r>
                      <a:r>
                        <a:rPr lang="zh-CN" altLang="en-US" sz="2200" b="1" dirty="0">
                          <a:solidFill>
                            <a:srgbClr val="000099"/>
                          </a:solidFill>
                          <a:latin typeface="楷体" panose="02010609060101010101" pitchFamily="49" charset="-122"/>
                          <a:ea typeface="楷体" panose="02010609060101010101" pitchFamily="49" charset="-122"/>
                        </a:rPr>
                        <a:t>就是统计结果。</a:t>
                      </a:r>
                      <a:endParaRPr lang="zh-CN" altLang="en-US" sz="2200" b="1" dirty="0">
                        <a:solidFill>
                          <a:srgbClr val="000099"/>
                        </a:solidFill>
                        <a:latin typeface="楷体" panose="02010609060101010101" pitchFamily="49" charset="-122"/>
                        <a:ea typeface="楷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hMerge="1">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hMerge="1">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hMerge="1">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718577">
                <a:tc rowSpan="4">
                  <a:txBody>
                    <a:bodyPr/>
                    <a:lstStyle/>
                    <a:p>
                      <a:pPr algn="ctr"/>
                      <a:r>
                        <a:rPr lang="zh-CN" altLang="en-US" sz="2200" b="1" dirty="0">
                          <a:solidFill>
                            <a:srgbClr val="000099"/>
                          </a:solidFill>
                          <a:latin typeface="楷体" panose="02010609060101010101" pitchFamily="49" charset="-122"/>
                          <a:ea typeface="楷体" panose="02010609060101010101" pitchFamily="49" charset="-122"/>
                        </a:rPr>
                        <a:t>统计</a:t>
                      </a:r>
                      <a:endParaRPr lang="zh-CN" altLang="en-US" sz="2200" b="1" dirty="0">
                        <a:solidFill>
                          <a:srgbClr val="000099"/>
                        </a:solidFill>
                        <a:latin typeface="楷体" panose="02010609060101010101" pitchFamily="49" charset="-122"/>
                        <a:ea typeface="楷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gridSpan="2">
                  <a:txBody>
                    <a:bodyPr/>
                    <a:lstStyle/>
                    <a:p>
                      <a:pPr algn="ctr"/>
                      <a:r>
                        <a:rPr lang="zh-CN" altLang="en-US" sz="2200" b="1" dirty="0">
                          <a:solidFill>
                            <a:srgbClr val="000099"/>
                          </a:solidFill>
                          <a:latin typeface="楷体" panose="02010609060101010101" pitchFamily="49" charset="-122"/>
                          <a:ea typeface="楷体" panose="02010609060101010101" pitchFamily="49" charset="-122"/>
                        </a:rPr>
                        <a:t>按单一属性统计</a:t>
                      </a:r>
                      <a:endParaRPr lang="zh-CN" altLang="en-US" sz="2200" b="1" dirty="0">
                        <a:solidFill>
                          <a:srgbClr val="000099"/>
                        </a:solidFill>
                        <a:latin typeface="楷体" panose="02010609060101010101" pitchFamily="49" charset="-122"/>
                        <a:ea typeface="楷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hMerge="1">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zh-CN" altLang="en-US" sz="2200" b="1" dirty="0">
                          <a:solidFill>
                            <a:srgbClr val="000099"/>
                          </a:solidFill>
                          <a:latin typeface="楷体" panose="02010609060101010101" pitchFamily="49" charset="-122"/>
                          <a:ea typeface="楷体" panose="02010609060101010101" pitchFamily="49" charset="-122"/>
                        </a:rPr>
                        <a:t>如</a:t>
                      </a:r>
                      <a:r>
                        <a:rPr lang="zh-CN" altLang="en-US" sz="2400" dirty="0">
                          <a:sym typeface="Wingdings 2" panose="05020102010507070707" pitchFamily="18" charset="2"/>
                        </a:rPr>
                        <a:t></a:t>
                      </a:r>
                      <a:r>
                        <a:rPr lang="zh-CN" altLang="en-US" sz="2200" b="1" dirty="0">
                          <a:solidFill>
                            <a:srgbClr val="000099"/>
                          </a:solidFill>
                          <a:latin typeface="楷体" panose="02010609060101010101" pitchFamily="49" charset="-122"/>
                          <a:ea typeface="楷体" panose="02010609060101010101" pitchFamily="49" charset="-122"/>
                        </a:rPr>
                        <a:t>按性别统计人数；</a:t>
                      </a:r>
                      <a:endParaRPr lang="zh-CN" altLang="en-US" sz="2200" b="1" dirty="0">
                        <a:solidFill>
                          <a:srgbClr val="000099"/>
                        </a:solidFill>
                        <a:latin typeface="楷体" panose="02010609060101010101" pitchFamily="49" charset="-122"/>
                        <a:ea typeface="楷体" panose="02010609060101010101" pitchFamily="49" charset="-122"/>
                      </a:endParaRPr>
                    </a:p>
                    <a:p>
                      <a:pPr algn="ctr"/>
                      <a:r>
                        <a:rPr lang="zh-CN" altLang="en-US" sz="2200" b="1" dirty="0">
                          <a:solidFill>
                            <a:srgbClr val="000099"/>
                          </a:solidFill>
                          <a:latin typeface="楷体" panose="02010609060101010101" pitchFamily="49" charset="-122"/>
                          <a:ea typeface="楷体" panose="02010609060101010101" pitchFamily="49" charset="-122"/>
                        </a:rPr>
                        <a:t>  </a:t>
                      </a:r>
                      <a:r>
                        <a:rPr lang="zh-CN" altLang="en-US" sz="2400" dirty="0">
                          <a:sym typeface="Wingdings 2" panose="05020102010507070707" pitchFamily="18" charset="2"/>
                        </a:rPr>
                        <a:t></a:t>
                      </a:r>
                      <a:r>
                        <a:rPr lang="zh-CN" altLang="en-US" sz="2200" b="1" dirty="0">
                          <a:solidFill>
                            <a:srgbClr val="000099"/>
                          </a:solidFill>
                          <a:latin typeface="楷体" panose="02010609060101010101" pitchFamily="49" charset="-122"/>
                          <a:ea typeface="楷体" panose="02010609060101010101" pitchFamily="49" charset="-122"/>
                        </a:rPr>
                        <a:t>统计不及格学生数</a:t>
                      </a:r>
                      <a:endParaRPr lang="zh-CN" altLang="en-US" sz="2200" b="1" dirty="0">
                        <a:solidFill>
                          <a:srgbClr val="000099"/>
                        </a:solidFill>
                        <a:latin typeface="楷体" panose="02010609060101010101" pitchFamily="49" charset="-122"/>
                        <a:ea typeface="楷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734639">
                <a:tc vMerge="1">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gridSpan="2">
                  <a:txBody>
                    <a:bodyPr/>
                    <a:lstStyle/>
                    <a:p>
                      <a:pPr algn="ctr"/>
                      <a:r>
                        <a:rPr lang="zh-CN" altLang="en-US" sz="2200" b="1" dirty="0">
                          <a:solidFill>
                            <a:srgbClr val="000099"/>
                          </a:solidFill>
                          <a:latin typeface="楷体" panose="02010609060101010101" pitchFamily="49" charset="-122"/>
                          <a:ea typeface="楷体" panose="02010609060101010101" pitchFamily="49" charset="-122"/>
                        </a:rPr>
                        <a:t>按多属性统计</a:t>
                      </a:r>
                      <a:endParaRPr lang="zh-CN" altLang="en-US" sz="2200" b="1" dirty="0">
                        <a:solidFill>
                          <a:srgbClr val="000099"/>
                        </a:solidFill>
                        <a:latin typeface="楷体" panose="02010609060101010101" pitchFamily="49" charset="-122"/>
                        <a:ea typeface="楷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zh-CN" altLang="en-US" sz="2200" b="1" dirty="0">
                          <a:solidFill>
                            <a:srgbClr val="000099"/>
                          </a:solidFill>
                          <a:latin typeface="楷体" panose="02010609060101010101" pitchFamily="49" charset="-122"/>
                          <a:ea typeface="楷体" panose="02010609060101010101" pitchFamily="49" charset="-122"/>
                        </a:rPr>
                        <a:t>如</a:t>
                      </a:r>
                      <a:r>
                        <a:rPr lang="zh-CN" altLang="en-US" sz="2400" dirty="0">
                          <a:sym typeface="Wingdings 2" panose="05020102010507070707" pitchFamily="18" charset="2"/>
                        </a:rPr>
                        <a:t></a:t>
                      </a:r>
                      <a:r>
                        <a:rPr lang="zh-CN" altLang="en-US" sz="2200" b="1" dirty="0">
                          <a:solidFill>
                            <a:srgbClr val="000099"/>
                          </a:solidFill>
                          <a:latin typeface="楷体" panose="02010609060101010101" pitchFamily="49" charset="-122"/>
                          <a:ea typeface="楷体" panose="02010609060101010101" pitchFamily="49" charset="-122"/>
                        </a:rPr>
                        <a:t>按班级、性别统计人数；</a:t>
                      </a:r>
                      <a:endParaRPr lang="zh-CN" altLang="en-US" sz="2200" b="1" dirty="0">
                        <a:solidFill>
                          <a:srgbClr val="000099"/>
                        </a:solidFill>
                        <a:latin typeface="楷体" panose="02010609060101010101" pitchFamily="49" charset="-122"/>
                        <a:ea typeface="楷体" panose="02010609060101010101" pitchFamily="49" charset="-122"/>
                      </a:endParaRPr>
                    </a:p>
                    <a:p>
                      <a:pPr algn="ctr"/>
                      <a:r>
                        <a:rPr lang="zh-CN" altLang="en-US" sz="2200" b="1" dirty="0">
                          <a:solidFill>
                            <a:srgbClr val="000099"/>
                          </a:solidFill>
                          <a:latin typeface="楷体" panose="02010609060101010101" pitchFamily="49" charset="-122"/>
                          <a:ea typeface="楷体" panose="02010609060101010101" pitchFamily="49" charset="-122"/>
                        </a:rPr>
                        <a:t>     </a:t>
                      </a:r>
                      <a:r>
                        <a:rPr lang="zh-CN" altLang="en-US" sz="2400" dirty="0">
                          <a:sym typeface="Wingdings 2" panose="05020102010507070707" pitchFamily="18" charset="2"/>
                        </a:rPr>
                        <a:t></a:t>
                      </a:r>
                      <a:r>
                        <a:rPr lang="zh-CN" altLang="en-US" sz="2200" b="1" dirty="0">
                          <a:solidFill>
                            <a:srgbClr val="000099"/>
                          </a:solidFill>
                          <a:latin typeface="楷体" panose="02010609060101010101" pitchFamily="49" charset="-122"/>
                          <a:ea typeface="楷体" panose="02010609060101010101" pitchFamily="49" charset="-122"/>
                        </a:rPr>
                        <a:t>统计</a:t>
                      </a:r>
                      <a:r>
                        <a:rPr lang="en-US" altLang="zh-CN" sz="2200" b="1" dirty="0">
                          <a:solidFill>
                            <a:srgbClr val="000099"/>
                          </a:solidFill>
                          <a:latin typeface="楷体" panose="02010609060101010101" pitchFamily="49" charset="-122"/>
                          <a:ea typeface="楷体" panose="02010609060101010101" pitchFamily="49" charset="-122"/>
                        </a:rPr>
                        <a:t>1</a:t>
                      </a:r>
                      <a:r>
                        <a:rPr lang="zh-CN" altLang="en-US" sz="2200" b="1" dirty="0">
                          <a:solidFill>
                            <a:srgbClr val="000099"/>
                          </a:solidFill>
                          <a:latin typeface="楷体" panose="02010609060101010101" pitchFamily="49" charset="-122"/>
                          <a:ea typeface="楷体" panose="02010609060101010101" pitchFamily="49" charset="-122"/>
                        </a:rPr>
                        <a:t>班、高数不及格学生数 </a:t>
                      </a:r>
                      <a:endParaRPr lang="zh-CN" altLang="en-US" sz="2200" b="1" dirty="0">
                        <a:solidFill>
                          <a:srgbClr val="000099"/>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734639">
                <a:tc vMerge="1">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gridSpan="2">
                  <a:txBody>
                    <a:bodyPr/>
                    <a:lstStyle/>
                    <a:p>
                      <a:pPr algn="ctr"/>
                      <a:r>
                        <a:rPr lang="zh-CN" altLang="en-US" sz="2200" b="1" dirty="0">
                          <a:solidFill>
                            <a:srgbClr val="000099"/>
                          </a:solidFill>
                          <a:latin typeface="楷体" panose="02010609060101010101" pitchFamily="49" charset="-122"/>
                          <a:ea typeface="楷体" panose="02010609060101010101" pitchFamily="49" charset="-122"/>
                        </a:rPr>
                        <a:t>预设统计</a:t>
                      </a:r>
                      <a:endParaRPr lang="zh-CN" altLang="en-US" sz="2200" b="1" dirty="0">
                        <a:solidFill>
                          <a:srgbClr val="000099"/>
                        </a:solidFill>
                        <a:latin typeface="楷体" panose="02010609060101010101" pitchFamily="49" charset="-122"/>
                        <a:ea typeface="楷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hMerge="1">
                  <a:tcPr/>
                </a:tc>
                <a:tc>
                  <a:txBody>
                    <a:bodyPr/>
                    <a:lstStyle/>
                    <a:p>
                      <a:pPr algn="ctr"/>
                      <a:r>
                        <a:rPr lang="zh-CN" altLang="en-US" sz="2200" b="1" dirty="0">
                          <a:solidFill>
                            <a:srgbClr val="000099"/>
                          </a:solidFill>
                          <a:latin typeface="楷体" panose="02010609060101010101" pitchFamily="49" charset="-122"/>
                          <a:ea typeface="楷体" panose="02010609060101010101" pitchFamily="49" charset="-122"/>
                        </a:rPr>
                        <a:t>按照系统预设的统计条件进行单一属性或者多属性统计，这些统计条件是固定的</a:t>
                      </a:r>
                      <a:endParaRPr lang="zh-CN" altLang="en-US" sz="2200" b="1" dirty="0">
                        <a:solidFill>
                          <a:srgbClr val="000099"/>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734639">
                <a:tc vMerge="1">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gridSpan="2">
                  <a:txBody>
                    <a:bodyPr/>
                    <a:lstStyle/>
                    <a:p>
                      <a:pPr algn="ctr"/>
                      <a:r>
                        <a:rPr lang="zh-CN" altLang="en-US" sz="2200" b="1" dirty="0">
                          <a:solidFill>
                            <a:srgbClr val="000099"/>
                          </a:solidFill>
                          <a:latin typeface="楷体" panose="02010609060101010101" pitchFamily="49" charset="-122"/>
                          <a:ea typeface="楷体" panose="02010609060101010101" pitchFamily="49" charset="-122"/>
                        </a:rPr>
                        <a:t>按条件统计</a:t>
                      </a:r>
                      <a:endParaRPr lang="zh-CN" altLang="en-US" sz="2200" b="1" dirty="0">
                        <a:solidFill>
                          <a:srgbClr val="000099"/>
                        </a:solidFill>
                        <a:latin typeface="楷体" panose="02010609060101010101" pitchFamily="49" charset="-122"/>
                        <a:ea typeface="楷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hMerge="1">
                  <a:tcPr/>
                </a:tc>
                <a:tc>
                  <a:txBody>
                    <a:bodyPr/>
                    <a:lstStyle/>
                    <a:p>
                      <a:pPr algn="ctr"/>
                      <a:r>
                        <a:rPr lang="zh-CN" altLang="en-US" sz="2200" b="1" dirty="0">
                          <a:solidFill>
                            <a:srgbClr val="000099"/>
                          </a:solidFill>
                          <a:latin typeface="楷体" panose="02010609060101010101" pitchFamily="49" charset="-122"/>
                          <a:ea typeface="楷体" panose="02010609060101010101" pitchFamily="49" charset="-122"/>
                        </a:rPr>
                        <a:t>按照用户输入的统计条件进行统计，比如用户输入的条件为：统计</a:t>
                      </a:r>
                      <a:r>
                        <a:rPr lang="en-US" altLang="zh-CN" sz="2200" b="1" dirty="0">
                          <a:solidFill>
                            <a:srgbClr val="000099"/>
                          </a:solidFill>
                          <a:latin typeface="楷体" panose="02010609060101010101" pitchFamily="49" charset="-122"/>
                          <a:ea typeface="楷体" panose="02010609060101010101" pitchFamily="49" charset="-122"/>
                        </a:rPr>
                        <a:t>1</a:t>
                      </a:r>
                      <a:r>
                        <a:rPr lang="zh-CN" altLang="en-US" sz="2200" b="1" dirty="0">
                          <a:solidFill>
                            <a:srgbClr val="000099"/>
                          </a:solidFill>
                          <a:latin typeface="楷体" panose="02010609060101010101" pitchFamily="49" charset="-122"/>
                          <a:ea typeface="楷体" panose="02010609060101010101" pitchFamily="49" charset="-122"/>
                        </a:rPr>
                        <a:t>班、高数</a:t>
                      </a:r>
                      <a:r>
                        <a:rPr lang="en-US" altLang="zh-CN" sz="2200" b="1" dirty="0">
                          <a:solidFill>
                            <a:srgbClr val="000099"/>
                          </a:solidFill>
                          <a:latin typeface="楷体" panose="02010609060101010101" pitchFamily="49" charset="-122"/>
                          <a:ea typeface="楷体" panose="02010609060101010101" pitchFamily="49" charset="-122"/>
                        </a:rPr>
                        <a:t>&gt;75</a:t>
                      </a:r>
                      <a:r>
                        <a:rPr lang="zh-CN" altLang="en-US" sz="2200" b="1" dirty="0">
                          <a:solidFill>
                            <a:srgbClr val="000099"/>
                          </a:solidFill>
                          <a:latin typeface="楷体" panose="02010609060101010101" pitchFamily="49" charset="-122"/>
                          <a:ea typeface="楷体" panose="02010609060101010101" pitchFamily="49" charset="-122"/>
                        </a:rPr>
                        <a:t>分的人数</a:t>
                      </a:r>
                      <a:endParaRPr lang="zh-CN" altLang="en-US" sz="2200" b="1" dirty="0">
                        <a:solidFill>
                          <a:srgbClr val="000099"/>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bl>
          </a:graphicData>
        </a:graphic>
      </p:graphicFrame>
    </p:spTree>
  </p:cSld>
  <p:clrMapOvr>
    <a:masterClrMapping/>
  </p:clrMapOvr>
  <p:transition/>
</p:sld>
</file>

<file path=ppt/tags/tag1.xml><?xml version="1.0" encoding="utf-8"?>
<p:tagLst xmlns:p="http://schemas.openxmlformats.org/presentationml/2006/main">
  <p:tag name="commondata" val="eyJoZGlkIjoiZDE3Y2JiYWRhZDE0NGFjYTJjMWRjZDA0Nzc1NTQzODM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21469</Words>
  <Application>WPS 演示</Application>
  <PresentationFormat>全屏显示(4:3)</PresentationFormat>
  <Paragraphs>2341</Paragraphs>
  <Slides>82</Slides>
  <Notes>1</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82</vt:i4>
      </vt:variant>
    </vt:vector>
  </HeadingPairs>
  <TitlesOfParts>
    <vt:vector size="95" baseType="lpstr">
      <vt:lpstr>Arial</vt:lpstr>
      <vt:lpstr>宋体</vt:lpstr>
      <vt:lpstr>Wingdings</vt:lpstr>
      <vt:lpstr>华文琥珀</vt:lpstr>
      <vt:lpstr>楷体</vt:lpstr>
      <vt:lpstr>Times New Roman</vt:lpstr>
      <vt:lpstr>Wingdings 2</vt:lpstr>
      <vt:lpstr>微软雅黑</vt:lpstr>
      <vt:lpstr>Arial Unicode MS</vt:lpstr>
      <vt:lpstr>Calibri</vt:lpstr>
      <vt:lpstr>Lucida Console</vt:lpstr>
      <vt:lpstr>Malgun Gothic</vt:lpstr>
      <vt:lpstr>Office 主题​​</vt:lpstr>
      <vt:lpstr>《程序设计基础（C语言）课程设计》  课程说明及动员</vt:lpstr>
      <vt:lpstr>目录</vt:lpstr>
      <vt:lpstr>课程目的</vt:lpstr>
      <vt:lpstr>课程要求</vt:lpstr>
      <vt:lpstr>课程要求</vt:lpstr>
      <vt:lpstr>课程要求</vt:lpstr>
      <vt:lpstr>课程要求</vt:lpstr>
      <vt:lpstr>课程要求</vt:lpstr>
      <vt:lpstr>课程要求</vt:lpstr>
      <vt:lpstr>课程要求</vt:lpstr>
      <vt:lpstr>课程要求</vt:lpstr>
      <vt:lpstr>课程要求</vt:lpstr>
      <vt:lpstr>课设题目</vt:lpstr>
      <vt:lpstr>课设题目</vt:lpstr>
      <vt:lpstr>课设题目</vt:lpstr>
      <vt:lpstr>课设题目</vt:lpstr>
      <vt:lpstr>PowerPoint 演示文稿</vt:lpstr>
      <vt:lpstr>课设题目</vt:lpstr>
      <vt:lpstr>课设题目</vt:lpstr>
      <vt:lpstr>课设题目</vt:lpstr>
      <vt:lpstr>课设题目</vt:lpstr>
      <vt:lpstr>课设题目</vt:lpstr>
      <vt:lpstr>课设题目</vt:lpstr>
      <vt:lpstr>课设题目</vt:lpstr>
      <vt:lpstr>课设题目</vt:lpstr>
      <vt:lpstr>课设题目</vt:lpstr>
      <vt:lpstr>课设题目</vt:lpstr>
      <vt:lpstr>课设题目</vt:lpstr>
      <vt:lpstr>课设题目</vt:lpstr>
      <vt:lpstr>课设题目</vt:lpstr>
      <vt:lpstr>课设题目</vt:lpstr>
      <vt:lpstr>课设题目</vt:lpstr>
      <vt:lpstr>课设题目</vt:lpstr>
      <vt:lpstr>课设题目</vt:lpstr>
      <vt:lpstr>课设题目</vt:lpstr>
      <vt:lpstr>课设题目</vt:lpstr>
      <vt:lpstr>课设题目</vt:lpstr>
      <vt:lpstr>课设题目</vt:lpstr>
      <vt:lpstr>课设题目</vt:lpstr>
      <vt:lpstr>课设题目</vt:lpstr>
      <vt:lpstr>课设题目</vt:lpstr>
      <vt:lpstr>课设题目</vt:lpstr>
      <vt:lpstr>课设题目</vt:lpstr>
      <vt:lpstr>课设题目</vt:lpstr>
      <vt:lpstr>课设题目</vt:lpstr>
      <vt:lpstr>课设题目</vt:lpstr>
      <vt:lpstr>课设题目</vt:lpstr>
      <vt:lpstr>课设题目</vt:lpstr>
      <vt:lpstr>课设题目</vt:lpstr>
      <vt:lpstr>课设题目</vt:lpstr>
      <vt:lpstr>课设题目</vt:lpstr>
      <vt:lpstr>课设题目</vt:lpstr>
      <vt:lpstr>课设题目</vt:lpstr>
      <vt:lpstr>课设题目</vt:lpstr>
      <vt:lpstr>PowerPoint 演示文稿</vt:lpstr>
      <vt:lpstr>PowerPoint 演示文稿</vt:lpstr>
      <vt:lpstr>PowerPoint 演示文稿</vt:lpstr>
      <vt:lpstr>实施方法</vt:lpstr>
      <vt:lpstr>实施方法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课程设计报告</vt:lpstr>
      <vt:lpstr>课程设计报告</vt:lpstr>
      <vt:lpstr>课程设计报告</vt:lpstr>
      <vt:lpstr>课程设计报告</vt:lpstr>
      <vt:lpstr>课程设计报告</vt:lpstr>
      <vt:lpstr>课程设计报告</vt:lpstr>
      <vt:lpstr>课程设计报告</vt:lpstr>
      <vt:lpstr>课程设计报告</vt:lpstr>
      <vt:lpstr>课程设计报告</vt:lpstr>
      <vt:lpstr>课程设计报告</vt:lpstr>
      <vt:lpstr>课程设计报告</vt:lpstr>
      <vt:lpstr>考核与成绩评定</vt:lpstr>
      <vt:lpstr>PowerPoint 演示文稿</vt:lpstr>
      <vt:lpstr>考核与成绩评定</vt:lpstr>
      <vt:lpstr>本学期实施安排</vt:lpstr>
      <vt:lpstr>其他说明</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dc:creator>
  <cp:lastModifiedBy>WPS_1694312836</cp:lastModifiedBy>
  <cp:revision>287</cp:revision>
  <dcterms:created xsi:type="dcterms:W3CDTF">2016-05-10T04:02:00Z</dcterms:created>
  <dcterms:modified xsi:type="dcterms:W3CDTF">2024-04-13T06:11:32Z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2052-12.1.0.16729</vt:lpwstr>
  </property>
  <property fmtid="{D5CDD505-2E9C-101B-9397-08002B2CF9AE}" pid="3" name="ICV">
    <vt:lpwstr>519ACBDB743543109171F7E157AB8730_12</vt:lpwstr>
  </property>
</Properties>
</file>