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60" r:id="rId3"/>
    <p:sldId id="434" r:id="rId5"/>
    <p:sldId id="435" r:id="rId6"/>
    <p:sldId id="436" r:id="rId7"/>
    <p:sldId id="492" r:id="rId8"/>
    <p:sldId id="437" r:id="rId9"/>
    <p:sldId id="438" r:id="rId10"/>
    <p:sldId id="494" r:id="rId11"/>
    <p:sldId id="495" r:id="rId12"/>
    <p:sldId id="496" r:id="rId13"/>
    <p:sldId id="442" r:id="rId14"/>
    <p:sldId id="488" r:id="rId15"/>
    <p:sldId id="443" r:id="rId16"/>
    <p:sldId id="445" r:id="rId17"/>
    <p:sldId id="497" r:id="rId18"/>
    <p:sldId id="500" r:id="rId19"/>
    <p:sldId id="446" r:id="rId20"/>
    <p:sldId id="502" r:id="rId21"/>
    <p:sldId id="503" r:id="rId22"/>
    <p:sldId id="447" r:id="rId23"/>
    <p:sldId id="505" r:id="rId24"/>
    <p:sldId id="506" r:id="rId25"/>
    <p:sldId id="507" r:id="rId26"/>
    <p:sldId id="448" r:id="rId27"/>
    <p:sldId id="510" r:id="rId28"/>
    <p:sldId id="511" r:id="rId29"/>
    <p:sldId id="449" r:id="rId30"/>
    <p:sldId id="513" r:id="rId31"/>
    <p:sldId id="514" r:id="rId32"/>
    <p:sldId id="450" r:id="rId33"/>
    <p:sldId id="516" r:id="rId34"/>
    <p:sldId id="517" r:id="rId35"/>
    <p:sldId id="518" r:id="rId36"/>
    <p:sldId id="451" r:id="rId37"/>
    <p:sldId id="520" r:id="rId38"/>
    <p:sldId id="521" r:id="rId39"/>
    <p:sldId id="522" r:id="rId40"/>
    <p:sldId id="454" r:id="rId41"/>
    <p:sldId id="529" r:id="rId42"/>
    <p:sldId id="530" r:id="rId43"/>
    <p:sldId id="531" r:id="rId44"/>
    <p:sldId id="455" r:id="rId45"/>
    <p:sldId id="533" r:id="rId46"/>
    <p:sldId id="534" r:id="rId47"/>
    <p:sldId id="535" r:id="rId48"/>
    <p:sldId id="456" r:id="rId49"/>
    <p:sldId id="537" r:id="rId50"/>
    <p:sldId id="538" r:id="rId51"/>
    <p:sldId id="539" r:id="rId52"/>
    <p:sldId id="457" r:id="rId53"/>
    <p:sldId id="541" r:id="rId54"/>
    <p:sldId id="542" r:id="rId55"/>
    <p:sldId id="543" r:id="rId56"/>
    <p:sldId id="458" r:id="rId57"/>
    <p:sldId id="545" r:id="rId58"/>
    <p:sldId id="546" r:id="rId59"/>
    <p:sldId id="523" r:id="rId60"/>
    <p:sldId id="547" r:id="rId61"/>
    <p:sldId id="548" r:id="rId62"/>
    <p:sldId id="549" r:id="rId63"/>
    <p:sldId id="524" r:id="rId64"/>
    <p:sldId id="550" r:id="rId65"/>
    <p:sldId id="551" r:id="rId66"/>
    <p:sldId id="552" r:id="rId67"/>
    <p:sldId id="553" r:id="rId68"/>
    <p:sldId id="554" r:id="rId69"/>
    <p:sldId id="555" r:id="rId70"/>
    <p:sldId id="556" r:id="rId71"/>
    <p:sldId id="459" r:id="rId72"/>
    <p:sldId id="460" r:id="rId73"/>
    <p:sldId id="461" r:id="rId74"/>
    <p:sldId id="490" r:id="rId75"/>
    <p:sldId id="491" r:id="rId76"/>
    <p:sldId id="464" r:id="rId77"/>
    <p:sldId id="465" r:id="rId78"/>
    <p:sldId id="466" r:id="rId79"/>
    <p:sldId id="467" r:id="rId80"/>
    <p:sldId id="468" r:id="rId81"/>
    <p:sldId id="469" r:id="rId82"/>
    <p:sldId id="470" r:id="rId83"/>
    <p:sldId id="471" r:id="rId84"/>
    <p:sldId id="472" r:id="rId85"/>
    <p:sldId id="473" r:id="rId86"/>
    <p:sldId id="474" r:id="rId87"/>
    <p:sldId id="475" r:id="rId88"/>
    <p:sldId id="476" r:id="rId89"/>
    <p:sldId id="477" r:id="rId90"/>
    <p:sldId id="478" r:id="rId91"/>
    <p:sldId id="479" r:id="rId92"/>
    <p:sldId id="480" r:id="rId93"/>
    <p:sldId id="481" r:id="rId94"/>
    <p:sldId id="482" r:id="rId95"/>
    <p:sldId id="483" r:id="rId96"/>
    <p:sldId id="484" r:id="rId97"/>
    <p:sldId id="486" r:id="rId98"/>
    <p:sldId id="487" r:id="rId99"/>
  </p:sldIdLst>
  <p:sldSz cx="9144000" cy="6858000" type="screen4x3"/>
  <p:notesSz cx="6858000" cy="9144000"/>
  <p:custDataLst>
    <p:tags r:id="rId10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2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showGuides="1">
      <p:cViewPr varScale="1">
        <p:scale>
          <a:sx n="86" d="100"/>
          <a:sy n="86" d="100"/>
        </p:scale>
        <p:origin x="2044" y="60"/>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gs" Target="tags/tag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anose="02010800040101010101" pitchFamily="2" charset="-122"/>
                <a:ea typeface="华文琥珀" panose="02010800040101010101"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1pPr>
            <a:lvl2pPr marL="742950" indent="-28575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2pPr>
            <a:lvl3pPr marL="11430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3pPr>
            <a:lvl4pPr marL="16002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4pPr>
            <a:lvl5pPr>
              <a:lnSpc>
                <a:spcPct val="125000"/>
              </a:lnSpc>
              <a:spcBef>
                <a:spcPts val="0"/>
              </a:spcBef>
              <a:defRPr b="1">
                <a:solidFill>
                  <a:srgbClr val="000099"/>
                </a:solidFill>
                <a:latin typeface="楷体" panose="02010609060101010101" pitchFamily="49" charset="-122"/>
                <a:ea typeface="楷体" panose="020106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fld>
            <a:r>
              <a:rPr lang="zh-CN" altLang="en-US" dirty="0"/>
              <a:t>/</a:t>
            </a:r>
            <a:r>
              <a:rPr lang="en-US" altLang="zh-CN" dirty="0"/>
              <a:t>15</a:t>
            </a:r>
            <a:endParaRPr lang="en-US" altLang="zh-CN" dirty="0"/>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zh-CN" altLang="en-US"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815500-6DF4-4EB2-B9B0-991E7181A1CF}" type="slidenum">
              <a:rPr lang="en-US" altLang="zh-CN"/>
            </a:fld>
            <a:endParaRPr lang="en-US" altLang="zh-CN"/>
          </a:p>
        </p:txBody>
      </p:sp>
    </p:spTree>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3359818-3C46-42AC-B138-2AC1AEBEFB38}" type="slidenum">
              <a:rPr lang="en-US" altLang="zh-CN"/>
            </a:fld>
            <a:endParaRPr lang="en-US" altLang="zh-CN"/>
          </a:p>
        </p:txBody>
      </p:sp>
    </p:spTree>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endParaRPr lang="zh-CN" altLang="en-US" dirty="0"/>
          </a:p>
          <a:p>
            <a:endParaRPr lang="ko-KR"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endParaRPr lang="zh-CN" altLang="en-US" dirty="0"/>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endParaRPr lang="zh-CN" altLang="en-US" dirty="0"/>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800" dirty="0"/>
              <a:t>题目</a:t>
            </a:r>
            <a:r>
              <a:rPr lang="en-US" altLang="zh-CN" sz="2800" dirty="0"/>
              <a:t>1</a:t>
            </a:r>
            <a:r>
              <a:rPr lang="zh-CN" altLang="en-US" sz="2800" dirty="0"/>
              <a:t>：通信管理系统</a:t>
            </a:r>
            <a:endParaRPr lang="en-US" altLang="zh-CN" sz="2800" dirty="0"/>
          </a:p>
          <a:p>
            <a:pPr lvl="1">
              <a:lnSpc>
                <a:spcPct val="105000"/>
              </a:lnSpc>
            </a:pPr>
            <a:r>
              <a:rPr lang="zh-CN" altLang="en-US" sz="2400" dirty="0"/>
              <a:t>针对公司的客户通讯录及与客户通信情况进行管理。</a:t>
            </a:r>
            <a:endParaRPr lang="en-US" altLang="zh-CN" sz="2400" dirty="0"/>
          </a:p>
          <a:p>
            <a:pPr lvl="1">
              <a:lnSpc>
                <a:spcPct val="105000"/>
              </a:lnSpc>
            </a:pPr>
            <a:r>
              <a:rPr lang="zh-CN" altLang="en-US" sz="2400" dirty="0"/>
              <a:t>背景说明</a:t>
            </a:r>
            <a:endParaRPr lang="en-US" altLang="zh-CN" sz="2400" dirty="0"/>
          </a:p>
          <a:p>
            <a:pPr lvl="2">
              <a:lnSpc>
                <a:spcPct val="105000"/>
              </a:lnSpc>
            </a:pPr>
            <a:r>
              <a:rPr lang="zh-CN" altLang="en-US" sz="1800" dirty="0"/>
              <a:t>公司</a:t>
            </a:r>
            <a:r>
              <a:rPr lang="en-US" altLang="zh-CN" sz="1800" dirty="0"/>
              <a:t>A</a:t>
            </a:r>
            <a:r>
              <a:rPr lang="zh-CN" altLang="en-US" sz="1800" dirty="0"/>
              <a:t>有多个客户，每个客户也是一个公司。每个客户有多名联络员与</a:t>
            </a:r>
            <a:r>
              <a:rPr lang="en-US" altLang="zh-CN" sz="1800" dirty="0"/>
              <a:t>A</a:t>
            </a:r>
            <a:r>
              <a:rPr lang="zh-CN" altLang="en-US" sz="1800" dirty="0"/>
              <a:t>公司进行联络。</a:t>
            </a:r>
            <a:r>
              <a:rPr lang="en-US" altLang="zh-CN" sz="1800" dirty="0"/>
              <a:t>A</a:t>
            </a:r>
            <a:r>
              <a:rPr lang="zh-CN" altLang="en-US" sz="1800" dirty="0"/>
              <a:t>公司有多名业务员负责与客户进行联络，每名业务员负责联络的客户可能是不同的，比如业务员</a:t>
            </a:r>
            <a:r>
              <a:rPr lang="en-US" altLang="zh-CN" sz="1800" dirty="0"/>
              <a:t>p</a:t>
            </a:r>
            <a:r>
              <a:rPr lang="zh-CN" altLang="en-US" sz="1800" dirty="0"/>
              <a:t>负责与客户</a:t>
            </a:r>
            <a:r>
              <a:rPr lang="en-US" altLang="zh-CN" sz="1800" dirty="0"/>
              <a:t>X</a:t>
            </a:r>
            <a:r>
              <a:rPr lang="zh-CN" altLang="en-US" sz="1800" dirty="0"/>
              <a:t>、</a:t>
            </a:r>
            <a:r>
              <a:rPr lang="en-US" altLang="zh-CN" sz="1800" dirty="0"/>
              <a:t>Y</a:t>
            </a:r>
            <a:r>
              <a:rPr lang="zh-CN" altLang="en-US" sz="1800" dirty="0"/>
              <a:t>联络，而业务员</a:t>
            </a:r>
            <a:r>
              <a:rPr lang="en-US" altLang="zh-CN" sz="1800" dirty="0"/>
              <a:t>q</a:t>
            </a:r>
            <a:r>
              <a:rPr lang="zh-CN" altLang="en-US" sz="1800" dirty="0"/>
              <a:t>负责与客户</a:t>
            </a:r>
            <a:r>
              <a:rPr lang="en-US" altLang="zh-CN" sz="1800" dirty="0"/>
              <a:t>Y</a:t>
            </a:r>
            <a:r>
              <a:rPr lang="zh-CN" altLang="en-US" sz="1800" dirty="0"/>
              <a:t>、</a:t>
            </a:r>
            <a:r>
              <a:rPr lang="en-US" altLang="zh-CN" sz="1800" dirty="0"/>
              <a:t>Z</a:t>
            </a:r>
            <a:r>
              <a:rPr lang="zh-CN" altLang="en-US" sz="1800" dirty="0"/>
              <a:t>联络。</a:t>
            </a:r>
            <a:endParaRPr lang="en-US" altLang="zh-CN" sz="1800" dirty="0"/>
          </a:p>
          <a:p>
            <a:pPr lvl="2">
              <a:lnSpc>
                <a:spcPct val="105000"/>
              </a:lnSpc>
            </a:pPr>
            <a:r>
              <a:rPr lang="zh-CN" altLang="en-US" sz="1800" dirty="0"/>
              <a:t>客户主要包含以下信息：客户名称、客户所在区域（如东北、华北等）、客户地址、客户公司法人、客户规模（大、中、小，这个可以自行定义）、与本公司业务联系程度（高、中、低等，这个可以自行定义）、客户公司邮箱、客户公司联络电话等。</a:t>
            </a:r>
            <a:endParaRPr lang="en-US" altLang="zh-CN" sz="1800" dirty="0"/>
          </a:p>
          <a:p>
            <a:pPr lvl="2">
              <a:lnSpc>
                <a:spcPct val="105000"/>
              </a:lnSpc>
            </a:pPr>
            <a:r>
              <a:rPr lang="zh-CN" altLang="en-US" sz="1800" dirty="0"/>
              <a:t>客户联络员主要包含以下信息：姓名、性别、生日、电子邮箱、电话等。</a:t>
            </a:r>
            <a:endParaRPr lang="en-US" altLang="zh-CN" sz="1800" dirty="0"/>
          </a:p>
          <a:p>
            <a:pPr lvl="2">
              <a:lnSpc>
                <a:spcPct val="105000"/>
              </a:lnSpc>
            </a:pPr>
            <a:r>
              <a:rPr lang="zh-CN" altLang="en-US" sz="1800" dirty="0"/>
              <a:t>业务员主要包含以下信息：姓名、性别、生日、电子邮箱、电话等。</a:t>
            </a:r>
            <a:endParaRPr lang="en-US" altLang="zh-CN" sz="1800" dirty="0"/>
          </a:p>
          <a:p>
            <a:pPr lvl="2">
              <a:lnSpc>
                <a:spcPct val="105000"/>
              </a:lnSpc>
            </a:pPr>
            <a:r>
              <a:rPr lang="zh-CN" altLang="en-US" sz="1800" dirty="0"/>
              <a:t>每名业务员负责与其所负责的客户的联络员进行通信，并记录通信内容，包括：客户公司名称、客户联络员名称、通信时间（年、月、日、时、分、秒）、通信时长（按分钟计）、通信内容（文字记录）等。</a:t>
            </a:r>
            <a:endParaRPr lang="en-US" altLang="zh-CN" sz="1800" dirty="0"/>
          </a:p>
          <a:p>
            <a:pPr lvl="2">
              <a:lnSpc>
                <a:spcPct val="105000"/>
              </a:lnSpc>
            </a:pPr>
            <a:endParaRPr lang="en-US" altLang="zh-CN" sz="2400" dirty="0"/>
          </a:p>
        </p:txBody>
      </p:sp>
      <p:sp>
        <p:nvSpPr>
          <p:cNvPr id="2" name="矩形 1"/>
          <p:cNvSpPr/>
          <p:nvPr/>
        </p:nvSpPr>
        <p:spPr>
          <a:xfrm>
            <a:off x="683568" y="6093296"/>
            <a:ext cx="7776864" cy="64807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注：</a:t>
            </a:r>
            <a:r>
              <a:rPr lang="en-US" altLang="zh-CN" sz="2000" b="1" dirty="0">
                <a:solidFill>
                  <a:srgbClr val="FF0000"/>
                </a:solidFill>
                <a:latin typeface="楷体" panose="02010609060101010101" pitchFamily="49" charset="-122"/>
                <a:ea typeface="楷体" panose="02010609060101010101" pitchFamily="49" charset="-122"/>
              </a:rPr>
              <a:t>1</a:t>
            </a:r>
            <a:r>
              <a:rPr lang="zh-CN" altLang="en-US" sz="2000" b="1" dirty="0">
                <a:solidFill>
                  <a:srgbClr val="FF0000"/>
                </a:solidFill>
                <a:latin typeface="楷体" panose="02010609060101010101" pitchFamily="49" charset="-122"/>
                <a:ea typeface="楷体" panose="02010609060101010101" pitchFamily="49" charset="-122"/>
              </a:rPr>
              <a:t>、同一个客户、同一个客户联络人的电话可能有多个！</a:t>
            </a:r>
            <a:endParaRPr lang="en-US" altLang="zh-CN" sz="2000" b="1" dirty="0">
              <a:solidFill>
                <a:srgbClr val="FF0000"/>
              </a:solidFill>
              <a:latin typeface="楷体" panose="02010609060101010101" pitchFamily="49" charset="-122"/>
              <a:ea typeface="楷体" panose="02010609060101010101" pitchFamily="49" charset="-122"/>
            </a:endParaRPr>
          </a:p>
          <a:p>
            <a:r>
              <a:rPr lang="en-US" altLang="zh-CN" sz="2000" b="1" dirty="0">
                <a:solidFill>
                  <a:srgbClr val="FF0000"/>
                </a:solidFill>
                <a:latin typeface="楷体" panose="02010609060101010101" pitchFamily="49" charset="-122"/>
                <a:ea typeface="楷体" panose="02010609060101010101" pitchFamily="49" charset="-122"/>
              </a:rPr>
              <a:t>       2</a:t>
            </a:r>
            <a:r>
              <a:rPr lang="zh-CN" altLang="en-US" sz="2000" b="1" dirty="0">
                <a:solidFill>
                  <a:srgbClr val="FF0000"/>
                </a:solidFill>
                <a:latin typeface="楷体" panose="02010609060101010101" pitchFamily="49" charset="-122"/>
                <a:ea typeface="楷体" panose="02010609060101010101" pitchFamily="49" charset="-122"/>
              </a:rPr>
              <a:t>、同一个客户可能属于多个分组中！</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04864"/>
          <a:ext cx="8784976" cy="453238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r>
                        <a:rPr lang="zh-CN" altLang="en-US" sz="1600" dirty="0">
                          <a:solidFill>
                            <a:schemeClr val="tx1"/>
                          </a:solidFill>
                          <a:latin typeface="楷体" panose="02010609060101010101" pitchFamily="49" charset="-122"/>
                          <a:ea typeface="楷体" panose="02010609060101010101" pitchFamily="49" charset="-122"/>
                        </a:rPr>
                        <a:t>经理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对本公司业务员信息、客户基本信息、客户联络员信息进行管理，包括增加、修改、删除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对本业务员负责客户的信息进行管理，包括给业务员分配客户、修改业务员所负责客户、删除业务员所负责客户等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客户分组管理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包括新建客户分组、修改分组名称、删除分组、将客户划分或调整到某一分组等，分组可以按区域分组、按规模分组、按联系程度分组等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对各种基本信息的查询，包括简单、组合、模糊查询（例如按姓名查询联络人等）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对各种基本信息的排序，包括按单一属性、按多属性排序等，尽可能对查询结果进行多种排序（例如对查询出来的客户按照规模进行升序排序）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对各种基本信息的统计，包括按单一属性、按多属性统计、预设统计、按条件统计等（例如统计某客户的联络人的数量、统计某分组下客户的数量等）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对所有业务员与客户联络员的通信情况进行各种查询、排序和统计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对自己的密码进行维护、对业务员密码进行重置、数据备份、数据恢复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56370"/>
          <a:ext cx="8784976" cy="423686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业务员</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只能对分配给自己负责的客户进行操作，进行各种基本信息的查询，包括简单、组合、模糊查询（例如按姓名查询联络人等）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只能对分配给自己负责的客户进行操作，进行各种基本信息的排序，包括按单一属性、按多属性排序等，尽可能对查询结果进行多种排序（例如对查询出来的客户按照规模进行升序排序）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只能对分配给自己负责的客户进行操作，进行各种基本信息的统计，包括按单一属性、按多属性统计、预设统计、按条件统计等（例如统计某客户的联络人的数量、统计某分组下客户的数量等）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对自己与客户联络员的通信情况进行管理，包括增加、修改，但不能删除。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对自己与客户联络员的通信情况进行各种查询、排序和统计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2291" name="Rectangle 3"/>
          <p:cNvSpPr>
            <a:spLocks noGrp="1" noRot="1" noChangeArrowheads="1"/>
          </p:cNvSpPr>
          <p:nvPr>
            <p:ph type="body" idx="1"/>
          </p:nvPr>
        </p:nvSpPr>
        <p:spPr>
          <a:xfrm>
            <a:off x="107504" y="980728"/>
            <a:ext cx="8928992" cy="5472608"/>
          </a:xfrm>
        </p:spPr>
        <p:txBody>
          <a:bodyPr>
            <a:normAutofit fontScale="85000" lnSpcReduction="20000"/>
          </a:bodyPr>
          <a:lstStyle/>
          <a:p>
            <a:pPr>
              <a:lnSpc>
                <a:spcPct val="110000"/>
              </a:lnSpc>
            </a:pPr>
            <a:r>
              <a:rPr lang="zh-CN" altLang="en-US" sz="3300" dirty="0"/>
              <a:t>题目</a:t>
            </a:r>
            <a:r>
              <a:rPr lang="en-US" altLang="zh-CN" sz="3300" dirty="0"/>
              <a:t>3</a:t>
            </a:r>
            <a:r>
              <a:rPr lang="zh-CN" altLang="en-US" sz="3300" dirty="0"/>
              <a:t>：订餐管理系统</a:t>
            </a:r>
            <a:endParaRPr lang="en-US" altLang="zh-CN" sz="3300" dirty="0"/>
          </a:p>
          <a:p>
            <a:pPr lvl="1">
              <a:lnSpc>
                <a:spcPct val="110000"/>
              </a:lnSpc>
            </a:pPr>
            <a:r>
              <a:rPr lang="zh-CN" altLang="en-US" dirty="0"/>
              <a:t>针对一个饭店的订餐管理系统进行开发</a:t>
            </a:r>
            <a:endParaRPr lang="en-US" altLang="zh-CN" dirty="0"/>
          </a:p>
          <a:p>
            <a:pPr lvl="1">
              <a:lnSpc>
                <a:spcPct val="110000"/>
              </a:lnSpc>
            </a:pPr>
            <a:r>
              <a:rPr lang="zh-CN" altLang="en-US" dirty="0"/>
              <a:t>背景说明</a:t>
            </a:r>
            <a:endParaRPr lang="en-US" altLang="zh-CN" dirty="0"/>
          </a:p>
          <a:p>
            <a:pPr lvl="2">
              <a:lnSpc>
                <a:spcPct val="110000"/>
              </a:lnSpc>
            </a:pPr>
            <a:r>
              <a:rPr lang="zh-CN" altLang="en-US" dirty="0"/>
              <a:t>每个菜品除名称外，还有一个唯一编号。</a:t>
            </a:r>
            <a:endParaRPr lang="en-US" altLang="zh-CN" dirty="0"/>
          </a:p>
          <a:p>
            <a:pPr lvl="2">
              <a:lnSpc>
                <a:spcPct val="110000"/>
              </a:lnSpc>
            </a:pPr>
            <a:r>
              <a:rPr lang="zh-CN" altLang="en-US" dirty="0"/>
              <a:t>饭店所有菜品都是分类管理的，</a:t>
            </a:r>
            <a:r>
              <a:rPr lang="zh-CN" altLang="en-US" sz="2400" dirty="0"/>
              <a:t>如凉菜、主食、海鲜、素菜、荤菜、饮品等，这个分类不是固定的，可以对分类进行修改。</a:t>
            </a:r>
            <a:endParaRPr lang="en-US" altLang="zh-CN" sz="2400" dirty="0"/>
          </a:p>
          <a:p>
            <a:pPr lvl="2">
              <a:lnSpc>
                <a:spcPct val="110000"/>
              </a:lnSpc>
            </a:pPr>
            <a:r>
              <a:rPr lang="zh-CN" altLang="en-US" dirty="0"/>
              <a:t>每个菜品的价格是浮动的，可以进行调整或者进行打折、促销。</a:t>
            </a:r>
            <a:endParaRPr lang="en-US" altLang="zh-CN" dirty="0"/>
          </a:p>
          <a:p>
            <a:pPr lvl="2">
              <a:lnSpc>
                <a:spcPct val="110000"/>
              </a:lnSpc>
            </a:pPr>
            <a:r>
              <a:rPr lang="zh-CN" altLang="en-US" dirty="0"/>
              <a:t>顾客也有不同的类别，这个类别可以是固定的，也可以设置为可动态调整的，顾客可分为普通、银卡、金卡、白金卡等，每类顾客的优惠程度不同（例如金卡顾客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zh-CN" altLang="en-US" dirty="0"/>
          </a:p>
          <a:p>
            <a:pPr lvl="2">
              <a:lnSpc>
                <a:spcPct val="110000"/>
              </a:lnSpc>
            </a:pPr>
            <a:r>
              <a:rPr lang="zh-CN" altLang="en-US" dirty="0"/>
              <a:t>顾客在订餐时，一个订单中可包含多个菜品，一个菜品可订多份。每个订单都有一个唯一的订单编号，方便进行进一步处理。</a:t>
            </a:r>
            <a:endParaRPr lang="zh-CN" altLang="en-US" dirty="0"/>
          </a:p>
          <a:p>
            <a:pPr lvl="2">
              <a:lnSpc>
                <a:spcPct val="110000"/>
              </a:lnSpc>
            </a:pPr>
            <a:r>
              <a:rPr lang="zh-CN" altLang="en-US" dirty="0"/>
              <a:t>该饭店有自己的配送人员，每个订单由饭店指定配送人员进行配送。</a:t>
            </a:r>
            <a:endParaRPr lang="en-US" altLang="zh-CN" dirty="0"/>
          </a:p>
          <a:p>
            <a:pPr lvl="2">
              <a:lnSpc>
                <a:spcPct val="110000"/>
              </a:lnSpc>
            </a:pPr>
            <a:r>
              <a:rPr lang="zh-CN" altLang="en-US" dirty="0"/>
              <a:t>顾客可以选择退单，但如果订单已经进入配送环节，就不能退单了。</a:t>
            </a:r>
            <a:endParaRPr lang="en-US" altLang="zh-CN" dirty="0"/>
          </a:p>
          <a:p>
            <a:pPr lvl="2">
              <a:lnSpc>
                <a:spcPct val="110000"/>
              </a:lnSpc>
            </a:pPr>
            <a:r>
              <a:rPr lang="zh-CN" altLang="en-US" dirty="0"/>
              <a:t>配送员在送货时，将记录该订单的送货时长。</a:t>
            </a:r>
            <a:endParaRPr lang="en-US" altLang="zh-CN" dirty="0"/>
          </a:p>
          <a:p>
            <a:pPr lvl="2">
              <a:lnSpc>
                <a:spcPct val="110000"/>
              </a:lnSpc>
            </a:pPr>
            <a:r>
              <a:rPr lang="zh-CN" altLang="en-US" dirty="0"/>
              <a:t>菜品信息、顾客信息、配送员信息等</a:t>
            </a:r>
            <a:r>
              <a:rPr lang="zh-CN" altLang="en-US" sz="2400" dirty="0"/>
              <a:t>可自行设定，应满足基本的订餐需求。</a:t>
            </a:r>
            <a:endParaRPr lang="en-US" altLang="zh-CN" sz="2400" dirty="0"/>
          </a:p>
          <a:p>
            <a:pPr lvl="2">
              <a:lnSpc>
                <a:spcPct val="11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可以通过使用一个具体的订餐</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或微信小程序来获取更多信息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1976"/>
          <a:ext cx="8784976" cy="483140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10">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饭店管理员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对菜品信息、顾客信息、配送员信息、菜品分类信息、顾客分类信息进行管理，包括增加、修改、删除等，也包括对菜品进行打折或促销处理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菜品分类管理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设置和调整菜品所属分类，例如将某个菜品从主食类调整到小吃类等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设置和调整顾客分类，例如将张三从金卡顾客调整到白金卡顾客等；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设置和调整某类顾客的优惠程度，如将金卡的优惠程度从</a:t>
                      </a:r>
                      <a:r>
                        <a:rPr lang="en-US" altLang="zh-CN" sz="1600" dirty="0">
                          <a:solidFill>
                            <a:schemeClr val="tx1"/>
                          </a:solidFill>
                          <a:latin typeface="楷体" panose="02010609060101010101" pitchFamily="49" charset="-122"/>
                          <a:ea typeface="楷体" panose="02010609060101010101" pitchFamily="49" charset="-122"/>
                        </a:rPr>
                        <a:t>9</a:t>
                      </a:r>
                      <a:r>
                        <a:rPr lang="zh-CN" altLang="en-US" sz="1600" dirty="0">
                          <a:solidFill>
                            <a:schemeClr val="tx1"/>
                          </a:solidFill>
                          <a:latin typeface="楷体" panose="02010609060101010101" pitchFamily="49" charset="-122"/>
                          <a:ea typeface="楷体" panose="02010609060101010101" pitchFamily="49" charset="-122"/>
                        </a:rPr>
                        <a:t>折调整到</a:t>
                      </a:r>
                      <a:r>
                        <a:rPr lang="en-US" altLang="zh-CN" sz="1600" dirty="0">
                          <a:solidFill>
                            <a:schemeClr val="tx1"/>
                          </a:solidFill>
                          <a:latin typeface="楷体" panose="02010609060101010101" pitchFamily="49" charset="-122"/>
                          <a:ea typeface="楷体" panose="02010609060101010101" pitchFamily="49" charset="-122"/>
                        </a:rPr>
                        <a:t>85</a:t>
                      </a:r>
                      <a:r>
                        <a:rPr lang="zh-CN" altLang="en-US" sz="1600" dirty="0">
                          <a:solidFill>
                            <a:schemeClr val="tx1"/>
                          </a:solidFill>
                          <a:latin typeface="楷体" panose="02010609060101010101" pitchFamily="49" charset="-122"/>
                          <a:ea typeface="楷体" panose="02010609060101010101" pitchFamily="49" charset="-122"/>
                        </a:rPr>
                        <a:t>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对各种基本信息的查询，包括简单、组合、模糊查询，例如查询某价格区间的菜品、查询特价菜品等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对各种基本信息的排序，包括按单一属性、按多属性排序等，尽可能对查询结果进行多种排序（例如对查询出来的菜品按照出版价格进行升序排序）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对各种基本信息的统计，包括按单一属性、按多属性统计、预设统计、按条件统计等（例如统计某类菜品的数量）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给订单指定配送员；</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退单处理，对顾客的退单进行处理，包括同意或拒绝</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订单记录进行各种查询、排序和统计，例如统计某段时间销量最多的菜品、统计某段时间各菜品的销售数量、查找某顾客的所有订单记录、统计平均配送时长、查询某订单的状态（未配送、正在配送、已完成、已退单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对自己的密码进行维护、对顾客和配送员密码进行重置、数据备份、数据恢复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125804"/>
          <a:ext cx="8784976" cy="3895484"/>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对菜品信息、菜品分类信息进行查询操作，包括简单、组合、模糊查询</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例如查询某价格区间的菜品、查询特价菜品等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对菜品信息、菜品分类信息进行排序操作，包括按单一属性、按多属性排序等，尽可能对查询结果进行多种排序（例如对查询出来的菜品按照出版价格进行升序排序）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对菜品信息、菜品分类信息进行统计操作，包括按单一属性、按多属性统计、预设统计、按条件统计等（例如统计某类菜品的数量）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下订单：</a:t>
                      </a:r>
                      <a:r>
                        <a:rPr lang="zh-CN" altLang="en-US" sz="1600" dirty="0">
                          <a:solidFill>
                            <a:schemeClr val="tx1"/>
                          </a:solidFill>
                          <a:latin typeface="楷体" panose="02010609060101010101" pitchFamily="49" charset="-122"/>
                          <a:ea typeface="楷体" panose="02010609060101010101" pitchFamily="49" charset="-122"/>
                        </a:rPr>
                        <a:t>在菜品查询基础上，进行下订单操作；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退单：对已下的订单进行退单操作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查看订单状态：查看已下定的状态</a:t>
                      </a:r>
                      <a:r>
                        <a:rPr lang="zh-CN" altLang="en-US" sz="1600" dirty="0">
                          <a:solidFill>
                            <a:schemeClr val="tx1"/>
                          </a:solidFill>
                          <a:latin typeface="楷体" panose="02010609060101010101" pitchFamily="49" charset="-122"/>
                          <a:ea typeface="楷体" panose="02010609060101010101" pitchFamily="49" charset="-122"/>
                        </a:rPr>
                        <a:t>（未配送、正在配送、已完成、已退单等）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对自己的订单记录进行各种查询、排序和统计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372716"/>
          <a:ext cx="8784976" cy="192038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3">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配送员</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订单配送</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配送单查询：查询所有分配给自己配送的订单；</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接单：接到打包好的菜品时，更改订单状态为正在配送；</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完成订单：配送完成后，</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更改订单状态为完成配送，并记录配送时长。</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3315" name="Rectangle 3"/>
          <p:cNvSpPr>
            <a:spLocks noGrp="1" noRot="1" noChangeArrowheads="1"/>
          </p:cNvSpPr>
          <p:nvPr>
            <p:ph type="body" idx="1"/>
          </p:nvPr>
        </p:nvSpPr>
        <p:spPr>
          <a:xfrm>
            <a:off x="179512" y="1052736"/>
            <a:ext cx="8784976" cy="5688632"/>
          </a:xfrm>
        </p:spPr>
        <p:txBody>
          <a:bodyPr>
            <a:normAutofit fontScale="40000" lnSpcReduction="20000"/>
          </a:bodyPr>
          <a:lstStyle/>
          <a:p>
            <a:pPr>
              <a:lnSpc>
                <a:spcPct val="115000"/>
              </a:lnSpc>
            </a:pPr>
            <a:r>
              <a:rPr lang="zh-CN" altLang="en-US" sz="5100" dirty="0"/>
              <a:t>题目</a:t>
            </a:r>
            <a:r>
              <a:rPr lang="en-US" altLang="zh-CN" sz="5100" dirty="0"/>
              <a:t>4</a:t>
            </a:r>
            <a:r>
              <a:rPr lang="zh-CN" altLang="en-US" sz="5100" dirty="0"/>
              <a:t>：工资管理系统</a:t>
            </a:r>
            <a:endParaRPr lang="en-US" altLang="zh-CN" sz="5100" dirty="0"/>
          </a:p>
          <a:p>
            <a:pPr lvl="1">
              <a:lnSpc>
                <a:spcPct val="115000"/>
              </a:lnSpc>
            </a:pPr>
            <a:r>
              <a:rPr lang="zh-CN" altLang="en-US" sz="4600" dirty="0"/>
              <a:t>针对一家公司的工资管理系统进行开发。</a:t>
            </a:r>
            <a:endParaRPr lang="en-US" altLang="zh-CN" sz="4600" dirty="0"/>
          </a:p>
          <a:p>
            <a:pPr lvl="1">
              <a:lnSpc>
                <a:spcPct val="115000"/>
              </a:lnSpc>
            </a:pPr>
            <a:r>
              <a:rPr lang="zh-CN" altLang="en-US" sz="4600" dirty="0"/>
              <a:t>背景说明</a:t>
            </a:r>
            <a:endParaRPr lang="en-US" altLang="zh-CN" sz="4600" dirty="0"/>
          </a:p>
          <a:p>
            <a:pPr lvl="2">
              <a:lnSpc>
                <a:spcPct val="115000"/>
              </a:lnSpc>
            </a:pPr>
            <a:r>
              <a:rPr lang="zh-CN" altLang="en-US" sz="4200" dirty="0"/>
              <a:t>公司分成多个部门，部门是动态调整的（增加、减少部门，修改部门名称等），每个员工隶属于一个部门。</a:t>
            </a:r>
            <a:endParaRPr lang="en-US" altLang="zh-CN" sz="4200" dirty="0"/>
          </a:p>
          <a:p>
            <a:pPr lvl="2">
              <a:lnSpc>
                <a:spcPct val="115000"/>
              </a:lnSpc>
            </a:pPr>
            <a:r>
              <a:rPr lang="zh-CN" altLang="en-US" sz="4200" dirty="0"/>
              <a:t>公司有多个职位（如部门主管、办事员、业务员等），职位也是动态调整的（新增、删除、修改职位名称等），每个员工拥有一个职位。</a:t>
            </a:r>
            <a:endParaRPr lang="en-US" altLang="zh-CN" sz="4200" dirty="0"/>
          </a:p>
          <a:p>
            <a:pPr lvl="2">
              <a:lnSpc>
                <a:spcPct val="115000"/>
              </a:lnSpc>
            </a:pPr>
            <a:r>
              <a:rPr lang="zh-CN" altLang="en-US" sz="4200" dirty="0"/>
              <a:t>员工可以调整职位、部门。</a:t>
            </a:r>
            <a:endParaRPr lang="en-US" altLang="zh-CN" sz="4200" dirty="0"/>
          </a:p>
          <a:p>
            <a:pPr lvl="2">
              <a:lnSpc>
                <a:spcPct val="115000"/>
              </a:lnSpc>
            </a:pPr>
            <a:r>
              <a:rPr lang="zh-CN" altLang="en-US" sz="4200" dirty="0"/>
              <a:t>同一部门、同一职位的员工其工资都可能是不同的，因人而异。</a:t>
            </a:r>
            <a:endParaRPr lang="en-US" altLang="zh-CN" sz="4200" dirty="0"/>
          </a:p>
          <a:p>
            <a:pPr lvl="2">
              <a:lnSpc>
                <a:spcPct val="115000"/>
              </a:lnSpc>
            </a:pPr>
            <a:r>
              <a:rPr lang="zh-CN" altLang="en-US" sz="4200" dirty="0"/>
              <a:t>因为部门、职位或者工作绩效的变化，每个员工每个月的工资都可能是不同的。</a:t>
            </a:r>
            <a:endParaRPr lang="en-US" altLang="zh-CN" sz="4200" dirty="0"/>
          </a:p>
          <a:p>
            <a:pPr lvl="2">
              <a:lnSpc>
                <a:spcPct val="115000"/>
              </a:lnSpc>
            </a:pPr>
            <a:r>
              <a:rPr lang="zh-CN" altLang="en-US" sz="4200" dirty="0"/>
              <a:t>部门基本信息包括：部门编号、部门名称、部门主管姓名、部门成立时间、部门人数等。</a:t>
            </a:r>
            <a:endParaRPr lang="en-US" altLang="zh-CN" sz="4200" dirty="0"/>
          </a:p>
          <a:p>
            <a:pPr lvl="2">
              <a:lnSpc>
                <a:spcPct val="115000"/>
              </a:lnSpc>
            </a:pPr>
            <a:r>
              <a:rPr lang="zh-CN" altLang="en-US" sz="4200" dirty="0"/>
              <a:t>职位基本信息包括：职位编号、职位名称、职位最低工资、职位最高工资等。</a:t>
            </a:r>
            <a:endParaRPr lang="en-US" altLang="zh-CN" sz="4200" dirty="0"/>
          </a:p>
          <a:p>
            <a:pPr lvl="2">
              <a:lnSpc>
                <a:spcPct val="115000"/>
              </a:lnSpc>
            </a:pPr>
            <a:r>
              <a:rPr lang="zh-CN" altLang="en-US" sz="4200" dirty="0"/>
              <a:t>员工基本信息包括：编号、姓名、身份证号码、入职时间、现部门、现职位、电子邮箱、联系电话、家庭住址、毕业院校、最终学历等。</a:t>
            </a:r>
            <a:endParaRPr lang="en-US" altLang="zh-CN" sz="4200" dirty="0"/>
          </a:p>
          <a:p>
            <a:pPr lvl="2">
              <a:lnSpc>
                <a:spcPct val="115000"/>
              </a:lnSpc>
            </a:pPr>
            <a:r>
              <a:rPr lang="zh-CN" altLang="en-US" sz="4200" dirty="0"/>
              <a:t>员工工作变动信息包括：编号、姓名、原部门、原职位、新部门、新职位、变动时间等。</a:t>
            </a:r>
            <a:endParaRPr lang="en-US" altLang="zh-CN" sz="4200" dirty="0"/>
          </a:p>
          <a:p>
            <a:pPr lvl="2">
              <a:lnSpc>
                <a:spcPct val="115000"/>
              </a:lnSpc>
            </a:pPr>
            <a:r>
              <a:rPr lang="zh-CN" altLang="en-US" sz="4200" dirty="0"/>
              <a:t>员工工资信息包括：编号、姓名、工资日期（如</a:t>
            </a:r>
            <a:r>
              <a:rPr lang="en-US" altLang="zh-CN" sz="4200" dirty="0"/>
              <a:t>2024</a:t>
            </a:r>
            <a:r>
              <a:rPr lang="zh-CN" altLang="en-US" sz="4200" dirty="0"/>
              <a:t>年</a:t>
            </a:r>
            <a:r>
              <a:rPr lang="en-US" altLang="zh-CN" sz="4200" dirty="0"/>
              <a:t>3</a:t>
            </a:r>
            <a:r>
              <a:rPr lang="zh-CN" altLang="en-US" sz="4200" dirty="0"/>
              <a:t>月）、基本工资、职位工资、绩效工资、奖罚、应发工资、公积金、扣税、实发工资等（其中公积金、扣税和实发工资可有由前几项计算得出）。</a:t>
            </a:r>
            <a:endParaRPr lang="en-US" altLang="zh-CN" sz="4200"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可以通过自行找多个工资管理系统来获取更多信息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1976"/>
          <a:ext cx="8784976" cy="466362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对部门信息、职位信息、员工信息进行管理，包括增加、修改、删除等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员工工作调整</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调整员工的部门或职位，例如将张三从业务员调整到部门副主管等；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调整员工的职位工资</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设置和调整员工某个月的基本工资、绩效工资、奖罚，例如设置张三的绩效工资为</a:t>
                      </a:r>
                      <a:r>
                        <a:rPr lang="en-US" altLang="zh-CN" sz="1600" dirty="0">
                          <a:solidFill>
                            <a:schemeClr val="tx1"/>
                          </a:solidFill>
                          <a:latin typeface="楷体" panose="02010609060101010101" pitchFamily="49" charset="-122"/>
                          <a:ea typeface="楷体" panose="02010609060101010101" pitchFamily="49" charset="-122"/>
                        </a:rPr>
                        <a:t>2000</a:t>
                      </a:r>
                      <a:r>
                        <a:rPr lang="zh-CN" altLang="en-US" sz="1600" dirty="0">
                          <a:solidFill>
                            <a:schemeClr val="tx1"/>
                          </a:solidFill>
                          <a:latin typeface="楷体" panose="02010609060101010101" pitchFamily="49" charset="-122"/>
                          <a:ea typeface="楷体" panose="02010609060101010101" pitchFamily="49" charset="-122"/>
                        </a:rPr>
                        <a:t>，奖罚为</a:t>
                      </a:r>
                      <a:r>
                        <a:rPr lang="en-US" altLang="zh-CN" sz="1600" dirty="0">
                          <a:solidFill>
                            <a:schemeClr val="tx1"/>
                          </a:solidFill>
                          <a:latin typeface="楷体" panose="02010609060101010101" pitchFamily="49" charset="-122"/>
                          <a:ea typeface="楷体" panose="02010609060101010101" pitchFamily="49" charset="-122"/>
                        </a:rPr>
                        <a:t>-100</a:t>
                      </a:r>
                      <a:r>
                        <a:rPr lang="zh-CN" altLang="en-US" sz="1600" dirty="0">
                          <a:solidFill>
                            <a:schemeClr val="tx1"/>
                          </a:solidFill>
                          <a:latin typeface="楷体" panose="02010609060101010101" pitchFamily="49" charset="-122"/>
                          <a:ea typeface="楷体" panose="02010609060101010101" pitchFamily="49" charset="-122"/>
                        </a:rPr>
                        <a:t>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对各种基本信息、员工工作调整情况进行查询，包括简单、组合、模糊查询，例如查询某员工所属部门等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对各种基本信息、员工工作调整情况的统计，包括按单一属性、按多属性统计、预设统计、按条件统计等（例如统计某年入职的员工数量）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对所有的员工工资发放记录进行各种查询、排序和统计，例如查询某段时间应发工资最高的员工、统计某段时间员工应发工资高于某个值的员工、统计某段时间某部门（或职位）员工的平均工资等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对自己的密码进行维护、对员工密码进行重置、数据备份、数据恢复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125804"/>
          <a:ext cx="8784976" cy="399302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管理自己的员工基本信息，例如修改家庭住址、联系电话等。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对部门信息、职位信息、员工信息进行查询操作，包括简单、组合、模糊查询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对各种基本信息的统计，包括按单一属性、按多属性统计、预设统计、按条件统计等（例如统计某年入职的员工数量）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工作调动管理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对自己工作调动情况进行查询、排序和统计分析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工资管理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对自己入职以来的工资情况进行各种查询、排序和统计分析，例如查询</a:t>
                      </a:r>
                      <a:r>
                        <a:rPr lang="en-US" altLang="zh-CN" sz="1600" dirty="0">
                          <a:solidFill>
                            <a:schemeClr val="tx1"/>
                          </a:solidFill>
                          <a:latin typeface="楷体" panose="02010609060101010101" pitchFamily="49" charset="-122"/>
                          <a:ea typeface="楷体" panose="02010609060101010101" pitchFamily="49" charset="-122"/>
                        </a:rPr>
                        <a:t>2022</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5</a:t>
                      </a:r>
                      <a:r>
                        <a:rPr lang="zh-CN" altLang="en-US" sz="1600" dirty="0">
                          <a:solidFill>
                            <a:schemeClr val="tx1"/>
                          </a:solidFill>
                          <a:latin typeface="楷体" panose="02010609060101010101" pitchFamily="49" charset="-122"/>
                          <a:ea typeface="楷体" panose="02010609060101010101" pitchFamily="49" charset="-122"/>
                        </a:rPr>
                        <a:t>月的工资、统计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年工资总收入、统计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年的奖罚额等。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endParaRPr lang="zh-CN" altLang="en-US" dirty="0"/>
          </a:p>
        </p:txBody>
      </p:sp>
      <p:sp>
        <p:nvSpPr>
          <p:cNvPr id="14339" name="内容占位符 2"/>
          <p:cNvSpPr>
            <a:spLocks noGrp="1"/>
          </p:cNvSpPr>
          <p:nvPr>
            <p:ph idx="1"/>
          </p:nvPr>
        </p:nvSpPr>
        <p:spPr>
          <a:xfrm>
            <a:off x="457200" y="1052736"/>
            <a:ext cx="8229600" cy="5184576"/>
          </a:xfrm>
        </p:spPr>
        <p:txBody>
          <a:bodyPr>
            <a:normAutofit fontScale="70000" lnSpcReduction="20000"/>
          </a:bodyPr>
          <a:lstStyle/>
          <a:p>
            <a:r>
              <a:rPr lang="zh-CN" altLang="en-US" dirty="0"/>
              <a:t>题目</a:t>
            </a:r>
            <a:r>
              <a:rPr lang="en-US" altLang="zh-CN" dirty="0"/>
              <a:t>5</a:t>
            </a:r>
            <a:r>
              <a:rPr lang="zh-CN" altLang="en-US" dirty="0"/>
              <a:t>：小型</a:t>
            </a:r>
            <a:r>
              <a:rPr lang="zh-CN" altLang="zh-CN" dirty="0"/>
              <a:t>超市管理系统</a:t>
            </a:r>
            <a:endParaRPr lang="en-US" altLang="zh-CN" dirty="0"/>
          </a:p>
          <a:p>
            <a:pPr lvl="1"/>
            <a:r>
              <a:rPr lang="zh-CN" altLang="en-US" dirty="0"/>
              <a:t>对一个小型超市的管理作一个简单的模拟。</a:t>
            </a:r>
            <a:endParaRPr lang="en-US" altLang="zh-CN" dirty="0"/>
          </a:p>
          <a:p>
            <a:pPr lvl="1"/>
            <a:r>
              <a:rPr lang="zh-CN" altLang="en-US" dirty="0"/>
              <a:t>背景说明</a:t>
            </a:r>
            <a:endParaRPr lang="en-US" altLang="zh-CN" dirty="0"/>
          </a:p>
          <a:p>
            <a:pPr lvl="2"/>
            <a:r>
              <a:rPr lang="zh-CN" altLang="en-US" dirty="0"/>
              <a:t>超市售卖的商品分很多类别，如饮品类、调料类等。这个类别也是可以动态调整的，可增加、修改和删除。</a:t>
            </a:r>
            <a:endParaRPr lang="en-US" altLang="zh-CN" dirty="0"/>
          </a:p>
          <a:p>
            <a:pPr lvl="2"/>
            <a:r>
              <a:rPr lang="zh-CN" altLang="en-US" dirty="0"/>
              <a:t>每种商品都属于一个商品类别。</a:t>
            </a:r>
            <a:endParaRPr lang="en-US" altLang="zh-CN" dirty="0"/>
          </a:p>
          <a:p>
            <a:pPr lvl="2"/>
            <a:r>
              <a:rPr lang="zh-CN" altLang="en-US" dirty="0"/>
              <a:t>同一种商品不同进货时间其进货价格可能是不同的。</a:t>
            </a:r>
            <a:endParaRPr lang="en-US" altLang="zh-CN" dirty="0"/>
          </a:p>
          <a:p>
            <a:pPr lvl="2"/>
            <a:r>
              <a:rPr lang="zh-CN" altLang="en-US" dirty="0"/>
              <a:t>商品的销售价格因涨价、特价、促销等情况是可以动态调整的。</a:t>
            </a:r>
            <a:endParaRPr lang="en-US" altLang="zh-CN" dirty="0"/>
          </a:p>
          <a:p>
            <a:pPr lvl="2"/>
            <a:r>
              <a:rPr lang="zh-CN" altLang="en-US" dirty="0"/>
              <a:t>顾客也有多种类型，每类顾客的优惠程度是不同的，例如一星顾客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折等。顾客类型及其优惠程度也是可以动态调整的。</a:t>
            </a:r>
            <a:endParaRPr lang="en-US" altLang="zh-CN" dirty="0"/>
          </a:p>
          <a:p>
            <a:pPr lvl="2"/>
            <a:r>
              <a:rPr lang="zh-CN" altLang="en-US" dirty="0"/>
              <a:t>商品基本信息包括：商品编号、商品名称、商品类别、生产厂家、商品基本描述、销售价格、特价促销等。</a:t>
            </a:r>
            <a:endParaRPr lang="en-US" altLang="zh-CN" dirty="0"/>
          </a:p>
          <a:p>
            <a:pPr lvl="2"/>
            <a:r>
              <a:rPr lang="zh-CN" altLang="en-US" dirty="0"/>
              <a:t>商品进货信息包括：商品编号、商品名称、进货日期、进货价格、进货数量、进货渠道等。</a:t>
            </a:r>
            <a:endParaRPr lang="en-US" altLang="zh-CN" dirty="0"/>
          </a:p>
          <a:p>
            <a:pPr lvl="2"/>
            <a:r>
              <a:rPr lang="zh-CN" altLang="en-US" dirty="0"/>
              <a:t>商品销售信息包括：商品编号、商品名称、销售时间、销售价格、销售数量、顾客编号、顾客姓名等。</a:t>
            </a:r>
            <a:endParaRPr lang="en-US" altLang="zh-CN" dirty="0"/>
          </a:p>
          <a:p>
            <a:pPr lvl="2"/>
            <a:r>
              <a:rPr lang="zh-CN" altLang="en-US" dirty="0"/>
              <a:t>顾客基本信息包括：顾客编号、顾客姓名、顾客类型、顾客联系方式等。</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可以通过自行找多个超市管理系统来获取更多信息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879662"/>
          <a:ext cx="8784976" cy="494999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11">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对商品信息、顾客信息、商品分类信息、顾客分类信息进行管理，包括增加、修改、删除等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商品分类调整</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调整商品所属分类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顾客分类调整</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调整顾客所属分类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310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售价管理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调整商品售价，例如涨价、降价、促销、打折等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进货管理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对商品进货情况进行管理，包括对商品进货信息进行增加、删除、修改操作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对各种基本信息、进货和销售信息进行查询，包括简单、组合、模糊查询，例如查询某商品的具体进货信息、查询某价格区间的商品等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对各种基本信息、进货和销售信息进行排序，包括按单一属性、按多属性排序等，尽可能对查询结果进行多种排序（例如对查询出来的商品按照名称进行升序排序）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对各种基本信息、进货和销售信息进行统计，包括按单一属性、按多属性统计、预设统计、按条件统计等（例如统计某一类别商品的数量、某商品的库存等）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商品进销分析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对所有的商品进货、销售记录进行各种查询、排序和统计，例如查询某段时间内销量最大的商品、统计指定的时间区间内销量最多的商品等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对自己的密码进行维护、对销售员密码进行重置、数据备份、数据恢复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可增加其他有用的功能，例如增加商品库存预警功能，当商品数量小于一定值时进行预警，提示进货。</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125804"/>
          <a:ext cx="8784976" cy="350534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lnSpc>
                          <a:spcPct val="10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kern="1200" dirty="0">
                          <a:solidFill>
                            <a:schemeClr val="tx1"/>
                          </a:solidFill>
                          <a:latin typeface="楷体" panose="02010609060101010101" pitchFamily="49" charset="-122"/>
                          <a:ea typeface="楷体" panose="02010609060101010101" pitchFamily="49" charset="-122"/>
                          <a:cs typeface="+mn-cs"/>
                        </a:rPr>
                        <a:t>售货员</a:t>
                      </a:r>
                      <a:endParaRPr sz="1600" kern="1200" dirty="0">
                        <a:solidFill>
                          <a:schemeClr val="tx1"/>
                        </a:solidFill>
                        <a:latin typeface="楷体" panose="02010609060101010101" pitchFamily="49" charset="-122"/>
                        <a:ea typeface="楷体" panose="02010609060101010101" pitchFamily="49" charset="-122"/>
                        <a:cs typeface="+mn-cs"/>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对各种基本信息、销售信息进行查询，包括简单、组合、模糊查询，例如查询某商品的具体进货信息、查询某价格区间的商品等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对各种基本信息、销售信息进行排序，包括按单一属性、按多属性排序等，尽可能对查询结果进行多种排序（例如对查询出来的商品按照名称进行升序排序）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对各种基本信息、销售信息进行统计，包括按单一属性、按多属性统计、预设统计、按条件统计等（例如统计某一类别商品的数量、统计某顾客某段时间的消费情况、某商品的库存等）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商品销售管理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对商品的销售情况进行管理，包括增加、删除、修改销售信息等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endParaRPr lang="zh-CN" altLang="en-US"/>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5363" name="Rectangle 3"/>
          <p:cNvSpPr>
            <a:spLocks noGrp="1" noRot="1" noChangeArrowheads="1"/>
          </p:cNvSpPr>
          <p:nvPr>
            <p:ph type="body" idx="1"/>
          </p:nvPr>
        </p:nvSpPr>
        <p:spPr>
          <a:xfrm>
            <a:off x="179512" y="1052736"/>
            <a:ext cx="8712968" cy="4752528"/>
          </a:xfrm>
        </p:spPr>
        <p:txBody>
          <a:bodyPr>
            <a:normAutofit fontScale="25000" lnSpcReduction="20000"/>
          </a:bodyPr>
          <a:lstStyle/>
          <a:p>
            <a:pPr>
              <a:lnSpc>
                <a:spcPct val="120000"/>
              </a:lnSpc>
            </a:pPr>
            <a:r>
              <a:rPr lang="zh-CN" altLang="en-US" sz="11200" dirty="0"/>
              <a:t>题目</a:t>
            </a:r>
            <a:r>
              <a:rPr lang="en-US" altLang="zh-CN" sz="11200" dirty="0"/>
              <a:t>6</a:t>
            </a:r>
            <a:r>
              <a:rPr lang="zh-CN" altLang="en-US" sz="11200" dirty="0"/>
              <a:t>：学校运动会管理系统</a:t>
            </a:r>
            <a:endParaRPr lang="en-US" altLang="zh-CN" sz="11200" dirty="0"/>
          </a:p>
          <a:p>
            <a:pPr lvl="1">
              <a:lnSpc>
                <a:spcPct val="120000"/>
              </a:lnSpc>
            </a:pPr>
            <a:r>
              <a:rPr lang="zh-CN" altLang="en-US" sz="9600" dirty="0"/>
              <a:t>针对一个大学的学校运动会比赛进行管理。</a:t>
            </a:r>
            <a:endParaRPr lang="en-US" altLang="zh-CN" sz="9600" dirty="0"/>
          </a:p>
          <a:p>
            <a:pPr lvl="1">
              <a:lnSpc>
                <a:spcPct val="120000"/>
              </a:lnSpc>
            </a:pPr>
            <a:r>
              <a:rPr lang="zh-CN" altLang="en-US" sz="9600" dirty="0"/>
              <a:t>背景说明</a:t>
            </a:r>
            <a:endParaRPr lang="en-US" altLang="zh-CN" sz="9600" dirty="0"/>
          </a:p>
          <a:p>
            <a:pPr lvl="2">
              <a:lnSpc>
                <a:spcPct val="120000"/>
              </a:lnSpc>
            </a:pPr>
            <a:r>
              <a:rPr lang="zh-CN" altLang="en-US" sz="8000" dirty="0"/>
              <a:t>运动会每年举办一次，比赛项目分为男主竞赛项目、女子竞赛项目，比赛类别包含教工、学生两类。</a:t>
            </a:r>
            <a:endParaRPr lang="en-US" altLang="zh-CN" sz="8000" dirty="0"/>
          </a:p>
          <a:p>
            <a:pPr lvl="2">
              <a:lnSpc>
                <a:spcPct val="120000"/>
              </a:lnSpc>
            </a:pPr>
            <a:r>
              <a:rPr lang="zh-CN" altLang="en-US" sz="8000" dirty="0"/>
              <a:t>大学中有多个学院，学院的数量、名称是可以动态调整的，比如增加或者取消某个学院。</a:t>
            </a:r>
            <a:endParaRPr lang="en-US" altLang="zh-CN" sz="8000" dirty="0"/>
          </a:p>
          <a:p>
            <a:pPr lvl="2">
              <a:lnSpc>
                <a:spcPct val="120000"/>
              </a:lnSpc>
            </a:pPr>
            <a:r>
              <a:rPr lang="zh-CN" altLang="en-US" sz="8000" dirty="0"/>
              <a:t>每年运动会的比赛项目也可能是不同的，比如某年增加了网球比赛等。</a:t>
            </a:r>
            <a:endParaRPr lang="en-US" altLang="zh-CN" sz="8000" dirty="0"/>
          </a:p>
          <a:p>
            <a:pPr lvl="2">
              <a:lnSpc>
                <a:spcPct val="120000"/>
              </a:lnSpc>
            </a:pPr>
            <a:r>
              <a:rPr lang="zh-CN" altLang="en-US" sz="8000" dirty="0"/>
              <a:t>运动会将根据比赛成绩计算各学院的团体总分（分为教工团体、学生团体、学院总分等）。</a:t>
            </a:r>
            <a:endParaRPr lang="en-US" altLang="zh-CN" sz="8000" dirty="0"/>
          </a:p>
          <a:p>
            <a:pPr lvl="2">
              <a:lnSpc>
                <a:spcPct val="120000"/>
              </a:lnSpc>
            </a:pPr>
            <a:r>
              <a:rPr lang="zh-CN" altLang="en-US" sz="8000" dirty="0"/>
              <a:t>各项目按名次计算得分，名称的取法有如下几种：取前</a:t>
            </a:r>
            <a:r>
              <a:rPr lang="en-US" altLang="zh-CN" sz="8000" dirty="0"/>
              <a:t>5</a:t>
            </a:r>
            <a:r>
              <a:rPr lang="zh-CN" altLang="en-US" sz="8000" dirty="0"/>
              <a:t>名，分别得分</a:t>
            </a:r>
            <a:r>
              <a:rPr lang="en-US" altLang="zh-CN" sz="8000" dirty="0"/>
              <a:t>7,5,3,2,1</a:t>
            </a:r>
            <a:r>
              <a:rPr lang="zh-CN" altLang="en-US" sz="8000" dirty="0"/>
              <a:t>；取前</a:t>
            </a:r>
            <a:r>
              <a:rPr lang="en-US" altLang="zh-CN" sz="8000" dirty="0"/>
              <a:t>3</a:t>
            </a:r>
            <a:r>
              <a:rPr lang="zh-CN" altLang="en-US" sz="8000" dirty="0"/>
              <a:t>名，分别得分</a:t>
            </a:r>
            <a:r>
              <a:rPr lang="en-US" altLang="zh-CN" sz="8000" dirty="0"/>
              <a:t>5,3,2</a:t>
            </a:r>
            <a:r>
              <a:rPr lang="zh-CN" altLang="en-US" sz="8000" dirty="0"/>
              <a:t>。名次的取法、各名次的得分可以由学校自行指定，每个项目可能不同。</a:t>
            </a:r>
            <a:endParaRPr lang="en-US" altLang="zh-CN" sz="8000" dirty="0"/>
          </a:p>
          <a:p>
            <a:pPr lvl="2">
              <a:lnSpc>
                <a:spcPct val="120000"/>
              </a:lnSpc>
            </a:pPr>
            <a:r>
              <a:rPr lang="zh-CN" altLang="en-US" sz="8000" dirty="0"/>
              <a:t>对于破纪录的成绩，再额外予以加分，具体加多少分，由学校自行指定，每个项目可能不同。</a:t>
            </a:r>
            <a:endParaRPr lang="en-US" altLang="zh-CN" sz="8000" dirty="0"/>
          </a:p>
          <a:p>
            <a:pPr>
              <a:lnSpc>
                <a:spcPct val="12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可以通过自行找多个相关管理系统来获取更多信息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37372"/>
          <a:ext cx="8784976" cy="487673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每年对学院、比赛项目、裁判员的基本信息进行管理，包括增加、修改、删除等，</a:t>
                      </a:r>
                      <a:r>
                        <a:rPr lang="zh-CN" altLang="en-US" sz="1600" b="1" dirty="0">
                          <a:solidFill>
                            <a:srgbClr val="FF0000"/>
                          </a:solidFill>
                          <a:latin typeface="楷体" panose="02010609060101010101" pitchFamily="49" charset="-122"/>
                          <a:ea typeface="楷体" panose="02010609060101010101" pitchFamily="49" charset="-122"/>
                        </a:rPr>
                        <a:t>要注意留存每年的记录。</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分配裁判员</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给各比赛项目分配裁判员，包括增加、修改、删除裁判员。</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设置分数计算规则</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设置每个项目的</a:t>
                      </a:r>
                      <a:r>
                        <a:rPr lang="zh-CN" altLang="en-US" sz="1600" dirty="0">
                          <a:solidFill>
                            <a:schemeClr val="tx1"/>
                          </a:solidFill>
                          <a:latin typeface="楷体" panose="02010609060101010101" pitchFamily="49" charset="-122"/>
                          <a:ea typeface="楷体" panose="02010609060101010101" pitchFamily="49" charset="-122"/>
                        </a:rPr>
                        <a:t>分数计算方法；</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设置每个项目破纪录的奖励分数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对自己的密码进行维护、对裁判员和一般用户的密码进行重置、数据备份、数据恢复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endParaRPr lang="zh-CN" altLang="en-US" sz="2000"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endParaRPr lang="zh-CN" altLang="en-US" dirty="0"/>
          </a:p>
          <a:p>
            <a:r>
              <a:rPr lang="zh-CN" altLang="en-US" dirty="0"/>
              <a:t>从书上或网上查阅相关资料，自学具体编程过程中涉及的相关知识。</a:t>
            </a:r>
            <a:endParaRPr lang="zh-CN" altLang="en-US" dirty="0"/>
          </a:p>
          <a:p>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endParaRPr lang="zh-CN" altLang="en-US"/>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endParaRPr lang="zh-CN" altLang="en-US"/>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endParaRPr lang="zh-CN" altLang="en-US" dirty="0"/>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endParaRPr lang="zh-CN" altLang="en-US" sz="2800" b="1"/>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endParaRPr lang="zh-CN" altLang="en-US" sz="2800" b="1"/>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endParaRPr lang="zh-CN" altLang="en-US" sz="2800" b="1"/>
          </a:p>
        </p:txBody>
      </p:sp>
      <p:grpSp>
        <p:nvGrpSpPr>
          <p:cNvPr id="17415" name="Group 7"/>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endParaRPr lang="zh-CN" altLang="en-US" sz="2800" b="1"/>
          </a:p>
        </p:txBody>
      </p:sp>
      <p:sp>
        <p:nvSpPr>
          <p:cNvPr id="3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1.</a:t>
            </a:r>
            <a:r>
              <a:rPr lang="zh-CN" altLang="en-US" sz="2800" b="1"/>
              <a:t>注意事项</a:t>
            </a:r>
            <a:endParaRPr lang="zh-CN" altLang="en-US" sz="2800" b="1"/>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必修实践课</a:t>
            </a:r>
            <a:endParaRPr lang="zh-CN" altLang="en-US" sz="2800" b="1"/>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32</a:t>
            </a:r>
            <a:r>
              <a:rPr lang="zh-CN" altLang="en-US" sz="2800" b="1"/>
              <a:t>学时</a:t>
            </a:r>
            <a:endParaRPr lang="zh-CN" altLang="en-US" sz="2800" b="1"/>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）珍惜机会，多掌握处理问题途径与方法</a:t>
            </a:r>
            <a:endParaRPr lang="zh-CN" altLang="en-US" sz="2800" b="1"/>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）遇到问题，查资料，独立分析解决</a:t>
            </a:r>
            <a:endParaRPr lang="zh-CN" altLang="en-US" sz="2800" b="1"/>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3</a:t>
            </a:r>
            <a:r>
              <a:rPr lang="zh-CN" altLang="en-US" sz="2800" b="1"/>
              <a:t>）按时保质保量完成任务</a:t>
            </a:r>
            <a:endParaRPr lang="zh-CN" altLang="en-US" sz="2800" b="1"/>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4</a:t>
            </a:r>
            <a:r>
              <a:rPr lang="zh-CN" altLang="en-US" sz="2800" b="1"/>
              <a:t>）团结互助</a:t>
            </a:r>
            <a:endParaRPr lang="zh-CN" altLang="en-US" sz="2800" b="1"/>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2.</a:t>
            </a:r>
            <a:r>
              <a:rPr lang="zh-CN" altLang="en-US" sz="2800" b="1"/>
              <a:t>选择课题</a:t>
            </a:r>
            <a:endParaRPr lang="zh-CN" altLang="en-US" sz="2800" b="1"/>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）教师规定题目</a:t>
            </a:r>
            <a:endParaRPr lang="zh-CN" altLang="en-US" sz="2800" b="1"/>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）自拟题目</a:t>
            </a:r>
            <a:endParaRPr lang="zh-CN" altLang="en-US" sz="2800" b="1"/>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endParaRPr lang="zh-CN" altLang="en-US" dirty="0"/>
          </a:p>
          <a:p>
            <a:pPr lvl="1">
              <a:lnSpc>
                <a:spcPct val="130000"/>
              </a:lnSpc>
            </a:pPr>
            <a:r>
              <a:rPr lang="zh-CN" altLang="en-US" dirty="0"/>
              <a:t>增加、修改、删除、查询、统计、排序、系统维护等</a:t>
            </a:r>
            <a:endParaRPr lang="zh-CN" altLang="en-US" dirty="0"/>
          </a:p>
          <a:p>
            <a:pPr>
              <a:lnSpc>
                <a:spcPct val="130000"/>
              </a:lnSpc>
            </a:pPr>
            <a:r>
              <a:rPr lang="zh-CN" altLang="en-US" dirty="0"/>
              <a:t>要考虑操作方便性</a:t>
            </a:r>
            <a:endParaRPr lang="zh-CN" altLang="en-US" dirty="0"/>
          </a:p>
          <a:p>
            <a:pPr lvl="1">
              <a:lnSpc>
                <a:spcPct val="130000"/>
              </a:lnSpc>
            </a:pPr>
            <a:r>
              <a:rPr lang="zh-CN" altLang="en-US" dirty="0"/>
              <a:t>如学生成绩管理系统，之前有学生提交的项目中，每次录入一门课程的成绩，都要把所有学生的学号、姓名重新输入一遍，非常不方便，而且容易出错</a:t>
            </a:r>
            <a:endParaRPr lang="zh-CN" altLang="en-US" dirty="0"/>
          </a:p>
          <a:p>
            <a:pPr>
              <a:lnSpc>
                <a:spcPct val="130000"/>
              </a:lnSpc>
            </a:pPr>
            <a:r>
              <a:rPr lang="zh-CN" altLang="en-US" dirty="0"/>
              <a:t>要注意非法数据录入问题</a:t>
            </a:r>
            <a:endParaRPr lang="zh-CN" altLang="en-US" dirty="0"/>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endParaRPr lang="zh-CN" altLang="en-US" dirty="0"/>
          </a:p>
          <a:p>
            <a:pPr lvl="1">
              <a:lnSpc>
                <a:spcPct val="130000"/>
              </a:lnSpc>
            </a:pPr>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6"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endParaRPr lang="zh-CN" altLang="en-US" dirty="0"/>
          </a:p>
          <a:p>
            <a:pPr lvl="1"/>
            <a:r>
              <a:rPr lang="zh-CN" altLang="en-US" dirty="0"/>
              <a:t>如工资管理系统中，有些项是计算生成的，如公积金、扣税等；有些是固定的，不用每次录入，如职务工资、岗位津贴等（只有当职务、岗位变动时才修改），只有少数项需要录入（如绩效等）</a:t>
            </a:r>
            <a:endParaRPr lang="zh-CN" altLang="en-US" dirty="0"/>
          </a:p>
          <a:p>
            <a:pPr lvl="1"/>
            <a:r>
              <a:rPr lang="zh-CN" altLang="en-US" dirty="0"/>
              <a:t>如图书馆管理中，每个书是有多册的</a:t>
            </a:r>
            <a:endParaRPr lang="zh-CN" altLang="en-US" dirty="0"/>
          </a:p>
          <a:p>
            <a:pPr lvl="1"/>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2"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endParaRPr lang="zh-CN" altLang="en-US" sz="2400" b="1" dirty="0"/>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学生自主进行分组及确定题目，由学委统计后报给指导老师</a:t>
            </a:r>
            <a:endParaRPr lang="zh-CN" altLang="en-US" sz="2400" b="1">
              <a:solidFill>
                <a:schemeClr val="bg1"/>
              </a:solidFill>
              <a:latin typeface="Lucida Console" panose="020B0609040504020204" pitchFamily="49" charset="0"/>
            </a:endParaRPr>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anose="020B0609040504020204"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anose="020B0609040504020204" pitchFamily="49" charset="0"/>
            </a:endParaRPr>
          </a:p>
        </p:txBody>
      </p:sp>
      <p:sp>
        <p:nvSpPr>
          <p:cNvPr id="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对自己分得的任务进行详细的算法设计，画出每个函数的程序流程图或者写出伪代码。</a:t>
            </a:r>
            <a:endParaRPr lang="zh-CN" altLang="en-US" sz="2400" b="1" dirty="0">
              <a:solidFill>
                <a:schemeClr val="bg1"/>
              </a:solidFill>
              <a:latin typeface="Lucida Console" panose="020B0609040504020204" pitchFamily="49" charset="0"/>
            </a:endParaRPr>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anose="020B0609040504020204" pitchFamily="49" charset="0"/>
              </a:rPr>
              <a:t>1</a:t>
            </a:r>
            <a:r>
              <a:rPr lang="zh-CN" altLang="en-US" sz="2200" b="1" dirty="0">
                <a:solidFill>
                  <a:schemeClr val="bg1"/>
                </a:solidFill>
                <a:latin typeface="Lucida Console" panose="020B0609040504020204"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anose="020B0609040504020204" pitchFamily="49" charset="0"/>
            </a:endParaRPr>
          </a:p>
          <a:p>
            <a:pPr algn="ctr" eaLnBrk="1" hangingPunct="1"/>
            <a:r>
              <a:rPr lang="en-US" altLang="zh-CN" sz="2200" b="1" dirty="0">
                <a:solidFill>
                  <a:schemeClr val="bg1"/>
                </a:solidFill>
                <a:latin typeface="Lucida Console" panose="020B0609040504020204" pitchFamily="49" charset="0"/>
              </a:rPr>
              <a:t>2</a:t>
            </a:r>
            <a:r>
              <a:rPr lang="zh-CN" altLang="en-US" sz="2200" b="1" dirty="0">
                <a:solidFill>
                  <a:schemeClr val="bg1"/>
                </a:solidFill>
                <a:latin typeface="Lucida Console" panose="020B0609040504020204" pitchFamily="49" charset="0"/>
              </a:rPr>
              <a:t>、程序要具有易读性，在代码结构与组织、注释、标识符命名规范、代码排版风格等</a:t>
            </a:r>
            <a:r>
              <a:rPr lang="en-US" altLang="zh-CN" sz="2200" b="1" dirty="0">
                <a:solidFill>
                  <a:schemeClr val="bg1"/>
                </a:solidFill>
                <a:latin typeface="Lucida Console" panose="020B0609040504020204" pitchFamily="49" charset="0"/>
              </a:rPr>
              <a:t>4</a:t>
            </a:r>
            <a:r>
              <a:rPr lang="zh-CN" altLang="en-US" sz="2200" b="1" dirty="0">
                <a:solidFill>
                  <a:schemeClr val="bg1"/>
                </a:solidFill>
                <a:latin typeface="Lucida Console" panose="020B0609040504020204" pitchFamily="49" charset="0"/>
              </a:rPr>
              <a:t>个方面要符合</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程序设计基础（</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课程中“</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语言程序编写规范”的规定。</a:t>
            </a:r>
            <a:endParaRPr lang="zh-CN" altLang="en-US" sz="2200" b="1" dirty="0">
              <a:solidFill>
                <a:schemeClr val="bg1"/>
              </a:solidFill>
              <a:latin typeface="Lucida Console" panose="020B0609040504020204" pitchFamily="49" charset="0"/>
            </a:endParaRPr>
          </a:p>
          <a:p>
            <a:pPr algn="ctr" eaLnBrk="1" hangingPunct="1"/>
            <a:endParaRPr lang="zh-CN" altLang="en-US" sz="2200" b="1" dirty="0">
              <a:solidFill>
                <a:schemeClr val="bg1"/>
              </a:solidFill>
              <a:latin typeface="Lucida Console" panose="020B0609040504020204"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2"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建立一个项目文件，将每个组员编写的文件添加到该项目文件中，然后录入足够的数据进行调试和测试。</a:t>
            </a:r>
            <a:endParaRPr lang="zh-CN" altLang="en-US" sz="2400" b="1" dirty="0">
              <a:solidFill>
                <a:schemeClr val="bg1"/>
              </a:solidFill>
              <a:latin typeface="Lucida Console" panose="020B0609040504020204" pitchFamily="49" charset="0"/>
            </a:endParaRP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4"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学生以开发小组为单位，通过教师验收，并逐个进行答辩。</a:t>
            </a:r>
            <a:endParaRPr lang="zh-CN" altLang="en-US" sz="2400" b="1" dirty="0">
              <a:solidFill>
                <a:schemeClr val="bg1"/>
              </a:solidFill>
              <a:latin typeface="Lucida Console" panose="020B0609040504020204" pitchFamily="49" charset="0"/>
            </a:endParaRP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7"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gridCol w="1656184"/>
                <a:gridCol w="6192688"/>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2853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 name="TextBox 2"/>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endParaRPr lang="zh-CN" altLang="en-US" b="1">
              <a:effectLst>
                <a:outerShdw blurRad="38100" dist="38100" dir="2700000" algn="tl">
                  <a:srgbClr val="000000">
                    <a:alpha val="43137"/>
                  </a:srgbClr>
                </a:outerShdw>
              </a:effectLst>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上交报告</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课程设计结束后</a:t>
            </a:r>
            <a:r>
              <a:rPr lang="en-US" altLang="zh-CN" sz="2400" b="1" dirty="0">
                <a:solidFill>
                  <a:schemeClr val="bg1"/>
                </a:solidFill>
                <a:latin typeface="Lucida Console" panose="020B0609040504020204" pitchFamily="49" charset="0"/>
              </a:rPr>
              <a:t>2-3</a:t>
            </a:r>
            <a:r>
              <a:rPr lang="zh-CN" altLang="en-US" sz="2400" b="1" dirty="0">
                <a:solidFill>
                  <a:schemeClr val="bg1"/>
                </a:solidFill>
                <a:latin typeface="Lucida Console" panose="020B0609040504020204" pitchFamily="49" charset="0"/>
              </a:rPr>
              <a:t>周内，以小组为单位提交课程设计报告，同时提交程序文件、项目文件、其他相关文件。</a:t>
            </a:r>
            <a:endParaRPr lang="zh-CN" altLang="en-US" sz="2400" b="1" dirty="0">
              <a:solidFill>
                <a:schemeClr val="bg1"/>
              </a:solidFill>
              <a:latin typeface="Lucida Console" panose="020B0609040504020204" pitchFamily="49" charset="0"/>
            </a:endParaRPr>
          </a:p>
        </p:txBody>
      </p:sp>
      <p:sp>
        <p:nvSpPr>
          <p:cNvPr id="21"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endParaRPr lang="zh-CN" altLang="en-US" dirty="0"/>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endParaRPr lang="zh-CN" altLang="en-US"/>
          </a:p>
          <a:p>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anose="020B0609040504020204" pitchFamily="49" charset="0"/>
              </a:rPr>
              <a:t>课程设计报告是对课程设计过程的总结及升华。 </a:t>
            </a:r>
            <a:endParaRPr lang="zh-CN" altLang="en-US" sz="2400" b="1">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更深入地理解和掌握课程教学中的有关基本概念，应用基本技术解决实际问题从而进一步提高分析问题和解决问题的能力。 </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anose="020B0609040504020204" pitchFamily="49" charset="0"/>
              </a:rPr>
              <a:t>课程设计报告是对课程设计过程的总结及升华。 </a:t>
            </a:r>
            <a:endParaRPr lang="zh-CN" altLang="en-US" sz="2400" b="1" dirty="0">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3</a:t>
            </a:r>
            <a:r>
              <a:rPr lang="zh-CN" altLang="en-US" sz="2400" b="1">
                <a:latin typeface="Lucida Console" panose="020B0609040504020204" pitchFamily="49" charset="0"/>
              </a:rPr>
              <a:t>）课程设计具体要求</a:t>
            </a:r>
            <a:endParaRPr lang="zh-CN" altLang="en-US" sz="2400" b="1">
              <a:latin typeface="Lucida Console" panose="020B0609040504020204" pitchFamily="49" charset="0"/>
            </a:endParaRP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本次课程设计所需要的软、硬件环境，需要灵活运用哪些基本知识与技能，弄清哪些知识点尚未掌握，需要查阅相关资料。</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2</a:t>
            </a:r>
            <a:r>
              <a:rPr lang="zh-CN" altLang="en-US" sz="2800" b="1">
                <a:latin typeface="Lucida Console" panose="020B0609040504020204" pitchFamily="49" charset="0"/>
              </a:rPr>
              <a:t>．软件需求分析</a:t>
            </a:r>
            <a:endParaRPr lang="zh-CN" altLang="en-US" sz="2800" b="1">
              <a:latin typeface="Lucida Console" panose="020B0609040504020204" pitchFamily="49" charset="0"/>
            </a:endParaRP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依据所选的设计题目的具体要求和自己的经验</a:t>
            </a:r>
            <a:endParaRPr lang="zh-CN" altLang="en-US" sz="2400" b="1" dirty="0">
              <a:solidFill>
                <a:schemeClr val="bg1"/>
              </a:solidFill>
              <a:latin typeface="Lucida Console" panose="020B0609040504020204" pitchFamily="49" charset="0"/>
            </a:endParaRP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应达到哪些性能的要求（即性能需求）和约束条件（比如</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软硬件环境的限制、内存大小的限制等）。 </a:t>
            </a:r>
            <a:endParaRPr lang="zh-CN" altLang="en-US" sz="2400" b="1">
              <a:solidFill>
                <a:schemeClr val="bg1"/>
              </a:solidFill>
              <a:latin typeface="Lucida Console" panose="020B0609040504020204" pitchFamily="49" charset="0"/>
            </a:endParaRP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参考类似的软件系统</a:t>
            </a:r>
            <a:endParaRPr lang="zh-CN" altLang="en-US" sz="2400" b="1" dirty="0">
              <a:solidFill>
                <a:schemeClr val="bg1"/>
              </a:solidFill>
              <a:latin typeface="Lucida Console" panose="020B0609040504020204" pitchFamily="49" charset="0"/>
            </a:endParaRP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分析该软件系统应实现哪些功能</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即功能需求</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3</a:t>
            </a:r>
            <a:r>
              <a:rPr lang="zh-CN" altLang="en-US" sz="2800" b="1">
                <a:latin typeface="Lucida Console" panose="020B0609040504020204" pitchFamily="49" charset="0"/>
              </a:rPr>
              <a:t>．总体设计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又称为概要设计 </a:t>
            </a:r>
            <a:endParaRPr lang="zh-CN" altLang="en-US" sz="2400" b="1">
              <a:solidFill>
                <a:schemeClr val="bg1"/>
              </a:solidFill>
              <a:latin typeface="Lucida Console" panose="020B0609040504020204" pitchFamily="49" charset="0"/>
            </a:endParaRP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根据需求分析结果，阐述本软件系统整体设计思路 </a:t>
            </a:r>
            <a:endParaRPr lang="zh-CN" altLang="en-US" sz="2400" b="1">
              <a:solidFill>
                <a:schemeClr val="bg1"/>
              </a:solidFill>
              <a:latin typeface="Lucida Console" panose="020B0609040504020204" pitchFamily="49" charset="0"/>
            </a:endParaRP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进行总体数据结构（如全局变量、所有人都要使用的关键的结构体等）设计的叙述 </a:t>
            </a:r>
            <a:endParaRPr lang="zh-CN" altLang="en-US" sz="2400" b="1" dirty="0">
              <a:solidFill>
                <a:schemeClr val="bg1"/>
              </a:solidFill>
              <a:latin typeface="Lucida Console" panose="020B0609040504020204" pitchFamily="49" charset="0"/>
            </a:endParaRP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画出该软件系统总体模块结构图（一个模块可以包含多个函数，也可以仅包含一个函数） </a:t>
            </a:r>
            <a:endParaRPr lang="zh-CN" altLang="en-US" sz="2400" b="1" dirty="0">
              <a:solidFill>
                <a:schemeClr val="bg1"/>
              </a:solidFill>
              <a:latin typeface="Lucida Console" panose="020B0609040504020204" pitchFamily="49" charset="0"/>
            </a:endParaRP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说明该软件系统主要有哪些特点，具备哪几大功能 </a:t>
            </a:r>
            <a:endParaRPr lang="zh-CN" altLang="en-US" sz="2400" b="1" dirty="0">
              <a:solidFill>
                <a:schemeClr val="bg1"/>
              </a:solidFill>
              <a:latin typeface="Lucida Console" panose="020B0609040504020204" pitchFamily="49" charset="0"/>
            </a:endParaRP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每位同学在设计过程中主要承担了哪几部分的设计工作，主要解决了哪些关键性问题。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4</a:t>
            </a:r>
            <a:r>
              <a:rPr lang="zh-CN" altLang="en-US" sz="2800" b="1">
                <a:latin typeface="Lucida Console" panose="020B0609040504020204" pitchFamily="49" charset="0"/>
              </a:rPr>
              <a:t>．详细设计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每位同学分别详细叙述自己承担部分的算法和数据结构</a:t>
            </a:r>
            <a:endParaRPr lang="zh-CN" altLang="en-US" sz="2400" b="1" dirty="0">
              <a:solidFill>
                <a:schemeClr val="bg1"/>
              </a:solidFill>
              <a:latin typeface="Lucida Console" panose="020B0609040504020204" pitchFamily="49" charset="0"/>
            </a:endParaRP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这部分每个学生不得雷同，是考查水平的重点。</a:t>
            </a:r>
            <a:endParaRPr lang="zh-CN" altLang="en-US" sz="2400" b="1" dirty="0">
              <a:solidFill>
                <a:schemeClr val="bg1"/>
              </a:solidFill>
              <a:latin typeface="Lucida Console" panose="020B0609040504020204" pitchFamily="49" charset="0"/>
            </a:endParaRP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应给出每个函数的程序流程图或伪代码</a:t>
            </a:r>
            <a:endParaRPr lang="zh-CN" altLang="en-US" sz="2400" b="1" dirty="0">
              <a:solidFill>
                <a:schemeClr val="bg1"/>
              </a:solidFill>
              <a:latin typeface="Lucida Console" panose="020B0609040504020204" pitchFamily="49" charset="0"/>
            </a:endParaRP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配合界面截图和文字说明进行描述</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5</a:t>
            </a:r>
            <a:r>
              <a:rPr lang="zh-CN" altLang="en-US" sz="2800" b="1">
                <a:latin typeface="Lucida Console" panose="020B0609040504020204" pitchFamily="49" charset="0"/>
              </a:rPr>
              <a:t>．程序调试与测试 </a:t>
            </a:r>
            <a:endParaRPr lang="zh-CN" altLang="en-US" sz="2800" b="1">
              <a:latin typeface="Lucida Console" panose="020B0609040504020204" pitchFamily="49" charset="0"/>
            </a:endParaRP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描述进行编译、以及整个连接时所出现的各种错误情况、以及解决这些错误的过程 </a:t>
            </a:r>
            <a:endParaRPr lang="zh-CN" altLang="en-US" sz="2400" b="1" dirty="0">
              <a:solidFill>
                <a:schemeClr val="bg1"/>
              </a:solidFill>
              <a:latin typeface="Lucida Console" panose="020B0609040504020204" pitchFamily="49" charset="0"/>
            </a:endParaRP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在调试程序时，应记录出现的错误，并对出错场景进行截图，以便写报告时使用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6</a:t>
            </a:r>
            <a:r>
              <a:rPr lang="zh-CN" altLang="en-US" sz="2800" b="1">
                <a:latin typeface="Lucida Console" panose="020B0609040504020204" pitchFamily="49" charset="0"/>
              </a:rPr>
              <a:t>．总结与体会</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总结每位同学设计的程序是否达到了设计题目的要求，功能是否完善，有何特点，有什么不足之处。 </a:t>
            </a:r>
            <a:endParaRPr lang="zh-CN" altLang="en-US" sz="2400" b="1" dirty="0">
              <a:solidFill>
                <a:schemeClr val="bg1"/>
              </a:solidFill>
              <a:latin typeface="Lucida Console" panose="020B0609040504020204" pitchFamily="49" charset="0"/>
            </a:endParaRP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在设计过程中遇到了什么困难，是怎样解决的，通过本次程序实践你得到了哪些收获，每位同学要写出自己的心得体会。</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7</a:t>
            </a:r>
            <a:r>
              <a:rPr lang="zh-CN" altLang="en-US" sz="2800" b="1">
                <a:latin typeface="Lucida Console" panose="020B0609040504020204" pitchFamily="49" charset="0"/>
              </a:rPr>
              <a:t>．结束语</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对设计过程中曾经帮助过本小组的教师、助课学长、其他同学等表示谢意 </a:t>
            </a:r>
            <a:endParaRPr lang="zh-CN" altLang="en-US" sz="2400" b="1" dirty="0">
              <a:solidFill>
                <a:schemeClr val="bg1"/>
              </a:solidFill>
              <a:latin typeface="Lucida Console" panose="020B0609040504020204" pitchFamily="49" charset="0"/>
            </a:endParaRP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这不仅是一种礼貌，也是对他人劳动的尊重，是治学者应有的思想作风</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gridCol w="1368152"/>
                <a:gridCol w="216024"/>
                <a:gridCol w="6264696"/>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anose="020B0609040504020204" pitchFamily="49" charset="0"/>
              </a:rPr>
              <a:t>8</a:t>
            </a:r>
            <a:r>
              <a:rPr lang="zh-CN" altLang="en-US" sz="2800" b="1" dirty="0">
                <a:latin typeface="Lucida Console" panose="020B0609040504020204" pitchFamily="49" charset="0"/>
              </a:rPr>
              <a:t>．代表性程序清单</a:t>
            </a:r>
            <a:endParaRPr lang="zh-CN" altLang="en-US" sz="2800" b="1" dirty="0">
              <a:latin typeface="Lucida Console" panose="020B0609040504020204" pitchFamily="49" charset="0"/>
            </a:endParaRP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anose="020B0609040504020204" pitchFamily="49" charset="0"/>
              </a:rPr>
              <a:t>由于要求提交程序源代码文件，在报告中不必列出整个软件系统的程序清单，仅列出具有代表性的程序清单即可。</a:t>
            </a:r>
            <a:endParaRPr lang="zh-CN" altLang="en-US" sz="2400" b="1" dirty="0">
              <a:solidFill>
                <a:schemeClr val="bg1"/>
              </a:solidFill>
              <a:latin typeface="Lucida Console" panose="020B0609040504020204" pitchFamily="49" charset="0"/>
            </a:endParaRP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程序应符合结构化程序设计原则，不得使用</a:t>
            </a:r>
            <a:r>
              <a:rPr lang="en-US" altLang="zh-CN" sz="2400" b="1">
                <a:solidFill>
                  <a:schemeClr val="bg1"/>
                </a:solidFill>
                <a:latin typeface="Lucida Console" panose="020B0609040504020204" pitchFamily="49" charset="0"/>
              </a:rPr>
              <a:t>goto</a:t>
            </a:r>
            <a:r>
              <a:rPr lang="zh-CN" altLang="en-US" sz="2400" b="1">
                <a:solidFill>
                  <a:schemeClr val="bg1"/>
                </a:solidFill>
                <a:latin typeface="Lucida Console" panose="020B0609040504020204" pitchFamily="49" charset="0"/>
              </a:rPr>
              <a:t>语句。</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anose="020B0609040504020204" pitchFamily="49" charset="0"/>
              </a:rPr>
              <a:t>参考文献</a:t>
            </a:r>
            <a:endParaRPr lang="zh-CN" altLang="en-US" sz="3200" b="1">
              <a:latin typeface="Lucida Console" panose="020B0609040504020204" pitchFamily="49" charset="0"/>
            </a:endParaRP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anose="020B0609040504020204" pitchFamily="49" charset="0"/>
              </a:rPr>
              <a:t>写出参考资料的列表，每个参考资料采用如下格式：</a:t>
            </a:r>
            <a:endParaRPr lang="en-US" altLang="zh-CN" sz="2400" b="1" dirty="0">
              <a:solidFill>
                <a:schemeClr val="bg1"/>
              </a:solidFill>
              <a:latin typeface="Lucida Console" panose="020B0609040504020204" pitchFamily="49" charset="0"/>
            </a:endParaRPr>
          </a:p>
          <a:p>
            <a:pPr algn="just" eaLnBrk="1" hangingPunct="1"/>
            <a:r>
              <a:rPr lang="en-US" altLang="zh-CN" sz="2400" b="1" dirty="0">
                <a:solidFill>
                  <a:schemeClr val="bg1"/>
                </a:solidFill>
                <a:latin typeface="Lucida Console" panose="020B0609040504020204" pitchFamily="49" charset="0"/>
              </a:rPr>
              <a:t>[1]</a:t>
            </a:r>
            <a:r>
              <a:rPr lang="zh-CN" altLang="en-US" sz="2400" b="1" dirty="0">
                <a:solidFill>
                  <a:schemeClr val="bg1"/>
                </a:solidFill>
                <a:latin typeface="Lucida Console" panose="020B0609040504020204" pitchFamily="49" charset="0"/>
              </a:rPr>
              <a:t>作者．参考文献名称．出版地：出版社．出版年．</a:t>
            </a:r>
            <a:endParaRPr lang="zh-CN" altLang="en-US" sz="2400" b="1" dirty="0">
              <a:solidFill>
                <a:schemeClr val="bg1"/>
              </a:solidFill>
              <a:latin typeface="Lucida Console" panose="020B0609040504020204" pitchFamily="49" charset="0"/>
            </a:endParaRPr>
          </a:p>
        </p:txBody>
      </p:sp>
      <p:sp>
        <p:nvSpPr>
          <p:cNvPr id="4" name="标题 3"/>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endParaRPr lang="zh-CN" altLang="en-US" dirty="0"/>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endParaRPr lang="zh-CN" alt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endPar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endParaRPr lang="zh-CN" altLang="en-US" dirty="0"/>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anose="05000000000000000000" pitchFamily="2" charset="2"/>
              <a:buChar char=""/>
              <a:defRPr sz="3200" b="1" kern="1200">
                <a:solidFill>
                  <a:srgbClr val="000099"/>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lnSpc>
                <a:spcPct val="125000"/>
              </a:lnSpc>
              <a:spcBef>
                <a:spcPts val="0"/>
              </a:spcBef>
              <a:buFont typeface="Wingdings" panose="05000000000000000000" pitchFamily="2" charset="2"/>
              <a:buChar char=""/>
              <a:defRPr sz="2800" b="1" kern="1200">
                <a:solidFill>
                  <a:srgbClr val="000099"/>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25000"/>
              </a:lnSpc>
              <a:spcBef>
                <a:spcPts val="0"/>
              </a:spcBef>
              <a:buFont typeface="Wingdings" panose="05000000000000000000" pitchFamily="2" charset="2"/>
              <a:buChar char=""/>
              <a:defRPr sz="2400" b="1" kern="1200">
                <a:solidFill>
                  <a:srgbClr val="000099"/>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5000"/>
              </a:lnSpc>
              <a:spcBef>
                <a:spcPts val="0"/>
              </a:spcBef>
              <a:buFont typeface="Wingdings" panose="05000000000000000000" pitchFamily="2" charset="2"/>
              <a:buChar char=""/>
              <a:defRPr sz="2000" b="1" kern="1200">
                <a:solidFill>
                  <a:srgbClr val="000099"/>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endParaRPr lang="zh-CN" altLang="en-US" dirty="0"/>
          </a:p>
          <a:p>
            <a:pPr lvl="1"/>
            <a:r>
              <a:rPr lang="zh-CN" altLang="en-US" dirty="0"/>
              <a:t>分两步进行验收：提交录屏、线下验收</a:t>
            </a:r>
            <a:endParaRPr lang="zh-CN" altLang="en-US" dirty="0"/>
          </a:p>
          <a:p>
            <a:pPr lvl="1"/>
            <a:r>
              <a:rPr lang="zh-CN" altLang="en-US" dirty="0"/>
              <a:t>提交录屏：每组通过录屏方式展示其所完成的系统，将系统相关功能的操作过程进行录屏讲解，并按照要求的时间发给各班指导教师</a:t>
            </a:r>
            <a:endParaRPr lang="zh-CN" altLang="en-US" dirty="0"/>
          </a:p>
          <a:p>
            <a:pPr lvl="1"/>
            <a:r>
              <a:rPr lang="zh-CN" altLang="en-US" dirty="0"/>
              <a:t>线下验收：在最后</a:t>
            </a:r>
            <a:r>
              <a:rPr lang="en-US" altLang="zh-CN" dirty="0"/>
              <a:t>1-2</a:t>
            </a:r>
            <a:r>
              <a:rPr lang="zh-CN" altLang="en-US" dirty="0"/>
              <a:t>次上机时间进行线下验收，每个班级自行协商验收顺序。</a:t>
            </a:r>
            <a:endParaRPr lang="zh-CN" altLang="en-US" dirty="0"/>
          </a:p>
          <a:p>
            <a:pPr lvl="1"/>
            <a:endParaRPr lang="zh-CN"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endParaRPr lang="zh-CN" altLang="en-US" dirty="0"/>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cSld>
  <p:clrMapOvr>
    <a:masterClrMapping/>
  </p:clrMapOvr>
  <p:transition/>
</p:sld>
</file>

<file path=ppt/tags/tag1.xml><?xml version="1.0" encoding="utf-8"?>
<p:tagLst xmlns:p="http://schemas.openxmlformats.org/presentationml/2006/main">
  <p:tag name="commondata" val="eyJoZGlkIjoiZDE3Y2JiYWRhZDE0NGFjYTJjMWRjZDA0Nzc1NTQz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28198</Words>
  <Application>WPS 演示</Application>
  <PresentationFormat>全屏显示(4:3)</PresentationFormat>
  <Paragraphs>3034</Paragraphs>
  <Slides>96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96</vt:i4>
      </vt:variant>
    </vt:vector>
  </HeadingPairs>
  <TitlesOfParts>
    <vt:vector size="109" baseType="lpstr">
      <vt:lpstr>Arial</vt:lpstr>
      <vt:lpstr>宋体</vt:lpstr>
      <vt:lpstr>Wingdings</vt:lpstr>
      <vt:lpstr>华文琥珀</vt:lpstr>
      <vt:lpstr>楷体</vt:lpstr>
      <vt:lpstr>Times New Roman</vt:lpstr>
      <vt:lpstr>Wingdings 2</vt:lpstr>
      <vt:lpstr>微软雅黑</vt:lpstr>
      <vt:lpstr>Arial Unicode MS</vt:lpstr>
      <vt:lpstr>Calibri</vt:lpstr>
      <vt:lpstr>Lucida Console</vt:lpstr>
      <vt:lpstr>Malgun Gothic</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WPS_1694312836</cp:lastModifiedBy>
  <cp:revision>284</cp:revision>
  <dcterms:created xsi:type="dcterms:W3CDTF">2016-05-10T04:02:00Z</dcterms:created>
  <dcterms:modified xsi:type="dcterms:W3CDTF">2024-03-31T07:21:39Z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519ACBDB743543109171F7E157AB8730_12</vt:lpwstr>
  </property>
</Properties>
</file>