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</a:fld>
            <a:endParaRPr lang="en-US" altLang="zh-CN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itchFamily="2" charset="-122"/>
              </a:rPr>
              <a:t>Arduino2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itchFamily="2" charset="-122"/>
              </a:rPr>
              <a:t>1ArduinoIDE</a:t>
            </a:r>
            <a:r>
              <a:rPr lang="zh-CN" altLang="en-US" dirty="0">
                <a:ea typeface="宋体" pitchFamily="2" charset="-122"/>
              </a:rPr>
              <a:t>介绍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3075" name="内容占位符 3" descr="无标题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0" y="1430338"/>
            <a:ext cx="4495800" cy="5427662"/>
          </a:xfrm>
          <a:ln/>
        </p:spPr>
      </p:pic>
      <p:sp>
        <p:nvSpPr>
          <p:cNvPr id="3076" name="TextBox 5"/>
          <p:cNvSpPr txBox="1"/>
          <p:nvPr/>
        </p:nvSpPr>
        <p:spPr>
          <a:xfrm>
            <a:off x="228600" y="1447800"/>
            <a:ext cx="4532313" cy="2862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80604020202020204" pitchFamily="34" charset="0"/>
              </a:rPr>
              <a:t>集成开发环境</a:t>
            </a:r>
            <a:endParaRPr lang="en-US" altLang="zh-CN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（</a:t>
            </a:r>
            <a:r>
              <a:rPr lang="en-US" altLang="zh-CN" dirty="0">
                <a:latin typeface="Arial" panose="02080604020202020204" pitchFamily="34" charset="0"/>
              </a:rPr>
              <a:t>Integrated Development Environment</a:t>
            </a:r>
            <a:r>
              <a:rPr lang="zh-CN" altLang="en-US" dirty="0">
                <a:latin typeface="Arial" panose="02080604020202020204" pitchFamily="34" charset="0"/>
              </a:rPr>
              <a:t>）</a:t>
            </a:r>
            <a:endParaRPr lang="zh-CN" altLang="en-US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是用于提供程序开发环境的应用程序，</a:t>
            </a:r>
            <a:endParaRPr lang="en-US" altLang="zh-CN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一般包括代码编辑器、编译器、调试器</a:t>
            </a:r>
            <a:endParaRPr lang="en-US" altLang="zh-CN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和图形用户界面等工具。</a:t>
            </a:r>
            <a:endParaRPr lang="en-US" altLang="zh-CN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集成了代码编写功能、分析功能、</a:t>
            </a:r>
            <a:endParaRPr lang="en-US" altLang="zh-CN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编译功能、调试功能等一体化的</a:t>
            </a:r>
            <a:endParaRPr lang="en-US" altLang="zh-CN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开发软件服务套。</a:t>
            </a:r>
            <a:endParaRPr lang="en-US" altLang="zh-CN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所有具备这一特性的软件或者</a:t>
            </a:r>
            <a:endParaRPr lang="en-US" altLang="zh-CN" dirty="0">
              <a:latin typeface="Arial" panose="02080604020202020204" pitchFamily="34" charset="0"/>
            </a:endParaRPr>
          </a:p>
          <a:p>
            <a:r>
              <a:rPr lang="zh-CN" altLang="en-US" dirty="0">
                <a:latin typeface="Arial" panose="02080604020202020204" pitchFamily="34" charset="0"/>
              </a:rPr>
              <a:t>软件套（组）都可以叫集成开发环境。</a:t>
            </a:r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3077" name="线形标注 1 6"/>
          <p:cNvSpPr/>
          <p:nvPr/>
        </p:nvSpPr>
        <p:spPr>
          <a:xfrm>
            <a:off x="3581400" y="1143000"/>
            <a:ext cx="914400" cy="612775"/>
          </a:xfrm>
          <a:prstGeom prst="borderCallout1">
            <a:avLst>
              <a:gd name="adj1" fmla="val 48602"/>
              <a:gd name="adj2" fmla="val 93333"/>
              <a:gd name="adj3" fmla="val 137375"/>
              <a:gd name="adj4" fmla="val 1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编译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检查</a:t>
            </a:r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3078" name="线形标注 1 7"/>
          <p:cNvSpPr/>
          <p:nvPr/>
        </p:nvSpPr>
        <p:spPr>
          <a:xfrm>
            <a:off x="6858000" y="533400"/>
            <a:ext cx="914400" cy="612775"/>
          </a:xfrm>
          <a:prstGeom prst="borderCallout1">
            <a:avLst>
              <a:gd name="adj1" fmla="val 48602"/>
              <a:gd name="adj2" fmla="val 0"/>
              <a:gd name="adj3" fmla="val 236880"/>
              <a:gd name="adj4" fmla="val -198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上传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开发板</a:t>
            </a:r>
            <a:endParaRPr lang="en-US" altLang="zh-CN" dirty="0">
              <a:latin typeface="Arial" panose="02080604020202020204" pitchFamily="34" charset="0"/>
            </a:endParaRPr>
          </a:p>
        </p:txBody>
      </p:sp>
      <p:sp>
        <p:nvSpPr>
          <p:cNvPr id="3079" name="线形标注 1 8"/>
          <p:cNvSpPr/>
          <p:nvPr/>
        </p:nvSpPr>
        <p:spPr>
          <a:xfrm>
            <a:off x="8001000" y="533400"/>
            <a:ext cx="914400" cy="612775"/>
          </a:xfrm>
          <a:prstGeom prst="borderCallout1">
            <a:avLst>
              <a:gd name="adj1" fmla="val 95866"/>
              <a:gd name="adj2" fmla="val 53333"/>
              <a:gd name="adj3" fmla="val 234389"/>
              <a:gd name="adj4" fmla="val 88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串口监视器</a:t>
            </a:r>
            <a:endParaRPr lang="en-US" altLang="zh-CN" dirty="0">
              <a:latin typeface="Arial" panose="02080604020202020204" pitchFamily="34" charset="0"/>
            </a:endParaRPr>
          </a:p>
        </p:txBody>
      </p:sp>
      <p:sp>
        <p:nvSpPr>
          <p:cNvPr id="3080" name="线形标注 1 9"/>
          <p:cNvSpPr/>
          <p:nvPr/>
        </p:nvSpPr>
        <p:spPr>
          <a:xfrm>
            <a:off x="2667000" y="4800600"/>
            <a:ext cx="914400" cy="381000"/>
          </a:xfrm>
          <a:prstGeom prst="borderCallout1">
            <a:avLst>
              <a:gd name="adj1" fmla="val 48602"/>
              <a:gd name="adj2" fmla="val 93333"/>
              <a:gd name="adj3" fmla="val -106403"/>
              <a:gd name="adj4" fmla="val 46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编辑区</a:t>
            </a:r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3081" name="线形标注 1 10"/>
          <p:cNvSpPr/>
          <p:nvPr/>
        </p:nvSpPr>
        <p:spPr>
          <a:xfrm>
            <a:off x="2667000" y="5562600"/>
            <a:ext cx="914400" cy="914400"/>
          </a:xfrm>
          <a:prstGeom prst="borderCallout1">
            <a:avLst>
              <a:gd name="adj1" fmla="val 48602"/>
              <a:gd name="adj2" fmla="val 93333"/>
              <a:gd name="adj3" fmla="val 79722"/>
              <a:gd name="adj4" fmla="val 21478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检查编译结果反馈</a:t>
            </a:r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itchFamily="2" charset="-122"/>
              </a:rPr>
              <a:t>常用命令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itchFamily="2" charset="-122"/>
              </a:rPr>
              <a:t>文件</a:t>
            </a:r>
            <a:r>
              <a:rPr lang="en-US" altLang="zh-CN" dirty="0">
                <a:ea typeface="宋体" pitchFamily="2" charset="-122"/>
              </a:rPr>
              <a:t>—</a:t>
            </a:r>
            <a:r>
              <a:rPr lang="zh-CN" altLang="en-US" dirty="0">
                <a:ea typeface="宋体" pitchFamily="2" charset="-122"/>
              </a:rPr>
              <a:t>新建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itchFamily="2" charset="-122"/>
              </a:rPr>
              <a:t>文件</a:t>
            </a:r>
            <a:r>
              <a:rPr lang="en-US" altLang="zh-CN" dirty="0">
                <a:ea typeface="宋体" pitchFamily="2" charset="-122"/>
              </a:rPr>
              <a:t>—</a:t>
            </a:r>
            <a:r>
              <a:rPr lang="zh-CN" altLang="en-US" dirty="0">
                <a:ea typeface="宋体" pitchFamily="2" charset="-122"/>
              </a:rPr>
              <a:t>打开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itchFamily="2" charset="-122"/>
              </a:rPr>
              <a:t>工具</a:t>
            </a:r>
            <a:r>
              <a:rPr lang="en-US" altLang="zh-CN" dirty="0">
                <a:ea typeface="宋体" pitchFamily="2" charset="-122"/>
              </a:rPr>
              <a:t>—</a:t>
            </a:r>
            <a:r>
              <a:rPr lang="zh-CN" altLang="en-US" dirty="0">
                <a:ea typeface="宋体" pitchFamily="2" charset="-122"/>
              </a:rPr>
              <a:t>开发板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itchFamily="2" charset="-122"/>
              </a:rPr>
              <a:t>工具</a:t>
            </a:r>
            <a:r>
              <a:rPr lang="en-US" altLang="zh-CN" dirty="0">
                <a:ea typeface="宋体" pitchFamily="2" charset="-122"/>
              </a:rPr>
              <a:t>—</a:t>
            </a:r>
            <a:r>
              <a:rPr lang="zh-CN" altLang="en-US" dirty="0">
                <a:ea typeface="宋体" pitchFamily="2" charset="-122"/>
              </a:rPr>
              <a:t>端口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itchFamily="2" charset="-122"/>
              </a:rPr>
              <a:t>项目</a:t>
            </a:r>
            <a:r>
              <a:rPr lang="en-US" altLang="zh-CN" dirty="0">
                <a:ea typeface="宋体" pitchFamily="2" charset="-122"/>
              </a:rPr>
              <a:t>—</a:t>
            </a:r>
            <a:r>
              <a:rPr lang="zh-CN" altLang="en-US" dirty="0">
                <a:ea typeface="宋体" pitchFamily="2" charset="-122"/>
              </a:rPr>
              <a:t>加载库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itchFamily="2" charset="-122"/>
              </a:rPr>
              <a:t>编译检查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itchFamily="2" charset="-122"/>
              </a:rPr>
              <a:t>上传开发板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itchFamily="2" charset="-122"/>
              </a:rPr>
              <a:t>串口监视器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itchFamily="2" charset="-122"/>
              </a:rPr>
              <a:t>2Arduino</a:t>
            </a:r>
            <a:r>
              <a:rPr lang="zh-CN" altLang="en-US" dirty="0">
                <a:ea typeface="宋体" pitchFamily="2" charset="-122"/>
              </a:rPr>
              <a:t>的第一个程序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ea typeface="宋体" pitchFamily="2" charset="-122"/>
              </a:rPr>
              <a:t>1 </a:t>
            </a:r>
            <a:r>
              <a:rPr lang="zh-CN" altLang="en-US" dirty="0">
                <a:ea typeface="宋体" pitchFamily="2" charset="-122"/>
              </a:rPr>
              <a:t>打开下载的</a:t>
            </a:r>
            <a:r>
              <a:rPr lang="en-US" altLang="zh-CN" dirty="0">
                <a:ea typeface="宋体" pitchFamily="2" charset="-122"/>
              </a:rPr>
              <a:t>blink.ino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2 </a:t>
            </a:r>
            <a:r>
              <a:rPr lang="zh-CN" altLang="en-US" dirty="0">
                <a:ea typeface="宋体" pitchFamily="2" charset="-122"/>
              </a:rPr>
              <a:t>尝试上传代码至开发板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3 </a:t>
            </a:r>
            <a:r>
              <a:rPr lang="zh-CN" altLang="en-US" dirty="0">
                <a:ea typeface="宋体" pitchFamily="2" charset="-122"/>
              </a:rPr>
              <a:t>修改</a:t>
            </a:r>
            <a:r>
              <a:rPr lang="en-US" altLang="zh-CN" dirty="0">
                <a:ea typeface="宋体" pitchFamily="2" charset="-122"/>
              </a:rPr>
              <a:t>delay()</a:t>
            </a:r>
            <a:r>
              <a:rPr lang="zh-CN" altLang="en-US" dirty="0">
                <a:ea typeface="宋体" pitchFamily="2" charset="-122"/>
              </a:rPr>
              <a:t>中的数字在</a:t>
            </a:r>
            <a:r>
              <a:rPr lang="en-US" altLang="zh-CN" dirty="0">
                <a:ea typeface="宋体" pitchFamily="2" charset="-122"/>
              </a:rPr>
              <a:t>10-2000</a:t>
            </a:r>
            <a:r>
              <a:rPr lang="zh-CN" altLang="en-US" dirty="0">
                <a:ea typeface="宋体" pitchFamily="2" charset="-122"/>
              </a:rPr>
              <a:t>之间，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</a:rPr>
              <a:t>      </a:t>
            </a:r>
            <a:r>
              <a:rPr lang="zh-CN" altLang="en-US" dirty="0">
                <a:ea typeface="宋体" pitchFamily="2" charset="-122"/>
              </a:rPr>
              <a:t>再次上传观察变化。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ea typeface="宋体" pitchFamily="2" charset="-122"/>
              </a:rPr>
              <a:t>4 </a:t>
            </a:r>
            <a:r>
              <a:rPr lang="zh-CN" altLang="en-US" dirty="0">
                <a:ea typeface="宋体" pitchFamily="2" charset="-122"/>
              </a:rPr>
              <a:t>在终端中输入以下代码开启端口权限：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</a:rPr>
              <a:t>       sudo … chmod … 666 … /dev/</a:t>
            </a:r>
            <a:r>
              <a:rPr lang="zh-CN" altLang="en-US" dirty="0">
                <a:ea typeface="宋体" pitchFamily="2" charset="-122"/>
              </a:rPr>
              <a:t>端口号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</a:rPr>
              <a:t>      </a:t>
            </a:r>
            <a:r>
              <a:rPr lang="zh-CN" altLang="en-US" dirty="0">
                <a:ea typeface="宋体" pitchFamily="2" charset="-122"/>
              </a:rPr>
              <a:t>回车后，输入操作密码，开启端口。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5 </a:t>
            </a:r>
            <a:r>
              <a:rPr lang="zh-CN" altLang="en-US" dirty="0">
                <a:ea typeface="宋体" pitchFamily="2" charset="-122"/>
              </a:rPr>
              <a:t>写入第一个程序“</a:t>
            </a:r>
            <a:r>
              <a:rPr lang="en-US" altLang="zh-CN" dirty="0">
                <a:ea typeface="宋体" pitchFamily="2" charset="-122"/>
              </a:rPr>
              <a:t>blink</a:t>
            </a:r>
            <a:r>
              <a:rPr lang="zh-CN" altLang="en-US" dirty="0">
                <a:ea typeface="宋体" pitchFamily="2" charset="-122"/>
              </a:rPr>
              <a:t>”。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itchFamily="2" charset="-122"/>
              </a:rPr>
              <a:t>3Arduino</a:t>
            </a:r>
            <a:r>
              <a:rPr lang="zh-CN" altLang="en-US" dirty="0">
                <a:ea typeface="宋体" pitchFamily="2" charset="-122"/>
              </a:rPr>
              <a:t>开发板的认识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71" name="内容占位符 3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1 </a:t>
            </a:r>
            <a:r>
              <a:rPr lang="zh-CN" altLang="en-US" dirty="0"/>
              <a:t>观察图片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172" name="图片 4" descr="微信图片_201809050947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219200"/>
            <a:ext cx="3581400" cy="535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线形标注 1 6"/>
          <p:cNvSpPr/>
          <p:nvPr/>
        </p:nvSpPr>
        <p:spPr>
          <a:xfrm>
            <a:off x="1752600" y="2819400"/>
            <a:ext cx="914400" cy="612775"/>
          </a:xfrm>
          <a:prstGeom prst="borderCallout1">
            <a:avLst>
              <a:gd name="adj1" fmla="val 50046"/>
              <a:gd name="adj2" fmla="val 99731"/>
              <a:gd name="adj3" fmla="val 143796"/>
              <a:gd name="adj4" fmla="val 31812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供电与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接地</a:t>
            </a:r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7174" name="线形标注 1 7"/>
          <p:cNvSpPr/>
          <p:nvPr/>
        </p:nvSpPr>
        <p:spPr>
          <a:xfrm>
            <a:off x="685800" y="3733800"/>
            <a:ext cx="2209800" cy="1676400"/>
          </a:xfrm>
          <a:prstGeom prst="borderCallout1">
            <a:avLst>
              <a:gd name="adj1" fmla="val 50046"/>
              <a:gd name="adj2" fmla="val 100042"/>
              <a:gd name="adj3" fmla="val 25981"/>
              <a:gd name="adj4" fmla="val 18271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模拟模拟信号端口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80604020202020204" pitchFamily="34" charset="0"/>
              </a:rPr>
              <a:t>pwm</a:t>
            </a:r>
            <a:r>
              <a:rPr lang="zh-CN" altLang="en-US" dirty="0">
                <a:latin typeface="Arial" panose="02080604020202020204" pitchFamily="34" charset="0"/>
              </a:rPr>
              <a:t>信号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脉冲宽度调制信号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的输入</a:t>
            </a:r>
            <a:r>
              <a:rPr lang="en-US" altLang="zh-CN" dirty="0">
                <a:latin typeface="Arial" panose="02080604020202020204" pitchFamily="34" charset="0"/>
              </a:rPr>
              <a:t>analogRead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80604020202020204" pitchFamily="34" charset="0"/>
              </a:rPr>
              <a:t>0-5</a:t>
            </a:r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7175" name="线形标注 1 8"/>
          <p:cNvSpPr/>
          <p:nvPr/>
        </p:nvSpPr>
        <p:spPr>
          <a:xfrm>
            <a:off x="609600" y="5867400"/>
            <a:ext cx="2209800" cy="609600"/>
          </a:xfrm>
          <a:prstGeom prst="borderCallout1">
            <a:avLst>
              <a:gd name="adj1" fmla="val 50046"/>
              <a:gd name="adj2" fmla="val 100042"/>
              <a:gd name="adj3" fmla="val -293375"/>
              <a:gd name="adj4" fmla="val 18404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数字信号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80604020202020204" pitchFamily="34" charset="0"/>
              </a:rPr>
              <a:t>14-19</a:t>
            </a:r>
            <a:endParaRPr lang="en-US" altLang="zh-CN" dirty="0">
              <a:latin typeface="Arial" panose="02080604020202020204" pitchFamily="34" charset="0"/>
            </a:endParaRPr>
          </a:p>
        </p:txBody>
      </p:sp>
      <p:sp>
        <p:nvSpPr>
          <p:cNvPr id="7176" name="线形标注 1 9"/>
          <p:cNvSpPr/>
          <p:nvPr/>
        </p:nvSpPr>
        <p:spPr>
          <a:xfrm>
            <a:off x="7239000" y="2286000"/>
            <a:ext cx="1676400" cy="612775"/>
          </a:xfrm>
          <a:prstGeom prst="borderCallout1">
            <a:avLst>
              <a:gd name="adj1" fmla="val 45231"/>
              <a:gd name="adj2" fmla="val -1880"/>
              <a:gd name="adj3" fmla="val 216014"/>
              <a:gd name="adj4" fmla="val -8906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数字信号端口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80604020202020204" pitchFamily="34" charset="0"/>
              </a:rPr>
              <a:t>0-13</a:t>
            </a:r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7177" name="线形标注 1 10"/>
          <p:cNvSpPr/>
          <p:nvPr/>
        </p:nvSpPr>
        <p:spPr>
          <a:xfrm>
            <a:off x="7239000" y="3352800"/>
            <a:ext cx="1676400" cy="1828800"/>
          </a:xfrm>
          <a:prstGeom prst="borderCallout1">
            <a:avLst>
              <a:gd name="adj1" fmla="val 45231"/>
              <a:gd name="adj2" fmla="val -1880"/>
              <a:gd name="adj3" fmla="val 25778"/>
              <a:gd name="adj4" fmla="val -9082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模拟信号端口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zh-CN" altLang="en-US" dirty="0">
                <a:latin typeface="Arial" panose="02080604020202020204" pitchFamily="34" charset="0"/>
              </a:rPr>
              <a:t>的输出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80604020202020204" pitchFamily="34" charset="0"/>
              </a:rPr>
              <a:t>analogWrite</a:t>
            </a:r>
            <a:endParaRPr lang="en-US" altLang="zh-CN" dirty="0">
              <a:latin typeface="Arial" panose="0208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80604020202020204" pitchFamily="34" charset="0"/>
              </a:rPr>
              <a:t>3,5,6,9,10,11</a:t>
            </a:r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代码书写规范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195" name="内容占位符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ea typeface="宋体" pitchFamily="2" charset="-122"/>
              </a:rPr>
              <a:t>1 </a:t>
            </a:r>
            <a:r>
              <a:rPr lang="zh-CN" altLang="en-US" dirty="0">
                <a:ea typeface="宋体" pitchFamily="2" charset="-122"/>
              </a:rPr>
              <a:t>代码开头用</a:t>
            </a:r>
            <a:r>
              <a:rPr lang="en-US" altLang="zh-CN" dirty="0">
                <a:ea typeface="宋体" pitchFamily="2" charset="-122"/>
              </a:rPr>
              <a:t>/*</a:t>
            </a:r>
            <a:r>
              <a:rPr lang="zh-CN" altLang="en-US" dirty="0">
                <a:ea typeface="宋体" pitchFamily="2" charset="-122"/>
              </a:rPr>
              <a:t>。。。。。*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说明代码功能，版权，开发时间等。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2 </a:t>
            </a:r>
            <a:r>
              <a:rPr lang="zh-CN" altLang="en-US" dirty="0">
                <a:ea typeface="宋体" pitchFamily="2" charset="-122"/>
              </a:rPr>
              <a:t>每段代码后用</a:t>
            </a:r>
            <a:r>
              <a:rPr lang="en-US" altLang="zh-CN" dirty="0">
                <a:ea typeface="宋体" pitchFamily="2" charset="-122"/>
              </a:rPr>
              <a:t>//</a:t>
            </a:r>
            <a:r>
              <a:rPr lang="zh-CN" altLang="en-US" dirty="0">
                <a:ea typeface="宋体" pitchFamily="2" charset="-122"/>
              </a:rPr>
              <a:t>标注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3 </a:t>
            </a:r>
            <a:r>
              <a:rPr lang="zh-CN" altLang="en-US" dirty="0">
                <a:ea typeface="宋体" pitchFamily="2" charset="-122"/>
              </a:rPr>
              <a:t>看示例</a:t>
            </a:r>
            <a:r>
              <a:rPr lang="en-US" altLang="zh-CN" dirty="0">
                <a:ea typeface="宋体" pitchFamily="2" charset="-122"/>
              </a:rPr>
              <a:t>blink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5</a:t>
            </a:r>
            <a:r>
              <a:rPr lang="zh-CN" altLang="en-US" dirty="0"/>
              <a:t>常用函数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174115"/>
            <a:ext cx="8229600" cy="545592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int a</a:t>
            </a:r>
            <a:r>
              <a:rPr lang="zh-CN" altLang="en-US" dirty="0"/>
              <a:t>；</a:t>
            </a:r>
            <a:r>
              <a:rPr lang="en-US" altLang="zh-CN" dirty="0"/>
              <a:t> //</a:t>
            </a:r>
            <a:r>
              <a:rPr lang="zh-CN" altLang="en-US" dirty="0"/>
              <a:t>定义变量</a:t>
            </a:r>
            <a:r>
              <a:rPr lang="en-US" altLang="zh-CN" dirty="0"/>
              <a:t>a</a:t>
            </a:r>
            <a:r>
              <a:rPr lang="zh-CN" altLang="en-US" dirty="0"/>
              <a:t>为整数变量。</a:t>
            </a:r>
            <a:endParaRPr lang="en-US" altLang="zh-CN" dirty="0"/>
          </a:p>
          <a:p>
            <a:r>
              <a:rPr lang="en-US" altLang="zh-CN" dirty="0"/>
              <a:t>Int a=13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定义整数变量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13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pinMode(</a:t>
            </a:r>
            <a:r>
              <a:rPr lang="zh-CN" altLang="en-US" dirty="0"/>
              <a:t>数字，</a:t>
            </a:r>
            <a:r>
              <a:rPr lang="en-US" altLang="zh-CN" dirty="0"/>
              <a:t>OUTPUT)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pinMode(</a:t>
            </a:r>
            <a:r>
              <a:rPr lang="zh-CN" altLang="en-US" dirty="0"/>
              <a:t>数字，</a:t>
            </a:r>
            <a:r>
              <a:rPr lang="en-US" altLang="zh-CN" dirty="0"/>
              <a:t>INPUT)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digitalWrite(</a:t>
            </a:r>
            <a:r>
              <a:rPr lang="zh-CN" altLang="en-US" dirty="0"/>
              <a:t>数字</a:t>
            </a:r>
            <a:r>
              <a:rPr lang="en-US" altLang="zh-CN" dirty="0"/>
              <a:t>,LOW)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ea typeface="宋体" charset="0"/>
                <a:sym typeface="+mn-ea"/>
              </a:rPr>
              <a:t>   或者</a:t>
            </a:r>
            <a:r>
              <a:rPr lang="en-US" altLang="zh-CN" dirty="0">
                <a:sym typeface="+mn-ea"/>
              </a:rPr>
              <a:t>digitalWrite(</a:t>
            </a:r>
            <a:r>
              <a:rPr lang="zh-CN" altLang="en-US" dirty="0">
                <a:sym typeface="+mn-ea"/>
              </a:rPr>
              <a:t>数字</a:t>
            </a:r>
            <a:r>
              <a:rPr lang="en-US" altLang="zh-CN" dirty="0">
                <a:sym typeface="+mn-ea"/>
              </a:rPr>
              <a:t>,0)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en-US" altLang="zh-CN" dirty="0"/>
              <a:t>digitalWrite(</a:t>
            </a:r>
            <a:r>
              <a:rPr lang="zh-CN" altLang="en-US" dirty="0"/>
              <a:t>数字</a:t>
            </a:r>
            <a:r>
              <a:rPr lang="en-US" altLang="zh-CN" dirty="0"/>
              <a:t>,HIGH)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ea typeface="宋体" charset="0"/>
                <a:sym typeface="+mn-ea"/>
              </a:rPr>
              <a:t>   或者</a:t>
            </a:r>
            <a:r>
              <a:rPr lang="en-US" altLang="zh-CN" dirty="0">
                <a:sym typeface="+mn-ea"/>
              </a:rPr>
              <a:t>digitalWrite(</a:t>
            </a:r>
            <a:r>
              <a:rPr lang="zh-CN" altLang="en-US" dirty="0">
                <a:sym typeface="+mn-ea"/>
              </a:rPr>
              <a:t>数字</a:t>
            </a:r>
            <a:r>
              <a:rPr lang="en-US" altLang="zh-CN" dirty="0">
                <a:sym typeface="+mn-ea"/>
              </a:rPr>
              <a:t>,1)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en-US" altLang="zh-CN" dirty="0"/>
              <a:t>digitalRead(</a:t>
            </a:r>
            <a:r>
              <a:rPr lang="zh-CN" altLang="en-US" dirty="0"/>
              <a:t>数字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WPS 演示</Application>
  <PresentationFormat>全屏显示(4:3)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Droid Sans Fallback</vt:lpstr>
      <vt:lpstr>DejaVu Sans</vt:lpstr>
      <vt:lpstr>微软雅黑</vt:lpstr>
      <vt:lpstr>宋体</vt:lpstr>
      <vt:lpstr>Arial Unicode MS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qilu</dc:creator>
  <cp:lastModifiedBy>hw</cp:lastModifiedBy>
  <cp:revision>42</cp:revision>
  <dcterms:created xsi:type="dcterms:W3CDTF">2018-09-10T04:08:30Z</dcterms:created>
  <dcterms:modified xsi:type="dcterms:W3CDTF">2018-09-10T04:08:30Z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2052-10.1.0.6634</vt:lpwstr>
  </property>
</Properties>
</file>