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8" r:id="rId4"/>
    <p:sldId id="306" r:id="rId5"/>
    <p:sldId id="307" r:id="rId6"/>
    <p:sldId id="308" r:id="rId7"/>
    <p:sldId id="309" r:id="rId8"/>
    <p:sldId id="311" r:id="rId9"/>
    <p:sldId id="302" r:id="rId10"/>
  </p:sldIdLst>
  <p:sldSz cx="9144000" cy="5145405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5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r="-7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4686300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7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7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323"/>
            <a:ext cx="3655181" cy="61816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775"/>
            <a:ext cx="3655181" cy="2644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323"/>
            <a:ext cx="3673182" cy="61816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775"/>
            <a:ext cx="3673182" cy="2644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3124012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3028"/>
            <a:ext cx="4629150" cy="405438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3124012" cy="285975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1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91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5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5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323"/>
            <a:ext cx="3655181" cy="61816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775"/>
            <a:ext cx="3655181" cy="2644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323"/>
            <a:ext cx="3673182" cy="61816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775"/>
            <a:ext cx="3673182" cy="2644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3124012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3028"/>
            <a:ext cx="4629150" cy="405438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3124012" cy="285975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"/>
          <p:cNvPicPr>
            <a:picLocks noChangeAspect="1"/>
          </p:cNvPicPr>
          <p:nvPr/>
        </p:nvPicPr>
        <p:blipFill>
          <a:blip r:embed="rId12">
            <a:lum bright="70001" contrast="-70000"/>
          </a:blip>
          <a:stretch>
            <a:fillRect/>
          </a:stretch>
        </p:blipFill>
        <p:spPr>
          <a:xfrm>
            <a:off x="0" y="1588"/>
            <a:ext cx="9144000" cy="5141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4686300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						</a:t>
            </a:r>
            <a:endParaRPr lang="en-US" altLang="zh-CN" sz="4000"/>
          </a:p>
          <a:p>
            <a:pPr marL="0" indent="0" algn="ctr">
              <a:buNone/>
            </a:pPr>
            <a:r>
              <a:rPr lang="zh-CN" altLang="en-US" sz="4000"/>
              <a:t>项目答辩</a:t>
            </a:r>
            <a:endParaRPr lang="zh-CN" altLang="en-US" sz="40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			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						</a:t>
            </a:r>
            <a:r>
              <a:rPr lang="zh-CN" altLang="zh-CN" sz="2800"/>
              <a:t>沈明</a:t>
            </a:r>
            <a:endParaRPr lang="zh-CN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自我介绍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姓名：沈明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家乡：河南省焦作市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毕业时间：</a:t>
            </a:r>
            <a:r>
              <a:rPr lang="en-US" altLang="zh-CN"/>
              <a:t>2015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毕业学校：河南理工大学</a:t>
            </a: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专业：计算机科学与技术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>
              <a:buNone/>
            </a:pPr>
            <a:r>
              <a:rPr lang="zh-CN"/>
              <a:t>项目概要：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本项目主要包括以下页面及功能效果：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首页</a:t>
            </a:r>
            <a:r>
              <a:rPr lang="en-US" altLang="zh-CN"/>
              <a:t>(index.html)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800"/>
              <a:t>小广告轮播图，</a:t>
            </a:r>
            <a:r>
              <a:rPr lang="en-US" altLang="zh-CN" sz="1800"/>
              <a:t>banner</a:t>
            </a:r>
            <a:r>
              <a:rPr lang="zh-CN" altLang="en-US" sz="1800"/>
              <a:t>轮播图，二级导航菜单，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选项卡，左右按钮轮播图，图片放大效果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/>
              <a:t>	2.</a:t>
            </a:r>
            <a:r>
              <a:rPr lang="zh-CN" altLang="zh-CN"/>
              <a:t>用户</a:t>
            </a:r>
            <a:r>
              <a:rPr lang="zh-CN" altLang="en-US"/>
              <a:t>注册页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    2.1</a:t>
            </a:r>
            <a:r>
              <a:rPr lang="zh-CN" altLang="zh-CN"/>
              <a:t>手机注册页</a:t>
            </a:r>
            <a:r>
              <a:rPr lang="en-US" altLang="zh-CN">
                <a:sym typeface="+mn-ea"/>
              </a:rPr>
              <a:t>(userRegist.html)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       2.2</a:t>
            </a:r>
            <a:r>
              <a:rPr lang="zh-CN" altLang="zh-CN"/>
              <a:t>邮箱注册页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userRegist_email.html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 sz="1800"/>
              <a:t>表单验证，表单提交及信息存储</a:t>
            </a: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	3.</a:t>
            </a:r>
            <a:r>
              <a:rPr lang="zh-CN" altLang="en-US">
                <a:sym typeface="+mn-ea"/>
              </a:rPr>
              <a:t>用户</a:t>
            </a:r>
            <a:r>
              <a:rPr lang="zh-CN" altLang="zh-CN">
                <a:sym typeface="+mn-ea"/>
              </a:rPr>
              <a:t>登录页</a:t>
            </a:r>
            <a:r>
              <a:rPr lang="en-US" altLang="zh-CN">
                <a:sym typeface="+mn-ea"/>
              </a:rPr>
              <a:t>(userLogin.html)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/>
              <a:t>	</a:t>
            </a:r>
            <a:r>
              <a:rPr lang="zh-CN" altLang="en-US" sz="1800"/>
              <a:t>登录状态操作</a:t>
            </a:r>
            <a:r>
              <a:rPr lang="en-US" altLang="zh-CN" sz="1800"/>
              <a:t>,</a:t>
            </a:r>
            <a:r>
              <a:rPr lang="zh-CN" altLang="en-US" sz="1800"/>
              <a:t>登录条件判断</a:t>
            </a:r>
            <a:endParaRPr lang="zh-CN" altLang="en-US" sz="1800"/>
          </a:p>
          <a:p>
            <a:pPr marL="0" indent="0">
              <a:buNone/>
            </a:pPr>
            <a:r>
              <a:rPr lang="en-US" altLang="en-US"/>
              <a:t>	4.</a:t>
            </a:r>
            <a:r>
              <a:rPr lang="zh-CN" altLang="en-US"/>
              <a:t>商品列表页</a:t>
            </a:r>
            <a:r>
              <a:rPr lang="en-US" altLang="en-US"/>
              <a:t>(proCategoryList.html)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 sz="1800"/>
              <a:t>折叠菜单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/>
              <a:t>	5.</a:t>
            </a:r>
            <a:r>
              <a:rPr lang="zh-CN" altLang="en-US"/>
              <a:t>商品详情页</a:t>
            </a:r>
            <a:r>
              <a:rPr lang="en-US" altLang="en-US"/>
              <a:t>(proDetail.html)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 sz="1800"/>
              <a:t>放大镜效果，选项卡切换，立即购买，加入购物车，收藏</a:t>
            </a:r>
            <a:endParaRPr lang="zh-CN" altLang="en-US" sz="1800"/>
          </a:p>
          <a:p>
            <a:pPr marL="0" indent="0">
              <a:buNone/>
            </a:pPr>
            <a:r>
              <a:rPr lang="en-US" altLang="en-US" sz="1800"/>
              <a:t>	</a:t>
            </a:r>
            <a:r>
              <a:rPr lang="en-US" altLang="en-US"/>
              <a:t>6.</a:t>
            </a:r>
            <a:r>
              <a:rPr lang="zh-CN" altLang="en-US"/>
              <a:t>购物车页</a:t>
            </a:r>
            <a:r>
              <a:rPr lang="en-US" altLang="en-US"/>
              <a:t>(shoppingCart.html)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 sz="1800"/>
              <a:t>购物状态操作，数量输入框判断，全选选择，数据计算，删除操作</a:t>
            </a: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>
              <a:buNone/>
            </a:pPr>
            <a:r>
              <a:rPr lang="en-US"/>
              <a:t>	7.</a:t>
            </a:r>
            <a:r>
              <a:rPr lang="zh-CN"/>
              <a:t>提交订单页</a:t>
            </a:r>
            <a:r>
              <a:rPr lang="en-US"/>
              <a:t>(proOrder.html)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zh-CN" sz="1800"/>
              <a:t>收货人信息填写，配送清单获取，数据获取</a:t>
            </a:r>
            <a:endParaRPr lang="zh-CN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/>
              <a:t>8.</a:t>
            </a:r>
            <a:r>
              <a:rPr lang="zh-CN" altLang="zh-CN"/>
              <a:t>付款页</a:t>
            </a:r>
            <a:r>
              <a:rPr lang="en-US" altLang="zh-CN"/>
              <a:t>(proPay.html)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 sz="1800"/>
              <a:t>数据获取，支付方式获取，模态窗口弹出，倒计时跳转</a:t>
            </a:r>
            <a:endParaRPr lang="zh-CN" altLang="zh-CN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/>
              <a:t>9.</a:t>
            </a:r>
            <a:r>
              <a:rPr lang="zh-CN" altLang="zh-CN"/>
              <a:t>个人中心页</a:t>
            </a:r>
            <a:r>
              <a:rPr lang="en-US" altLang="zh-CN"/>
              <a:t>(user.html)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 sz="1800"/>
              <a:t>我的订单栏：</a:t>
            </a:r>
            <a:endParaRPr lang="zh-CN" altLang="zh-CN" sz="1800"/>
          </a:p>
          <a:p>
            <a:pPr marL="0" indent="0">
              <a:buNone/>
            </a:pPr>
            <a:r>
              <a:rPr lang="en-US" altLang="zh-CN" sz="1800"/>
              <a:t>		</a:t>
            </a:r>
            <a:r>
              <a:rPr lang="zh-CN" altLang="en-US" sz="1800"/>
              <a:t>订单获取，支付状态显示。</a:t>
            </a:r>
            <a:endParaRPr lang="en-US" altLang="zh-CN" sz="1800"/>
          </a:p>
          <a:p>
            <a:pPr marL="0" indent="0">
              <a:buNone/>
            </a:pPr>
            <a:r>
              <a:rPr lang="en-US" altLang="en-US" sz="1800"/>
              <a:t>	</a:t>
            </a:r>
            <a:r>
              <a:rPr lang="zh-CN" altLang="en-US" sz="1800"/>
              <a:t>我的收藏栏：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</a:t>
            </a:r>
            <a:r>
              <a:rPr lang="zh-CN" altLang="en-US" sz="1800"/>
              <a:t>收藏获取。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密码修改，收货地址管理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440055"/>
            <a:ext cx="8229600" cy="4156710"/>
          </a:xfrm>
        </p:spPr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我的收获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8193"/>
          <p:cNvSpPr/>
          <p:nvPr/>
        </p:nvSpPr>
        <p:spPr>
          <a:xfrm>
            <a:off x="0" y="3077210"/>
            <a:ext cx="9144000" cy="2085975"/>
          </a:xfrm>
          <a:prstGeom prst="rect">
            <a:avLst/>
          </a:prstGeom>
          <a:solidFill>
            <a:srgbClr val="99CCFF">
              <a:alpha val="62999"/>
            </a:srgbClr>
          </a:solidFill>
          <a:ln w="9525">
            <a:noFill/>
            <a:miter/>
          </a:ln>
        </p:spPr>
        <p:txBody>
          <a:bodyPr wrap="none" anchor="ctr"/>
          <a:p>
            <a:pPr lvl="0" algn="ctr" eaLnBrk="1" latinLnBrk="0" hangingPunct="1"/>
            <a:endParaRPr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396875" y="1060450"/>
            <a:ext cx="5762625" cy="7556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6000" b="1" i="1" dirty="0">
                <a:solidFill>
                  <a:srgbClr val="5F5F5F"/>
                </a:solidFill>
                <a:latin typeface="Arial" charset="0"/>
                <a:ea typeface="微软雅黑" pitchFamily="2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Arial" charset="0"/>
                <a:ea typeface="微软雅黑" pitchFamily="2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latin typeface="Arial" charset="0"/>
              <a:ea typeface="微软雅黑" pitchFamily="2" charset="-122"/>
            </a:endParaRPr>
          </a:p>
        </p:txBody>
      </p:sp>
      <p:sp>
        <p:nvSpPr>
          <p:cNvPr id="8196" name="TextBox 5"/>
          <p:cNvSpPr/>
          <p:nvPr/>
        </p:nvSpPr>
        <p:spPr>
          <a:xfrm>
            <a:off x="323850" y="3328988"/>
            <a:ext cx="3455988" cy="5715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/>
            <a:r>
              <a:rPr lang="zh-CN" altLang="en-US" sz="4400" dirty="0">
                <a:solidFill>
                  <a:srgbClr val="5F5F5F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8197" name="TextBox 6"/>
          <p:cNvSpPr/>
          <p:nvPr/>
        </p:nvSpPr>
        <p:spPr>
          <a:xfrm>
            <a:off x="396875" y="3978275"/>
            <a:ext cx="2693988" cy="2730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latin typeface="Mistral" pitchFamily="2" charset="0"/>
                <a:ea typeface="宋体" charset="-122"/>
                <a:sym typeface="Mistral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itchFamily="2" charset="0"/>
              <a:ea typeface="宋体" charset="-122"/>
              <a:sym typeface="Mistral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Kingsoft Office WPP</Application>
  <PresentationFormat>自定义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默认设计模板</vt:lpstr>
      <vt:lpstr>默认设计模板_2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</cp:lastModifiedBy>
  <cp:revision>20</cp:revision>
  <dcterms:created xsi:type="dcterms:W3CDTF">2011-03-20T06:54:00Z</dcterms:created>
  <dcterms:modified xsi:type="dcterms:W3CDTF">2016-03-07T02:46:50Z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