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3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CC"/>
    <a:srgbClr val="FF9966"/>
    <a:srgbClr val="FFFFCC"/>
    <a:srgbClr val="FFCC66"/>
    <a:srgbClr val="99CCFF"/>
    <a:srgbClr val="5F5F5F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B1F88-7B78-45BD-8FC6-B420F22E2A1F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CE148-F8D2-4D54-B2F3-A5E08CC18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A23EB-EF64-4B7C-9FE7-C2E691476D3E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45A44-9238-4DC9-81A6-F95580E84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7868-978E-4DFF-AF43-284B45BE6039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FBFE-D96C-4059-9954-F55ACA421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54E18-25E1-4D79-98C2-070F9D4D0163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DB66-A691-4BE9-994F-BE56CF258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46572-EA87-47D9-BFF6-AA264FFAFA35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DB289-4924-4549-AB52-5FF72631B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A5D4A-8E8B-43C3-8050-5BD334C63FE4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24A-6B5A-47C9-B873-ACE17A173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F0247-D50B-420A-A862-879E39866B22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20BAE-C559-4C8D-8B90-A6258BC3B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55B-8CE0-4CDA-977B-0E3729C146A8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0B4F6-3E68-4FFE-8C43-CE304F53F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ABE41-DE9E-4D76-AAED-C9BADD9815D5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F606A-D492-4F76-878D-4E7D992E6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834AE-0A27-4C34-BFE3-7150DCCCB638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DB461-CCA6-4072-80CA-7A8FEDADF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0960-8791-4C9B-BD4E-BAFD1952999C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01277-838A-4AEB-934C-79285C4DF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803504-97CD-4B93-AF7E-3607A7B593CA}" type="datetimeFigureOut">
              <a:rPr lang="en-US"/>
              <a:pPr>
                <a:defRPr/>
              </a:pPr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C2EAB0-3689-4DB3-8B85-178322A1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RedSky: cloud technologies</a:t>
            </a:r>
            <a:br>
              <a:rPr lang="en-US" sz="3600" smtClean="0"/>
            </a:br>
            <a:r>
              <a:rPr lang="en-US" sz="3600" smtClean="0"/>
              <a:t>for advanced sensor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3962400" y="4572000"/>
            <a:ext cx="914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9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OpenFlow in RedSky: speed</a:t>
            </a:r>
          </a:p>
        </p:txBody>
      </p:sp>
      <p:sp>
        <p:nvSpPr>
          <p:cNvPr id="4" name="Oval 3"/>
          <p:cNvSpPr/>
          <p:nvPr/>
        </p:nvSpPr>
        <p:spPr>
          <a:xfrm>
            <a:off x="5537200" y="5567363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867400" y="518160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674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19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911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0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293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38600" y="365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9530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2" name="Oval 3"/>
          <p:cNvSpPr/>
          <p:nvPr/>
        </p:nvSpPr>
        <p:spPr>
          <a:xfrm>
            <a:off x="63246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virtual</a:t>
            </a:r>
            <a:br>
              <a:rPr lang="en-US" sz="1200">
                <a:solidFill>
                  <a:schemeClr val="tx1"/>
                </a:solidFill>
                <a:cs typeface="Arial" charset="0"/>
              </a:rPr>
            </a:br>
            <a:r>
              <a:rPr lang="en-US" sz="1200">
                <a:solidFill>
                  <a:schemeClr val="tx1"/>
                </a:solidFill>
                <a:cs typeface="Arial" charset="0"/>
              </a:rPr>
              <a:t>device</a:t>
            </a:r>
          </a:p>
        </p:txBody>
      </p:sp>
      <p:sp>
        <p:nvSpPr>
          <p:cNvPr id="3" name="Oval 3"/>
          <p:cNvSpPr/>
          <p:nvPr/>
        </p:nvSpPr>
        <p:spPr>
          <a:xfrm>
            <a:off x="47244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cxnSp>
        <p:nvCxnSpPr>
          <p:cNvPr id="5" name="Straight Arrow Connector 78"/>
          <p:cNvCxnSpPr/>
          <p:nvPr/>
        </p:nvCxnSpPr>
        <p:spPr>
          <a:xfrm flipV="1">
            <a:off x="51816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8"/>
          <p:cNvCxnSpPr/>
          <p:nvPr/>
        </p:nvCxnSpPr>
        <p:spPr>
          <a:xfrm flipV="1">
            <a:off x="66294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/>
          <p:cNvCxnSpPr/>
          <p:nvPr/>
        </p:nvCxnSpPr>
        <p:spPr>
          <a:xfrm>
            <a:off x="4038600" y="4800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9"/>
          <p:cNvSpPr/>
          <p:nvPr/>
        </p:nvSpPr>
        <p:spPr>
          <a:xfrm>
            <a:off x="20574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9" name="Rounded Rectangle 29"/>
          <p:cNvSpPr/>
          <p:nvPr/>
        </p:nvSpPr>
        <p:spPr>
          <a:xfrm>
            <a:off x="2057400" y="3429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1" name="Rounded Rectangle 29"/>
          <p:cNvSpPr/>
          <p:nvPr/>
        </p:nvSpPr>
        <p:spPr>
          <a:xfrm>
            <a:off x="49530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752600"/>
            <a:ext cx="322738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replicated cloud storage / distribution systems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Straight Arrow Connector 33"/>
          <p:cNvCxnSpPr/>
          <p:nvPr/>
        </p:nvCxnSpPr>
        <p:spPr>
          <a:xfrm flipV="1">
            <a:off x="30480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3"/>
          <p:cNvCxnSpPr/>
          <p:nvPr/>
        </p:nvCxnSpPr>
        <p:spPr>
          <a:xfrm flipV="1">
            <a:off x="58674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9"/>
          <p:cNvSpPr/>
          <p:nvPr/>
        </p:nvSpPr>
        <p:spPr>
          <a:xfrm>
            <a:off x="20574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cxnSp>
        <p:nvCxnSpPr>
          <p:cNvPr id="15" name="Straight Arrow Connector 33"/>
          <p:cNvCxnSpPr/>
          <p:nvPr/>
        </p:nvCxnSpPr>
        <p:spPr>
          <a:xfrm flipV="1">
            <a:off x="30480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5"/>
          <p:cNvCxnSpPr/>
          <p:nvPr/>
        </p:nvCxnSpPr>
        <p:spPr>
          <a:xfrm flipV="1">
            <a:off x="2590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9"/>
          <p:cNvSpPr/>
          <p:nvPr/>
        </p:nvSpPr>
        <p:spPr>
          <a:xfrm>
            <a:off x="24384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42"/>
          <p:cNvSpPr/>
          <p:nvPr/>
        </p:nvSpPr>
        <p:spPr>
          <a:xfrm>
            <a:off x="28575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43"/>
          <p:cNvSpPr/>
          <p:nvPr/>
        </p:nvSpPr>
        <p:spPr>
          <a:xfrm>
            <a:off x="32766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52"/>
          <p:cNvCxnSpPr/>
          <p:nvPr/>
        </p:nvCxnSpPr>
        <p:spPr>
          <a:xfrm>
            <a:off x="4038600" y="2590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5486400"/>
            <a:ext cx="3429000" cy="590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redundant copies of data routed over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independent paths can reduce latency</a:t>
            </a:r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rot="5400000" flipH="1">
            <a:off x="2095500" y="4229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 rot="5400000" flipH="1">
            <a:off x="2095500" y="3086100"/>
            <a:ext cx="533400" cy="0"/>
          </a:xfrm>
          <a:prstGeom prst="line">
            <a:avLst/>
          </a:prstGeom>
          <a:noFill/>
          <a:ln w="50800" cap="rnd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ounded Rectangle 29"/>
          <p:cNvSpPr/>
          <p:nvPr/>
        </p:nvSpPr>
        <p:spPr>
          <a:xfrm>
            <a:off x="4953000" y="3429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rot="5400000" flipH="1">
            <a:off x="6210300" y="4229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rot="5400000" flipH="1">
            <a:off x="6210300" y="3086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5400000" flipH="1">
            <a:off x="6210300" y="1943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9"/>
          <p:cNvSpPr txBox="1"/>
          <p:nvPr/>
        </p:nvSpPr>
        <p:spPr>
          <a:xfrm>
            <a:off x="457200" y="2971800"/>
            <a:ext cx="1828800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  <a:latin typeface="Calibri" pitchFamily="34" charset="0"/>
              </a:rPr>
              <a:t>network congestion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rot="5400000" flipH="1">
            <a:off x="2095500" y="1943100"/>
            <a:ext cx="533400" cy="0"/>
          </a:xfrm>
          <a:prstGeom prst="line">
            <a:avLst/>
          </a:prstGeom>
          <a:noFill/>
          <a:ln w="50800" cap="rnd">
            <a:solidFill>
              <a:srgbClr val="C0C0C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>
            <a:off x="3962400" y="4572000"/>
            <a:ext cx="914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3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OpenFlow in RedSky: reliability</a:t>
            </a:r>
          </a:p>
        </p:txBody>
      </p:sp>
      <p:sp>
        <p:nvSpPr>
          <p:cNvPr id="4" name="Oval 3"/>
          <p:cNvSpPr/>
          <p:nvPr/>
        </p:nvSpPr>
        <p:spPr>
          <a:xfrm>
            <a:off x="5537200" y="5567363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867400" y="518160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674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19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911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0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293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38600" y="365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9530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2" name="Oval 3"/>
          <p:cNvSpPr/>
          <p:nvPr/>
        </p:nvSpPr>
        <p:spPr>
          <a:xfrm>
            <a:off x="63246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virtual</a:t>
            </a:r>
            <a:br>
              <a:rPr lang="en-US" sz="1200">
                <a:solidFill>
                  <a:schemeClr val="tx1"/>
                </a:solidFill>
                <a:cs typeface="Arial" charset="0"/>
              </a:rPr>
            </a:br>
            <a:r>
              <a:rPr lang="en-US" sz="1200">
                <a:solidFill>
                  <a:schemeClr val="tx1"/>
                </a:solidFill>
                <a:cs typeface="Arial" charset="0"/>
              </a:rPr>
              <a:t>device</a:t>
            </a:r>
          </a:p>
        </p:txBody>
      </p:sp>
      <p:sp>
        <p:nvSpPr>
          <p:cNvPr id="3" name="Oval 3"/>
          <p:cNvSpPr/>
          <p:nvPr/>
        </p:nvSpPr>
        <p:spPr>
          <a:xfrm>
            <a:off x="47244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cxnSp>
        <p:nvCxnSpPr>
          <p:cNvPr id="5" name="Straight Arrow Connector 78"/>
          <p:cNvCxnSpPr/>
          <p:nvPr/>
        </p:nvCxnSpPr>
        <p:spPr>
          <a:xfrm flipV="1">
            <a:off x="51816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8"/>
          <p:cNvCxnSpPr/>
          <p:nvPr/>
        </p:nvCxnSpPr>
        <p:spPr>
          <a:xfrm flipV="1">
            <a:off x="66294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/>
          <p:cNvCxnSpPr/>
          <p:nvPr/>
        </p:nvCxnSpPr>
        <p:spPr>
          <a:xfrm>
            <a:off x="4038600" y="4800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9"/>
          <p:cNvSpPr/>
          <p:nvPr/>
        </p:nvSpPr>
        <p:spPr>
          <a:xfrm>
            <a:off x="20574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9" name="Rounded Rectangle 29"/>
          <p:cNvSpPr/>
          <p:nvPr/>
        </p:nvSpPr>
        <p:spPr>
          <a:xfrm>
            <a:off x="2057400" y="3429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1" name="Rounded Rectangle 29"/>
          <p:cNvSpPr/>
          <p:nvPr/>
        </p:nvSpPr>
        <p:spPr>
          <a:xfrm>
            <a:off x="49530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752600"/>
            <a:ext cx="322738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replicated cloud storage / distribution systems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2" name="Straight Arrow Connector 33"/>
          <p:cNvCxnSpPr/>
          <p:nvPr/>
        </p:nvCxnSpPr>
        <p:spPr>
          <a:xfrm flipV="1">
            <a:off x="30480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3"/>
          <p:cNvCxnSpPr/>
          <p:nvPr/>
        </p:nvCxnSpPr>
        <p:spPr>
          <a:xfrm flipV="1">
            <a:off x="58674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9"/>
          <p:cNvSpPr/>
          <p:nvPr/>
        </p:nvSpPr>
        <p:spPr>
          <a:xfrm>
            <a:off x="20574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cxnSp>
        <p:nvCxnSpPr>
          <p:cNvPr id="15" name="Straight Arrow Connector 33"/>
          <p:cNvCxnSpPr/>
          <p:nvPr/>
        </p:nvCxnSpPr>
        <p:spPr>
          <a:xfrm flipV="1">
            <a:off x="30480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5"/>
          <p:cNvCxnSpPr/>
          <p:nvPr/>
        </p:nvCxnSpPr>
        <p:spPr>
          <a:xfrm flipV="1">
            <a:off x="2590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9"/>
          <p:cNvSpPr/>
          <p:nvPr/>
        </p:nvSpPr>
        <p:spPr>
          <a:xfrm>
            <a:off x="24384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42"/>
          <p:cNvSpPr/>
          <p:nvPr/>
        </p:nvSpPr>
        <p:spPr>
          <a:xfrm>
            <a:off x="28575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43"/>
          <p:cNvSpPr/>
          <p:nvPr/>
        </p:nvSpPr>
        <p:spPr>
          <a:xfrm>
            <a:off x="32766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52"/>
          <p:cNvCxnSpPr/>
          <p:nvPr/>
        </p:nvCxnSpPr>
        <p:spPr>
          <a:xfrm>
            <a:off x="4038600" y="2590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5486400"/>
            <a:ext cx="3429000" cy="590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redundant copies of data routed over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independent paths increases reliability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rot="5400000" flipH="1">
            <a:off x="2095500" y="4229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 rot="5400000" flipH="1">
            <a:off x="2095500" y="3086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 rot="5400000" flipH="1">
            <a:off x="2095500" y="1943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ounded Rectangle 29"/>
          <p:cNvSpPr/>
          <p:nvPr/>
        </p:nvSpPr>
        <p:spPr>
          <a:xfrm>
            <a:off x="4953000" y="3429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 rot="5400000" flipH="1">
            <a:off x="6210300" y="4229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5410200" y="2971800"/>
            <a:ext cx="9302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8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5410200" y="1828800"/>
            <a:ext cx="930275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800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Problem statement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3" name="Oval 12"/>
          <p:cNvSpPr/>
          <p:nvPr/>
        </p:nvSpPr>
        <p:spPr>
          <a:xfrm>
            <a:off x="55626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4" name="Oval 13"/>
          <p:cNvSpPr/>
          <p:nvPr/>
        </p:nvSpPr>
        <p:spPr>
          <a:xfrm>
            <a:off x="64770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4344" name="TextBox 15"/>
          <p:cNvSpPr txBox="1">
            <a:spLocks noChangeArrowheads="1"/>
          </p:cNvSpPr>
          <p:nvPr/>
        </p:nvSpPr>
        <p:spPr bwMode="auto">
          <a:xfrm>
            <a:off x="3848100" y="5334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14345" name="TextBox 16"/>
          <p:cNvSpPr txBox="1">
            <a:spLocks noChangeArrowheads="1"/>
          </p:cNvSpPr>
          <p:nvPr/>
        </p:nvSpPr>
        <p:spPr bwMode="auto">
          <a:xfrm>
            <a:off x="4257675" y="534035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14346" name="TextBox 17"/>
          <p:cNvSpPr txBox="1">
            <a:spLocks noChangeArrowheads="1"/>
          </p:cNvSpPr>
          <p:nvPr/>
        </p:nvSpPr>
        <p:spPr bwMode="auto">
          <a:xfrm>
            <a:off x="4667250" y="534035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74763" y="3581400"/>
            <a:ext cx="2573337" cy="163353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32525" y="2921000"/>
            <a:ext cx="1844675" cy="584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What if there are</a:t>
            </a:r>
            <a:b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millions of devices?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33600" y="3581400"/>
            <a:ext cx="1905000" cy="1600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0"/>
          </p:cNvCxnSpPr>
          <p:nvPr/>
        </p:nvCxnSpPr>
        <p:spPr>
          <a:xfrm flipV="1">
            <a:off x="2933700" y="3581400"/>
            <a:ext cx="1257300" cy="1600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0"/>
          </p:cNvCxnSpPr>
          <p:nvPr/>
        </p:nvCxnSpPr>
        <p:spPr>
          <a:xfrm flipH="1" flipV="1">
            <a:off x="4724400" y="3571875"/>
            <a:ext cx="1181100" cy="160972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857750" y="3581400"/>
            <a:ext cx="1806575" cy="1600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5048250" y="3581400"/>
            <a:ext cx="2520950" cy="1600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429000" y="3038475"/>
            <a:ext cx="1885950" cy="466725"/>
          </a:xfrm>
          <a:prstGeom prst="roundRect">
            <a:avLst/>
          </a:prstGeom>
          <a:solidFill>
            <a:srgbClr val="CCFFCC"/>
          </a:solidFill>
          <a:ln w="12700">
            <a:solidFill>
              <a:srgbClr val="0066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4935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monitoring application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2575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control 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2120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allied datasharing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4840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816100" y="2133600"/>
            <a:ext cx="214630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92500" y="2133600"/>
            <a:ext cx="69850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521200" y="2133600"/>
            <a:ext cx="66675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724400" y="2133600"/>
            <a:ext cx="219075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Fundamental theorem of Computer Science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3" name="Oval 12"/>
          <p:cNvSpPr/>
          <p:nvPr/>
        </p:nvSpPr>
        <p:spPr>
          <a:xfrm>
            <a:off x="55626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4" name="Oval 13"/>
          <p:cNvSpPr/>
          <p:nvPr/>
        </p:nvSpPr>
        <p:spPr>
          <a:xfrm>
            <a:off x="64770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5181600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15368" name="TextBox 15"/>
          <p:cNvSpPr txBox="1">
            <a:spLocks noChangeArrowheads="1"/>
          </p:cNvSpPr>
          <p:nvPr/>
        </p:nvSpPr>
        <p:spPr bwMode="auto">
          <a:xfrm>
            <a:off x="3848100" y="5334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15369" name="TextBox 16"/>
          <p:cNvSpPr txBox="1">
            <a:spLocks noChangeArrowheads="1"/>
          </p:cNvSpPr>
          <p:nvPr/>
        </p:nvSpPr>
        <p:spPr bwMode="auto">
          <a:xfrm>
            <a:off x="4257675" y="534035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15370" name="TextBox 17"/>
          <p:cNvSpPr txBox="1">
            <a:spLocks noChangeArrowheads="1"/>
          </p:cNvSpPr>
          <p:nvPr/>
        </p:nvSpPr>
        <p:spPr bwMode="auto">
          <a:xfrm>
            <a:off x="4667250" y="5340350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74763" y="4343400"/>
            <a:ext cx="1924050" cy="87153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84875" y="2971800"/>
            <a:ext cx="2617788" cy="8302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“Any problem in Computer Science can be solved with another level of indirection.”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33600" y="4495800"/>
            <a:ext cx="1143000" cy="6858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0"/>
          </p:cNvCxnSpPr>
          <p:nvPr/>
        </p:nvCxnSpPr>
        <p:spPr>
          <a:xfrm flipV="1">
            <a:off x="2933700" y="4572000"/>
            <a:ext cx="495300" cy="6096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0"/>
          </p:cNvCxnSpPr>
          <p:nvPr/>
        </p:nvCxnSpPr>
        <p:spPr>
          <a:xfrm flipH="1" flipV="1">
            <a:off x="5257800" y="4572000"/>
            <a:ext cx="647700" cy="6096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34000" y="4419600"/>
            <a:ext cx="1330325" cy="762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5410200" y="4343400"/>
            <a:ext cx="215900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14935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2575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52120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48400" y="1714500"/>
            <a:ext cx="13335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816100" y="2133600"/>
            <a:ext cx="214630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92500" y="2133600"/>
            <a:ext cx="69850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521200" y="2133600"/>
            <a:ext cx="66675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724400" y="2133600"/>
            <a:ext cx="2190750" cy="838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"/>
          <p:cNvSpPr>
            <a:spLocks noChangeAspect="1" noEditPoints="1" noChangeArrowheads="1"/>
          </p:cNvSpPr>
          <p:nvPr/>
        </p:nvSpPr>
        <p:spPr bwMode="auto">
          <a:xfrm>
            <a:off x="3198813" y="3103563"/>
            <a:ext cx="2419350" cy="16208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833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cloud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470400" y="2281238"/>
            <a:ext cx="28194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Under the hood: device operation</a:t>
            </a:r>
          </a:p>
        </p:txBody>
      </p:sp>
      <p:sp>
        <p:nvSpPr>
          <p:cNvPr id="4" name="Oval 3"/>
          <p:cNvSpPr/>
          <p:nvPr/>
        </p:nvSpPr>
        <p:spPr>
          <a:xfrm>
            <a:off x="5537200" y="5567363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895975" y="5186363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953000" y="4652963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device driver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880100" y="3195638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937125" y="2662238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cloud interface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7600" y="365283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low-level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911850" y="411003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80100" y="1747838"/>
            <a:ext cx="0" cy="838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0" y="1676400"/>
            <a:ext cx="322738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replicated cloud storage / distribution systems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29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0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91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89400" y="384333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05000" y="3657600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arbitration rule set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89400" y="2890838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05000" y="4267200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access policies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 rot="5400000">
            <a:off x="6689725" y="2806700"/>
            <a:ext cx="1474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processing hardware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447800" y="2281238"/>
            <a:ext cx="28194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ounded Rectangle 29"/>
          <p:cNvSpPr/>
          <p:nvPr/>
        </p:nvSpPr>
        <p:spPr>
          <a:xfrm>
            <a:off x="1905000" y="2667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trusted platform module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 rot="16200000">
            <a:off x="370681" y="3058319"/>
            <a:ext cx="18192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security support hardware</a:t>
            </a:r>
          </a:p>
        </p:txBody>
      </p:sp>
      <p:sp>
        <p:nvSpPr>
          <p:cNvPr id="6" name="Oval 3"/>
          <p:cNvSpPr/>
          <p:nvPr/>
        </p:nvSpPr>
        <p:spPr>
          <a:xfrm>
            <a:off x="63246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sp>
        <p:nvSpPr>
          <p:cNvPr id="7" name="Oval 3"/>
          <p:cNvSpPr/>
          <p:nvPr/>
        </p:nvSpPr>
        <p:spPr>
          <a:xfrm>
            <a:off x="47244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cxnSp>
        <p:nvCxnSpPr>
          <p:cNvPr id="8" name="Straight Arrow Connector 78"/>
          <p:cNvCxnSpPr/>
          <p:nvPr/>
        </p:nvCxnSpPr>
        <p:spPr>
          <a:xfrm flipV="1">
            <a:off x="51816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8"/>
          <p:cNvCxnSpPr/>
          <p:nvPr/>
        </p:nvCxnSpPr>
        <p:spPr>
          <a:xfrm flipV="1">
            <a:off x="66294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5867400" y="2362200"/>
            <a:ext cx="1027113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via OpenFlow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6858000" y="4114800"/>
            <a:ext cx="1676400" cy="2266950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09600" y="4114800"/>
            <a:ext cx="1752600" cy="2266950"/>
          </a:xfrm>
          <a:prstGeom prst="rect">
            <a:avLst/>
          </a:prstGeom>
          <a:noFill/>
          <a:ln w="9525" algn="ctr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981200" y="1066800"/>
            <a:ext cx="2654300" cy="2819400"/>
          </a:xfrm>
          <a:prstGeom prst="rect">
            <a:avLst/>
          </a:prstGeom>
          <a:noFill/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800" smtClean="0"/>
              <a:t>Virtual devices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5791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0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7800" y="541020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14400" y="5105400"/>
            <a:ext cx="1117600" cy="2762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 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29718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device driver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343400"/>
            <a:ext cx="1295400" cy="3222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low-level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47800" y="4724400"/>
            <a:ext cx="0" cy="3032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24100" y="214153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mid-level 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79775" y="2590800"/>
            <a:ext cx="0" cy="31273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24000" y="3581400"/>
            <a:ext cx="1447800" cy="75406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324100" y="1243013"/>
            <a:ext cx="1885950" cy="465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cloud interface layer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3267075" y="1801813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743200" y="4114800"/>
            <a:ext cx="1676400" cy="2266950"/>
          </a:xfrm>
          <a:prstGeom prst="rect">
            <a:avLst/>
          </a:prstGeom>
          <a:noFill/>
          <a:ln w="9525" algn="ctr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373438" y="574516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0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602038" y="5424488"/>
            <a:ext cx="0" cy="293687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048000" y="5105400"/>
            <a:ext cx="1119188" cy="2762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 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54338" y="4346575"/>
            <a:ext cx="1295400" cy="3238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low-level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602038" y="472757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94"/>
          <p:cNvSpPr>
            <a:spLocks noChangeArrowheads="1"/>
          </p:cNvSpPr>
          <p:nvPr/>
        </p:nvSpPr>
        <p:spPr bwMode="auto">
          <a:xfrm>
            <a:off x="4800600" y="4114800"/>
            <a:ext cx="1676400" cy="2266950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638800" y="541020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105400" y="5105400"/>
            <a:ext cx="1119188" cy="2762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 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29200" y="4343400"/>
            <a:ext cx="1295400" cy="322263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low-level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638800" y="4724400"/>
            <a:ext cx="0" cy="3032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697788" y="5413375"/>
            <a:ext cx="0" cy="29368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162800" y="5105400"/>
            <a:ext cx="1117600" cy="2762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 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086600" y="4343400"/>
            <a:ext cx="1295400" cy="3238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low-level 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7696200" y="4724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H="1" flipV="1">
            <a:off x="3200400" y="3581400"/>
            <a:ext cx="381000" cy="687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34" name="Straight Arrow Connector 33"/>
          <p:cNvCxnSpPr/>
          <p:nvPr/>
        </p:nvCxnSpPr>
        <p:spPr>
          <a:xfrm flipH="1" flipV="1">
            <a:off x="3505200" y="3581400"/>
            <a:ext cx="2089150" cy="68738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886200" y="3581400"/>
            <a:ext cx="3773488" cy="68738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57800" y="1752600"/>
            <a:ext cx="2895600" cy="1323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‘devices’ need not be hardware: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virtual devices are software-only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useful for aggregating multiple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physical devices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 rot="16200000">
            <a:off x="-38894" y="4458494"/>
            <a:ext cx="1114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physical device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 rot="16200000">
            <a:off x="2094706" y="4458494"/>
            <a:ext cx="1114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physical device</a:t>
            </a:r>
          </a:p>
        </p:txBody>
      </p:sp>
      <p:sp>
        <p:nvSpPr>
          <p:cNvPr id="5" name="Rounded Rectangle 97"/>
          <p:cNvSpPr>
            <a:spLocks noChangeArrowheads="1"/>
          </p:cNvSpPr>
          <p:nvPr/>
        </p:nvSpPr>
        <p:spPr bwMode="auto">
          <a:xfrm>
            <a:off x="5105400" y="5791200"/>
            <a:ext cx="1119188" cy="2762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rgbClr val="666699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alibri" pitchFamily="34" charset="0"/>
              </a:rPr>
              <a:t>simulator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 rot="16200000">
            <a:off x="4202906" y="4407694"/>
            <a:ext cx="1012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virtual device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 rot="16200000">
            <a:off x="6260306" y="4407694"/>
            <a:ext cx="1012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virtual device</a:t>
            </a:r>
          </a:p>
        </p:txBody>
      </p:sp>
      <p:sp>
        <p:nvSpPr>
          <p:cNvPr id="15" name="Rounded Rectangle 97"/>
          <p:cNvSpPr>
            <a:spLocks noChangeArrowheads="1"/>
          </p:cNvSpPr>
          <p:nvPr/>
        </p:nvSpPr>
        <p:spPr bwMode="auto">
          <a:xfrm>
            <a:off x="7162800" y="5791200"/>
            <a:ext cx="1119188" cy="2762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rgbClr val="666699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alibri" pitchFamily="34" charset="0"/>
              </a:rPr>
              <a:t>database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 rot="16200000">
            <a:off x="1307306" y="1359694"/>
            <a:ext cx="1012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virtual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Device hierarchy</a:t>
            </a:r>
          </a:p>
        </p:txBody>
      </p:sp>
      <p:sp>
        <p:nvSpPr>
          <p:cNvPr id="7" name="Oval 6"/>
          <p:cNvSpPr/>
          <p:nvPr/>
        </p:nvSpPr>
        <p:spPr>
          <a:xfrm>
            <a:off x="1322388" y="598963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50988" y="5667375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03288" y="5300663"/>
            <a:ext cx="1295400" cy="322262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35088" y="430688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550988" y="4800600"/>
            <a:ext cx="228600" cy="381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695700" y="1471613"/>
            <a:ext cx="1885950" cy="4651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cloud interface layer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15000" y="1709738"/>
            <a:ext cx="23812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88063" y="1798638"/>
            <a:ext cx="19431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replicated cloud storage /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distribution systems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4638675" y="2030413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806700" y="4800600"/>
            <a:ext cx="228600" cy="381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06700" y="598963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035300" y="5667375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87600" y="5300663"/>
            <a:ext cx="1295400" cy="322262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75138" y="598963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503738" y="5667375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856038" y="5300663"/>
            <a:ext cx="1295400" cy="322262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53100" y="598963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981700" y="5667375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34000" y="5300663"/>
            <a:ext cx="1295400" cy="322262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219950" y="598011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device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448550" y="565785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00850" y="5291138"/>
            <a:ext cx="1295400" cy="32385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application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51238" y="430688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15000" y="430688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30900" y="4840288"/>
            <a:ext cx="279400" cy="3429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185025" y="4800600"/>
            <a:ext cx="228600" cy="38258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503738" y="4800600"/>
            <a:ext cx="0" cy="38258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08238" y="3260725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30775" y="3243263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293938" y="3800475"/>
            <a:ext cx="830262" cy="381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3695700" y="3800475"/>
            <a:ext cx="808038" cy="381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981700" y="3733800"/>
            <a:ext cx="709613" cy="4937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686175" y="2370138"/>
            <a:ext cx="1905000" cy="3810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application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387725" y="2862263"/>
            <a:ext cx="1031875" cy="3206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4835525" y="2862263"/>
            <a:ext cx="1047750" cy="3206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800" y="4991100"/>
            <a:ext cx="838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12738" y="3995738"/>
            <a:ext cx="838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2738" y="3022600"/>
            <a:ext cx="837406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" y="4800600"/>
            <a:ext cx="460375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tier 3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8600" y="3800475"/>
            <a:ext cx="460375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tier 2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8600" y="2790825"/>
            <a:ext cx="460375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tier 1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8153400" y="1538288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153400" y="1917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8153400" y="2295525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61"/>
          <p:cNvSpPr txBox="1"/>
          <p:nvPr/>
        </p:nvSpPr>
        <p:spPr>
          <a:xfrm>
            <a:off x="533400" y="1524000"/>
            <a:ext cx="2667000" cy="8350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hierarchy of virtual devices: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tradeoff between latitudinal visibility and response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838200" y="2438400"/>
            <a:ext cx="76200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Under the hood: cloud operation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657600" y="3505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virtual data shard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19200" y="5791200"/>
            <a:ext cx="2438400" cy="465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device cloud interface layer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057400" y="4114800"/>
            <a:ext cx="0" cy="1600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30375" y="1452563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629400" y="15240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10400" y="15240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3600" y="5257800"/>
            <a:ext cx="2505075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from device and low-level application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24600" y="3505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physical data shard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24600" y="2743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physical data shard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5791200" y="4114800"/>
            <a:ext cx="4191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37" name="Rounded Rectangle 36"/>
          <p:cNvSpPr/>
          <p:nvPr/>
        </p:nvSpPr>
        <p:spPr>
          <a:xfrm>
            <a:off x="6324600" y="4267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physical data shard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43000" y="3505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data distribution layer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5715000" y="37338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46" name="Straight Arrow Connector 45"/>
          <p:cNvCxnSpPr/>
          <p:nvPr/>
        </p:nvCxnSpPr>
        <p:spPr>
          <a:xfrm flipV="1">
            <a:off x="5791200" y="2971800"/>
            <a:ext cx="457200" cy="3921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25663" y="1452563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05000" y="1828800"/>
            <a:ext cx="0" cy="1497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1524000"/>
            <a:ext cx="299243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high-level viewers and control applications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858000" y="1981200"/>
            <a:ext cx="0" cy="6588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162800" y="1981200"/>
            <a:ext cx="0" cy="6588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47"/>
          <p:cNvCxnSpPr/>
          <p:nvPr/>
        </p:nvCxnSpPr>
        <p:spPr>
          <a:xfrm flipV="1">
            <a:off x="2286000" y="1828800"/>
            <a:ext cx="0" cy="1497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 rot="16200000">
            <a:off x="238919" y="2732881"/>
            <a:ext cx="86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cloud layer</a:t>
            </a:r>
          </a:p>
        </p:txBody>
      </p:sp>
      <p:sp>
        <p:nvSpPr>
          <p:cNvPr id="3" name="TextBox 50"/>
          <p:cNvSpPr txBox="1"/>
          <p:nvPr/>
        </p:nvSpPr>
        <p:spPr>
          <a:xfrm>
            <a:off x="7391400" y="1524000"/>
            <a:ext cx="64928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" name="Rounded Rectangle 37"/>
          <p:cNvSpPr>
            <a:spLocks noChangeArrowheads="1"/>
          </p:cNvSpPr>
          <p:nvPr/>
        </p:nvSpPr>
        <p:spPr bwMode="auto">
          <a:xfrm>
            <a:off x="3657600" y="2743200"/>
            <a:ext cx="1885950" cy="4667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algn="ctr">
            <a:solidFill>
              <a:srgbClr val="FF6600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latin typeface="Calibri" pitchFamily="34" charset="0"/>
              </a:rPr>
              <a:t>name server</a:t>
            </a:r>
          </a:p>
        </p:txBody>
      </p:sp>
      <p:cxnSp>
        <p:nvCxnSpPr>
          <p:cNvPr id="5" name="Straight Arrow Connector 45"/>
          <p:cNvCxnSpPr/>
          <p:nvPr/>
        </p:nvCxnSpPr>
        <p:spPr>
          <a:xfrm flipV="1">
            <a:off x="3048000" y="3048000"/>
            <a:ext cx="457200" cy="3921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4"/>
          <p:cNvCxnSpPr>
            <a:cxnSpLocks noChangeShapeType="1"/>
          </p:cNvCxnSpPr>
          <p:nvPr/>
        </p:nvCxnSpPr>
        <p:spPr bwMode="auto">
          <a:xfrm>
            <a:off x="3124200" y="3733800"/>
            <a:ext cx="400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7" name="TextBox 9"/>
          <p:cNvSpPr txBox="1"/>
          <p:nvPr/>
        </p:nvSpPr>
        <p:spPr>
          <a:xfrm>
            <a:off x="2286000" y="2590800"/>
            <a:ext cx="1027113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via OpenFlow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2057400" y="4495800"/>
            <a:ext cx="1027113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via OpenFlow</a:t>
            </a:r>
          </a:p>
        </p:txBody>
      </p:sp>
      <p:sp>
        <p:nvSpPr>
          <p:cNvPr id="9" name="Rounded Rectangle 29"/>
          <p:cNvSpPr/>
          <p:nvPr/>
        </p:nvSpPr>
        <p:spPr>
          <a:xfrm>
            <a:off x="3657600" y="42672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virtual data shard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34"/>
          <p:cNvCxnSpPr>
            <a:cxnSpLocks noChangeShapeType="1"/>
          </p:cNvCxnSpPr>
          <p:nvPr/>
        </p:nvCxnSpPr>
        <p:spPr bwMode="auto">
          <a:xfrm>
            <a:off x="3124200" y="4114800"/>
            <a:ext cx="4191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12" name="Straight Arrow Connector 45"/>
          <p:cNvCxnSpPr/>
          <p:nvPr/>
        </p:nvCxnSpPr>
        <p:spPr>
          <a:xfrm flipV="1">
            <a:off x="5791200" y="4114800"/>
            <a:ext cx="457200" cy="3921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1600200"/>
            <a:ext cx="7086600" cy="3352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Under the hood: applications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43000" y="5638800"/>
            <a:ext cx="1905000" cy="465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cloud frontend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905000" y="4724400"/>
            <a:ext cx="0" cy="838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3810000" y="4343400"/>
            <a:ext cx="1676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 rot="16200000">
            <a:off x="370681" y="1991519"/>
            <a:ext cx="1209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application layer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1752600" y="1828800"/>
            <a:ext cx="1885950" cy="4667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 algn="ctr">
            <a:solidFill>
              <a:srgbClr val="FF6600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latin typeface="Calibri" pitchFamily="34" charset="0"/>
              </a:rPr>
              <a:t>application code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667000" y="2438400"/>
            <a:ext cx="0" cy="153511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9"/>
          <p:cNvSpPr txBox="1"/>
          <p:nvPr/>
        </p:nvSpPr>
        <p:spPr>
          <a:xfrm>
            <a:off x="2209800" y="5105400"/>
            <a:ext cx="1027113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F7F7F"/>
                </a:solidFill>
                <a:latin typeface="Calibri" pitchFamily="34" charset="0"/>
              </a:rPr>
              <a:t>via OpenFlow</a:t>
            </a:r>
          </a:p>
        </p:txBody>
      </p:sp>
      <p:sp>
        <p:nvSpPr>
          <p:cNvPr id="3" name="Rounded Rectangle 31"/>
          <p:cNvSpPr/>
          <p:nvPr/>
        </p:nvSpPr>
        <p:spPr>
          <a:xfrm>
            <a:off x="1752600" y="41148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cloud interface layer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38800" y="41148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trusted platform module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71800" y="2590800"/>
            <a:ext cx="1752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subscribe to/read sensor</a:t>
            </a:r>
            <a:br>
              <a:rPr lang="en-US" sz="1200">
                <a:solidFill>
                  <a:srgbClr val="5F5F5F"/>
                </a:solidFill>
                <a:latin typeface="Calibri" pitchFamily="34" charset="0"/>
              </a:rPr>
            </a:br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activate actuator</a:t>
            </a:r>
            <a:br>
              <a:rPr lang="en-US" sz="1200">
                <a:solidFill>
                  <a:srgbClr val="5F5F5F"/>
                </a:solidFill>
                <a:latin typeface="Calibri" pitchFamily="34" charset="0"/>
              </a:rPr>
            </a:br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suspend device</a:t>
            </a:r>
            <a:br>
              <a:rPr lang="en-US" sz="1200">
                <a:solidFill>
                  <a:srgbClr val="5F5F5F"/>
                </a:solidFill>
                <a:latin typeface="Calibri" pitchFamily="34" charset="0"/>
              </a:rPr>
            </a:br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access control</a:t>
            </a:r>
            <a:br>
              <a:rPr lang="en-US" sz="1200">
                <a:solidFill>
                  <a:srgbClr val="5F5F5F"/>
                </a:solidFill>
                <a:latin typeface="Calibri" pitchFamily="34" charset="0"/>
              </a:rPr>
            </a:br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remote driver update</a:t>
            </a:r>
            <a:br>
              <a:rPr lang="en-US" sz="1200">
                <a:solidFill>
                  <a:srgbClr val="5F5F5F"/>
                </a:solidFill>
                <a:latin typeface="Calibri" pitchFamily="34" charset="0"/>
              </a:rPr>
            </a:br>
            <a:r>
              <a:rPr lang="en-US" sz="1200">
                <a:solidFill>
                  <a:srgbClr val="5F5F5F"/>
                </a:solidFill>
                <a:latin typeface="Calibri" pitchFamily="34" charset="0"/>
              </a:rPr>
              <a:t>…</a:t>
            </a:r>
          </a:p>
        </p:txBody>
      </p:sp>
      <p:sp>
        <p:nvSpPr>
          <p:cNvPr id="4" name="Rounded Rectangle 31"/>
          <p:cNvSpPr/>
          <p:nvPr/>
        </p:nvSpPr>
        <p:spPr>
          <a:xfrm>
            <a:off x="3200400" y="5638800"/>
            <a:ext cx="1905000" cy="4651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cloud frontend</a:t>
            </a:r>
          </a:p>
        </p:txBody>
      </p:sp>
      <p:cxnSp>
        <p:nvCxnSpPr>
          <p:cNvPr id="5" name="Straight Arrow Connector 35"/>
          <p:cNvCxnSpPr/>
          <p:nvPr/>
        </p:nvCxnSpPr>
        <p:spPr>
          <a:xfrm flipV="1">
            <a:off x="3505200" y="4724400"/>
            <a:ext cx="0" cy="838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1"/>
          <p:cNvSpPr txBox="1"/>
          <p:nvPr/>
        </p:nvSpPr>
        <p:spPr>
          <a:xfrm>
            <a:off x="5181600" y="1828800"/>
            <a:ext cx="2819400" cy="15684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u="sng">
                <a:solidFill>
                  <a:schemeClr val="bg1"/>
                </a:solidFill>
                <a:latin typeface="Calibri" pitchFamily="34" charset="0"/>
              </a:rPr>
              <a:t>application examples:</a:t>
            </a: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grid stability monitoring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line control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regional operations center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forecasting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data mining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3962400" y="4572000"/>
            <a:ext cx="914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800" smtClean="0"/>
              <a:t>OpenFlow in RedSky: path security</a:t>
            </a:r>
          </a:p>
        </p:txBody>
      </p:sp>
      <p:sp>
        <p:nvSpPr>
          <p:cNvPr id="4" name="Oval 3"/>
          <p:cNvSpPr/>
          <p:nvPr/>
        </p:nvSpPr>
        <p:spPr>
          <a:xfrm>
            <a:off x="5537200" y="5567363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actuator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5867400" y="5181600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4953000" y="3429000"/>
            <a:ext cx="1885950" cy="466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2"/>
            </a:solidFill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alibri" pitchFamily="34" charset="0"/>
              </a:rPr>
              <a:t>untrusted switch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8674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19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911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02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293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38600" y="3657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9"/>
          <p:cNvSpPr/>
          <p:nvPr/>
        </p:nvSpPr>
        <p:spPr>
          <a:xfrm>
            <a:off x="49530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3" name="Oval 3"/>
          <p:cNvSpPr/>
          <p:nvPr/>
        </p:nvSpPr>
        <p:spPr>
          <a:xfrm>
            <a:off x="63246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virtual</a:t>
            </a:r>
            <a:br>
              <a:rPr lang="en-US" sz="1200">
                <a:solidFill>
                  <a:schemeClr val="tx1"/>
                </a:solidFill>
                <a:cs typeface="Arial" charset="0"/>
              </a:rPr>
            </a:br>
            <a:r>
              <a:rPr lang="en-US" sz="1200">
                <a:solidFill>
                  <a:schemeClr val="tx1"/>
                </a:solidFill>
                <a:cs typeface="Arial" charset="0"/>
              </a:rPr>
              <a:t>device</a:t>
            </a:r>
          </a:p>
        </p:txBody>
      </p:sp>
      <p:sp>
        <p:nvSpPr>
          <p:cNvPr id="5" name="Oval 3"/>
          <p:cNvSpPr/>
          <p:nvPr/>
        </p:nvSpPr>
        <p:spPr>
          <a:xfrm>
            <a:off x="4724400" y="5557838"/>
            <a:ext cx="685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Arial" charset="0"/>
              </a:rPr>
              <a:t>PMU</a:t>
            </a:r>
          </a:p>
        </p:txBody>
      </p:sp>
      <p:cxnSp>
        <p:nvCxnSpPr>
          <p:cNvPr id="6" name="Straight Arrow Connector 78"/>
          <p:cNvCxnSpPr/>
          <p:nvPr/>
        </p:nvCxnSpPr>
        <p:spPr>
          <a:xfrm flipV="1">
            <a:off x="51816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8"/>
          <p:cNvCxnSpPr/>
          <p:nvPr/>
        </p:nvCxnSpPr>
        <p:spPr>
          <a:xfrm flipV="1">
            <a:off x="6629400" y="5176838"/>
            <a:ext cx="0" cy="29527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2"/>
          <p:cNvCxnSpPr/>
          <p:nvPr/>
        </p:nvCxnSpPr>
        <p:spPr>
          <a:xfrm>
            <a:off x="4038600" y="4800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9"/>
          <p:cNvSpPr/>
          <p:nvPr/>
        </p:nvSpPr>
        <p:spPr>
          <a:xfrm>
            <a:off x="2057400" y="4572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1" name="Rounded Rectangle 29"/>
          <p:cNvSpPr/>
          <p:nvPr/>
        </p:nvSpPr>
        <p:spPr>
          <a:xfrm>
            <a:off x="2057400" y="3429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2" name="Rounded Rectangle 29"/>
          <p:cNvSpPr/>
          <p:nvPr/>
        </p:nvSpPr>
        <p:spPr>
          <a:xfrm>
            <a:off x="49530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752600"/>
            <a:ext cx="3227388" cy="274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to replicated cloud storage / distribution systems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3" name="Straight Arrow Connector 33"/>
          <p:cNvCxnSpPr/>
          <p:nvPr/>
        </p:nvCxnSpPr>
        <p:spPr>
          <a:xfrm flipV="1">
            <a:off x="3048000" y="4038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3"/>
          <p:cNvCxnSpPr/>
          <p:nvPr/>
        </p:nvCxnSpPr>
        <p:spPr>
          <a:xfrm flipV="1">
            <a:off x="58674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9"/>
          <p:cNvSpPr/>
          <p:nvPr/>
        </p:nvSpPr>
        <p:spPr>
          <a:xfrm>
            <a:off x="2057400" y="2286000"/>
            <a:ext cx="1885950" cy="466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Arial" charset="0"/>
              </a:rPr>
              <a:t>switch</a:t>
            </a:r>
          </a:p>
        </p:txBody>
      </p:sp>
      <p:cxnSp>
        <p:nvCxnSpPr>
          <p:cNvPr id="16" name="Straight Arrow Connector 33"/>
          <p:cNvCxnSpPr/>
          <p:nvPr/>
        </p:nvCxnSpPr>
        <p:spPr>
          <a:xfrm flipV="1">
            <a:off x="3048000" y="2895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5"/>
          <p:cNvCxnSpPr/>
          <p:nvPr/>
        </p:nvCxnSpPr>
        <p:spPr>
          <a:xfrm flipV="1">
            <a:off x="2590800" y="1752600"/>
            <a:ext cx="158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9"/>
          <p:cNvSpPr/>
          <p:nvPr/>
        </p:nvSpPr>
        <p:spPr>
          <a:xfrm>
            <a:off x="24384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42"/>
          <p:cNvSpPr/>
          <p:nvPr/>
        </p:nvSpPr>
        <p:spPr>
          <a:xfrm>
            <a:off x="28575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43"/>
          <p:cNvSpPr/>
          <p:nvPr/>
        </p:nvSpPr>
        <p:spPr>
          <a:xfrm>
            <a:off x="3276600" y="12954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2"/>
          <p:cNvCxnSpPr/>
          <p:nvPr/>
        </p:nvCxnSpPr>
        <p:spPr>
          <a:xfrm>
            <a:off x="4038600" y="25908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5486400"/>
            <a:ext cx="3429000" cy="590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precise, hop-by-hop path specification</a:t>
            </a:r>
            <a:br>
              <a:rPr lang="en-US" sz="1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avoids untrusted network routes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rot="5400000" flipH="1">
            <a:off x="2095500" y="4229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rot="5400000" flipH="1">
            <a:off x="2095500" y="3086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rot="5400000" flipH="1">
            <a:off x="2095500" y="1943100"/>
            <a:ext cx="533400" cy="0"/>
          </a:xfrm>
          <a:prstGeom prst="line">
            <a:avLst/>
          </a:prstGeom>
          <a:noFill/>
          <a:ln w="101600">
            <a:solidFill>
              <a:srgbClr val="C0C0C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381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RedSky: cloud technologies for advanced sensor networks</vt:lpstr>
      <vt:lpstr>Problem statement</vt:lpstr>
      <vt:lpstr>Fundamental theorem of Computer Science</vt:lpstr>
      <vt:lpstr>Under the hood: device operation</vt:lpstr>
      <vt:lpstr>Virtual devices</vt:lpstr>
      <vt:lpstr>Device hierarchy</vt:lpstr>
      <vt:lpstr>Under the hood: cloud operation</vt:lpstr>
      <vt:lpstr>Under the hood: applications</vt:lpstr>
      <vt:lpstr>OpenFlow in RedSky: path security</vt:lpstr>
      <vt:lpstr>OpenFlow in RedSky: speed</vt:lpstr>
      <vt:lpstr>OpenFlow in RedSky: reliability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Teo</dc:creator>
  <cp:lastModifiedBy>Corporate License MGLP LEVEL D</cp:lastModifiedBy>
  <cp:revision>33</cp:revision>
  <dcterms:created xsi:type="dcterms:W3CDTF">2012-08-19T20:41:29Z</dcterms:created>
  <dcterms:modified xsi:type="dcterms:W3CDTF">2013-02-18T06:00:34Z</dcterms:modified>
</cp:coreProperties>
</file>