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1" r:id="rId4"/>
    <p:sldId id="31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7" y="27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F4A4A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DA8-4F3D-8FFE-2D8025EB2C7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DA8-4F3D-8FFE-2D8025EB2C7F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A8-4F3D-8FFE-2D8025EB2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244703232"/>
        <c:axId val="244704768"/>
      </c:barChart>
      <c:catAx>
        <c:axId val="2447032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4704768"/>
        <c:crosses val="autoZero"/>
        <c:auto val="1"/>
        <c:lblAlgn val="ctr"/>
        <c:lblOffset val="100"/>
        <c:noMultiLvlLbl val="0"/>
      </c:catAx>
      <c:valAx>
        <c:axId val="24470476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47032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1053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FCA88-C51B-FB1F-36C8-9108A4D49C75}"/>
              </a:ext>
            </a:extLst>
          </p:cNvPr>
          <p:cNvSpPr txBox="1">
            <a:spLocks/>
          </p:cNvSpPr>
          <p:nvPr/>
        </p:nvSpPr>
        <p:spPr>
          <a:xfrm>
            <a:off x="1523999" y="3588233"/>
            <a:ext cx="9144000" cy="88444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Predicting Customer Buying </a:t>
            </a:r>
            <a:r>
              <a:rPr lang="en-US" b="1" dirty="0" err="1">
                <a:solidFill>
                  <a:schemeClr val="bg1"/>
                </a:solidFill>
              </a:rPr>
              <a:t>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3FED-854A-C42D-5B9A-5F81E8831018}"/>
              </a:ext>
            </a:extLst>
          </p:cNvPr>
          <p:cNvSpPr txBox="1">
            <a:spLocks/>
          </p:cNvSpPr>
          <p:nvPr/>
        </p:nvSpPr>
        <p:spPr>
          <a:xfrm>
            <a:off x="4079631" y="4260500"/>
            <a:ext cx="1637880" cy="212177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solidFill>
                  <a:schemeClr val="bg1"/>
                </a:solidFill>
              </a:rPr>
              <a:t>17/04/2023</a:t>
            </a:r>
          </a:p>
        </p:txBody>
      </p:sp>
      <p:pic>
        <p:nvPicPr>
          <p:cNvPr id="7" name="Picture 2" descr="British Airways logo">
            <a:hlinkClick r:id="rId3"/>
            <a:extLst>
              <a:ext uri="{FF2B5EF4-FFF2-40B4-BE49-F238E27FC236}">
                <a16:creationId xmlns:a16="http://schemas.microsoft.com/office/drawing/2014/main" id="{5B36BE3E-4731-7EB4-9855-2B93D7C9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5" y="223023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B50AD9B-7378-3CC8-0CE9-459F0D8A453F}"/>
              </a:ext>
            </a:extLst>
          </p:cNvPr>
          <p:cNvGrpSpPr/>
          <p:nvPr/>
        </p:nvGrpSpPr>
        <p:grpSpPr>
          <a:xfrm>
            <a:off x="8370277" y="4714875"/>
            <a:ext cx="3736123" cy="1974047"/>
            <a:chOff x="3570407" y="2220024"/>
            <a:chExt cx="5121690" cy="33120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6F62754-2FF4-DFDF-6BB1-86996954E805}"/>
                </a:ext>
              </a:extLst>
            </p:cNvPr>
            <p:cNvGrpSpPr/>
            <p:nvPr/>
          </p:nvGrpSpPr>
          <p:grpSpPr>
            <a:xfrm>
              <a:off x="6390807" y="2220024"/>
              <a:ext cx="1884020" cy="3312009"/>
              <a:chOff x="4871870" y="1763729"/>
              <a:chExt cx="2448272" cy="4303935"/>
            </a:xfrm>
          </p:grpSpPr>
          <p:grpSp>
            <p:nvGrpSpPr>
              <p:cNvPr id="28" name="Group 3">
                <a:extLst>
                  <a:ext uri="{FF2B5EF4-FFF2-40B4-BE49-F238E27FC236}">
                    <a16:creationId xmlns:a16="http://schemas.microsoft.com/office/drawing/2014/main" id="{BC6BA02B-C09D-B340-CDB1-5C278DFE3E07}"/>
                  </a:ext>
                </a:extLst>
              </p:cNvPr>
              <p:cNvGrpSpPr/>
              <p:nvPr/>
            </p:nvGrpSpPr>
            <p:grpSpPr>
              <a:xfrm>
                <a:off x="4871870" y="1763729"/>
                <a:ext cx="2448272" cy="4303935"/>
                <a:chOff x="445712" y="1449040"/>
                <a:chExt cx="2113018" cy="3924176"/>
              </a:xfrm>
            </p:grpSpPr>
            <p:sp>
              <p:nvSpPr>
                <p:cNvPr id="30" name="Rounded Rectangle 4">
                  <a:extLst>
                    <a:ext uri="{FF2B5EF4-FFF2-40B4-BE49-F238E27FC236}">
                      <a16:creationId xmlns:a16="http://schemas.microsoft.com/office/drawing/2014/main" id="{7D3E1EDB-67BD-AB52-675C-08AFDA1611DB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id="{338BD699-0225-68DB-D0AC-C1B0B6DAF779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32" name="Group 6">
                  <a:extLst>
                    <a:ext uri="{FF2B5EF4-FFF2-40B4-BE49-F238E27FC236}">
                      <a16:creationId xmlns:a16="http://schemas.microsoft.com/office/drawing/2014/main" id="{DB1BA38A-DA12-2193-F293-9383457D2A53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33" name="Oval 7">
                    <a:extLst>
                      <a:ext uri="{FF2B5EF4-FFF2-40B4-BE49-F238E27FC236}">
                        <a16:creationId xmlns:a16="http://schemas.microsoft.com/office/drawing/2014/main" id="{0A35B4FF-A7C7-50C8-63F1-9F4D45E93D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34" name="Rounded Rectangle 8">
                    <a:extLst>
                      <a:ext uri="{FF2B5EF4-FFF2-40B4-BE49-F238E27FC236}">
                        <a16:creationId xmlns:a16="http://schemas.microsoft.com/office/drawing/2014/main" id="{9D9DC787-32EE-21DB-1741-C10582FB95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sp>
            <p:nvSpPr>
              <p:cNvPr id="29" name="Picture Placeholder 2">
                <a:extLst>
                  <a:ext uri="{FF2B5EF4-FFF2-40B4-BE49-F238E27FC236}">
                    <a16:creationId xmlns:a16="http://schemas.microsoft.com/office/drawing/2014/main" id="{8AD0A139-FAFC-38B1-7AE3-CB75AF091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1890" y="2223507"/>
                <a:ext cx="2088232" cy="33843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45722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46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69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91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14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337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56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78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4F75DA-112A-999C-450F-B7AD9E1A659B}"/>
                </a:ext>
              </a:extLst>
            </p:cNvPr>
            <p:cNvGrpSpPr/>
            <p:nvPr/>
          </p:nvGrpSpPr>
          <p:grpSpPr>
            <a:xfrm>
              <a:off x="3976873" y="2220024"/>
              <a:ext cx="1884020" cy="3312009"/>
              <a:chOff x="4871870" y="1763729"/>
              <a:chExt cx="2448272" cy="4303935"/>
            </a:xfrm>
          </p:grpSpPr>
          <p:grpSp>
            <p:nvGrpSpPr>
              <p:cNvPr id="36" name="Group 3">
                <a:extLst>
                  <a:ext uri="{FF2B5EF4-FFF2-40B4-BE49-F238E27FC236}">
                    <a16:creationId xmlns:a16="http://schemas.microsoft.com/office/drawing/2014/main" id="{4B3F23FA-B67B-B0AF-5B57-5CED4180A5F3}"/>
                  </a:ext>
                </a:extLst>
              </p:cNvPr>
              <p:cNvGrpSpPr/>
              <p:nvPr/>
            </p:nvGrpSpPr>
            <p:grpSpPr>
              <a:xfrm>
                <a:off x="4871870" y="1763729"/>
                <a:ext cx="2448272" cy="4303935"/>
                <a:chOff x="445712" y="1449040"/>
                <a:chExt cx="2113018" cy="3924176"/>
              </a:xfrm>
            </p:grpSpPr>
            <p:sp>
              <p:nvSpPr>
                <p:cNvPr id="38" name="Rounded Rectangle 4">
                  <a:extLst>
                    <a:ext uri="{FF2B5EF4-FFF2-40B4-BE49-F238E27FC236}">
                      <a16:creationId xmlns:a16="http://schemas.microsoft.com/office/drawing/2014/main" id="{11A758FB-12A0-BC90-35B1-8CA78145299E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39" name="Rectangle 5">
                  <a:extLst>
                    <a:ext uri="{FF2B5EF4-FFF2-40B4-BE49-F238E27FC236}">
                      <a16:creationId xmlns:a16="http://schemas.microsoft.com/office/drawing/2014/main" id="{E706DA40-8C8D-92D0-65C2-77C3FBB78A2C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40" name="Group 6">
                  <a:extLst>
                    <a:ext uri="{FF2B5EF4-FFF2-40B4-BE49-F238E27FC236}">
                      <a16:creationId xmlns:a16="http://schemas.microsoft.com/office/drawing/2014/main" id="{19F4FBBD-C24C-C403-8CFC-FEE3625B2422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41" name="Oval 7">
                    <a:extLst>
                      <a:ext uri="{FF2B5EF4-FFF2-40B4-BE49-F238E27FC236}">
                        <a16:creationId xmlns:a16="http://schemas.microsoft.com/office/drawing/2014/main" id="{2EBBA105-62E6-5F04-F182-39A4F9225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42" name="Rounded Rectangle 8">
                    <a:extLst>
                      <a:ext uri="{FF2B5EF4-FFF2-40B4-BE49-F238E27FC236}">
                        <a16:creationId xmlns:a16="http://schemas.microsoft.com/office/drawing/2014/main" id="{9B0E4EAA-63D6-7742-342A-A4F7A57C20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sp>
            <p:nvSpPr>
              <p:cNvPr id="37" name="Picture Placeholder 2">
                <a:extLst>
                  <a:ext uri="{FF2B5EF4-FFF2-40B4-BE49-F238E27FC236}">
                    <a16:creationId xmlns:a16="http://schemas.microsoft.com/office/drawing/2014/main" id="{7924163D-1FC8-5555-3DB8-17DB7027BB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1890" y="2223507"/>
                <a:ext cx="2088232" cy="33843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45722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46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69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91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114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337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56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78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</p:grpSp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67F76AA5-DFF1-6D78-9DB9-A5703BD7CF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7671982"/>
                </p:ext>
              </p:extLst>
            </p:nvPr>
          </p:nvGraphicFramePr>
          <p:xfrm>
            <a:off x="3570407" y="2614229"/>
            <a:ext cx="5121690" cy="27274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240325-58E1-2F6E-37CE-D7E6AC5AA98B}"/>
                </a:ext>
              </a:extLst>
            </p:cNvPr>
            <p:cNvSpPr txBox="1"/>
            <p:nvPr/>
          </p:nvSpPr>
          <p:spPr>
            <a:xfrm>
              <a:off x="4539261" y="4514741"/>
              <a:ext cx="804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85%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1512ED-F579-2836-BAC9-7C2F360461D2}"/>
                </a:ext>
              </a:extLst>
            </p:cNvPr>
            <p:cNvSpPr txBox="1"/>
            <p:nvPr/>
          </p:nvSpPr>
          <p:spPr>
            <a:xfrm>
              <a:off x="6949914" y="4514741"/>
              <a:ext cx="804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50%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Rounded Rectangle 6">
              <a:extLst>
                <a:ext uri="{FF2B5EF4-FFF2-40B4-BE49-F238E27FC236}">
                  <a16:creationId xmlns:a16="http://schemas.microsoft.com/office/drawing/2014/main" id="{CBAB2B05-07CE-D5AD-8B31-BF84FFA3A27B}"/>
                </a:ext>
              </a:extLst>
            </p:cNvPr>
            <p:cNvSpPr/>
            <p:nvPr/>
          </p:nvSpPr>
          <p:spPr>
            <a:xfrm>
              <a:off x="4768744" y="3828758"/>
              <a:ext cx="345997" cy="351773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" name="Rounded Rectangle 5">
              <a:extLst>
                <a:ext uri="{FF2B5EF4-FFF2-40B4-BE49-F238E27FC236}">
                  <a16:creationId xmlns:a16="http://schemas.microsoft.com/office/drawing/2014/main" id="{11EEEC4C-5B01-6C54-67AA-40D614552964}"/>
                </a:ext>
              </a:extLst>
            </p:cNvPr>
            <p:cNvSpPr/>
            <p:nvPr/>
          </p:nvSpPr>
          <p:spPr>
            <a:xfrm flipH="1">
              <a:off x="7156555" y="4026004"/>
              <a:ext cx="391683" cy="323115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515B947-185C-D56E-85C4-B933B3E9B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028" y="17787"/>
            <a:ext cx="2655599" cy="109588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608" y="92936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PREDICTIVE MODEL TO UNDERSTAND FACTORS THAT INFLUENCE BUYING BEHAVIOUR</a:t>
            </a:r>
            <a:endParaRPr lang="en-GB" sz="36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5AF169B-A1E9-3E4D-7C49-6361ADCC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8" y="1998076"/>
            <a:ext cx="6958027" cy="399370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9EF0E9F-0868-6275-56C0-49CB883A6041}"/>
              </a:ext>
            </a:extLst>
          </p:cNvPr>
          <p:cNvSpPr txBox="1"/>
          <p:nvPr/>
        </p:nvSpPr>
        <p:spPr>
          <a:xfrm>
            <a:off x="6993085" y="2088932"/>
            <a:ext cx="488730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7030A0"/>
                </a:solidFill>
              </a:rPr>
              <a:t>The dataset was trained with Random forest classifier model and received </a:t>
            </a:r>
          </a:p>
          <a:p>
            <a:endParaRPr lang="en-US" sz="1800" b="0" dirty="0">
              <a:solidFill>
                <a:srgbClr val="7030A0"/>
              </a:solidFill>
            </a:endParaRPr>
          </a:p>
          <a:p>
            <a:r>
              <a:rPr lang="en-US" sz="1800" dirty="0"/>
              <a:t>ACCURACY: </a:t>
            </a:r>
            <a:r>
              <a:rPr lang="en-US" sz="1800" dirty="0">
                <a:solidFill>
                  <a:schemeClr val="tx2"/>
                </a:solidFill>
              </a:rPr>
              <a:t>85.09 </a:t>
            </a:r>
          </a:p>
          <a:p>
            <a:r>
              <a:rPr lang="en-US" sz="1800" dirty="0"/>
              <a:t>AUC score: </a:t>
            </a:r>
            <a:r>
              <a:rPr lang="en-US" sz="1800" dirty="0">
                <a:solidFill>
                  <a:schemeClr val="tx2"/>
                </a:solidFill>
              </a:rPr>
              <a:t>0.558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b="0" i="0" dirty="0">
                <a:effectLst/>
                <a:latin typeface="Söhne"/>
              </a:rPr>
              <a:t>Upon investigating feature importance, we identified that the route, booking origin, flight duration, wants extra baggage, and length of stay are the top five features that have a significant influence on customer buying behavior. </a:t>
            </a: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However, we recognized the need to boost our model's AUC score to enhance its predictive capability.</a:t>
            </a: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203AE6-F5A6-4660-966A-9904F52EDE9C}"/>
              </a:ext>
            </a:extLst>
          </p:cNvPr>
          <p:cNvSpPr/>
          <p:nvPr/>
        </p:nvSpPr>
        <p:spPr>
          <a:xfrm>
            <a:off x="2438400" y="4771223"/>
            <a:ext cx="97536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108A60-A90B-7E1C-0C98-352C0B648E5D}"/>
              </a:ext>
            </a:extLst>
          </p:cNvPr>
          <p:cNvSpPr txBox="1"/>
          <p:nvPr/>
        </p:nvSpPr>
        <p:spPr>
          <a:xfrm>
            <a:off x="2758534" y="48982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F19198-6543-D59F-FC78-C338840E676D}"/>
              </a:ext>
            </a:extLst>
          </p:cNvPr>
          <p:cNvSpPr txBox="1"/>
          <p:nvPr/>
        </p:nvSpPr>
        <p:spPr>
          <a:xfrm>
            <a:off x="6633403" y="2609935"/>
            <a:ext cx="519160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Predicting Customer Buying </a:t>
            </a:r>
            <a:r>
              <a:rPr lang="en-US" sz="2000" b="1" dirty="0" err="1">
                <a:solidFill>
                  <a:schemeClr val="bg1"/>
                </a:solidFill>
              </a:rPr>
              <a:t>Behaviour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8624DD-D858-BF0E-6180-BB9185F02E73}"/>
              </a:ext>
            </a:extLst>
          </p:cNvPr>
          <p:cNvGrpSpPr/>
          <p:nvPr/>
        </p:nvGrpSpPr>
        <p:grpSpPr>
          <a:xfrm>
            <a:off x="8416044" y="6580118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B969A0-7BA8-A0DA-6512-310E882C2116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44BC6F-532A-FE87-CD1A-73A6441C08E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E596BA-F4C0-DBDB-1968-B735B2DE74D7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1F8532-18C9-8B0B-CED2-E2443F1026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219BC-0D4C-E85D-CE6D-91B5452505B7}"/>
              </a:ext>
            </a:extLst>
          </p:cNvPr>
          <p:cNvGrpSpPr/>
          <p:nvPr/>
        </p:nvGrpSpPr>
        <p:grpSpPr>
          <a:xfrm>
            <a:off x="8416044" y="4424940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CA16F2-014F-6CA6-6C31-550A0B6215E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D6C51F-AEDF-C737-1284-4405CCE95FA8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9D6A45-61A9-2A30-15AF-3180805441B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73E8A4-5A8C-E398-DCFF-FCA2316889C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A843CF73-1B9B-CB12-6B12-11755FF3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84" y="140722"/>
            <a:ext cx="4883581" cy="20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100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Dan Kimutai</cp:lastModifiedBy>
  <cp:revision>139</cp:revision>
  <dcterms:created xsi:type="dcterms:W3CDTF">2019-01-14T06:35:35Z</dcterms:created>
  <dcterms:modified xsi:type="dcterms:W3CDTF">2023-04-17T17:58:55Z</dcterms:modified>
</cp:coreProperties>
</file>