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png" ContentType="image/png"/>
  <Default Extension="vsdx" ContentType="application/vnd.ms-visio.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4"/>
    <p:restoredTop sz="94624"/>
  </p:normalViewPr>
  <p:slideViewPr>
    <p:cSldViewPr snapToGrid="0" snapToObjects="1">
      <p:cViewPr varScale="1">
        <p:scale>
          <a:sx n="85" d="100"/>
          <a:sy n="85" d="100"/>
        </p:scale>
        <p:origin x="19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64575-F432-2A4C-AFF2-122AF6E86BB7}" type="datetimeFigureOut">
              <a:rPr kumimoji="1" lang="zh-CN" altLang="en-US" smtClean="0"/>
              <a:t>2017/3/31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5BA77-EF11-E640-A49C-6E9089419B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52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建设周期：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-12</a:t>
            </a:r>
            <a:r>
              <a:rPr lang="zh-CN" altLang="en-US" dirty="0" smtClean="0"/>
              <a:t>月论证；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月正式上线；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年底完成一期建设。</a:t>
            </a:r>
            <a:endParaRPr lang="en-US" altLang="zh-CN" dirty="0" smtClean="0"/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团队情况：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月份</a:t>
            </a:r>
            <a:r>
              <a:rPr lang="en-US" altLang="zh-CN" baseline="0" dirty="0" smtClean="0"/>
              <a:t> 2</a:t>
            </a:r>
            <a:r>
              <a:rPr lang="zh-CN" altLang="en-US" baseline="0" dirty="0" smtClean="0"/>
              <a:t>人；</a:t>
            </a:r>
            <a:r>
              <a:rPr lang="en-US" altLang="zh-CN" baseline="0" dirty="0" smtClean="0"/>
              <a:t>2015</a:t>
            </a:r>
            <a:r>
              <a:rPr lang="zh-CN" altLang="en-US" baseline="0" dirty="0" smtClean="0"/>
              <a:t>年底 </a:t>
            </a:r>
            <a:r>
              <a:rPr lang="en-US" altLang="zh-CN" baseline="0" dirty="0" smtClean="0"/>
              <a:t>6</a:t>
            </a:r>
            <a:r>
              <a:rPr lang="zh-CN" altLang="en-US" baseline="0" dirty="0" smtClean="0"/>
              <a:t>人；</a:t>
            </a:r>
            <a:r>
              <a:rPr lang="en-US" altLang="zh-CN" baseline="0" dirty="0" smtClean="0"/>
              <a:t>2016</a:t>
            </a:r>
            <a:r>
              <a:rPr lang="zh-CN" altLang="en-US" baseline="0" dirty="0" smtClean="0"/>
              <a:t>年上半年</a:t>
            </a:r>
            <a:r>
              <a:rPr lang="en-US" altLang="zh-CN" baseline="0" dirty="0" smtClean="0"/>
              <a:t>9</a:t>
            </a:r>
            <a:r>
              <a:rPr lang="zh-CN" altLang="en-US" baseline="0" dirty="0" smtClean="0"/>
              <a:t>人；目前</a:t>
            </a:r>
            <a:r>
              <a:rPr lang="en-US" altLang="zh-CN" baseline="0" dirty="0" smtClean="0"/>
              <a:t>10</a:t>
            </a:r>
            <a:r>
              <a:rPr lang="zh-CN" altLang="en-US" baseline="0" dirty="0" smtClean="0"/>
              <a:t>人。</a:t>
            </a:r>
            <a:endParaRPr lang="en-US" altLang="zh-CN" dirty="0" smtClean="0"/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10</a:t>
            </a:r>
            <a:r>
              <a:rPr lang="zh-CN" altLang="en-US" dirty="0" smtClean="0"/>
              <a:t>个人：产品经理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；技术经理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；基础平台</a:t>
            </a:r>
            <a:r>
              <a:rPr lang="en-US" altLang="zh-CN" dirty="0" smtClean="0"/>
              <a:t>2</a:t>
            </a:r>
            <a:r>
              <a:rPr lang="zh-CN" altLang="en-US" dirty="0" smtClean="0"/>
              <a:t>；模型</a:t>
            </a:r>
            <a:r>
              <a:rPr lang="en-US" altLang="zh-CN" dirty="0" smtClean="0"/>
              <a:t>2</a:t>
            </a:r>
            <a:r>
              <a:rPr lang="zh-CN" altLang="en-US" dirty="0" smtClean="0"/>
              <a:t>人；</a:t>
            </a:r>
            <a:r>
              <a:rPr lang="en-US" altLang="zh-CN" dirty="0" smtClean="0"/>
              <a:t>ETL 2</a:t>
            </a:r>
            <a:r>
              <a:rPr lang="zh-CN" altLang="en-US" dirty="0" smtClean="0"/>
              <a:t>；应用开发 </a:t>
            </a:r>
            <a:r>
              <a:rPr lang="en-US" altLang="zh-CN" dirty="0" smtClean="0"/>
              <a:t>2.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3B5C-2A82-461D-8D51-4171BB6CFDC8}" type="slidenum">
              <a:rPr lang="zh-CN" altLang="en-US" smtClean="0"/>
              <a:pPr/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63090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/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0722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/>
              <a:t>26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76955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3B5C-2A82-461D-8D51-4171BB6CFDC8}" type="slidenum">
              <a:rPr lang="zh-CN" altLang="en-US" smtClean="0"/>
              <a:pPr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72796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大数据平台之前，存在问题。。。</a:t>
            </a:r>
            <a:endParaRPr lang="en-US" altLang="zh-CN" dirty="0" smtClean="0"/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分析：</a:t>
            </a:r>
            <a:r>
              <a:rPr lang="en-US" altLang="zh-CN" dirty="0" smtClean="0"/>
              <a:t>		</a:t>
            </a:r>
            <a:r>
              <a:rPr lang="zh-CN" altLang="en-US" dirty="0" smtClean="0"/>
              <a:t>九州收购天源而来，原来的信息建设非常差，几乎零起点重建。大数据平台几乎相当于一个新券商建立之初就并行启动建设（一般来说，传统演化是先是建立报表系统，逐步演化，要么升级为数仓、要么重建数仓）。 </a:t>
            </a:r>
            <a:r>
              <a:rPr lang="en-US" altLang="zh-CN" dirty="0" smtClean="0"/>
              <a:t>---- </a:t>
            </a:r>
            <a:r>
              <a:rPr lang="zh-CN" altLang="en-US" b="1" dirty="0" smtClean="0">
                <a:solidFill>
                  <a:srgbClr val="FF0000"/>
                </a:solidFill>
              </a:rPr>
              <a:t>起点早，要求起点高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C46116-ADA0-403A-B2E7-EA42C43B7B52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90012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数据价值中心：数据深度应用。如：客户画像，盈亏计算；基于挖掘分析的客户分群；发布数据报告。</a:t>
            </a:r>
            <a:endParaRPr lang="en-US" altLang="zh-CN" dirty="0" smtClean="0"/>
          </a:p>
          <a:p>
            <a:r>
              <a:rPr lang="zh-CN" altLang="en-US" dirty="0" smtClean="0"/>
              <a:t>虽然定位传统，但由于采用大数据架构，可以提供更强大和广泛的价值体现。</a:t>
            </a:r>
            <a:r>
              <a:rPr lang="en-US" altLang="zh-CN" dirty="0" smtClean="0"/>
              <a:t>--- </a:t>
            </a:r>
            <a:r>
              <a:rPr lang="zh-CN" altLang="en-US" dirty="0" smtClean="0"/>
              <a:t>目标定位高。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C46116-ADA0-403A-B2E7-EA42C43B7B52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46728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数据部分 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位于 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数据治理层</a:t>
            </a:r>
            <a:endParaRPr lang="en-US" altLang="zh-CN" baseline="0" dirty="0" smtClean="0"/>
          </a:p>
          <a:p>
            <a:r>
              <a:rPr lang="zh-CN" altLang="en-US" baseline="0" dirty="0" smtClean="0"/>
              <a:t>数据应用  位于  业务应用层：数据交换、经营分析、报表报送、客户营销支持、风控、机构业务支持。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3B5C-2A82-461D-8D51-4171BB6CFDC8}" type="slidenum">
              <a:rPr lang="zh-CN" altLang="en-US" smtClean="0"/>
              <a:pPr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702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 smtClean="0"/>
              <a:t>基础技术平台域</a:t>
            </a:r>
          </a:p>
          <a:p>
            <a:r>
              <a:rPr lang="zh-CN" altLang="en-US" dirty="0" smtClean="0"/>
              <a:t>整个大数据平台运行于基础技术平台和基础制度规范之上。基础技术平台域包括大数据平台得以运行的数据存储、数据计算、数据交换、数据分析应用和数据治理等组件设施；基础制度规范包括数据服务规范、开发规范、运维规范、安全管理机制等等。</a:t>
            </a:r>
          </a:p>
          <a:p>
            <a:endParaRPr lang="zh-CN" altLang="en-US" dirty="0" smtClean="0"/>
          </a:p>
          <a:p>
            <a:r>
              <a:rPr lang="zh-CN" altLang="en-US" b="1" dirty="0" smtClean="0"/>
              <a:t>基础数据存储域</a:t>
            </a:r>
          </a:p>
          <a:p>
            <a:r>
              <a:rPr lang="zh-CN" altLang="en-US" dirty="0" smtClean="0"/>
              <a:t>基础数据存储域是大数据平台的核心数据存储，通过广泛采集公司内外部数据，形成统一的全量数据存储。</a:t>
            </a:r>
            <a:endParaRPr lang="en-US" altLang="zh-CN" dirty="0" smtClean="0"/>
          </a:p>
          <a:p>
            <a:r>
              <a:rPr lang="zh-CN" altLang="en-US" dirty="0" smtClean="0"/>
              <a:t>建设要求：实现数据存储</a:t>
            </a:r>
            <a:r>
              <a:rPr lang="en-US" altLang="zh-CN" dirty="0" smtClean="0"/>
              <a:t>/</a:t>
            </a:r>
            <a:r>
              <a:rPr lang="zh-CN" altLang="en-US" dirty="0" smtClean="0"/>
              <a:t>访问的完整性、稳定性、安全性、高效性、可管理性。</a:t>
            </a:r>
            <a:endParaRPr lang="en-US" altLang="zh-CN" dirty="0" smtClean="0"/>
          </a:p>
          <a:p>
            <a:r>
              <a:rPr lang="zh-CN" altLang="en-US" dirty="0" smtClean="0"/>
              <a:t>实现方式：相应的，具体数据建设采用分层、分主题的建设方式；其中，数据主题包括当事人、协议、资产、产品、事件、机构、资讯等主题。</a:t>
            </a:r>
          </a:p>
          <a:p>
            <a:endParaRPr lang="zh-CN" altLang="en-US" dirty="0" smtClean="0"/>
          </a:p>
          <a:p>
            <a:r>
              <a:rPr lang="zh-CN" altLang="en-US" b="1" dirty="0" smtClean="0"/>
              <a:t>专题应用数据域</a:t>
            </a:r>
          </a:p>
          <a:p>
            <a:r>
              <a:rPr lang="zh-CN" altLang="en-US" dirty="0" smtClean="0"/>
              <a:t>面向数据应用进行建设开发。通过对各类数据应用的抽象，该域形成多个完整的专题应用数据集市。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b="1" dirty="0" smtClean="0"/>
              <a:t>数据应用域</a:t>
            </a:r>
          </a:p>
          <a:p>
            <a:r>
              <a:rPr lang="zh-CN" altLang="en-US" dirty="0" smtClean="0"/>
              <a:t>建设思路：提供工具和产品，而不是简单的重复工作量堆积。图中各类应用目前均有涉及，目前的两个典型应用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3B5C-2A82-461D-8D51-4171BB6CFDC8}" type="slidenum">
              <a:rPr lang="zh-CN" altLang="en-US" smtClean="0"/>
              <a:pPr/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7840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C46116-ADA0-403A-B2E7-EA42C43B7B52}" type="slidenum">
              <a:rPr lang="zh-CN" altLang="en-US" smtClean="0"/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713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C46116-ADA0-403A-B2E7-EA42C43B7B52}" type="slidenum">
              <a:rPr lang="zh-CN" altLang="en-US" smtClean="0"/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35513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C46116-ADA0-403A-B2E7-EA42C43B7B52}" type="slidenum">
              <a:rPr lang="zh-CN" altLang="en-US" smtClean="0"/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0250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3830-B7FA-8841-9ECB-4B3F48EDA5F2}" type="datetimeFigureOut">
              <a:rPr kumimoji="1" lang="zh-CN" altLang="en-US" smtClean="0"/>
              <a:t>2017/3/31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F09D-7A52-2F41-B3A0-1D2F45E43C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56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3830-B7FA-8841-9ECB-4B3F48EDA5F2}" type="datetimeFigureOut">
              <a:rPr kumimoji="1" lang="zh-CN" altLang="en-US" smtClean="0"/>
              <a:t>2017/3/31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F09D-7A52-2F41-B3A0-1D2F45E43C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27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3830-B7FA-8841-9ECB-4B3F48EDA5F2}" type="datetimeFigureOut">
              <a:rPr kumimoji="1" lang="zh-CN" altLang="en-US" smtClean="0"/>
              <a:t>2017/3/31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F09D-7A52-2F41-B3A0-1D2F45E43C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511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3830-B7FA-8841-9ECB-4B3F48EDA5F2}" type="datetimeFigureOut">
              <a:rPr kumimoji="1" lang="zh-CN" altLang="en-US" smtClean="0"/>
              <a:t>2017/3/31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F09D-7A52-2F41-B3A0-1D2F45E43C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061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3830-B7FA-8841-9ECB-4B3F48EDA5F2}" type="datetimeFigureOut">
              <a:rPr kumimoji="1" lang="zh-CN" altLang="en-US" smtClean="0"/>
              <a:t>2017/3/31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F09D-7A52-2F41-B3A0-1D2F45E43C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370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3830-B7FA-8841-9ECB-4B3F48EDA5F2}" type="datetimeFigureOut">
              <a:rPr kumimoji="1" lang="zh-CN" altLang="en-US" smtClean="0"/>
              <a:t>2017/3/31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F09D-7A52-2F41-B3A0-1D2F45E43C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453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3830-B7FA-8841-9ECB-4B3F48EDA5F2}" type="datetimeFigureOut">
              <a:rPr kumimoji="1" lang="zh-CN" altLang="en-US" smtClean="0"/>
              <a:t>2017/3/31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F09D-7A52-2F41-B3A0-1D2F45E43C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74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3830-B7FA-8841-9ECB-4B3F48EDA5F2}" type="datetimeFigureOut">
              <a:rPr kumimoji="1" lang="zh-CN" altLang="en-US" smtClean="0"/>
              <a:t>2017/3/31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F09D-7A52-2F41-B3A0-1D2F45E43C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092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3830-B7FA-8841-9ECB-4B3F48EDA5F2}" type="datetimeFigureOut">
              <a:rPr kumimoji="1" lang="zh-CN" altLang="en-US" smtClean="0"/>
              <a:t>2017/3/31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F09D-7A52-2F41-B3A0-1D2F45E43C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121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3830-B7FA-8841-9ECB-4B3F48EDA5F2}" type="datetimeFigureOut">
              <a:rPr kumimoji="1" lang="zh-CN" altLang="en-US" smtClean="0"/>
              <a:t>2017/3/31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F09D-7A52-2F41-B3A0-1D2F45E43C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068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3830-B7FA-8841-9ECB-4B3F48EDA5F2}" type="datetimeFigureOut">
              <a:rPr kumimoji="1" lang="zh-CN" altLang="en-US" smtClean="0"/>
              <a:t>2017/3/31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F09D-7A52-2F41-B3A0-1D2F45E43C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356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C3830-B7FA-8841-9ECB-4B3F48EDA5F2}" type="datetimeFigureOut">
              <a:rPr kumimoji="1" lang="zh-CN" altLang="en-US" smtClean="0"/>
              <a:t>2017/3/31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4F09D-7A52-2F41-B3A0-1D2F45E43C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887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package" Target="../embeddings/Microsoft_Visio___111.vsdx"/><Relationship Id="rId5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dirty="0" smtClean="0"/>
              <a:t>大数据平台建设方案</a:t>
            </a:r>
            <a:endParaRPr kumimoji="1"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76988"/>
            <a:ext cx="9144000" cy="625188"/>
          </a:xfrm>
        </p:spPr>
        <p:txBody>
          <a:bodyPr/>
          <a:lstStyle/>
          <a:p>
            <a:r>
              <a:rPr kumimoji="1" lang="zh-CN" altLang="en-US" smtClean="0"/>
              <a:t>秦波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5664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2134" y="220695"/>
            <a:ext cx="9296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平台技术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选型 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传统架构 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&amp;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大数据架构对比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4"/>
          <p:cNvSpPr txBox="1">
            <a:spLocks/>
          </p:cNvSpPr>
          <p:nvPr/>
        </p:nvSpPr>
        <p:spPr bwMode="auto">
          <a:xfrm>
            <a:off x="2070100" y="1916897"/>
            <a:ext cx="4169910" cy="3312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结构化数据</a:t>
            </a:r>
          </a:p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集中式或者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MPP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关系型数据库</a:t>
            </a:r>
          </a:p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数据规模一般几十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级</a:t>
            </a:r>
          </a:p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批处理计算为主</a:t>
            </a:r>
          </a:p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实时性差</a:t>
            </a:r>
          </a:p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报表应用、数据统计为主</a:t>
            </a:r>
          </a:p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itchFamily="2" charset="2"/>
              <a:buChar char="Ø"/>
              <a:defRPr/>
            </a:pPr>
            <a:endParaRPr lang="zh-CN" altLang="en-US" b="1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385"/>
              </a:spcBef>
              <a:defRPr/>
            </a:pPr>
            <a:endParaRPr lang="en-US" altLang="zh-CN" sz="1600" dirty="0">
              <a:solidFill>
                <a:srgbClr val="0C0C0C"/>
              </a:solidFill>
              <a:latin typeface="宋体" pitchFamily="2" charset="-122"/>
            </a:endParaRPr>
          </a:p>
        </p:txBody>
      </p:sp>
      <p:sp>
        <p:nvSpPr>
          <p:cNvPr id="8" name="内容占位符 4"/>
          <p:cNvSpPr txBox="1">
            <a:spLocks/>
          </p:cNvSpPr>
          <p:nvPr/>
        </p:nvSpPr>
        <p:spPr bwMode="auto">
          <a:xfrm>
            <a:off x="6240010" y="1916897"/>
            <a:ext cx="4169910" cy="3312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结构化数据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非结构化数据</a:t>
            </a:r>
          </a:p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大数据集群</a:t>
            </a:r>
          </a:p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数据规模几百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级</a:t>
            </a:r>
          </a:p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批处理计算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流式计算</a:t>
            </a:r>
          </a:p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多种方式支持实时计算</a:t>
            </a:r>
          </a:p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除报表、数据统计应用，额外支持数据分析，机器学习等应用</a:t>
            </a:r>
          </a:p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itchFamily="2" charset="2"/>
              <a:buChar char="Ø"/>
              <a:defRPr/>
            </a:pPr>
            <a:endParaRPr lang="zh-CN" altLang="en-US" b="1" kern="0" dirty="0">
              <a:latin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itchFamily="2" charset="2"/>
              <a:buChar char="Ø"/>
              <a:defRPr/>
            </a:pPr>
            <a:endParaRPr lang="zh-CN" altLang="en-US" b="1" kern="0" dirty="0">
              <a:latin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itchFamily="2" charset="2"/>
              <a:buChar char="Ø"/>
              <a:defRPr/>
            </a:pPr>
            <a:endParaRPr lang="en-US" altLang="zh-CN" b="1" kern="0" dirty="0">
              <a:latin typeface="宋体" panose="02010600030101010101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5951990" y="1556870"/>
            <a:ext cx="0" cy="37442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矩形 9"/>
          <p:cNvSpPr/>
          <p:nvPr/>
        </p:nvSpPr>
        <p:spPr>
          <a:xfrm>
            <a:off x="3143795" y="1268851"/>
            <a:ext cx="15071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传统架构 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7346111" y="1268851"/>
            <a:ext cx="1814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大数据架构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655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2135" y="220695"/>
            <a:ext cx="60559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大数据平台技术栈</a:t>
            </a:r>
          </a:p>
        </p:txBody>
      </p:sp>
      <p:grpSp>
        <p:nvGrpSpPr>
          <p:cNvPr id="19458" name="组 57"/>
          <p:cNvGrpSpPr/>
          <p:nvPr/>
        </p:nvGrpSpPr>
        <p:grpSpPr>
          <a:xfrm>
            <a:off x="1687513" y="1098234"/>
            <a:ext cx="8801100" cy="5570537"/>
            <a:chOff x="1247775" y="1169988"/>
            <a:chExt cx="8801100" cy="5570537"/>
          </a:xfrm>
        </p:grpSpPr>
        <p:sp>
          <p:nvSpPr>
            <p:cNvPr id="19459" name="矩形 27"/>
            <p:cNvSpPr/>
            <p:nvPr/>
          </p:nvSpPr>
          <p:spPr>
            <a:xfrm>
              <a:off x="1247775" y="1814513"/>
              <a:ext cx="4375150" cy="353853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60" name="矩形 9"/>
            <p:cNvSpPr/>
            <p:nvPr/>
          </p:nvSpPr>
          <p:spPr>
            <a:xfrm>
              <a:off x="1247775" y="5921375"/>
              <a:ext cx="8793163" cy="81915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61" name="矩形 5"/>
            <p:cNvSpPr/>
            <p:nvPr/>
          </p:nvSpPr>
          <p:spPr>
            <a:xfrm>
              <a:off x="1652905" y="6237288"/>
              <a:ext cx="2652395" cy="431800"/>
            </a:xfrm>
            <a:prstGeom prst="rect">
              <a:avLst/>
            </a:prstGeom>
            <a:solidFill>
              <a:srgbClr val="C6D9F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结构化</a:t>
              </a:r>
            </a:p>
          </p:txBody>
        </p:sp>
        <p:sp>
          <p:nvSpPr>
            <p:cNvPr id="19462" name="矩形 2"/>
            <p:cNvSpPr/>
            <p:nvPr/>
          </p:nvSpPr>
          <p:spPr>
            <a:xfrm>
              <a:off x="4781550" y="5699125"/>
              <a:ext cx="1946275" cy="6461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内部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/</a:t>
              </a:r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外部数据源</a:t>
              </a:r>
            </a:p>
          </p:txBody>
        </p:sp>
        <p:sp>
          <p:nvSpPr>
            <p:cNvPr id="19463" name="矩形 10"/>
            <p:cNvSpPr/>
            <p:nvPr/>
          </p:nvSpPr>
          <p:spPr>
            <a:xfrm>
              <a:off x="1247775" y="5416550"/>
              <a:ext cx="8793163" cy="452438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数据抽取平台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(</a:t>
              </a:r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离线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实时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64" name="矩形 11"/>
            <p:cNvSpPr/>
            <p:nvPr/>
          </p:nvSpPr>
          <p:spPr>
            <a:xfrm>
              <a:off x="1400175" y="4581525"/>
              <a:ext cx="4103688" cy="7588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65" name="矩形 12"/>
            <p:cNvSpPr/>
            <p:nvPr/>
          </p:nvSpPr>
          <p:spPr>
            <a:xfrm>
              <a:off x="1660525" y="4841875"/>
              <a:ext cx="3771900" cy="434975"/>
            </a:xfrm>
            <a:prstGeom prst="rect">
              <a:avLst/>
            </a:prstGeom>
            <a:solidFill>
              <a:srgbClr val="C6D9F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HDFS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66" name="矩形 14"/>
            <p:cNvSpPr/>
            <p:nvPr/>
          </p:nvSpPr>
          <p:spPr>
            <a:xfrm>
              <a:off x="2549525" y="4349750"/>
              <a:ext cx="1946275" cy="57943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zh-CN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数据存储</a:t>
              </a:r>
            </a:p>
          </p:txBody>
        </p:sp>
        <p:sp>
          <p:nvSpPr>
            <p:cNvPr id="19467" name="矩形 15"/>
            <p:cNvSpPr/>
            <p:nvPr/>
          </p:nvSpPr>
          <p:spPr>
            <a:xfrm>
              <a:off x="1400175" y="3249613"/>
              <a:ext cx="4103688" cy="12620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68" name="矩形 16"/>
            <p:cNvSpPr/>
            <p:nvPr/>
          </p:nvSpPr>
          <p:spPr>
            <a:xfrm>
              <a:off x="1614488" y="4005263"/>
              <a:ext cx="3817937" cy="433387"/>
            </a:xfrm>
            <a:prstGeom prst="rect">
              <a:avLst/>
            </a:prstGeom>
            <a:solidFill>
              <a:srgbClr val="C6D9F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YARN</a:t>
              </a:r>
            </a:p>
          </p:txBody>
        </p:sp>
        <p:sp>
          <p:nvSpPr>
            <p:cNvPr id="19469" name="矩形 17"/>
            <p:cNvSpPr/>
            <p:nvPr/>
          </p:nvSpPr>
          <p:spPr>
            <a:xfrm>
              <a:off x="2549525" y="3025775"/>
              <a:ext cx="1946275" cy="57943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zh-CN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数据处理</a:t>
              </a:r>
            </a:p>
          </p:txBody>
        </p:sp>
        <p:sp>
          <p:nvSpPr>
            <p:cNvPr id="19470" name="矩形 18"/>
            <p:cNvSpPr/>
            <p:nvPr/>
          </p:nvSpPr>
          <p:spPr>
            <a:xfrm>
              <a:off x="1614488" y="3535363"/>
              <a:ext cx="1873250" cy="433387"/>
            </a:xfrm>
            <a:prstGeom prst="rect">
              <a:avLst/>
            </a:prstGeom>
            <a:solidFill>
              <a:srgbClr val="C6D9F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MapReduce</a:t>
              </a:r>
            </a:p>
          </p:txBody>
        </p:sp>
        <p:sp>
          <p:nvSpPr>
            <p:cNvPr id="19471" name="矩形 19"/>
            <p:cNvSpPr/>
            <p:nvPr/>
          </p:nvSpPr>
          <p:spPr>
            <a:xfrm>
              <a:off x="3605213" y="3535363"/>
              <a:ext cx="1827212" cy="433387"/>
            </a:xfrm>
            <a:prstGeom prst="rect">
              <a:avLst/>
            </a:prstGeom>
            <a:solidFill>
              <a:srgbClr val="C6D9F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ea typeface="宋体" panose="02010600030101010101" pitchFamily="2" charset="-122"/>
                </a:rPr>
                <a:t>Spark</a:t>
              </a:r>
            </a:p>
          </p:txBody>
        </p:sp>
        <p:sp>
          <p:nvSpPr>
            <p:cNvPr id="19472" name="矩形 20"/>
            <p:cNvSpPr/>
            <p:nvPr/>
          </p:nvSpPr>
          <p:spPr>
            <a:xfrm>
              <a:off x="1400175" y="2257425"/>
              <a:ext cx="4103688" cy="9271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3" name="矩形 21"/>
            <p:cNvSpPr/>
            <p:nvPr/>
          </p:nvSpPr>
          <p:spPr>
            <a:xfrm>
              <a:off x="2549525" y="2071688"/>
              <a:ext cx="1946275" cy="57943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zh-CN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数据访问</a:t>
              </a: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/</a:t>
              </a:r>
              <a:r>
                <a:rPr lang="zh-CN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分析</a:t>
              </a:r>
            </a:p>
          </p:txBody>
        </p:sp>
        <p:sp>
          <p:nvSpPr>
            <p:cNvPr id="19474" name="矩形 22"/>
            <p:cNvSpPr/>
            <p:nvPr/>
          </p:nvSpPr>
          <p:spPr>
            <a:xfrm>
              <a:off x="1616075" y="2613025"/>
              <a:ext cx="933450" cy="504825"/>
            </a:xfrm>
            <a:prstGeom prst="rect">
              <a:avLst/>
            </a:prstGeom>
            <a:solidFill>
              <a:srgbClr val="C6D9F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Hive</a:t>
              </a:r>
            </a:p>
          </p:txBody>
        </p:sp>
        <p:sp>
          <p:nvSpPr>
            <p:cNvPr id="19475" name="矩形 23"/>
            <p:cNvSpPr/>
            <p:nvPr/>
          </p:nvSpPr>
          <p:spPr>
            <a:xfrm>
              <a:off x="3616325" y="2611438"/>
              <a:ext cx="1816100" cy="506412"/>
            </a:xfrm>
            <a:prstGeom prst="rect">
              <a:avLst/>
            </a:prstGeom>
            <a:solidFill>
              <a:srgbClr val="C6D9F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ea typeface="宋体" panose="02010600030101010101" pitchFamily="2" charset="-122"/>
                </a:rPr>
                <a:t>SparkSQL</a:t>
              </a:r>
            </a:p>
            <a:p>
              <a:pPr algn="ctr"/>
              <a:r>
                <a:rPr lang="en-US" altLang="zh-CN" sz="1600" dirty="0">
                  <a:latin typeface="Arial" panose="020B0604020202020204" pitchFamily="34" charset="0"/>
                  <a:ea typeface="宋体" panose="02010600030101010101" pitchFamily="2" charset="-122"/>
                </a:rPr>
                <a:t>/Spark MLlib</a:t>
              </a:r>
            </a:p>
          </p:txBody>
        </p:sp>
        <p:sp>
          <p:nvSpPr>
            <p:cNvPr id="19476" name="矩形 25"/>
            <p:cNvSpPr/>
            <p:nvPr/>
          </p:nvSpPr>
          <p:spPr>
            <a:xfrm>
              <a:off x="1255713" y="1169988"/>
              <a:ext cx="8793162" cy="582612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数据应用</a:t>
              </a:r>
            </a:p>
          </p:txBody>
        </p:sp>
        <p:sp>
          <p:nvSpPr>
            <p:cNvPr id="19477" name="矩形 28"/>
            <p:cNvSpPr/>
            <p:nvPr/>
          </p:nvSpPr>
          <p:spPr>
            <a:xfrm>
              <a:off x="2336800" y="1628775"/>
              <a:ext cx="260985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JZDW</a:t>
              </a:r>
              <a:r>
                <a:rPr lang="zh-CN" altLang="en-US" b="1">
                  <a:latin typeface="Arial" panose="020B0604020202020204" pitchFamily="34" charset="0"/>
                  <a:ea typeface="宋体" panose="02010600030101010101" pitchFamily="2" charset="-122"/>
                </a:rPr>
                <a:t>（离线）</a:t>
              </a:r>
            </a:p>
          </p:txBody>
        </p:sp>
        <p:sp>
          <p:nvSpPr>
            <p:cNvPr id="19478" name="矩形 30"/>
            <p:cNvSpPr/>
            <p:nvPr/>
          </p:nvSpPr>
          <p:spPr>
            <a:xfrm>
              <a:off x="5665788" y="1812925"/>
              <a:ext cx="4375150" cy="35401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9" name="矩形 31"/>
            <p:cNvSpPr/>
            <p:nvPr/>
          </p:nvSpPr>
          <p:spPr>
            <a:xfrm>
              <a:off x="5792788" y="4095750"/>
              <a:ext cx="4103687" cy="122237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80" name="矩形 32"/>
            <p:cNvSpPr/>
            <p:nvPr/>
          </p:nvSpPr>
          <p:spPr>
            <a:xfrm>
              <a:off x="5899150" y="4841875"/>
              <a:ext cx="1920875" cy="434975"/>
            </a:xfrm>
            <a:prstGeom prst="rect">
              <a:avLst/>
            </a:prstGeom>
            <a:solidFill>
              <a:srgbClr val="C6D9F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r>
                <a:rPr lang="en-US" altLang="zh-CN" sz="1600" dirty="0" err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JZBus</a:t>
              </a:r>
              <a:r>
                <a:rPr lang="zh-CN" altLang="en-US" sz="16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数据库分发</a:t>
              </a:r>
            </a:p>
          </p:txBody>
        </p:sp>
        <p:sp>
          <p:nvSpPr>
            <p:cNvPr id="19481" name="矩形 33"/>
            <p:cNvSpPr/>
            <p:nvPr/>
          </p:nvSpPr>
          <p:spPr>
            <a:xfrm>
              <a:off x="6897688" y="3870325"/>
              <a:ext cx="1946275" cy="57943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zh-CN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数据接入</a:t>
              </a:r>
            </a:p>
          </p:txBody>
        </p:sp>
        <p:sp>
          <p:nvSpPr>
            <p:cNvPr id="19482" name="矩形 34"/>
            <p:cNvSpPr/>
            <p:nvPr/>
          </p:nvSpPr>
          <p:spPr>
            <a:xfrm>
              <a:off x="5792788" y="3257550"/>
              <a:ext cx="4103687" cy="74771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83" name="矩形 36"/>
            <p:cNvSpPr/>
            <p:nvPr/>
          </p:nvSpPr>
          <p:spPr>
            <a:xfrm>
              <a:off x="6897688" y="3038475"/>
              <a:ext cx="1946275" cy="5847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zh-CN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数据处理</a:t>
              </a:r>
            </a:p>
          </p:txBody>
        </p:sp>
        <p:sp>
          <p:nvSpPr>
            <p:cNvPr id="19484" name="矩形 38"/>
            <p:cNvSpPr/>
            <p:nvPr/>
          </p:nvSpPr>
          <p:spPr>
            <a:xfrm>
              <a:off x="5961064" y="3533775"/>
              <a:ext cx="2774950" cy="434975"/>
            </a:xfrm>
            <a:prstGeom prst="rect">
              <a:avLst/>
            </a:prstGeom>
            <a:solidFill>
              <a:srgbClr val="C6D9F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Storm</a:t>
              </a:r>
            </a:p>
          </p:txBody>
        </p:sp>
        <p:sp>
          <p:nvSpPr>
            <p:cNvPr id="19485" name="矩形 39"/>
            <p:cNvSpPr/>
            <p:nvPr/>
          </p:nvSpPr>
          <p:spPr>
            <a:xfrm>
              <a:off x="5792788" y="2257425"/>
              <a:ext cx="4103687" cy="9271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86" name="矩形 41"/>
            <p:cNvSpPr/>
            <p:nvPr/>
          </p:nvSpPr>
          <p:spPr>
            <a:xfrm>
              <a:off x="5899150" y="2592388"/>
              <a:ext cx="938213" cy="525462"/>
            </a:xfrm>
            <a:prstGeom prst="rect">
              <a:avLst/>
            </a:prstGeom>
            <a:solidFill>
              <a:srgbClr val="C6D9F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Hbase</a:t>
              </a:r>
            </a:p>
          </p:txBody>
        </p:sp>
        <p:sp>
          <p:nvSpPr>
            <p:cNvPr id="19487" name="矩形 42"/>
            <p:cNvSpPr/>
            <p:nvPr/>
          </p:nvSpPr>
          <p:spPr>
            <a:xfrm>
              <a:off x="6929438" y="2589213"/>
              <a:ext cx="862012" cy="520700"/>
            </a:xfrm>
            <a:prstGeom prst="rect">
              <a:avLst/>
            </a:prstGeom>
            <a:solidFill>
              <a:srgbClr val="C6D9F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Mysql</a:t>
              </a:r>
              <a:endParaRPr lang="zh-CN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88" name="矩形 44"/>
            <p:cNvSpPr/>
            <p:nvPr/>
          </p:nvSpPr>
          <p:spPr>
            <a:xfrm>
              <a:off x="7881938" y="4841875"/>
              <a:ext cx="1897062" cy="434975"/>
            </a:xfrm>
            <a:prstGeom prst="rect">
              <a:avLst/>
            </a:prstGeom>
            <a:solidFill>
              <a:srgbClr val="C6D9F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Flume</a:t>
              </a:r>
              <a:r>
                <a:rPr lang="zh-CN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日志数据</a:t>
              </a:r>
            </a:p>
          </p:txBody>
        </p:sp>
        <p:sp>
          <p:nvSpPr>
            <p:cNvPr id="19489" name="矩形 45"/>
            <p:cNvSpPr/>
            <p:nvPr/>
          </p:nvSpPr>
          <p:spPr>
            <a:xfrm>
              <a:off x="7883525" y="2590800"/>
              <a:ext cx="882650" cy="523875"/>
            </a:xfrm>
            <a:prstGeom prst="rect">
              <a:avLst/>
            </a:prstGeom>
            <a:solidFill>
              <a:srgbClr val="C6D9F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Redis</a:t>
              </a:r>
              <a:endParaRPr lang="zh-CN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90" name="矩形 48"/>
            <p:cNvSpPr/>
            <p:nvPr/>
          </p:nvSpPr>
          <p:spPr>
            <a:xfrm>
              <a:off x="6511925" y="1628775"/>
              <a:ext cx="299085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JZRDW</a:t>
              </a:r>
              <a:r>
                <a:rPr lang="zh-CN" altLang="en-US" b="1">
                  <a:latin typeface="Arial" panose="020B0604020202020204" pitchFamily="34" charset="0"/>
                  <a:ea typeface="宋体" panose="02010600030101010101" pitchFamily="2" charset="-122"/>
                </a:rPr>
                <a:t>（实时）</a:t>
              </a:r>
            </a:p>
          </p:txBody>
        </p:sp>
        <p:sp>
          <p:nvSpPr>
            <p:cNvPr id="19491" name="矩形 8"/>
            <p:cNvSpPr/>
            <p:nvPr/>
          </p:nvSpPr>
          <p:spPr>
            <a:xfrm>
              <a:off x="8843963" y="2582863"/>
              <a:ext cx="936625" cy="1385887"/>
            </a:xfrm>
            <a:prstGeom prst="rect">
              <a:avLst/>
            </a:prstGeom>
            <a:solidFill>
              <a:srgbClr val="C6D9F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Elastic</a:t>
              </a:r>
            </a:p>
            <a:p>
              <a:pPr algn="ctr"/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Search</a:t>
              </a:r>
            </a:p>
          </p:txBody>
        </p:sp>
        <p:sp>
          <p:nvSpPr>
            <p:cNvPr id="19492" name="矩形 13"/>
            <p:cNvSpPr/>
            <p:nvPr/>
          </p:nvSpPr>
          <p:spPr>
            <a:xfrm>
              <a:off x="2643188" y="2617788"/>
              <a:ext cx="822325" cy="492125"/>
            </a:xfrm>
            <a:prstGeom prst="rect">
              <a:avLst/>
            </a:prstGeom>
            <a:solidFill>
              <a:srgbClr val="C6D9F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ea typeface="宋体" panose="02010600030101010101" pitchFamily="2" charset="-122"/>
                </a:rPr>
                <a:t>Kylin</a:t>
              </a:r>
            </a:p>
          </p:txBody>
        </p:sp>
        <p:sp>
          <p:nvSpPr>
            <p:cNvPr id="19493" name="矩形 26"/>
            <p:cNvSpPr/>
            <p:nvPr/>
          </p:nvSpPr>
          <p:spPr>
            <a:xfrm>
              <a:off x="5899150" y="4375150"/>
              <a:ext cx="3879850" cy="414338"/>
            </a:xfrm>
            <a:prstGeom prst="rect">
              <a:avLst/>
            </a:prstGeom>
            <a:solidFill>
              <a:srgbClr val="C6D9F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Kafka</a:t>
              </a:r>
              <a:endParaRPr lang="zh-CN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94" name="矩形 29"/>
            <p:cNvSpPr/>
            <p:nvPr/>
          </p:nvSpPr>
          <p:spPr>
            <a:xfrm>
              <a:off x="6838950" y="2073275"/>
              <a:ext cx="1946275" cy="5847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zh-CN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数据访问</a:t>
              </a: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/</a:t>
              </a:r>
              <a:r>
                <a:rPr lang="zh-CN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分析</a:t>
              </a:r>
            </a:p>
          </p:txBody>
        </p:sp>
      </p:grpSp>
      <p:sp>
        <p:nvSpPr>
          <p:cNvPr id="19495" name="矩形 5"/>
          <p:cNvSpPr/>
          <p:nvPr/>
        </p:nvSpPr>
        <p:spPr>
          <a:xfrm>
            <a:off x="4802188" y="6167120"/>
            <a:ext cx="2652712" cy="431800"/>
          </a:xfrm>
          <a:prstGeom prst="rect">
            <a:avLst/>
          </a:prstGeom>
          <a:solidFill>
            <a:srgbClr val="C6D9F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非结构化</a:t>
            </a:r>
          </a:p>
        </p:txBody>
      </p:sp>
      <p:sp>
        <p:nvSpPr>
          <p:cNvPr id="19496" name="矩形 5"/>
          <p:cNvSpPr/>
          <p:nvPr/>
        </p:nvSpPr>
        <p:spPr>
          <a:xfrm>
            <a:off x="7600951" y="6167120"/>
            <a:ext cx="2652713" cy="431800"/>
          </a:xfrm>
          <a:prstGeom prst="rect">
            <a:avLst/>
          </a:prstGeom>
          <a:solidFill>
            <a:srgbClr val="C6D9F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其他（爬虫数据等）</a:t>
            </a:r>
          </a:p>
        </p:txBody>
      </p:sp>
    </p:spTree>
    <p:extLst>
      <p:ext uri="{BB962C8B-B14F-4D97-AF65-F5344CB8AC3E}">
        <p14:creationId xmlns:p14="http://schemas.microsoft.com/office/powerpoint/2010/main" val="22002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2135" y="220695"/>
            <a:ext cx="60559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平台整体技术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2927781" y="1052836"/>
            <a:ext cx="5832405" cy="792055"/>
          </a:xfrm>
          <a:prstGeom prst="roundRect">
            <a:avLst/>
          </a:prstGeom>
          <a:solidFill>
            <a:srgbClr val="C6D9F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0">
            <a:noAutofit/>
          </a:bodyPr>
          <a:lstStyle/>
          <a:p>
            <a:pPr algn="ctr"/>
            <a:r>
              <a:rPr lang="zh-CN" altLang="en-US" dirty="0">
                <a:sym typeface="+mn-ea"/>
              </a:rPr>
              <a:t>Azkaban调度/监控/ACL/质量管理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1631690" y="1052835"/>
            <a:ext cx="1143000" cy="4576874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数据源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1671467" y="2780956"/>
            <a:ext cx="1042734" cy="360025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MySQL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1671467" y="3314492"/>
            <a:ext cx="1042734" cy="355637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Oracle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669031" y="3871420"/>
            <a:ext cx="1042734" cy="360025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SQLServer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486185" y="1937492"/>
            <a:ext cx="1198382" cy="198133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zh-CN" altLang="en-US" sz="1200" dirty="0"/>
              <a:t>海量存储&amp;</a:t>
            </a:r>
          </a:p>
          <a:p>
            <a:pPr algn="ctr"/>
            <a:r>
              <a:rPr lang="zh-CN" altLang="en-US" sz="1200" dirty="0"/>
              <a:t>离线计算</a:t>
            </a:r>
          </a:p>
          <a:p>
            <a:pPr algn="ctr"/>
            <a:endParaRPr lang="zh-CN" altLang="en-US" sz="1200" dirty="0"/>
          </a:p>
          <a:p>
            <a:pPr algn="ctr"/>
            <a:endParaRPr lang="zh-CN" altLang="en-US" sz="1200" dirty="0"/>
          </a:p>
          <a:p>
            <a:pPr algn="ctr"/>
            <a:r>
              <a:rPr lang="zh-CN" altLang="en-US" sz="1200" dirty="0"/>
              <a:t>Hadoop</a:t>
            </a:r>
          </a:p>
          <a:p>
            <a:pPr algn="ctr"/>
            <a:r>
              <a:rPr lang="zh-CN" altLang="en-US" sz="1200" dirty="0"/>
              <a:t>(hdfs+MR+</a:t>
            </a:r>
          </a:p>
          <a:p>
            <a:pPr algn="ctr"/>
            <a:r>
              <a:rPr lang="zh-CN" altLang="en-US" sz="1200" dirty="0"/>
              <a:t>hive)</a:t>
            </a:r>
          </a:p>
        </p:txBody>
      </p:sp>
      <p:sp>
        <p:nvSpPr>
          <p:cNvPr id="3" name="右箭头 2"/>
          <p:cNvSpPr/>
          <p:nvPr/>
        </p:nvSpPr>
        <p:spPr bwMode="auto">
          <a:xfrm>
            <a:off x="2608695" y="3284991"/>
            <a:ext cx="423009" cy="43030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631690" y="5733160"/>
            <a:ext cx="2736190" cy="576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数据接入</a:t>
            </a:r>
          </a:p>
        </p:txBody>
      </p:sp>
      <p:sp>
        <p:nvSpPr>
          <p:cNvPr id="33" name="矩形 32"/>
          <p:cNvSpPr/>
          <p:nvPr/>
        </p:nvSpPr>
        <p:spPr bwMode="auto">
          <a:xfrm>
            <a:off x="4486185" y="5733160"/>
            <a:ext cx="2679758" cy="576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数据处理</a:t>
            </a:r>
          </a:p>
        </p:txBody>
      </p:sp>
      <p:sp>
        <p:nvSpPr>
          <p:cNvPr id="34" name="矩形 33"/>
          <p:cNvSpPr/>
          <p:nvPr/>
        </p:nvSpPr>
        <p:spPr bwMode="auto">
          <a:xfrm>
            <a:off x="7241472" y="5733160"/>
            <a:ext cx="3246831" cy="576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数据服务</a:t>
            </a:r>
          </a:p>
        </p:txBody>
      </p:sp>
      <p:sp>
        <p:nvSpPr>
          <p:cNvPr id="37" name="矩形 36"/>
          <p:cNvSpPr/>
          <p:nvPr/>
        </p:nvSpPr>
        <p:spPr bwMode="auto">
          <a:xfrm>
            <a:off x="4473310" y="3992313"/>
            <a:ext cx="1185518" cy="102079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zh-CN" altLang="en-US" sz="1400" dirty="0"/>
              <a:t>实时计算</a:t>
            </a:r>
          </a:p>
          <a:p>
            <a:pPr algn="ctr"/>
            <a:endParaRPr lang="zh-CN" altLang="en-US" sz="1400" dirty="0"/>
          </a:p>
          <a:p>
            <a:pPr algn="ctr"/>
            <a:endParaRPr lang="zh-CN" altLang="en-US" sz="1400" dirty="0"/>
          </a:p>
          <a:p>
            <a:pPr algn="ctr"/>
            <a:endParaRPr lang="zh-CN" altLang="en-US" sz="1400" dirty="0"/>
          </a:p>
        </p:txBody>
      </p:sp>
      <p:sp>
        <p:nvSpPr>
          <p:cNvPr id="38" name="圆角矩形 37"/>
          <p:cNvSpPr/>
          <p:nvPr/>
        </p:nvSpPr>
        <p:spPr bwMode="auto">
          <a:xfrm>
            <a:off x="4581108" y="4293061"/>
            <a:ext cx="938853" cy="36002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</a:rPr>
              <a:t>Spark</a:t>
            </a:r>
            <a:r>
              <a:rPr lang="zh-CN" altLang="en-US" sz="105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</a:rPr>
              <a:t>streaming</a:t>
            </a:r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圆角矩形 38"/>
          <p:cNvSpPr/>
          <p:nvPr/>
        </p:nvSpPr>
        <p:spPr bwMode="auto">
          <a:xfrm>
            <a:off x="4581108" y="4695253"/>
            <a:ext cx="938853" cy="24585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</a:rPr>
              <a:t>Storm</a:t>
            </a:r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3005521" y="4869100"/>
            <a:ext cx="1083292" cy="7217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lvl="0" algn="ctr"/>
            <a:r>
              <a:rPr lang="en-US" altLang="zh-CN" sz="1200" dirty="0">
                <a:sym typeface="+mn-ea"/>
              </a:rPr>
              <a:t>JZBUS实时数据分发</a:t>
            </a:r>
          </a:p>
        </p:txBody>
      </p:sp>
      <p:sp>
        <p:nvSpPr>
          <p:cNvPr id="42" name="圆角矩形 41"/>
          <p:cNvSpPr/>
          <p:nvPr/>
        </p:nvSpPr>
        <p:spPr bwMode="auto">
          <a:xfrm>
            <a:off x="1669031" y="4373733"/>
            <a:ext cx="1042734" cy="481978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t>应用日志</a:t>
            </a:r>
            <a:r>
              <a:rPr lang="en-US" altLang="zh-CN" sz="1200" dirty="0"/>
              <a:t>/Log4J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右箭头 42"/>
          <p:cNvSpPr/>
          <p:nvPr/>
        </p:nvSpPr>
        <p:spPr bwMode="auto">
          <a:xfrm>
            <a:off x="4122787" y="3286716"/>
            <a:ext cx="423009" cy="43030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3005521" y="4047432"/>
            <a:ext cx="1083292" cy="6776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en-US" altLang="zh-CN" sz="1200" dirty="0"/>
              <a:t>Flume</a:t>
            </a:r>
            <a:r>
              <a:rPr lang="zh-CN" altLang="en-US" sz="1200" dirty="0"/>
              <a:t>日志处理</a:t>
            </a:r>
            <a:endParaRPr lang="zh-CN" altLang="en-US" sz="1200" dirty="0"/>
          </a:p>
        </p:txBody>
      </p:sp>
      <p:sp>
        <p:nvSpPr>
          <p:cNvPr id="50" name="矩形 49"/>
          <p:cNvSpPr/>
          <p:nvPr/>
        </p:nvSpPr>
        <p:spPr bwMode="auto">
          <a:xfrm>
            <a:off x="4474610" y="5145119"/>
            <a:ext cx="1185518" cy="444031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zh-CN" altLang="en-US" sz="1200" dirty="0"/>
              <a:t>Kafka</a:t>
            </a:r>
          </a:p>
        </p:txBody>
      </p:sp>
      <p:sp>
        <p:nvSpPr>
          <p:cNvPr id="53" name="矩形 52"/>
          <p:cNvSpPr/>
          <p:nvPr/>
        </p:nvSpPr>
        <p:spPr bwMode="auto">
          <a:xfrm>
            <a:off x="7247890" y="1935480"/>
            <a:ext cx="1061720" cy="1135380"/>
          </a:xfrm>
          <a:prstGeom prst="rect">
            <a:avLst/>
          </a:prstGeom>
          <a:solidFill>
            <a:srgbClr val="C6D9F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0">
            <a:noAutofit/>
          </a:bodyPr>
          <a:lstStyle/>
          <a:p>
            <a:pPr lvl="0" algn="ctr"/>
            <a:r>
              <a:rPr lang="zh-CN" altLang="en-US" sz="1200" dirty="0">
                <a:sym typeface="+mn-ea"/>
              </a:rPr>
              <a:t>离线服务</a:t>
            </a:r>
          </a:p>
          <a:p>
            <a:pPr lvl="0" algn="ctr"/>
            <a:endParaRPr lang="zh-CN" altLang="en-US" sz="1200" dirty="0">
              <a:sym typeface="+mn-ea"/>
            </a:endParaRPr>
          </a:p>
          <a:p>
            <a:pPr lvl="0" algn="ctr"/>
            <a:endParaRPr lang="zh-CN" altLang="en-US" sz="1200" dirty="0">
              <a:sym typeface="+mn-ea"/>
            </a:endParaRPr>
          </a:p>
          <a:p>
            <a:pPr lvl="0" algn="ctr"/>
            <a:endParaRPr lang="zh-CN" altLang="en-US" sz="1200" dirty="0">
              <a:sym typeface="+mn-ea"/>
            </a:endParaRPr>
          </a:p>
          <a:p>
            <a:pPr lvl="0" algn="ctr"/>
            <a:endParaRPr lang="zh-CN" altLang="en-US" sz="1200" dirty="0">
              <a:sym typeface="+mn-ea"/>
            </a:endParaRPr>
          </a:p>
        </p:txBody>
      </p:sp>
      <p:sp>
        <p:nvSpPr>
          <p:cNvPr id="54" name="圆角矩形 53"/>
          <p:cNvSpPr/>
          <p:nvPr/>
        </p:nvSpPr>
        <p:spPr bwMode="auto">
          <a:xfrm>
            <a:off x="7355037" y="2232421"/>
            <a:ext cx="909047" cy="30360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Hive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" name="圆角矩形 54"/>
          <p:cNvSpPr/>
          <p:nvPr/>
        </p:nvSpPr>
        <p:spPr bwMode="auto">
          <a:xfrm>
            <a:off x="7355205" y="2576830"/>
            <a:ext cx="909320" cy="30734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altLang="zh-CN" sz="1200" dirty="0" err="1"/>
              <a:t>Sparksql</a:t>
            </a:r>
            <a:endParaRPr lang="zh-CN" altLang="en-US" sz="1200" dirty="0"/>
          </a:p>
        </p:txBody>
      </p:sp>
      <p:sp>
        <p:nvSpPr>
          <p:cNvPr id="56" name="右箭头 55"/>
          <p:cNvSpPr/>
          <p:nvPr/>
        </p:nvSpPr>
        <p:spPr bwMode="auto">
          <a:xfrm>
            <a:off x="5710312" y="4330727"/>
            <a:ext cx="1493366" cy="42379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7245814" y="3533864"/>
            <a:ext cx="1079273" cy="1956861"/>
          </a:xfrm>
          <a:prstGeom prst="rect">
            <a:avLst/>
          </a:prstGeom>
          <a:solidFill>
            <a:srgbClr val="C6D9F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0">
            <a:noAutofit/>
          </a:bodyPr>
          <a:lstStyle/>
          <a:p>
            <a:pPr lvl="0" algn="ctr"/>
            <a:r>
              <a:rPr lang="zh-CN" altLang="en-US" sz="1200" dirty="0">
                <a:sym typeface="+mn-ea"/>
              </a:rPr>
              <a:t>在线服务</a:t>
            </a:r>
          </a:p>
          <a:p>
            <a:pPr lvl="0" algn="ctr"/>
            <a:endParaRPr lang="zh-CN" altLang="en-US" sz="1200" dirty="0">
              <a:sym typeface="+mn-ea"/>
            </a:endParaRPr>
          </a:p>
          <a:p>
            <a:pPr lvl="0" algn="ctr"/>
            <a:endParaRPr lang="zh-CN" altLang="en-US" sz="1200" dirty="0">
              <a:sym typeface="+mn-ea"/>
            </a:endParaRPr>
          </a:p>
          <a:p>
            <a:pPr lvl="0" algn="ctr"/>
            <a:endParaRPr lang="zh-CN" altLang="en-US" sz="1200" dirty="0">
              <a:sym typeface="+mn-ea"/>
            </a:endParaRPr>
          </a:p>
          <a:p>
            <a:pPr lvl="0" algn="ctr"/>
            <a:endParaRPr lang="zh-CN" altLang="en-US" sz="1200" dirty="0">
              <a:sym typeface="+mn-ea"/>
            </a:endParaRPr>
          </a:p>
          <a:p>
            <a:pPr lvl="0" algn="ctr"/>
            <a:endParaRPr lang="zh-CN" altLang="en-US" sz="1200" dirty="0">
              <a:sym typeface="+mn-ea"/>
            </a:endParaRPr>
          </a:p>
          <a:p>
            <a:pPr lvl="0" algn="ctr"/>
            <a:endParaRPr lang="zh-CN" altLang="en-US" sz="1200" dirty="0">
              <a:sym typeface="+mn-ea"/>
            </a:endParaRPr>
          </a:p>
          <a:p>
            <a:pPr lvl="0" algn="ctr"/>
            <a:endParaRPr lang="zh-CN" altLang="en-US" sz="1200" dirty="0">
              <a:sym typeface="+mn-ea"/>
            </a:endParaRPr>
          </a:p>
          <a:p>
            <a:pPr lvl="0" algn="ctr"/>
            <a:endParaRPr lang="zh-CN" altLang="en-US" sz="1200" dirty="0">
              <a:sym typeface="+mn-ea"/>
            </a:endParaRPr>
          </a:p>
        </p:txBody>
      </p:sp>
      <p:sp>
        <p:nvSpPr>
          <p:cNvPr id="51" name="圆角矩形 50"/>
          <p:cNvSpPr/>
          <p:nvPr/>
        </p:nvSpPr>
        <p:spPr bwMode="auto">
          <a:xfrm>
            <a:off x="7320087" y="4149051"/>
            <a:ext cx="909047" cy="36002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MySQL</a:t>
            </a:r>
          </a:p>
        </p:txBody>
      </p:sp>
      <p:sp>
        <p:nvSpPr>
          <p:cNvPr id="52" name="圆角矩形 51"/>
          <p:cNvSpPr/>
          <p:nvPr/>
        </p:nvSpPr>
        <p:spPr bwMode="auto">
          <a:xfrm>
            <a:off x="7320086" y="4542928"/>
            <a:ext cx="909047" cy="36002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altLang="zh-CN" sz="1400" dirty="0"/>
              <a:t>Redis</a:t>
            </a:r>
          </a:p>
        </p:txBody>
      </p:sp>
      <p:sp>
        <p:nvSpPr>
          <p:cNvPr id="58" name="圆角矩形 57"/>
          <p:cNvSpPr/>
          <p:nvPr/>
        </p:nvSpPr>
        <p:spPr bwMode="auto">
          <a:xfrm>
            <a:off x="7334680" y="4955313"/>
            <a:ext cx="909047" cy="36002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algn="ctr"/>
            <a:r>
              <a:rPr lang="en-US" altLang="zh-CN" sz="1200" dirty="0">
                <a:sym typeface="+mn-ea"/>
              </a:rPr>
              <a:t>ES</a:t>
            </a:r>
          </a:p>
        </p:txBody>
      </p:sp>
      <p:sp>
        <p:nvSpPr>
          <p:cNvPr id="59" name="右箭头 58"/>
          <p:cNvSpPr/>
          <p:nvPr/>
        </p:nvSpPr>
        <p:spPr bwMode="auto">
          <a:xfrm>
            <a:off x="5709883" y="5127909"/>
            <a:ext cx="1456060" cy="38923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" name="右箭头 60"/>
          <p:cNvSpPr/>
          <p:nvPr/>
        </p:nvSpPr>
        <p:spPr bwMode="auto">
          <a:xfrm>
            <a:off x="6819665" y="3645015"/>
            <a:ext cx="423009" cy="4062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6023996" y="2884407"/>
            <a:ext cx="852311" cy="114600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r>
              <a:rPr lang="zh-CN" altLang="en-US" sz="1200" dirty="0">
                <a:sym typeface="+mn-ea"/>
              </a:rPr>
              <a:t>离线数据推送工具（python）</a:t>
            </a:r>
          </a:p>
        </p:txBody>
      </p:sp>
      <p:sp>
        <p:nvSpPr>
          <p:cNvPr id="65" name="右箭头 64"/>
          <p:cNvSpPr/>
          <p:nvPr/>
        </p:nvSpPr>
        <p:spPr bwMode="auto">
          <a:xfrm>
            <a:off x="5714771" y="3298711"/>
            <a:ext cx="423009" cy="41930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" name="右箭头 69"/>
          <p:cNvSpPr/>
          <p:nvPr/>
        </p:nvSpPr>
        <p:spPr bwMode="auto">
          <a:xfrm>
            <a:off x="5746992" y="2204916"/>
            <a:ext cx="1501089" cy="42703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" name="圆角矩形 70"/>
          <p:cNvSpPr/>
          <p:nvPr/>
        </p:nvSpPr>
        <p:spPr bwMode="auto">
          <a:xfrm>
            <a:off x="8857761" y="1052836"/>
            <a:ext cx="1630544" cy="453631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应用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8984790" y="4330727"/>
            <a:ext cx="1383878" cy="118641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/>
              <a:t>对外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/>
              <a:t>数据服务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/>
              <a:t>（在线高并发）</a:t>
            </a:r>
            <a:endParaRPr lang="zh-CN" altLang="en-US" sz="1200" dirty="0"/>
          </a:p>
        </p:txBody>
      </p:sp>
      <p:sp>
        <p:nvSpPr>
          <p:cNvPr id="76" name="矩形 75"/>
          <p:cNvSpPr/>
          <p:nvPr/>
        </p:nvSpPr>
        <p:spPr bwMode="auto">
          <a:xfrm>
            <a:off x="8976201" y="1948341"/>
            <a:ext cx="1383879" cy="231038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/>
              <a:t>内部数据应用</a:t>
            </a:r>
          </a:p>
        </p:txBody>
      </p:sp>
      <p:sp>
        <p:nvSpPr>
          <p:cNvPr id="77" name="圆角矩形 76"/>
          <p:cNvSpPr/>
          <p:nvPr/>
        </p:nvSpPr>
        <p:spPr bwMode="auto">
          <a:xfrm>
            <a:off x="9094871" y="2236363"/>
            <a:ext cx="1150441" cy="299661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t>报表</a:t>
            </a: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t>指标</a:t>
            </a:r>
          </a:p>
        </p:txBody>
      </p:sp>
      <p:sp>
        <p:nvSpPr>
          <p:cNvPr id="78" name="圆角矩形 77"/>
          <p:cNvSpPr/>
          <p:nvPr/>
        </p:nvSpPr>
        <p:spPr bwMode="auto">
          <a:xfrm>
            <a:off x="9124872" y="2596388"/>
            <a:ext cx="1120441" cy="471415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t>数据分析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/>
              <a:t>（离线</a:t>
            </a:r>
            <a:r>
              <a:rPr lang="en-US" altLang="zh-CN" sz="1200" dirty="0"/>
              <a:t>+</a:t>
            </a:r>
            <a:r>
              <a:rPr lang="zh-CN" altLang="en-US" sz="1200" dirty="0"/>
              <a:t>实时）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" name="圆角矩形 79"/>
          <p:cNvSpPr/>
          <p:nvPr/>
        </p:nvSpPr>
        <p:spPr bwMode="auto">
          <a:xfrm>
            <a:off x="9120210" y="3135637"/>
            <a:ext cx="1125101" cy="314568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  <a:t>下游供数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" name="右箭头 80"/>
          <p:cNvSpPr/>
          <p:nvPr/>
        </p:nvSpPr>
        <p:spPr bwMode="auto">
          <a:xfrm>
            <a:off x="6876306" y="3073967"/>
            <a:ext cx="2120340" cy="42703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3018836" y="1959465"/>
            <a:ext cx="1093251" cy="19343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/>
              <a:t>离线数据抽取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/>
              <a:t>/ETL</a:t>
            </a:r>
            <a:r>
              <a:rPr lang="zh-CN" altLang="en-US" sz="1200" dirty="0"/>
              <a:t>工具（</a:t>
            </a:r>
            <a:r>
              <a:rPr lang="en-US" altLang="zh-CN" sz="1200" dirty="0"/>
              <a:t>python</a:t>
            </a:r>
            <a:r>
              <a:rPr lang="zh-CN" altLang="en-US" sz="1200" dirty="0"/>
              <a:t>）</a:t>
            </a:r>
          </a:p>
        </p:txBody>
      </p:sp>
      <p:sp>
        <p:nvSpPr>
          <p:cNvPr id="83" name="右箭头 82"/>
          <p:cNvSpPr/>
          <p:nvPr/>
        </p:nvSpPr>
        <p:spPr bwMode="auto">
          <a:xfrm>
            <a:off x="8352156" y="2204721"/>
            <a:ext cx="622935" cy="42735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" name="圆角矩形 85"/>
          <p:cNvSpPr/>
          <p:nvPr/>
        </p:nvSpPr>
        <p:spPr bwMode="auto">
          <a:xfrm>
            <a:off x="9120210" y="3893787"/>
            <a:ext cx="1125101" cy="314568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t>其他</a:t>
            </a:r>
          </a:p>
        </p:txBody>
      </p:sp>
      <p:sp>
        <p:nvSpPr>
          <p:cNvPr id="87" name="圆角矩形 86"/>
          <p:cNvSpPr/>
          <p:nvPr/>
        </p:nvSpPr>
        <p:spPr bwMode="auto">
          <a:xfrm>
            <a:off x="9134490" y="3533762"/>
            <a:ext cx="1125101" cy="314568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t>即席查询</a:t>
            </a:r>
          </a:p>
        </p:txBody>
      </p:sp>
      <p:sp>
        <p:nvSpPr>
          <p:cNvPr id="88" name="圆角矩形 87"/>
          <p:cNvSpPr/>
          <p:nvPr/>
        </p:nvSpPr>
        <p:spPr bwMode="auto">
          <a:xfrm>
            <a:off x="1669031" y="5024169"/>
            <a:ext cx="1042734" cy="360025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50">
                <a:latin typeface="Arial" panose="020B0604020202020204" pitchFamily="34" charset="0"/>
                <a:ea typeface="宋体" panose="02010600030101010101" pitchFamily="2" charset="-122"/>
              </a:rPr>
              <a:t>其他数据</a:t>
            </a:r>
            <a:endParaRPr lang="zh-CN" altLang="en-US" sz="10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" name="右箭头 83"/>
          <p:cNvSpPr/>
          <p:nvPr/>
        </p:nvSpPr>
        <p:spPr bwMode="auto">
          <a:xfrm>
            <a:off x="8370571" y="4441826"/>
            <a:ext cx="628015" cy="42735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5" name="右箭头 84"/>
          <p:cNvSpPr/>
          <p:nvPr/>
        </p:nvSpPr>
        <p:spPr bwMode="auto">
          <a:xfrm>
            <a:off x="8370571" y="3644901"/>
            <a:ext cx="628015" cy="42735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797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552135" y="220695"/>
            <a:ext cx="67040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平台核心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—JZDW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数据应用服务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63721" y="1052736"/>
            <a:ext cx="835258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数据分析</a:t>
            </a:r>
          </a:p>
          <a:p>
            <a:pPr>
              <a:spcBef>
                <a:spcPts val="385"/>
              </a:spcBef>
              <a:defRPr/>
            </a:pP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分析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服务主要用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Hive/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parkSQL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，数据在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数据仓库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中分析，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不单独导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出。</a:t>
            </a:r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下游数据推送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63538" indent="-363538">
              <a:spcBef>
                <a:spcPts val="385"/>
              </a:spcBef>
              <a:defRPr/>
            </a:pP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支持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Hive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到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Mysql/Oracle/Sqlserver/Redis/Elasticsearch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等的数据同步以及关系型数据库之间的数据同步服务。</a:t>
            </a:r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在线数据服务</a:t>
            </a:r>
          </a:p>
          <a:p>
            <a:pPr>
              <a:spcBef>
                <a:spcPts val="385"/>
              </a:spcBef>
              <a:defRPr/>
            </a:pP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通过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T-1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将数据从数据仓库导出到第三方存储，支持报表平台等在线数据应用。</a:t>
            </a:r>
          </a:p>
          <a:p>
            <a:pPr>
              <a:spcBef>
                <a:spcPts val="385"/>
              </a:spcBef>
              <a:defRPr/>
            </a:pP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第三方存储选型原则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、优先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、对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查询响应时间要求很高的应用使用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、海量流水日志类数据使用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ElasticSearch</a:t>
            </a:r>
            <a:endParaRPr lang="zh-CN" altLang="en-US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报表工具集成</a:t>
            </a:r>
          </a:p>
          <a:p>
            <a:pPr>
              <a:spcBef>
                <a:spcPts val="385"/>
              </a:spcBef>
              <a:defRPr/>
            </a:pP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报表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工具选型结束后进行单独对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接。</a:t>
            </a:r>
            <a:endParaRPr lang="zh-CN" altLang="en-US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333333"/>
              </a:solidFill>
              <a:latin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50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552135" y="220695"/>
            <a:ext cx="67040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平台核心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JZDW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数据安全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63721" y="1052737"/>
            <a:ext cx="8352580" cy="5683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敏感数据集群</a:t>
            </a:r>
          </a:p>
          <a:p>
            <a:pPr>
              <a:spcBef>
                <a:spcPts val="385"/>
              </a:spcBef>
              <a:defRPr/>
            </a:pP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敏感数据独立集群部署</a:t>
            </a:r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85"/>
              </a:spcBef>
              <a:defRPr/>
            </a:pPr>
            <a:endParaRPr lang="zh-CN" altLang="en-US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多层权限控制</a:t>
            </a:r>
          </a:p>
          <a:p>
            <a:pPr>
              <a:spcBef>
                <a:spcPts val="385"/>
              </a:spcBef>
              <a:defRPr/>
            </a:pP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应用层权限控制</a:t>
            </a:r>
          </a:p>
          <a:p>
            <a:pPr>
              <a:spcBef>
                <a:spcPts val="385"/>
              </a:spcBef>
              <a:defRPr/>
            </a:pP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Hive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数据仓库表级权限控制</a:t>
            </a:r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Bef>
                <a:spcPts val="385"/>
              </a:spcBef>
              <a:defRPr/>
            </a:pP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en-US" altLang="zh-CN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hadoop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服务器权限控制</a:t>
            </a:r>
          </a:p>
          <a:p>
            <a:pPr>
              <a:spcBef>
                <a:spcPts val="385"/>
              </a:spcBef>
              <a:defRPr/>
            </a:pPr>
            <a:r>
              <a:rPr lang="en-US" altLang="zh-CN" dirty="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dirty="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数据存储系统访问权限控制</a:t>
            </a:r>
            <a:r>
              <a:rPr lang="zh-CN" altLang="en-US" dirty="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Kafka/MySQL/Redis/ES</a:t>
            </a:r>
            <a:r>
              <a:rPr lang="zh-CN" altLang="en-US" dirty="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dirty="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>
              <a:spcBef>
                <a:spcPts val="385"/>
              </a:spcBef>
              <a:defRPr/>
            </a:pPr>
            <a:endParaRPr lang="zh-CN" altLang="en-US" dirty="0">
              <a:solidFill>
                <a:srgbClr val="0C0C0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数据备份</a:t>
            </a:r>
          </a:p>
          <a:p>
            <a:pPr>
              <a:spcBef>
                <a:spcPts val="385"/>
              </a:spcBef>
              <a:defRPr/>
            </a:pP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配置及各类元数据</a:t>
            </a:r>
          </a:p>
          <a:p>
            <a:pPr>
              <a:spcBef>
                <a:spcPts val="385"/>
              </a:spcBef>
              <a:defRPr/>
            </a:pP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核心集市层数据备份</a:t>
            </a:r>
          </a:p>
          <a:p>
            <a:pPr>
              <a:spcBef>
                <a:spcPts val="385"/>
              </a:spcBef>
              <a:defRPr/>
            </a:pP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其他</a:t>
            </a:r>
          </a:p>
          <a:p>
            <a:pPr>
              <a:spcBef>
                <a:spcPts val="385"/>
              </a:spcBef>
              <a:defRPr/>
            </a:pP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      </a:t>
            </a:r>
          </a:p>
          <a:p>
            <a:endParaRPr lang="en-US" altLang="zh-CN" sz="1600" dirty="0">
              <a:solidFill>
                <a:srgbClr val="333333"/>
              </a:solidFill>
              <a:latin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406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552135" y="220695"/>
            <a:ext cx="67040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平台核心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—JZRDW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实时数据处理</a:t>
            </a:r>
          </a:p>
        </p:txBody>
      </p:sp>
      <p:sp>
        <p:nvSpPr>
          <p:cNvPr id="5" name="矩形 4"/>
          <p:cNvSpPr/>
          <p:nvPr/>
        </p:nvSpPr>
        <p:spPr>
          <a:xfrm>
            <a:off x="2063721" y="1052737"/>
            <a:ext cx="8352580" cy="4298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业务层用户行为日志</a:t>
            </a:r>
          </a:p>
          <a:p>
            <a:pPr>
              <a:spcBef>
                <a:spcPts val="385"/>
              </a:spcBef>
              <a:defRPr/>
            </a:pP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业务系统采集的用户行为日志实时收集和处理。</a:t>
            </a:r>
            <a:endParaRPr lang="en-US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85"/>
              </a:spcBef>
              <a:defRPr/>
            </a:pPr>
            <a:endParaRPr lang="zh-CN" altLang="en-US" dirty="0">
              <a:solidFill>
                <a:srgbClr val="0C0C0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交易系统层交易指令数据</a:t>
            </a:r>
          </a:p>
          <a:p>
            <a:pPr marL="363538" indent="-363538">
              <a:spcBef>
                <a:spcPts val="385"/>
              </a:spcBef>
              <a:defRPr/>
            </a:pP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对接交易系统指令请求队列，实时精准的获取用户交易指令数据，用于实时分析用户交易行为。</a:t>
            </a:r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85"/>
              </a:spcBef>
              <a:defRPr/>
            </a:pPr>
            <a:endParaRPr lang="zh-CN" altLang="en-US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数据库层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JZBUS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实时数据分发</a:t>
            </a:r>
          </a:p>
          <a:p>
            <a:pPr marL="363538" indent="-363538">
              <a:spcBef>
                <a:spcPts val="385"/>
              </a:spcBef>
              <a:defRPr/>
            </a:pP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将数据库层数据通过类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CDC(change data capture)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技术实时流转起来，用于数据异构实时同步以及跨系统数据实时分析等的应用。</a:t>
            </a:r>
          </a:p>
          <a:p>
            <a:endParaRPr lang="zh-CN" altLang="en-US" sz="16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33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552135" y="220695"/>
            <a:ext cx="67040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平台核心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JZRDW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实时数据处理</a:t>
            </a:r>
          </a:p>
        </p:txBody>
      </p:sp>
      <p:sp>
        <p:nvSpPr>
          <p:cNvPr id="21522" name="矩形 22"/>
          <p:cNvSpPr/>
          <p:nvPr/>
        </p:nvSpPr>
        <p:spPr>
          <a:xfrm>
            <a:off x="2116456" y="1179830"/>
            <a:ext cx="6151245" cy="5029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390"/>
              </a:spcBef>
              <a:buFont typeface="Wingdings" panose="05000000000000000000" pitchFamily="2" charset="2"/>
              <a:buChar char="Ø"/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用户行为日志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交易指令数据实时采集及分析</a:t>
            </a:r>
            <a:endParaRPr lang="en-US" altLang="zh-CN" b="1" kern="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240916" y="1842136"/>
            <a:ext cx="8228965" cy="4507865"/>
            <a:chOff x="1129" y="3353"/>
            <a:chExt cx="12959" cy="7099"/>
          </a:xfrm>
        </p:grpSpPr>
        <p:sp>
          <p:nvSpPr>
            <p:cNvPr id="12" name="矩形 11"/>
            <p:cNvSpPr/>
            <p:nvPr/>
          </p:nvSpPr>
          <p:spPr bwMode="auto">
            <a:xfrm>
              <a:off x="4319" y="3693"/>
              <a:ext cx="1454" cy="2822"/>
            </a:xfrm>
            <a:prstGeom prst="rect">
              <a:avLst/>
            </a:prstGeom>
            <a:solidFill>
              <a:srgbClr val="C6D9F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anchor="ctr">
              <a:noAutofit/>
            </a:bodyPr>
            <a:lstStyle/>
            <a:p>
              <a:pPr lvl="0" algn="ctr"/>
              <a:r>
                <a:rPr lang="zh-CN" altLang="en-US" sz="1200" dirty="0">
                  <a:sym typeface="+mn-ea"/>
                </a:rPr>
                <a:t>flume collector</a:t>
              </a: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1129" y="3353"/>
              <a:ext cx="1869" cy="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zh-CN" altLang="en-US" sz="1200" dirty="0">
                  <a:ea typeface="宋体" panose="02010600030101010101" pitchFamily="2" charset="-122"/>
                </a:rPr>
                <a:t>业务应用A</a:t>
              </a:r>
            </a:p>
            <a:p>
              <a:pPr algn="ctr"/>
              <a:r>
                <a:rPr lang="zh-CN" altLang="en-US" sz="1200" dirty="0">
                  <a:ea typeface="宋体" panose="02010600030101010101" pitchFamily="2" charset="-122"/>
                </a:rPr>
                <a:t>flume agent</a:t>
              </a: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1129" y="4643"/>
              <a:ext cx="1869" cy="9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>
              <a:noAutofit/>
            </a:bodyPr>
            <a:lstStyle/>
            <a:p>
              <a:pPr lvl="0" algn="ctr"/>
              <a:r>
                <a:rPr lang="zh-CN" altLang="en-US" sz="1200" dirty="0">
                  <a:sym typeface="+mn-ea"/>
                </a:rPr>
                <a:t>业务应用B</a:t>
              </a:r>
            </a:p>
            <a:p>
              <a:pPr lvl="0" algn="ctr"/>
              <a:r>
                <a:rPr lang="zh-CN" altLang="en-US" sz="1200" dirty="0">
                  <a:sym typeface="+mn-ea"/>
                </a:rPr>
                <a:t>flume agent</a:t>
              </a:r>
            </a:p>
          </p:txBody>
        </p:sp>
        <p:sp>
          <p:nvSpPr>
            <p:cNvPr id="30" name="右箭头 29"/>
            <p:cNvSpPr/>
            <p:nvPr/>
          </p:nvSpPr>
          <p:spPr bwMode="auto">
            <a:xfrm rot="1633312">
              <a:off x="2993" y="4084"/>
              <a:ext cx="1247" cy="243"/>
            </a:xfrm>
            <a:prstGeom prst="rightArrow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dirty="0" err="1">
                <a:latin typeface="+mj-ea"/>
                <a:ea typeface="+mj-ea"/>
                <a:sym typeface="+mn-ea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1135" y="5868"/>
              <a:ext cx="1869" cy="9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>
              <a:noAutofit/>
            </a:bodyPr>
            <a:lstStyle/>
            <a:p>
              <a:pPr lvl="0" algn="ctr"/>
              <a:r>
                <a:rPr lang="zh-CN" altLang="en-US" sz="1200" dirty="0">
                  <a:sym typeface="+mn-ea"/>
                </a:rPr>
                <a:t>其他业务应用</a:t>
              </a:r>
            </a:p>
            <a:p>
              <a:pPr lvl="0" algn="ctr"/>
              <a:r>
                <a:rPr lang="zh-CN" altLang="en-US" sz="1200" dirty="0">
                  <a:sym typeface="+mn-ea"/>
                </a:rPr>
                <a:t>flume agent</a:t>
              </a:r>
            </a:p>
          </p:txBody>
        </p:sp>
        <p:sp>
          <p:nvSpPr>
            <p:cNvPr id="35" name="右箭头 34"/>
            <p:cNvSpPr/>
            <p:nvPr/>
          </p:nvSpPr>
          <p:spPr bwMode="auto">
            <a:xfrm>
              <a:off x="3054" y="5018"/>
              <a:ext cx="1247" cy="264"/>
            </a:xfrm>
            <a:prstGeom prst="rightArrow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dirty="0" err="1">
                <a:latin typeface="+mj-ea"/>
                <a:ea typeface="+mj-ea"/>
                <a:sym typeface="+mn-ea"/>
              </a:endParaRPr>
            </a:p>
          </p:txBody>
        </p:sp>
        <p:sp>
          <p:nvSpPr>
            <p:cNvPr id="36" name="右箭头 35"/>
            <p:cNvSpPr/>
            <p:nvPr/>
          </p:nvSpPr>
          <p:spPr bwMode="auto">
            <a:xfrm rot="19682505">
              <a:off x="3087" y="5968"/>
              <a:ext cx="1247" cy="255"/>
            </a:xfrm>
            <a:prstGeom prst="rightArrow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dirty="0" err="1">
                <a:latin typeface="+mj-ea"/>
                <a:ea typeface="+mj-ea"/>
                <a:sym typeface="+mn-ea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9660" y="3728"/>
              <a:ext cx="1943" cy="951"/>
            </a:xfrm>
            <a:prstGeom prst="rect">
              <a:avLst/>
            </a:prstGeom>
            <a:solidFill>
              <a:srgbClr val="C6D9F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anchor="ctr">
              <a:noAutofit/>
            </a:bodyPr>
            <a:lstStyle/>
            <a:p>
              <a:pPr lvl="0" algn="ctr"/>
              <a:r>
                <a:rPr lang="en-US" altLang="zh-CN" sz="1200" dirty="0">
                  <a:sym typeface="+mn-ea"/>
                </a:rPr>
                <a:t>Hive/Sparksql</a:t>
              </a:r>
            </a:p>
            <a:p>
              <a:pPr lvl="0" algn="ctr"/>
              <a:r>
                <a:rPr lang="en-US" altLang="zh-CN" sz="1200" dirty="0">
                  <a:sym typeface="+mn-ea"/>
                </a:rPr>
                <a:t>查询引擎</a:t>
              </a: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12260" y="3728"/>
              <a:ext cx="1828" cy="951"/>
            </a:xfrm>
            <a:prstGeom prst="rect">
              <a:avLst/>
            </a:prstGeom>
            <a:solidFill>
              <a:srgbClr val="C6D9F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anchor="ctr">
              <a:noAutofit/>
            </a:bodyPr>
            <a:lstStyle/>
            <a:p>
              <a:pPr lvl="0" algn="ctr"/>
              <a:r>
                <a:rPr lang="zh-CN" altLang="en-US" sz="1200" dirty="0">
                  <a:sym typeface="+mn-ea"/>
                </a:rPr>
                <a:t>离线分析</a:t>
              </a: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6940" y="3693"/>
              <a:ext cx="1904" cy="987"/>
            </a:xfrm>
            <a:prstGeom prst="rect">
              <a:avLst/>
            </a:prstGeom>
            <a:solidFill>
              <a:srgbClr val="C6D9F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anchor="ctr">
              <a:noAutofit/>
            </a:bodyPr>
            <a:lstStyle/>
            <a:p>
              <a:pPr lvl="0" algn="ctr"/>
              <a:r>
                <a:rPr lang="en-US" altLang="zh-CN" sz="1200" dirty="0">
                  <a:sym typeface="+mn-ea"/>
                </a:rPr>
                <a:t>hadoop</a:t>
              </a:r>
              <a:r>
                <a:rPr lang="zh-CN" altLang="en-US" sz="1200" dirty="0">
                  <a:sym typeface="+mn-ea"/>
                </a:rPr>
                <a:t>集群</a:t>
              </a:r>
            </a:p>
            <a:p>
              <a:pPr lvl="0" algn="ctr"/>
              <a:r>
                <a:rPr lang="zh-CN" altLang="en-US" sz="1200" dirty="0">
                  <a:sym typeface="+mn-ea"/>
                </a:rPr>
                <a:t>（</a:t>
              </a:r>
              <a:r>
                <a:rPr lang="en-US" altLang="zh-CN" sz="1200" dirty="0">
                  <a:sym typeface="+mn-ea"/>
                </a:rPr>
                <a:t>hdfs/kudu</a:t>
              </a:r>
              <a:r>
                <a:rPr lang="zh-CN" altLang="en-US" sz="1200" dirty="0">
                  <a:sym typeface="+mn-ea"/>
                </a:rPr>
                <a:t>）</a:t>
              </a: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6955" y="6349"/>
              <a:ext cx="2053" cy="976"/>
            </a:xfrm>
            <a:prstGeom prst="rect">
              <a:avLst/>
            </a:prstGeom>
            <a:solidFill>
              <a:srgbClr val="C6D9F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anchor="ctr">
              <a:noAutofit/>
            </a:bodyPr>
            <a:lstStyle/>
            <a:p>
              <a:pPr lvl="0" algn="ctr"/>
              <a:r>
                <a:rPr lang="zh-CN" altLang="en-US" sz="1200" dirty="0">
                  <a:sym typeface="+mn-ea"/>
                </a:rPr>
                <a:t>kafka集群</a:t>
              </a:r>
            </a:p>
          </p:txBody>
        </p:sp>
        <p:sp>
          <p:nvSpPr>
            <p:cNvPr id="37" name="右箭头 36"/>
            <p:cNvSpPr/>
            <p:nvPr/>
          </p:nvSpPr>
          <p:spPr bwMode="auto">
            <a:xfrm rot="1579213">
              <a:off x="5815" y="6278"/>
              <a:ext cx="1158" cy="266"/>
            </a:xfrm>
            <a:prstGeom prst="rightArrow">
              <a:avLst>
                <a:gd name="adj1" fmla="val 50000"/>
                <a:gd name="adj2" fmla="val 51913"/>
              </a:avLst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dirty="0" err="1">
                <a:latin typeface="+mj-ea"/>
                <a:ea typeface="+mj-ea"/>
                <a:sym typeface="+mn-ea"/>
              </a:endParaRPr>
            </a:p>
          </p:txBody>
        </p:sp>
        <p:sp>
          <p:nvSpPr>
            <p:cNvPr id="2" name="圆角矩形 1"/>
            <p:cNvSpPr/>
            <p:nvPr/>
          </p:nvSpPr>
          <p:spPr bwMode="auto">
            <a:xfrm>
              <a:off x="10244" y="5897"/>
              <a:ext cx="2816" cy="1378"/>
            </a:xfrm>
            <a:prstGeom prst="roundRect">
              <a:avLst/>
            </a:prstGeom>
            <a:solidFill>
              <a:srgbClr val="C6D9F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0">
              <a:noAutofit/>
            </a:bodyPr>
            <a:lstStyle/>
            <a:p>
              <a:pPr lvl="0" algn="ctr"/>
              <a:r>
                <a:rPr lang="zh-CN" altLang="en-US" sz="1200" dirty="0">
                  <a:sym typeface="+mn-ea"/>
                </a:rPr>
                <a:t>Storm集群</a:t>
              </a:r>
            </a:p>
            <a:p>
              <a:pPr lvl="0" algn="ctr"/>
              <a:r>
                <a:rPr lang="zh-CN" altLang="en-US" sz="1200" dirty="0">
                  <a:sym typeface="+mn-ea"/>
                </a:rPr>
                <a:t>（调用链性能分析</a:t>
              </a:r>
            </a:p>
            <a:p>
              <a:pPr lvl="0" algn="ctr"/>
              <a:r>
                <a:rPr lang="en-US" altLang="zh-CN" sz="1200" dirty="0">
                  <a:sym typeface="+mn-ea"/>
                </a:rPr>
                <a:t>/</a:t>
              </a:r>
              <a:r>
                <a:rPr lang="zh-CN" altLang="en-US" sz="1200" dirty="0">
                  <a:sym typeface="+mn-ea"/>
                </a:rPr>
                <a:t>异常交易风控分析）</a:t>
              </a:r>
            </a:p>
          </p:txBody>
        </p:sp>
        <p:sp>
          <p:nvSpPr>
            <p:cNvPr id="44" name="右箭头 43"/>
            <p:cNvSpPr/>
            <p:nvPr/>
          </p:nvSpPr>
          <p:spPr bwMode="auto">
            <a:xfrm>
              <a:off x="9089" y="6546"/>
              <a:ext cx="1090" cy="270"/>
            </a:xfrm>
            <a:prstGeom prst="rightArrow">
              <a:avLst>
                <a:gd name="adj1" fmla="val 50000"/>
                <a:gd name="adj2" fmla="val 51913"/>
              </a:avLst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dirty="0" err="1">
                <a:latin typeface="+mj-ea"/>
                <a:ea typeface="+mj-ea"/>
                <a:sym typeface="+mn-ea"/>
              </a:endParaRP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10233" y="7453"/>
              <a:ext cx="2816" cy="1378"/>
            </a:xfrm>
            <a:prstGeom prst="roundRect">
              <a:avLst/>
            </a:prstGeom>
            <a:solidFill>
              <a:srgbClr val="C6D9F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0">
              <a:noAutofit/>
            </a:bodyPr>
            <a:lstStyle/>
            <a:p>
              <a:pPr lvl="0" algn="ctr"/>
              <a:r>
                <a:rPr lang="zh-CN" altLang="en-US" sz="1200" dirty="0">
                  <a:sym typeface="+mn-ea"/>
                </a:rPr>
                <a:t>ElasticSearch集群</a:t>
              </a:r>
            </a:p>
          </p:txBody>
        </p:sp>
        <p:sp>
          <p:nvSpPr>
            <p:cNvPr id="8" name="右箭头 7"/>
            <p:cNvSpPr/>
            <p:nvPr/>
          </p:nvSpPr>
          <p:spPr bwMode="auto">
            <a:xfrm rot="1740000">
              <a:off x="9076" y="7427"/>
              <a:ext cx="1116" cy="236"/>
            </a:xfrm>
            <a:prstGeom prst="rightArrow">
              <a:avLst>
                <a:gd name="adj1" fmla="val 50000"/>
                <a:gd name="adj2" fmla="val 51913"/>
              </a:avLst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dirty="0" err="1">
                <a:latin typeface="+mj-ea"/>
                <a:ea typeface="+mj-ea"/>
                <a:sym typeface="+mn-ea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0433" y="9501"/>
              <a:ext cx="2518" cy="951"/>
            </a:xfrm>
            <a:prstGeom prst="rect">
              <a:avLst/>
            </a:prstGeom>
            <a:solidFill>
              <a:srgbClr val="C6D9F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anchor="ctr">
              <a:noAutofit/>
            </a:bodyPr>
            <a:lstStyle/>
            <a:p>
              <a:pPr lvl="0" algn="ctr"/>
              <a:r>
                <a:rPr lang="zh-CN" altLang="en-US" sz="1200" dirty="0">
                  <a:sym typeface="+mn-ea"/>
                </a:rPr>
                <a:t>在线应用</a:t>
              </a:r>
            </a:p>
          </p:txBody>
        </p:sp>
        <p:sp>
          <p:nvSpPr>
            <p:cNvPr id="11" name="右箭头 10"/>
            <p:cNvSpPr/>
            <p:nvPr/>
          </p:nvSpPr>
          <p:spPr bwMode="auto">
            <a:xfrm rot="5400000">
              <a:off x="11388" y="9058"/>
              <a:ext cx="619" cy="270"/>
            </a:xfrm>
            <a:prstGeom prst="rightArrow">
              <a:avLst>
                <a:gd name="adj1" fmla="val 50000"/>
                <a:gd name="adj2" fmla="val 51913"/>
              </a:avLst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dirty="0" err="1">
                <a:latin typeface="+mj-ea"/>
                <a:ea typeface="+mj-ea"/>
                <a:sym typeface="+mn-ea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1129" y="7281"/>
              <a:ext cx="1869" cy="10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>
              <a:noAutofit/>
            </a:bodyPr>
            <a:lstStyle/>
            <a:p>
              <a:pPr lvl="0" algn="ctr"/>
              <a:r>
                <a:rPr lang="zh-CN" altLang="en-US" sz="1200" dirty="0">
                  <a:sym typeface="+mn-ea"/>
                </a:rPr>
                <a:t>集中交易</a:t>
              </a:r>
            </a:p>
            <a:p>
              <a:pPr lvl="0" algn="ctr"/>
              <a:r>
                <a:rPr lang="zh-CN" altLang="en-US" sz="1200" dirty="0">
                  <a:sym typeface="+mn-ea"/>
                </a:rPr>
                <a:t>/融资融券等</a:t>
              </a:r>
            </a:p>
            <a:p>
              <a:pPr lvl="0" algn="ctr"/>
              <a:r>
                <a:rPr lang="zh-CN" altLang="en-US" sz="1200" dirty="0">
                  <a:sym typeface="+mn-ea"/>
                </a:rPr>
                <a:t>交易指令</a:t>
              </a: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4323" y="7057"/>
              <a:ext cx="1454" cy="2822"/>
            </a:xfrm>
            <a:prstGeom prst="rect">
              <a:avLst/>
            </a:prstGeom>
            <a:solidFill>
              <a:srgbClr val="C6D9F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anchor="ctr">
              <a:noAutofit/>
            </a:bodyPr>
            <a:lstStyle/>
            <a:p>
              <a:pPr lvl="0" algn="ctr"/>
              <a:r>
                <a:rPr lang="zh-CN" altLang="en-US" sz="1200" dirty="0">
                  <a:sym typeface="+mn-ea"/>
                </a:rPr>
                <a:t>指令处理</a:t>
              </a:r>
            </a:p>
          </p:txBody>
        </p:sp>
        <p:sp>
          <p:nvSpPr>
            <p:cNvPr id="19" name="右箭头 18"/>
            <p:cNvSpPr/>
            <p:nvPr/>
          </p:nvSpPr>
          <p:spPr bwMode="auto">
            <a:xfrm rot="19682505">
              <a:off x="5770" y="7354"/>
              <a:ext cx="1225" cy="255"/>
            </a:xfrm>
            <a:prstGeom prst="rightArrow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dirty="0" err="1">
                <a:latin typeface="+mj-ea"/>
                <a:ea typeface="+mj-ea"/>
                <a:sym typeface="+mn-ea"/>
              </a:endParaRPr>
            </a:p>
          </p:txBody>
        </p:sp>
        <p:sp>
          <p:nvSpPr>
            <p:cNvPr id="20" name="右箭头 19"/>
            <p:cNvSpPr/>
            <p:nvPr/>
          </p:nvSpPr>
          <p:spPr bwMode="auto">
            <a:xfrm>
              <a:off x="3113" y="7704"/>
              <a:ext cx="1162" cy="264"/>
            </a:xfrm>
            <a:prstGeom prst="rightArrow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dirty="0" err="1">
                <a:latin typeface="+mj-ea"/>
                <a:ea typeface="+mj-ea"/>
                <a:sym typeface="+mn-ea"/>
              </a:endParaRPr>
            </a:p>
          </p:txBody>
        </p:sp>
        <p:sp>
          <p:nvSpPr>
            <p:cNvPr id="21" name="右箭头 20"/>
            <p:cNvSpPr/>
            <p:nvPr/>
          </p:nvSpPr>
          <p:spPr bwMode="auto">
            <a:xfrm>
              <a:off x="5858" y="4067"/>
              <a:ext cx="1013" cy="265"/>
            </a:xfrm>
            <a:prstGeom prst="rightArrow">
              <a:avLst>
                <a:gd name="adj1" fmla="val 50000"/>
                <a:gd name="adj2" fmla="val 51913"/>
              </a:avLst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dirty="0" err="1">
                <a:latin typeface="+mj-ea"/>
                <a:ea typeface="+mj-ea"/>
                <a:sym typeface="+mn-ea"/>
              </a:endParaRPr>
            </a:p>
          </p:txBody>
        </p:sp>
        <p:sp>
          <p:nvSpPr>
            <p:cNvPr id="22" name="右箭头 21"/>
            <p:cNvSpPr/>
            <p:nvPr/>
          </p:nvSpPr>
          <p:spPr bwMode="auto">
            <a:xfrm>
              <a:off x="8895" y="4035"/>
              <a:ext cx="764" cy="266"/>
            </a:xfrm>
            <a:prstGeom prst="rightArrow">
              <a:avLst>
                <a:gd name="adj1" fmla="val 50000"/>
                <a:gd name="adj2" fmla="val 51913"/>
              </a:avLst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dirty="0" err="1">
                <a:latin typeface="+mj-ea"/>
                <a:ea typeface="+mj-ea"/>
                <a:sym typeface="+mn-ea"/>
              </a:endParaRPr>
            </a:p>
          </p:txBody>
        </p:sp>
        <p:sp>
          <p:nvSpPr>
            <p:cNvPr id="23" name="右箭头 22"/>
            <p:cNvSpPr/>
            <p:nvPr/>
          </p:nvSpPr>
          <p:spPr bwMode="auto">
            <a:xfrm>
              <a:off x="11637" y="4066"/>
              <a:ext cx="678" cy="266"/>
            </a:xfrm>
            <a:prstGeom prst="rightArrow">
              <a:avLst>
                <a:gd name="adj1" fmla="val 50000"/>
                <a:gd name="adj2" fmla="val 51913"/>
              </a:avLst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dirty="0" err="1">
                <a:latin typeface="+mj-ea"/>
                <a:ea typeface="+mj-ea"/>
                <a:sym typeface="+mn-ea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1133" y="8498"/>
              <a:ext cx="1869" cy="10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>
              <a:noAutofit/>
            </a:bodyPr>
            <a:lstStyle/>
            <a:p>
              <a:pPr lvl="0" algn="ctr"/>
              <a:r>
                <a:rPr lang="zh-CN" altLang="en-US" sz="1200" dirty="0">
                  <a:sym typeface="+mn-ea"/>
                </a:rPr>
                <a:t>其他交易系统</a:t>
              </a:r>
            </a:p>
            <a:p>
              <a:pPr lvl="0" algn="ctr"/>
              <a:r>
                <a:rPr lang="zh-CN" altLang="en-US" sz="1200" dirty="0">
                  <a:sym typeface="+mn-ea"/>
                </a:rPr>
                <a:t>交易指令</a:t>
              </a:r>
            </a:p>
          </p:txBody>
        </p:sp>
        <p:sp>
          <p:nvSpPr>
            <p:cNvPr id="29" name="右箭头 28"/>
            <p:cNvSpPr/>
            <p:nvPr/>
          </p:nvSpPr>
          <p:spPr bwMode="auto">
            <a:xfrm>
              <a:off x="3113" y="8921"/>
              <a:ext cx="1136" cy="264"/>
            </a:xfrm>
            <a:prstGeom prst="rightArrow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dirty="0" err="1">
                <a:latin typeface="+mj-ea"/>
                <a:ea typeface="+mj-ea"/>
                <a:sym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33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559686" y="260414"/>
            <a:ext cx="9108315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平台核心</a:t>
            </a:r>
            <a:r>
              <a:rPr lang="zh-CN" altLang="en-US" dirty="0"/>
              <a:t>技术</a:t>
            </a:r>
            <a:r>
              <a:rPr lang="en-US" altLang="zh-CN" dirty="0">
                <a:sym typeface="+mn-ea"/>
              </a:rPr>
              <a:t>—JZRDW</a:t>
            </a:r>
            <a:r>
              <a:rPr lang="zh-CN" altLang="en-US" dirty="0"/>
              <a:t>实时</a:t>
            </a:r>
            <a:r>
              <a:rPr lang="zh-CN" altLang="en-US" dirty="0">
                <a:sym typeface="+mn-ea"/>
              </a:rPr>
              <a:t>数据</a:t>
            </a:r>
            <a:r>
              <a:rPr lang="zh-CN" altLang="en-US" dirty="0"/>
              <a:t>处理</a:t>
            </a:r>
          </a:p>
        </p:txBody>
      </p:sp>
      <p:sp>
        <p:nvSpPr>
          <p:cNvPr id="21522" name="矩形 22"/>
          <p:cNvSpPr/>
          <p:nvPr/>
        </p:nvSpPr>
        <p:spPr>
          <a:xfrm>
            <a:off x="2116456" y="1179830"/>
            <a:ext cx="6151245" cy="5029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39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数据库层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JZBUS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实时数据分发服务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2207260" y="1766889"/>
            <a:ext cx="8136890" cy="4438967"/>
            <a:chOff x="1076" y="2783"/>
            <a:chExt cx="12814" cy="6990"/>
          </a:xfrm>
        </p:grpSpPr>
        <p:sp>
          <p:nvSpPr>
            <p:cNvPr id="21506" name="圆柱形 6"/>
            <p:cNvSpPr/>
            <p:nvPr/>
          </p:nvSpPr>
          <p:spPr>
            <a:xfrm>
              <a:off x="1098" y="2783"/>
              <a:ext cx="1702" cy="1022"/>
            </a:xfrm>
            <a:prstGeom prst="can">
              <a:avLst>
                <a:gd name="adj" fmla="val 25000"/>
              </a:avLst>
            </a:prstGeom>
            <a:solidFill>
              <a:srgbClr val="A6A6A6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MYSQL</a:t>
              </a:r>
            </a:p>
          </p:txBody>
        </p:sp>
        <p:sp>
          <p:nvSpPr>
            <p:cNvPr id="21507" name="圆柱形 7"/>
            <p:cNvSpPr/>
            <p:nvPr/>
          </p:nvSpPr>
          <p:spPr>
            <a:xfrm>
              <a:off x="1098" y="4265"/>
              <a:ext cx="1702" cy="1023"/>
            </a:xfrm>
            <a:prstGeom prst="can">
              <a:avLst>
                <a:gd name="adj" fmla="val 25000"/>
              </a:avLst>
            </a:prstGeom>
            <a:solidFill>
              <a:srgbClr val="A6A6A6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SQL</a:t>
              </a:r>
            </a:p>
            <a:p>
              <a:pPr algn="ctr"/>
              <a:r>
                <a: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SERVER</a:t>
              </a:r>
            </a:p>
          </p:txBody>
        </p:sp>
        <p:sp>
          <p:nvSpPr>
            <p:cNvPr id="21508" name="圆柱形 8"/>
            <p:cNvSpPr/>
            <p:nvPr/>
          </p:nvSpPr>
          <p:spPr>
            <a:xfrm>
              <a:off x="1105" y="5740"/>
              <a:ext cx="1700" cy="1038"/>
            </a:xfrm>
            <a:prstGeom prst="can">
              <a:avLst>
                <a:gd name="adj" fmla="val 25000"/>
              </a:avLst>
            </a:prstGeom>
            <a:solidFill>
              <a:srgbClr val="A6A6A6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ORACLE</a:t>
              </a:r>
            </a:p>
          </p:txBody>
        </p:sp>
        <p:sp>
          <p:nvSpPr>
            <p:cNvPr id="21509" name="矩形 7"/>
            <p:cNvSpPr/>
            <p:nvPr/>
          </p:nvSpPr>
          <p:spPr>
            <a:xfrm>
              <a:off x="4510" y="3020"/>
              <a:ext cx="1333" cy="3740"/>
            </a:xfrm>
            <a:prstGeom prst="rect">
              <a:avLst/>
            </a:prstGeom>
            <a:solidFill>
              <a:srgbClr val="C6D9F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r>
                <a:rPr lang="zh-CN" altLang="en-US" sz="1200" dirty="0">
                  <a:latin typeface="Arial" panose="020B0604020202020204" pitchFamily="34" charset="0"/>
                  <a:ea typeface="宋体" panose="02010600030101010101" pitchFamily="2" charset="-122"/>
                </a:rPr>
                <a:t>数据库流水日志</a:t>
              </a:r>
              <a:r>
                <a:rPr lang="en-US" altLang="zh-CN" sz="1200" dirty="0">
                  <a:latin typeface="Arial" panose="020B0604020202020204" pitchFamily="34" charset="0"/>
                  <a:ea typeface="宋体" panose="02010600030101010101" pitchFamily="2" charset="-122"/>
                </a:rPr>
                <a:t>extractor</a:t>
              </a:r>
            </a:p>
          </p:txBody>
        </p:sp>
        <p:sp>
          <p:nvSpPr>
            <p:cNvPr id="5" name="右箭头 4"/>
            <p:cNvSpPr/>
            <p:nvPr/>
          </p:nvSpPr>
          <p:spPr bwMode="auto">
            <a:xfrm>
              <a:off x="2860" y="3355"/>
              <a:ext cx="1538" cy="248"/>
            </a:xfrm>
            <a:prstGeom prst="rightArrow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 fontAlgn="base"/>
              <a:endParaRPr lang="zh-CN" altLang="en-US" noProof="1">
                <a:latin typeface="+mj-ea"/>
                <a:ea typeface="+mj-ea"/>
              </a:endParaRPr>
            </a:p>
          </p:txBody>
        </p:sp>
        <p:sp>
          <p:nvSpPr>
            <p:cNvPr id="6" name="右箭头 5"/>
            <p:cNvSpPr/>
            <p:nvPr/>
          </p:nvSpPr>
          <p:spPr bwMode="auto">
            <a:xfrm>
              <a:off x="2865" y="4693"/>
              <a:ext cx="1533" cy="273"/>
            </a:xfrm>
            <a:prstGeom prst="rightArrow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 fontAlgn="base"/>
              <a:endParaRPr lang="zh-CN" altLang="en-US" noProof="1">
                <a:latin typeface="+mj-ea"/>
                <a:ea typeface="+mj-ea"/>
              </a:endParaRPr>
            </a:p>
          </p:txBody>
        </p:sp>
        <p:sp>
          <p:nvSpPr>
            <p:cNvPr id="12" name="右箭头 11"/>
            <p:cNvSpPr/>
            <p:nvPr/>
          </p:nvSpPr>
          <p:spPr bwMode="auto">
            <a:xfrm>
              <a:off x="2860" y="6105"/>
              <a:ext cx="1538" cy="278"/>
            </a:xfrm>
            <a:prstGeom prst="rightArrow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 fontAlgn="base"/>
              <a:endParaRPr lang="zh-CN" altLang="en-US" noProof="1">
                <a:latin typeface="+mj-ea"/>
                <a:ea typeface="+mj-ea"/>
              </a:endParaRPr>
            </a:p>
          </p:txBody>
        </p:sp>
        <p:sp>
          <p:nvSpPr>
            <p:cNvPr id="21513" name="Text Box 14"/>
            <p:cNvSpPr txBox="1"/>
            <p:nvPr/>
          </p:nvSpPr>
          <p:spPr>
            <a:xfrm>
              <a:off x="2975" y="3058"/>
              <a:ext cx="1248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000" dirty="0" err="1">
                  <a:latin typeface="Arial" panose="020B0604020202020204" pitchFamily="34" charset="0"/>
                  <a:ea typeface="宋体" panose="02010600030101010101" pitchFamily="2" charset="-122"/>
                </a:rPr>
                <a:t>binlog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</a:rPr>
                <a:t>同步</a:t>
              </a:r>
              <a:endParaRPr lang="en-US" altLang="zh-CN" sz="1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514" name="Text Box 14"/>
            <p:cNvSpPr txBox="1"/>
            <p:nvPr/>
          </p:nvSpPr>
          <p:spPr>
            <a:xfrm>
              <a:off x="2740" y="4305"/>
              <a:ext cx="1710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</a:rPr>
                <a:t>二进制日志发布</a:t>
              </a:r>
              <a:endParaRPr lang="en-US" altLang="zh-CN" sz="1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15" name="TextBox 25"/>
            <p:cNvSpPr/>
            <p:nvPr/>
          </p:nvSpPr>
          <p:spPr>
            <a:xfrm>
              <a:off x="1076" y="7323"/>
              <a:ext cx="12814" cy="2450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anchor="ctr"/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1）中间数据不落地（跨/不跨机房）。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2）中间数据统一为第三方格式比如Json或者ProtoBuffer封装数据</a:t>
              </a:r>
            </a:p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3）全链路延时控制在1s左右(实际更短)</a:t>
              </a:r>
            </a:p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4）参考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/>
                </a:rPr>
                <a:t>      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/>
                </a:rPr>
                <a:t>1)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/>
                </a:rPr>
                <a:t>linkedin  databus</a:t>
              </a:r>
            </a:p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/>
                </a:rPr>
                <a:t>         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https://github.com/linkedin/databus</a:t>
              </a:r>
            </a:p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2)</a:t>
              </a:r>
              <a:r>
                <a:rPr lang="en-US" altLang="zh-CN" sz="1200"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/>
                </a:rPr>
                <a:t>alibaba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/>
                </a:rPr>
                <a:t> 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/>
                </a:rPr>
                <a:t>DRC</a:t>
              </a:r>
            </a:p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https://www.aliyun.com/product/dts?pos=19</a:t>
              </a:r>
            </a:p>
          </p:txBody>
        </p:sp>
        <p:sp>
          <p:nvSpPr>
            <p:cNvPr id="18" name="右箭头 17"/>
            <p:cNvSpPr/>
            <p:nvPr/>
          </p:nvSpPr>
          <p:spPr bwMode="auto">
            <a:xfrm>
              <a:off x="5920" y="4760"/>
              <a:ext cx="790" cy="238"/>
            </a:xfrm>
            <a:prstGeom prst="rightArrow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 fontAlgn="base"/>
              <a:endParaRPr lang="zh-CN" altLang="en-US" noProof="1">
                <a:latin typeface="+mj-ea"/>
                <a:ea typeface="+mj-ea"/>
              </a:endParaRPr>
            </a:p>
          </p:txBody>
        </p:sp>
        <p:sp>
          <p:nvSpPr>
            <p:cNvPr id="21517" name="矩形 15"/>
            <p:cNvSpPr/>
            <p:nvPr/>
          </p:nvSpPr>
          <p:spPr>
            <a:xfrm>
              <a:off x="6705" y="4425"/>
              <a:ext cx="1545" cy="923"/>
            </a:xfrm>
            <a:prstGeom prst="rect">
              <a:avLst/>
            </a:prstGeom>
            <a:solidFill>
              <a:srgbClr val="C6D9F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r>
                <a:rPr lang="en-US" altLang="en-US" sz="1000" dirty="0" err="1">
                  <a:latin typeface="Arial" panose="020B0604020202020204" pitchFamily="34" charset="0"/>
                  <a:ea typeface="宋体" panose="02010600030101010101" pitchFamily="2" charset="-122"/>
                </a:rPr>
                <a:t>Kafka</a:t>
              </a:r>
              <a:r>
                <a:rPr lang="zh-CN" altLang="en-US" sz="1000" dirty="0" err="1">
                  <a:latin typeface="Arial" panose="020B0604020202020204" pitchFamily="34" charset="0"/>
                  <a:ea typeface="宋体" panose="02010600030101010101" pitchFamily="2" charset="-122"/>
                </a:rPr>
                <a:t>集群</a:t>
              </a:r>
            </a:p>
          </p:txBody>
        </p:sp>
        <p:sp>
          <p:nvSpPr>
            <p:cNvPr id="21518" name="Text Box 14"/>
            <p:cNvSpPr txBox="1"/>
            <p:nvPr/>
          </p:nvSpPr>
          <p:spPr>
            <a:xfrm>
              <a:off x="2823" y="5807"/>
              <a:ext cx="1512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000" dirty="0">
                  <a:latin typeface="Arial" panose="020B0604020202020204" pitchFamily="34" charset="0"/>
                  <a:ea typeface="宋体" panose="02010600030101010101" pitchFamily="2" charset="-122"/>
                </a:rPr>
                <a:t>Redo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</a:rPr>
                <a:t> </a:t>
              </a:r>
              <a:r>
                <a:rPr lang="en-US" altLang="zh-CN" sz="1000" dirty="0">
                  <a:latin typeface="Arial" panose="020B0604020202020204" pitchFamily="34" charset="0"/>
                  <a:ea typeface="宋体" panose="02010600030101010101" pitchFamily="2" charset="-122"/>
                </a:rPr>
                <a:t>log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</a:rPr>
                <a:t>同步</a:t>
              </a:r>
              <a:endParaRPr lang="en-US" altLang="zh-CN" sz="1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519" name="矩形 17"/>
            <p:cNvSpPr/>
            <p:nvPr/>
          </p:nvSpPr>
          <p:spPr>
            <a:xfrm>
              <a:off x="8935" y="3080"/>
              <a:ext cx="1360" cy="3768"/>
            </a:xfrm>
            <a:prstGeom prst="rect">
              <a:avLst/>
            </a:prstGeom>
            <a:solidFill>
              <a:srgbClr val="C6D9F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noAutofit/>
            </a:bodyPr>
            <a:lstStyle/>
            <a:p>
              <a:pPr lvl="0" algn="ctr"/>
              <a:r>
                <a:rPr lang="zh-CN" altLang="en-US" sz="1200" dirty="0">
                  <a:sym typeface="+mn-ea"/>
                </a:rPr>
                <a:t>应用数据订阅</a:t>
              </a:r>
            </a:p>
          </p:txBody>
        </p:sp>
        <p:sp>
          <p:nvSpPr>
            <p:cNvPr id="19" name="右箭头 18"/>
            <p:cNvSpPr/>
            <p:nvPr/>
          </p:nvSpPr>
          <p:spPr bwMode="auto">
            <a:xfrm>
              <a:off x="8250" y="4733"/>
              <a:ext cx="705" cy="283"/>
            </a:xfrm>
            <a:prstGeom prst="rightArrow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 fontAlgn="base"/>
              <a:endParaRPr lang="zh-CN" altLang="en-US" noProof="1">
                <a:latin typeface="+mj-ea"/>
                <a:ea typeface="+mj-ea"/>
              </a:endParaRPr>
            </a:p>
          </p:txBody>
        </p:sp>
        <p:sp>
          <p:nvSpPr>
            <p:cNvPr id="21521" name="Text Box 14"/>
            <p:cNvSpPr txBox="1"/>
            <p:nvPr/>
          </p:nvSpPr>
          <p:spPr>
            <a:xfrm>
              <a:off x="5505" y="4458"/>
              <a:ext cx="1515" cy="3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</a:rPr>
                <a:t>中间格式</a:t>
              </a:r>
              <a:endParaRPr lang="en-US" altLang="zh-CN" sz="1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523" name="圆角矩形 37"/>
            <p:cNvSpPr/>
            <p:nvPr/>
          </p:nvSpPr>
          <p:spPr>
            <a:xfrm>
              <a:off x="11235" y="3083"/>
              <a:ext cx="2155" cy="795"/>
            </a:xfrm>
            <a:prstGeom prst="roundRect">
              <a:avLst>
                <a:gd name="adj" fmla="val 16667"/>
              </a:avLst>
            </a:prstGeom>
            <a:solidFill>
              <a:srgbClr val="C6D9F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noAutofit/>
            </a:bodyPr>
            <a:lstStyle/>
            <a:p>
              <a:pPr lvl="0" algn="ctr"/>
              <a:r>
                <a:rPr lang="zh-CN" altLang="en-US" sz="1200" dirty="0">
                  <a:sym typeface="宋体" panose="02010600030101010101" pitchFamily="2" charset="-122"/>
                </a:rPr>
                <a:t>（跨）系统实时数据分析</a:t>
              </a:r>
            </a:p>
          </p:txBody>
        </p:sp>
        <p:sp>
          <p:nvSpPr>
            <p:cNvPr id="21524" name="圆角矩形 27"/>
            <p:cNvSpPr/>
            <p:nvPr/>
          </p:nvSpPr>
          <p:spPr>
            <a:xfrm>
              <a:off x="11240" y="4040"/>
              <a:ext cx="2175" cy="795"/>
            </a:xfrm>
            <a:prstGeom prst="roundRect">
              <a:avLst>
                <a:gd name="adj" fmla="val 16667"/>
              </a:avLst>
            </a:prstGeom>
            <a:solidFill>
              <a:srgbClr val="C6D9F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noAutofit/>
            </a:bodyPr>
            <a:lstStyle/>
            <a:p>
              <a:pPr lvl="0" algn="ctr"/>
              <a:r>
                <a:rPr lang="zh-CN" altLang="en-US" sz="1200" dirty="0">
                  <a:sym typeface="宋体" panose="02010600030101010101" pitchFamily="2" charset="-122"/>
                </a:rPr>
                <a:t>异构数据同步/备份/读写分离</a:t>
              </a:r>
            </a:p>
          </p:txBody>
        </p:sp>
        <p:sp>
          <p:nvSpPr>
            <p:cNvPr id="21525" name="圆角矩形 28"/>
            <p:cNvSpPr/>
            <p:nvPr/>
          </p:nvSpPr>
          <p:spPr>
            <a:xfrm>
              <a:off x="11240" y="5063"/>
              <a:ext cx="2148" cy="792"/>
            </a:xfrm>
            <a:prstGeom prst="roundRect">
              <a:avLst>
                <a:gd name="adj" fmla="val 16667"/>
              </a:avLst>
            </a:prstGeom>
            <a:solidFill>
              <a:srgbClr val="C6D9F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noAutofit/>
            </a:bodyPr>
            <a:lstStyle/>
            <a:p>
              <a:pPr lvl="0" algn="ctr"/>
              <a:r>
                <a:rPr lang="zh-CN" altLang="en-US" sz="1200" dirty="0">
                  <a:sym typeface="宋体" panose="02010600030101010101" pitchFamily="2" charset="-122"/>
                </a:rPr>
                <a:t>数据变更事件订阅应用</a:t>
              </a:r>
            </a:p>
          </p:txBody>
        </p:sp>
        <p:sp>
          <p:nvSpPr>
            <p:cNvPr id="21526" name="圆角矩形 2"/>
            <p:cNvSpPr/>
            <p:nvPr/>
          </p:nvSpPr>
          <p:spPr>
            <a:xfrm>
              <a:off x="11285" y="6050"/>
              <a:ext cx="2103" cy="795"/>
            </a:xfrm>
            <a:prstGeom prst="roundRect">
              <a:avLst>
                <a:gd name="adj" fmla="val 16667"/>
              </a:avLst>
            </a:prstGeom>
            <a:solidFill>
              <a:srgbClr val="C6D9F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noAutofit/>
            </a:bodyPr>
            <a:lstStyle/>
            <a:p>
              <a:pPr lvl="0" algn="ctr"/>
              <a:r>
                <a:rPr lang="zh-CN" altLang="en-US" sz="1200" dirty="0">
                  <a:sym typeface="宋体" panose="02010600030101010101" pitchFamily="2" charset="-122"/>
                </a:rPr>
                <a:t>其他应用</a:t>
              </a:r>
            </a:p>
          </p:txBody>
        </p:sp>
        <p:sp>
          <p:nvSpPr>
            <p:cNvPr id="20" name="左大括号 19"/>
            <p:cNvSpPr/>
            <p:nvPr/>
          </p:nvSpPr>
          <p:spPr>
            <a:xfrm>
              <a:off x="10468" y="3113"/>
              <a:ext cx="625" cy="3720"/>
            </a:xfrm>
            <a:prstGeom prst="lef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/>
              <a:endParaRPr lang="zh-CN" altLang="en-US" noProof="1"/>
            </a:p>
          </p:txBody>
        </p:sp>
      </p:grpSp>
    </p:spTree>
    <p:extLst>
      <p:ext uri="{BB962C8B-B14F-4D97-AF65-F5344CB8AC3E}">
        <p14:creationId xmlns:p14="http://schemas.microsoft.com/office/powerpoint/2010/main" val="26646447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2135" y="220695"/>
            <a:ext cx="7064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平台核心技术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—JZRDW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实时数据处理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22" name="矩形 22"/>
          <p:cNvSpPr/>
          <p:nvPr/>
        </p:nvSpPr>
        <p:spPr>
          <a:xfrm>
            <a:off x="2116456" y="1179830"/>
            <a:ext cx="6151245" cy="5298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业务指标实时监控</a:t>
            </a:r>
          </a:p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调用链性能分析</a:t>
            </a:r>
          </a:p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MOT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类实时精准营销</a:t>
            </a:r>
          </a:p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跨系统数据实时分析</a:t>
            </a:r>
          </a:p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实时数据镜像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异构数据实时同步</a:t>
            </a:r>
          </a:p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实时检索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推荐</a:t>
            </a:r>
          </a:p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实时风险监控</a:t>
            </a:r>
          </a:p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..........</a:t>
            </a:r>
          </a:p>
          <a:p>
            <a:pPr>
              <a:lnSpc>
                <a:spcPct val="150000"/>
              </a:lnSpc>
              <a:spcBef>
                <a:spcPts val="390"/>
              </a:spcBef>
            </a:pP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509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ChangeArrowheads="1"/>
          </p:cNvSpPr>
          <p:nvPr/>
        </p:nvSpPr>
        <p:spPr bwMode="auto">
          <a:xfrm>
            <a:off x="1776414" y="115888"/>
            <a:ext cx="63341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D0A51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汇报大纲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400">
              <a:solidFill>
                <a:srgbClr val="D0A51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099" name="组合 20"/>
          <p:cNvGrpSpPr>
            <a:grpSpLocks/>
          </p:cNvGrpSpPr>
          <p:nvPr/>
        </p:nvGrpSpPr>
        <p:grpSpPr bwMode="auto">
          <a:xfrm>
            <a:off x="1991715" y="2492935"/>
            <a:ext cx="4846638" cy="576040"/>
            <a:chOff x="0" y="0"/>
            <a:chExt cx="2520000" cy="599831"/>
          </a:xfrm>
        </p:grpSpPr>
        <p:sp>
          <p:nvSpPr>
            <p:cNvPr id="4109" name="圆角矩形 13"/>
            <p:cNvSpPr>
              <a:spLocks noChangeArrowheads="1"/>
            </p:cNvSpPr>
            <p:nvPr/>
          </p:nvSpPr>
          <p:spPr bwMode="auto">
            <a:xfrm>
              <a:off x="0" y="0"/>
              <a:ext cx="2520000" cy="599831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18900000" scaled="1"/>
            </a:gradFill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0" name="矩形 5"/>
            <p:cNvSpPr>
              <a:spLocks noChangeArrowheads="1"/>
            </p:cNvSpPr>
            <p:nvPr/>
          </p:nvSpPr>
          <p:spPr bwMode="auto">
            <a:xfrm>
              <a:off x="197275" y="8355"/>
              <a:ext cx="2125450" cy="544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buClr>
                  <a:schemeClr val="tx1"/>
                </a:buClr>
              </a:pPr>
              <a:r>
                <a:rPr lang="zh-CN" altLang="en-US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en-US" altLang="zh-CN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平台应用架构</a:t>
              </a:r>
              <a:r>
                <a:rPr lang="en-US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endParaRPr lang="zh-CN" altLang="en-US" sz="1600" dirty="0"/>
            </a:p>
          </p:txBody>
        </p:sp>
      </p:grpSp>
      <p:grpSp>
        <p:nvGrpSpPr>
          <p:cNvPr id="4100" name="组合 20"/>
          <p:cNvGrpSpPr>
            <a:grpSpLocks/>
          </p:cNvGrpSpPr>
          <p:nvPr/>
        </p:nvGrpSpPr>
        <p:grpSpPr bwMode="auto">
          <a:xfrm>
            <a:off x="1991715" y="3481733"/>
            <a:ext cx="4846638" cy="595313"/>
            <a:chOff x="0" y="0"/>
            <a:chExt cx="2520000" cy="447583"/>
          </a:xfrm>
        </p:grpSpPr>
        <p:sp>
          <p:nvSpPr>
            <p:cNvPr id="4107" name="圆角矩形 16"/>
            <p:cNvSpPr>
              <a:spLocks noChangeArrowheads="1"/>
            </p:cNvSpPr>
            <p:nvPr/>
          </p:nvSpPr>
          <p:spPr bwMode="auto">
            <a:xfrm>
              <a:off x="0" y="0"/>
              <a:ext cx="2520000" cy="447583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18900000" scaled="1"/>
            </a:gradFill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08" name="矩形 5"/>
            <p:cNvSpPr>
              <a:spLocks noChangeArrowheads="1"/>
            </p:cNvSpPr>
            <p:nvPr/>
          </p:nvSpPr>
          <p:spPr bwMode="auto">
            <a:xfrm>
              <a:off x="197275" y="8355"/>
              <a:ext cx="2125450" cy="393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buClr>
                  <a:schemeClr val="tx1"/>
                </a:buClr>
              </a:pPr>
              <a:r>
                <a:rPr lang="zh-CN" altLang="en-US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r>
                <a:rPr lang="en-US" altLang="zh-CN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</a:t>
              </a:r>
              <a:r>
                <a:rPr lang="zh-CN" altLang="en-US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平台技术方案</a:t>
              </a:r>
              <a:endParaRPr lang="zh-CN" altLang="en-US" sz="1600" dirty="0"/>
            </a:p>
          </p:txBody>
        </p:sp>
      </p:grpSp>
      <p:grpSp>
        <p:nvGrpSpPr>
          <p:cNvPr id="4101" name="组合 20"/>
          <p:cNvGrpSpPr>
            <a:grpSpLocks/>
          </p:cNvGrpSpPr>
          <p:nvPr/>
        </p:nvGrpSpPr>
        <p:grpSpPr bwMode="auto">
          <a:xfrm>
            <a:off x="1991715" y="4437071"/>
            <a:ext cx="4846638" cy="595313"/>
            <a:chOff x="0" y="0"/>
            <a:chExt cx="2520000" cy="447583"/>
          </a:xfrm>
        </p:grpSpPr>
        <p:sp>
          <p:nvSpPr>
            <p:cNvPr id="4105" name="圆角矩形 19"/>
            <p:cNvSpPr>
              <a:spLocks noChangeArrowheads="1"/>
            </p:cNvSpPr>
            <p:nvPr/>
          </p:nvSpPr>
          <p:spPr bwMode="auto">
            <a:xfrm>
              <a:off x="0" y="0"/>
              <a:ext cx="2520000" cy="447583"/>
            </a:xfrm>
            <a:prstGeom prst="roundRect">
              <a:avLst>
                <a:gd name="adj" fmla="val 11921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06" name="矩形 5"/>
            <p:cNvSpPr>
              <a:spLocks noChangeArrowheads="1"/>
            </p:cNvSpPr>
            <p:nvPr/>
          </p:nvSpPr>
          <p:spPr bwMode="auto">
            <a:xfrm>
              <a:off x="197275" y="8355"/>
              <a:ext cx="2125450" cy="393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buClr>
                  <a:schemeClr val="tx1"/>
                </a:buClr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</a:t>
              </a: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应用介绍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2" name="组合 20"/>
          <p:cNvGrpSpPr>
            <a:grpSpLocks/>
          </p:cNvGrpSpPr>
          <p:nvPr/>
        </p:nvGrpSpPr>
        <p:grpSpPr bwMode="auto">
          <a:xfrm>
            <a:off x="1964729" y="1498629"/>
            <a:ext cx="4846637" cy="594256"/>
            <a:chOff x="0" y="30688"/>
            <a:chExt cx="2520000" cy="447583"/>
          </a:xfrm>
        </p:grpSpPr>
        <p:sp>
          <p:nvSpPr>
            <p:cNvPr id="4103" name="圆角矩形 23"/>
            <p:cNvSpPr>
              <a:spLocks noChangeArrowheads="1"/>
            </p:cNvSpPr>
            <p:nvPr/>
          </p:nvSpPr>
          <p:spPr bwMode="auto">
            <a:xfrm>
              <a:off x="0" y="30688"/>
              <a:ext cx="2520000" cy="447583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18900000" scaled="1"/>
            </a:gradFill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04" name="矩形 5"/>
            <p:cNvSpPr>
              <a:spLocks noChangeArrowheads="1"/>
            </p:cNvSpPr>
            <p:nvPr/>
          </p:nvSpPr>
          <p:spPr bwMode="auto">
            <a:xfrm>
              <a:off x="197275" y="60104"/>
              <a:ext cx="2125450" cy="394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buClr>
                  <a:schemeClr val="tx1"/>
                </a:buClr>
              </a:pPr>
              <a:r>
                <a:rPr lang="en-US" altLang="zh-CN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  </a:t>
              </a:r>
              <a:r>
                <a:rPr lang="zh-CN" altLang="en-US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概述</a:t>
              </a:r>
              <a:endPara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5" name="组合 20"/>
          <p:cNvGrpSpPr/>
          <p:nvPr/>
        </p:nvGrpSpPr>
        <p:grpSpPr bwMode="auto">
          <a:xfrm>
            <a:off x="1990445" y="5425131"/>
            <a:ext cx="4846638" cy="595313"/>
            <a:chOff x="0" y="0"/>
            <a:chExt cx="2520000" cy="447583"/>
          </a:xfrm>
        </p:grpSpPr>
        <p:sp>
          <p:nvSpPr>
            <p:cNvPr id="16" name="圆角矩形 19"/>
            <p:cNvSpPr>
              <a:spLocks noChangeArrowheads="1"/>
            </p:cNvSpPr>
            <p:nvPr/>
          </p:nvSpPr>
          <p:spPr bwMode="auto">
            <a:xfrm>
              <a:off x="0" y="0"/>
              <a:ext cx="2520000" cy="447583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18900000" scaled="1"/>
            </a:gradFill>
            <a:ln w="25400">
              <a:solidFill>
                <a:schemeClr val="bg1"/>
              </a:solidFill>
              <a:rou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" name="矩形 5"/>
            <p:cNvSpPr>
              <a:spLocks noChangeArrowheads="1"/>
            </p:cNvSpPr>
            <p:nvPr/>
          </p:nvSpPr>
          <p:spPr bwMode="auto">
            <a:xfrm>
              <a:off x="197275" y="8355"/>
              <a:ext cx="2125450" cy="393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defTabSz="-635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-635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-635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-635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-635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-63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-63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-63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-63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buClr>
                  <a:schemeClr val="tx1"/>
                </a:buClr>
              </a:pPr>
              <a:r>
                <a:rPr lang="en-US" altLang="zh-CN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  </a:t>
              </a:r>
              <a:r>
                <a:rPr lang="zh-CN" altLang="en-US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后续规划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162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ChangeArrowheads="1"/>
          </p:cNvSpPr>
          <p:nvPr/>
        </p:nvSpPr>
        <p:spPr bwMode="auto">
          <a:xfrm>
            <a:off x="1776414" y="115888"/>
            <a:ext cx="63341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D0A51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汇报大纲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400">
              <a:solidFill>
                <a:srgbClr val="D0A51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099" name="组合 20"/>
          <p:cNvGrpSpPr>
            <a:grpSpLocks/>
          </p:cNvGrpSpPr>
          <p:nvPr/>
        </p:nvGrpSpPr>
        <p:grpSpPr bwMode="auto">
          <a:xfrm>
            <a:off x="1991715" y="2492935"/>
            <a:ext cx="4846638" cy="576040"/>
            <a:chOff x="0" y="0"/>
            <a:chExt cx="2520000" cy="599831"/>
          </a:xfrm>
        </p:grpSpPr>
        <p:sp>
          <p:nvSpPr>
            <p:cNvPr id="4109" name="圆角矩形 13"/>
            <p:cNvSpPr>
              <a:spLocks noChangeArrowheads="1"/>
            </p:cNvSpPr>
            <p:nvPr/>
          </p:nvSpPr>
          <p:spPr bwMode="auto">
            <a:xfrm>
              <a:off x="0" y="0"/>
              <a:ext cx="2520000" cy="599831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18900000" scaled="1"/>
            </a:gradFill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0" name="矩形 5"/>
            <p:cNvSpPr>
              <a:spLocks noChangeArrowheads="1"/>
            </p:cNvSpPr>
            <p:nvPr/>
          </p:nvSpPr>
          <p:spPr bwMode="auto">
            <a:xfrm>
              <a:off x="197275" y="8355"/>
              <a:ext cx="2125450" cy="544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buClr>
                  <a:schemeClr val="tx1"/>
                </a:buClr>
              </a:pPr>
              <a:r>
                <a:rPr lang="zh-CN" altLang="en-US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en-US" altLang="zh-CN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平台应用架构</a:t>
              </a:r>
              <a:r>
                <a:rPr lang="en-US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endParaRPr lang="zh-CN" altLang="en-US" sz="1600" dirty="0"/>
            </a:p>
          </p:txBody>
        </p:sp>
      </p:grpSp>
      <p:grpSp>
        <p:nvGrpSpPr>
          <p:cNvPr id="4100" name="组合 20"/>
          <p:cNvGrpSpPr>
            <a:grpSpLocks/>
          </p:cNvGrpSpPr>
          <p:nvPr/>
        </p:nvGrpSpPr>
        <p:grpSpPr bwMode="auto">
          <a:xfrm>
            <a:off x="1991715" y="3481733"/>
            <a:ext cx="4846638" cy="595313"/>
            <a:chOff x="0" y="0"/>
            <a:chExt cx="2520000" cy="447583"/>
          </a:xfrm>
        </p:grpSpPr>
        <p:sp>
          <p:nvSpPr>
            <p:cNvPr id="4107" name="圆角矩形 16"/>
            <p:cNvSpPr>
              <a:spLocks noChangeArrowheads="1"/>
            </p:cNvSpPr>
            <p:nvPr/>
          </p:nvSpPr>
          <p:spPr bwMode="auto">
            <a:xfrm>
              <a:off x="0" y="0"/>
              <a:ext cx="2520000" cy="447583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18900000" scaled="1"/>
            </a:gradFill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08" name="矩形 5"/>
            <p:cNvSpPr>
              <a:spLocks noChangeArrowheads="1"/>
            </p:cNvSpPr>
            <p:nvPr/>
          </p:nvSpPr>
          <p:spPr bwMode="auto">
            <a:xfrm>
              <a:off x="197275" y="8355"/>
              <a:ext cx="2125450" cy="393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buClr>
                  <a:schemeClr val="tx1"/>
                </a:buClr>
              </a:pPr>
              <a:r>
                <a:rPr lang="zh-CN" altLang="en-US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r>
                <a:rPr lang="en-US" altLang="zh-CN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</a:t>
              </a:r>
              <a:r>
                <a:rPr lang="zh-CN" altLang="en-US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平台技术方案</a:t>
              </a:r>
              <a:endParaRPr lang="zh-CN" altLang="en-US" sz="1600" dirty="0"/>
            </a:p>
          </p:txBody>
        </p:sp>
      </p:grpSp>
      <p:grpSp>
        <p:nvGrpSpPr>
          <p:cNvPr id="4101" name="组合 20"/>
          <p:cNvGrpSpPr>
            <a:grpSpLocks/>
          </p:cNvGrpSpPr>
          <p:nvPr/>
        </p:nvGrpSpPr>
        <p:grpSpPr bwMode="auto">
          <a:xfrm>
            <a:off x="1991715" y="4437071"/>
            <a:ext cx="4846638" cy="595313"/>
            <a:chOff x="0" y="0"/>
            <a:chExt cx="2520000" cy="447583"/>
          </a:xfrm>
        </p:grpSpPr>
        <p:sp>
          <p:nvSpPr>
            <p:cNvPr id="4105" name="圆角矩形 19"/>
            <p:cNvSpPr>
              <a:spLocks noChangeArrowheads="1"/>
            </p:cNvSpPr>
            <p:nvPr/>
          </p:nvSpPr>
          <p:spPr bwMode="auto">
            <a:xfrm>
              <a:off x="0" y="0"/>
              <a:ext cx="2520000" cy="447583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18900000" scaled="1"/>
            </a:gradFill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06" name="矩形 5"/>
            <p:cNvSpPr>
              <a:spLocks noChangeArrowheads="1"/>
            </p:cNvSpPr>
            <p:nvPr/>
          </p:nvSpPr>
          <p:spPr bwMode="auto">
            <a:xfrm>
              <a:off x="197275" y="8355"/>
              <a:ext cx="2125450" cy="393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buClr>
                  <a:schemeClr val="tx1"/>
                </a:buClr>
              </a:pPr>
              <a:r>
                <a:rPr lang="zh-CN" altLang="en-US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r>
                <a:rPr lang="en-US" altLang="zh-CN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</a:t>
              </a:r>
              <a:r>
                <a:rPr lang="zh-CN" altLang="en-US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应用介绍</a:t>
              </a:r>
              <a:endPara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2" name="组合 20"/>
          <p:cNvGrpSpPr>
            <a:grpSpLocks/>
          </p:cNvGrpSpPr>
          <p:nvPr/>
        </p:nvGrpSpPr>
        <p:grpSpPr bwMode="auto">
          <a:xfrm>
            <a:off x="1964729" y="1498629"/>
            <a:ext cx="4846637" cy="594256"/>
            <a:chOff x="0" y="30688"/>
            <a:chExt cx="2520000" cy="447583"/>
          </a:xfrm>
        </p:grpSpPr>
        <p:sp>
          <p:nvSpPr>
            <p:cNvPr id="4103" name="圆角矩形 23"/>
            <p:cNvSpPr>
              <a:spLocks noChangeArrowheads="1"/>
            </p:cNvSpPr>
            <p:nvPr/>
          </p:nvSpPr>
          <p:spPr bwMode="auto">
            <a:xfrm>
              <a:off x="0" y="30688"/>
              <a:ext cx="2520000" cy="447583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18900000" scaled="1"/>
            </a:gradFill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04" name="矩形 5"/>
            <p:cNvSpPr>
              <a:spLocks noChangeArrowheads="1"/>
            </p:cNvSpPr>
            <p:nvPr/>
          </p:nvSpPr>
          <p:spPr bwMode="auto">
            <a:xfrm>
              <a:off x="197275" y="60104"/>
              <a:ext cx="2125450" cy="394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buClr>
                  <a:schemeClr val="tx1"/>
                </a:buClr>
              </a:pPr>
              <a:r>
                <a:rPr lang="en-US" altLang="zh-CN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  </a:t>
              </a:r>
              <a:r>
                <a:rPr lang="zh-CN" altLang="en-US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概述</a:t>
              </a:r>
              <a:endPara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5" name="组合 20"/>
          <p:cNvGrpSpPr/>
          <p:nvPr/>
        </p:nvGrpSpPr>
        <p:grpSpPr bwMode="auto">
          <a:xfrm>
            <a:off x="1990445" y="5425131"/>
            <a:ext cx="4846638" cy="595313"/>
            <a:chOff x="0" y="0"/>
            <a:chExt cx="2520000" cy="447583"/>
          </a:xfrm>
        </p:grpSpPr>
        <p:sp>
          <p:nvSpPr>
            <p:cNvPr id="16" name="圆角矩形 19"/>
            <p:cNvSpPr>
              <a:spLocks noChangeArrowheads="1"/>
            </p:cNvSpPr>
            <p:nvPr/>
          </p:nvSpPr>
          <p:spPr bwMode="auto">
            <a:xfrm>
              <a:off x="0" y="0"/>
              <a:ext cx="2520000" cy="447583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18900000" scaled="1"/>
            </a:gradFill>
            <a:ln w="25400">
              <a:solidFill>
                <a:schemeClr val="bg1"/>
              </a:solidFill>
              <a:rou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" name="矩形 5"/>
            <p:cNvSpPr>
              <a:spLocks noChangeArrowheads="1"/>
            </p:cNvSpPr>
            <p:nvPr/>
          </p:nvSpPr>
          <p:spPr bwMode="auto">
            <a:xfrm>
              <a:off x="197275" y="8355"/>
              <a:ext cx="2125450" cy="393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defTabSz="-635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-635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-635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-635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-635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-63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-63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-63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-63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buClr>
                  <a:schemeClr val="tx1"/>
                </a:buClr>
              </a:pPr>
              <a:r>
                <a:rPr lang="en-US" altLang="zh-CN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  </a:t>
              </a:r>
              <a:r>
                <a:rPr lang="zh-CN" altLang="en-US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后续规划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48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701" y="1126672"/>
            <a:ext cx="8363307" cy="43023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725" y="1462358"/>
            <a:ext cx="7858846" cy="36309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760" y="2017209"/>
            <a:ext cx="7235764" cy="37484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7240" y="2564941"/>
            <a:ext cx="6816855" cy="39620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552135" y="220695"/>
            <a:ext cx="72800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应用介绍 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基于指标库的数据查询分析系统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834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52135" y="220695"/>
            <a:ext cx="72800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应用介绍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异常交易行为监控系统</a:t>
            </a:r>
          </a:p>
        </p:txBody>
      </p:sp>
      <p:sp>
        <p:nvSpPr>
          <p:cNvPr id="3" name="内容占位符 4"/>
          <p:cNvSpPr txBox="1"/>
          <p:nvPr/>
        </p:nvSpPr>
        <p:spPr bwMode="auto">
          <a:xfrm>
            <a:off x="2070100" y="1123950"/>
            <a:ext cx="8058150" cy="57673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业务背景</a:t>
            </a:r>
            <a:endParaRPr lang="en-US" altLang="zh-CN" sz="2400" b="1" noProof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fontAlgn="base">
              <a:lnSpc>
                <a:spcPct val="150000"/>
              </a:lnSpc>
              <a:spcBef>
                <a:spcPts val="385"/>
              </a:spcBef>
              <a:defRPr/>
            </a:pPr>
            <a:r>
              <a:rPr lang="zh-CN" altLang="en-US" sz="1600" noProof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noProof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1600" noProof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）证券行业是重监管行业；合规大于一切。</a:t>
            </a:r>
            <a:endParaRPr lang="en-US" altLang="zh-CN" sz="1600" noProof="1">
              <a:solidFill>
                <a:srgbClr val="0C0C0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Bef>
                <a:spcPts val="385"/>
              </a:spcBef>
              <a:defRPr/>
            </a:pPr>
            <a:r>
              <a:rPr lang="zh-CN" altLang="en-US" sz="1600" noProof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noProof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1600" noProof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）复杂多样的交易系统：集中交易</a:t>
            </a:r>
            <a:r>
              <a:rPr lang="en-US" altLang="zh-CN" sz="1600" noProof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</a:t>
            </a:r>
            <a:r>
              <a:rPr lang="zh-CN" altLang="en-US" sz="1600" noProof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融资融券</a:t>
            </a:r>
            <a:r>
              <a:rPr lang="en-US" altLang="zh-CN" sz="1600" noProof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</a:t>
            </a:r>
            <a:r>
              <a:rPr lang="zh-CN" altLang="en-US" sz="1600" noProof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自营</a:t>
            </a:r>
            <a:r>
              <a:rPr lang="en-US" altLang="zh-CN" sz="1600" noProof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</a:t>
            </a:r>
            <a:r>
              <a:rPr lang="zh-CN" altLang="en-US" sz="1600" noProof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资管</a:t>
            </a:r>
            <a:r>
              <a:rPr lang="en-US" altLang="zh-CN" sz="1600" noProof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</a:t>
            </a:r>
            <a:r>
              <a:rPr lang="zh-CN" altLang="en-US" sz="1600" noProof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量化及高频交易等等。</a:t>
            </a:r>
            <a:endParaRPr lang="zh-CN" altLang="en-US" sz="1600" noProof="1">
              <a:solidFill>
                <a:srgbClr val="0C0C0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Bef>
                <a:spcPts val="385"/>
              </a:spcBef>
              <a:defRPr/>
            </a:pPr>
            <a:r>
              <a:rPr lang="zh-CN" altLang="en-US" sz="1600" noProof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noProof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1600" noProof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）交易系统提供商多，难统一监管。</a:t>
            </a:r>
            <a:endParaRPr lang="zh-CN" altLang="en-US" sz="1200" b="1" noProof="1">
              <a:solidFill>
                <a:srgbClr val="0C0C0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风控需求</a:t>
            </a:r>
          </a:p>
          <a:p>
            <a:pPr fontAlgn="base">
              <a:lnSpc>
                <a:spcPct val="150000"/>
              </a:lnSpc>
              <a:spcBef>
                <a:spcPts val="385"/>
              </a:spcBef>
              <a:defRPr/>
            </a:pPr>
            <a:r>
              <a:rPr lang="zh-CN" altLang="en-US" sz="1600" noProof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2015年以来，中国证监会、证券业协会先后发布相关文件，要求证券公司建立风控系统，及时发现各类方式开展的违规拆分账户、出借账户或违反账户实名制等违法违规行为线索，并及时予以处理。</a:t>
            </a:r>
            <a:endParaRPr lang="zh-CN" altLang="en-US" sz="1600" noProof="1">
              <a:solidFill>
                <a:srgbClr val="0C0C0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Bef>
                <a:spcPts val="385"/>
              </a:spcBef>
              <a:defRPr/>
            </a:pPr>
            <a:r>
              <a:rPr sz="1600" noProof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</a:t>
            </a:r>
            <a:r>
              <a:rPr lang="zh-CN" altLang="en-US" sz="1600" noProof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另外</a:t>
            </a:r>
            <a:r>
              <a:rPr sz="1600" noProof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，根据交易所相关规定，对于出现某些异常交易行为的，交易所会对相关投资者发出书面警示，或者直接采取暂停投资者账户当日交易、限制投资者账户交易等措施</a:t>
            </a:r>
            <a:r>
              <a:rPr lang="zh-CN" altLang="en-US" sz="1600" noProof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endParaRPr lang="zh-CN" altLang="en-US" sz="1600" noProof="1">
              <a:solidFill>
                <a:srgbClr val="0C0C0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>
              <a:lnSpc>
                <a:spcPct val="150000"/>
              </a:lnSpc>
              <a:spcBef>
                <a:spcPts val="385"/>
              </a:spcBef>
              <a:defRPr/>
            </a:pPr>
            <a:r>
              <a:rPr lang="zh-CN" altLang="en-US" sz="1600" noProof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同时，证券公司也需要统一的跨系统风控系统，对尤其涉及到资金</a:t>
            </a:r>
            <a:r>
              <a:rPr lang="en-US" altLang="zh-CN" sz="1600" noProof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/</a:t>
            </a:r>
            <a:r>
              <a:rPr lang="zh-CN" altLang="en-US" sz="1600" noProof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份额之类的交易严格监管。</a:t>
            </a:r>
            <a:endParaRPr lang="zh-CN" altLang="en-US" sz="1600" noProof="1">
              <a:solidFill>
                <a:srgbClr val="0C0C0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/>
            <a:endParaRPr lang="zh-CN" altLang="en-US" sz="1600" noProof="1"/>
          </a:p>
          <a:p>
            <a:pPr fontAlgn="base">
              <a:lnSpc>
                <a:spcPct val="150000"/>
              </a:lnSpc>
              <a:spcBef>
                <a:spcPts val="385"/>
              </a:spcBef>
              <a:defRPr/>
            </a:pPr>
            <a:endParaRPr lang="en-US" sz="1600" noProof="1">
              <a:solidFill>
                <a:srgbClr val="0C0C0C"/>
              </a:solidFill>
              <a:latin typeface="宋体" panose="02010600030101010101" pitchFamily="2" charset="-122"/>
              <a:sym typeface="+mn-ea"/>
            </a:endParaRPr>
          </a:p>
          <a:p>
            <a:pPr fontAlgn="base">
              <a:lnSpc>
                <a:spcPct val="150000"/>
              </a:lnSpc>
              <a:spcBef>
                <a:spcPts val="385"/>
              </a:spcBef>
              <a:defRPr/>
            </a:pPr>
            <a:endParaRPr lang="zh-CN" altLang="en-US" sz="1600" noProof="1">
              <a:solidFill>
                <a:srgbClr val="0C0C0C"/>
              </a:solidFill>
              <a:latin typeface="宋体" panose="0201060003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153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矩形 1"/>
          <p:cNvSpPr/>
          <p:nvPr/>
        </p:nvSpPr>
        <p:spPr>
          <a:xfrm>
            <a:off x="1552576" y="220663"/>
            <a:ext cx="6056313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应用介绍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异常交易行为监控系统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内容占位符 4"/>
          <p:cNvSpPr txBox="1"/>
          <p:nvPr/>
        </p:nvSpPr>
        <p:spPr bwMode="auto">
          <a:xfrm>
            <a:off x="2070100" y="1123951"/>
            <a:ext cx="7913688" cy="5407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多源数据依赖</a:t>
            </a:r>
          </a:p>
          <a:p>
            <a:pPr indent="363538" fontAlgn="base">
              <a:lnSpc>
                <a:spcPct val="150000"/>
              </a:lnSpc>
              <a:spcBef>
                <a:spcPts val="385"/>
              </a:spcBef>
              <a:defRPr/>
            </a:pP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）用户行为数据</a:t>
            </a:r>
            <a:endParaRPr lang="en-US" altLang="zh-CN" sz="1600" noProof="1">
              <a:solidFill>
                <a:srgbClr val="0C0C0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3538" fontAlgn="base">
              <a:lnSpc>
                <a:spcPct val="150000"/>
              </a:lnSpc>
              <a:spcBef>
                <a:spcPts val="385"/>
              </a:spcBef>
              <a:defRPr/>
            </a:pPr>
            <a:r>
              <a:rPr lang="zh-CN" altLang="en-US" sz="1600" noProof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</a:t>
            </a:r>
            <a:r>
              <a:rPr lang="zh-CN" altLang="en-US" sz="1600" noProof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</a:t>
            </a:r>
            <a:r>
              <a:rPr lang="en-US" altLang="zh-CN" sz="1600" noProof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2</a:t>
            </a:r>
            <a:r>
              <a:rPr lang="zh-CN" altLang="en-US" sz="1600" noProof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）交易系统用户交易指令</a:t>
            </a:r>
            <a:endParaRPr lang="en-US" altLang="zh-CN" sz="1600" noProof="1">
              <a:solidFill>
                <a:srgbClr val="0C0C0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3538" fontAlgn="base">
              <a:lnSpc>
                <a:spcPct val="150000"/>
              </a:lnSpc>
              <a:spcBef>
                <a:spcPts val="385"/>
              </a:spcBef>
              <a:defRPr/>
            </a:pPr>
            <a:r>
              <a:rPr lang="zh-CN" altLang="en-US" sz="1600" noProof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</a:t>
            </a:r>
            <a:r>
              <a:rPr lang="en-US" altLang="zh-CN" sz="1600" noProof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3</a:t>
            </a:r>
            <a:r>
              <a:rPr lang="zh-CN" altLang="en-US" sz="1600" noProof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）</a:t>
            </a:r>
            <a:r>
              <a:rPr lang="en-US" altLang="zh-CN" sz="1600" noProof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hadoop</a:t>
            </a:r>
            <a:r>
              <a:rPr lang="zh-CN" altLang="en-US" sz="1600" noProof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数据仓库数据</a:t>
            </a:r>
            <a:endParaRPr lang="en-US" altLang="zh-CN" sz="1600" noProof="1">
              <a:solidFill>
                <a:srgbClr val="0C0C0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3538" fontAlgn="base">
              <a:lnSpc>
                <a:spcPct val="150000"/>
              </a:lnSpc>
              <a:spcBef>
                <a:spcPts val="385"/>
              </a:spcBef>
              <a:defRPr/>
            </a:pPr>
            <a:r>
              <a:rPr lang="zh-CN" altLang="en-US" sz="1600" noProof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</a:t>
            </a:r>
            <a:r>
              <a:rPr lang="en-US" altLang="zh-CN" sz="1600" noProof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4</a:t>
            </a:r>
            <a:r>
              <a:rPr lang="zh-CN" altLang="en-US" sz="1600" noProof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）实时行情</a:t>
            </a:r>
            <a:r>
              <a:rPr lang="en-US" altLang="zh-CN" sz="1600" noProof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/</a:t>
            </a:r>
            <a:r>
              <a:rPr lang="zh-CN" altLang="en-US" sz="1600" noProof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资讯数据</a:t>
            </a:r>
            <a:endParaRPr lang="en-US" altLang="zh-CN" sz="1600" noProof="1">
              <a:solidFill>
                <a:srgbClr val="0C0C0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3538" fontAlgn="base">
              <a:lnSpc>
                <a:spcPct val="150000"/>
              </a:lnSpc>
              <a:spcBef>
                <a:spcPts val="385"/>
              </a:spcBef>
              <a:defRPr/>
            </a:pPr>
            <a:r>
              <a:rPr lang="zh-CN" altLang="en-US" sz="1600" noProof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</a:t>
            </a:r>
            <a:r>
              <a:rPr lang="en-US" altLang="zh-CN" sz="1600" noProof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5</a:t>
            </a:r>
            <a:r>
              <a:rPr lang="zh-CN" altLang="en-US" sz="1600" noProof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）数据库实时变更数据</a:t>
            </a:r>
            <a:endParaRPr lang="zh-CN" altLang="en-US" sz="1600" noProof="1">
              <a:solidFill>
                <a:srgbClr val="0C0C0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>
              <a:lnSpc>
                <a:spcPct val="150000"/>
              </a:lnSpc>
              <a:spcBef>
                <a:spcPts val="385"/>
              </a:spcBef>
              <a:defRPr/>
            </a:pPr>
            <a:endParaRPr lang="zh-CN" altLang="en-US" sz="1000" noProof="1">
              <a:solidFill>
                <a:srgbClr val="0C0C0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事前</a:t>
            </a:r>
            <a:r>
              <a:rPr lang="en-US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</a:t>
            </a: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事中</a:t>
            </a:r>
            <a:r>
              <a:rPr lang="en-US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</a:t>
            </a: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事后协同风控</a:t>
            </a:r>
          </a:p>
          <a:p>
            <a:pPr fontAlgn="base">
              <a:lnSpc>
                <a:spcPct val="150000"/>
              </a:lnSpc>
              <a:spcBef>
                <a:spcPts val="385"/>
              </a:spcBef>
              <a:defRPr/>
            </a:pPr>
            <a:r>
              <a:rPr lang="zh-CN" altLang="en-US" sz="1600" noProof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根据</a:t>
            </a: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监管需求及业务特点，区分场景，构建事前</a:t>
            </a:r>
            <a:r>
              <a: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</a:t>
            </a: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事中</a:t>
            </a:r>
            <a:r>
              <a: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</a:t>
            </a: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事后的统一风险监控系统。</a:t>
            </a:r>
            <a:endParaRPr lang="zh-CN" altLang="en-US" sz="1600" noProof="1">
              <a:solidFill>
                <a:srgbClr val="0C0C0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915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52135" y="220695"/>
            <a:ext cx="72800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应用介绍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异常交易行为监控系统</a:t>
            </a:r>
          </a:p>
        </p:txBody>
      </p:sp>
      <p:grpSp>
        <p:nvGrpSpPr>
          <p:cNvPr id="15362" name="组合 4"/>
          <p:cNvGrpSpPr/>
          <p:nvPr/>
        </p:nvGrpSpPr>
        <p:grpSpPr>
          <a:xfrm>
            <a:off x="1560513" y="1268414"/>
            <a:ext cx="9053512" cy="4752975"/>
            <a:chOff x="57" y="1998"/>
            <a:chExt cx="14259" cy="7484"/>
          </a:xfrm>
        </p:grpSpPr>
        <p:sp>
          <p:nvSpPr>
            <p:cNvPr id="15363" name="矩形 35"/>
            <p:cNvSpPr/>
            <p:nvPr/>
          </p:nvSpPr>
          <p:spPr>
            <a:xfrm>
              <a:off x="57" y="6506"/>
              <a:ext cx="3774" cy="2741"/>
            </a:xfrm>
            <a:prstGeom prst="rect">
              <a:avLst/>
            </a:prstGeom>
            <a:solidFill>
              <a:srgbClr val="A3A3E0"/>
            </a:solidFill>
            <a:ln w="9525">
              <a:noFill/>
            </a:ln>
          </p:spPr>
          <p:txBody>
            <a:bodyPr wrap="square" lIns="91440" tIns="45720" rIns="91440" bIns="45720"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12178" y="1998"/>
              <a:ext cx="2138" cy="7132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noProof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65" name="矩形 25"/>
            <p:cNvSpPr/>
            <p:nvPr/>
          </p:nvSpPr>
          <p:spPr>
            <a:xfrm>
              <a:off x="3633" y="1998"/>
              <a:ext cx="7857" cy="7257"/>
            </a:xfrm>
            <a:prstGeom prst="rect">
              <a:avLst/>
            </a:prstGeom>
            <a:solidFill>
              <a:srgbClr val="A3A3E0"/>
            </a:solidFill>
            <a:ln w="9525">
              <a:noFill/>
            </a:ln>
          </p:spPr>
          <p:txBody>
            <a:bodyPr wrap="square" lIns="91440" tIns="45720" rIns="91440" bIns="45720"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366" name="Rectangle 20"/>
            <p:cNvSpPr/>
            <p:nvPr/>
          </p:nvSpPr>
          <p:spPr>
            <a:xfrm rot="-10800000" flipV="1">
              <a:off x="6574" y="2678"/>
              <a:ext cx="2552" cy="6293"/>
            </a:xfrm>
            <a:prstGeom prst="rect">
              <a:avLst/>
            </a:prstGeom>
            <a:solidFill>
              <a:srgbClr val="A6A6A6"/>
            </a:solidFill>
            <a:ln w="6350">
              <a:noFill/>
            </a:ln>
          </p:spPr>
          <p:txBody>
            <a:bodyPr wrap="none" anchor="ctr"/>
            <a:lstStyle/>
            <a:p>
              <a:pPr algn="ctr"/>
              <a:r>
                <a:rPr lang="zh-CN" altLang="en-US" sz="1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事中风控子系统</a:t>
              </a:r>
            </a:p>
            <a:p>
              <a:pPr algn="ctr"/>
              <a:endPara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67" name="Rectangle 20"/>
            <p:cNvSpPr/>
            <p:nvPr/>
          </p:nvSpPr>
          <p:spPr>
            <a:xfrm rot="-10800000" flipV="1">
              <a:off x="3858" y="2678"/>
              <a:ext cx="2629" cy="6277"/>
            </a:xfrm>
            <a:prstGeom prst="rect">
              <a:avLst/>
            </a:prstGeom>
            <a:solidFill>
              <a:srgbClr val="A6A6A6"/>
            </a:solidFill>
            <a:ln w="6350">
              <a:noFill/>
            </a:ln>
          </p:spPr>
          <p:txBody>
            <a:bodyPr wrap="none" anchor="ctr"/>
            <a:lstStyle/>
            <a:p>
              <a:pPr algn="ctr"/>
              <a:r>
                <a:rPr lang="zh-CN" altLang="en-US" sz="1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事前风控子系统</a:t>
              </a: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84" y="1998"/>
              <a:ext cx="3481" cy="3994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noProof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69" name="矩形 28"/>
            <p:cNvSpPr/>
            <p:nvPr/>
          </p:nvSpPr>
          <p:spPr>
            <a:xfrm>
              <a:off x="7036" y="2111"/>
              <a:ext cx="1745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dirty="0">
                  <a:solidFill>
                    <a:srgbClr val="33333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风控系统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0" name="Rectangle 20"/>
            <p:cNvSpPr/>
            <p:nvPr/>
          </p:nvSpPr>
          <p:spPr>
            <a:xfrm rot="-10800000" flipV="1">
              <a:off x="351" y="7040"/>
              <a:ext cx="2978" cy="1421"/>
            </a:xfrm>
            <a:prstGeom prst="rect">
              <a:avLst/>
            </a:prstGeom>
            <a:solidFill>
              <a:srgbClr val="DFA81E"/>
            </a:solidFill>
            <a:ln w="6350">
              <a:noFill/>
            </a:ln>
          </p:spPr>
          <p:txBody>
            <a:bodyPr wrap="none" anchor="ctr"/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交易请求处理</a:t>
              </a:r>
            </a:p>
          </p:txBody>
        </p:sp>
        <p:sp>
          <p:nvSpPr>
            <p:cNvPr id="15371" name="圆柱形 6"/>
            <p:cNvSpPr/>
            <p:nvPr/>
          </p:nvSpPr>
          <p:spPr>
            <a:xfrm>
              <a:off x="6693" y="6687"/>
              <a:ext cx="2334" cy="877"/>
            </a:xfrm>
            <a:prstGeom prst="can">
              <a:avLst>
                <a:gd name="adj" fmla="val 25000"/>
              </a:avLst>
            </a:prstGeom>
            <a:solidFill>
              <a:srgbClr val="A6A6A6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1400" dirty="0">
                  <a:solidFill>
                    <a:srgbClr val="33333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kafka消息队列</a:t>
              </a:r>
            </a:p>
          </p:txBody>
        </p:sp>
        <p:cxnSp>
          <p:nvCxnSpPr>
            <p:cNvPr id="16" name="肘形连接符 15"/>
            <p:cNvCxnSpPr>
              <a:endCxn id="15399" idx="2"/>
            </p:cNvCxnSpPr>
            <p:nvPr/>
          </p:nvCxnSpPr>
          <p:spPr bwMode="auto">
            <a:xfrm>
              <a:off x="1841" y="8453"/>
              <a:ext cx="3327" cy="379"/>
            </a:xfrm>
            <a:prstGeom prst="bentConnector4">
              <a:avLst>
                <a:gd name="adj1" fmla="val 781"/>
                <a:gd name="adj2" fmla="val 270976"/>
              </a:avLst>
            </a:prstGeom>
            <a:ln>
              <a:headEnd type="none" w="med" len="med"/>
              <a:tailEnd type="triangl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373" name="矩形 40"/>
            <p:cNvSpPr/>
            <p:nvPr/>
          </p:nvSpPr>
          <p:spPr>
            <a:xfrm>
              <a:off x="12303" y="2723"/>
              <a:ext cx="1876" cy="1428"/>
            </a:xfrm>
            <a:prstGeom prst="rect">
              <a:avLst/>
            </a:prstGeom>
            <a:solidFill>
              <a:srgbClr val="B3B3B3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/>
            <a:lstStyle/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hadoop</a:t>
              </a:r>
            </a:p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数据仓库</a:t>
              </a:r>
            </a:p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（交易数据等）</a:t>
              </a:r>
            </a:p>
            <a:p>
              <a:pPr algn="ctr"/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4" name="矩形 46"/>
            <p:cNvSpPr/>
            <p:nvPr/>
          </p:nvSpPr>
          <p:spPr>
            <a:xfrm>
              <a:off x="9221" y="2678"/>
              <a:ext cx="2186" cy="2166"/>
            </a:xfrm>
            <a:prstGeom prst="rect">
              <a:avLst/>
            </a:prstGeom>
            <a:solidFill>
              <a:srgbClr val="A6A6A6"/>
            </a:solidFill>
            <a:ln w="6350">
              <a:noFill/>
            </a:ln>
          </p:spPr>
          <p:txBody>
            <a:bodyPr wrap="none" anchor="ctr"/>
            <a:lstStyle/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  <a:p>
              <a:pPr algn="ctr"/>
              <a:r>
                <a:rPr lang="zh-CN" altLang="en-US" sz="1200" b="1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事后风控子系统</a:t>
              </a:r>
            </a:p>
            <a:p>
              <a:pPr algn="ctr"/>
              <a:endPara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cxnSp>
          <p:nvCxnSpPr>
            <p:cNvPr id="30" name="肘形连接符 29"/>
            <p:cNvCxnSpPr>
              <a:endCxn id="15399" idx="2"/>
            </p:cNvCxnSpPr>
            <p:nvPr/>
          </p:nvCxnSpPr>
          <p:spPr bwMode="auto">
            <a:xfrm flipV="1">
              <a:off x="4994" y="8824"/>
              <a:ext cx="2829" cy="658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376" name="矩形 38"/>
            <p:cNvSpPr/>
            <p:nvPr/>
          </p:nvSpPr>
          <p:spPr>
            <a:xfrm>
              <a:off x="6662" y="8008"/>
              <a:ext cx="2321" cy="816"/>
            </a:xfrm>
            <a:prstGeom prst="rect">
              <a:avLst/>
            </a:prstGeom>
            <a:solidFill>
              <a:srgbClr val="DFA81E"/>
            </a:solidFill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33333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事中风控分析</a:t>
              </a:r>
            </a:p>
            <a:p>
              <a:pPr algn="ctr"/>
              <a:r>
                <a:rPr lang="zh-CN" altLang="en-US" sz="1400" dirty="0">
                  <a:solidFill>
                    <a:srgbClr val="33333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接入层</a:t>
              </a:r>
            </a:p>
          </p:txBody>
        </p:sp>
        <p:sp>
          <p:nvSpPr>
            <p:cNvPr id="15377" name="圆柱形 6"/>
            <p:cNvSpPr/>
            <p:nvPr/>
          </p:nvSpPr>
          <p:spPr>
            <a:xfrm>
              <a:off x="3974" y="3781"/>
              <a:ext cx="2401" cy="1184"/>
            </a:xfrm>
            <a:prstGeom prst="can">
              <a:avLst>
                <a:gd name="adj" fmla="val 25000"/>
              </a:avLst>
            </a:prstGeom>
            <a:solidFill>
              <a:srgbClr val="A6A6A6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1200" b="1" dirty="0">
                  <a:solidFill>
                    <a:srgbClr val="33333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缓存</a:t>
              </a:r>
            </a:p>
            <a:p>
              <a:pPr algn="ctr"/>
              <a:r>
                <a:rPr lang="en-US" altLang="zh-CN" sz="1000" dirty="0">
                  <a:solidFill>
                    <a:srgbClr val="33333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</a:t>
              </a:r>
              <a:r>
                <a:rPr lang="zh-CN" altLang="en-US" sz="1000" dirty="0">
                  <a:solidFill>
                    <a:srgbClr val="33333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基准数据</a:t>
              </a:r>
              <a:r>
                <a:rPr lang="en-US" altLang="zh-CN" sz="1000" dirty="0">
                  <a:solidFill>
                    <a:srgbClr val="33333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/</a:t>
              </a:r>
            </a:p>
            <a:p>
              <a:pPr algn="ctr"/>
              <a:r>
                <a:rPr lang="zh-CN" altLang="en-US" sz="1000" dirty="0">
                  <a:solidFill>
                    <a:srgbClr val="33333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中间结果集</a:t>
              </a:r>
              <a:r>
                <a:rPr lang="en-US" altLang="zh-CN" sz="1000" dirty="0">
                  <a:solidFill>
                    <a:srgbClr val="33333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/</a:t>
              </a:r>
              <a:r>
                <a:rPr lang="zh-CN" altLang="en-US" sz="1000" dirty="0">
                  <a:solidFill>
                    <a:srgbClr val="33333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预处理数据</a:t>
              </a:r>
              <a:r>
                <a:rPr lang="en-US" altLang="zh-CN" sz="1000" dirty="0">
                  <a:solidFill>
                    <a:srgbClr val="33333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15378" name="矩形 55"/>
            <p:cNvSpPr/>
            <p:nvPr/>
          </p:nvSpPr>
          <p:spPr>
            <a:xfrm>
              <a:off x="9323" y="5286"/>
              <a:ext cx="1954" cy="1008"/>
            </a:xfrm>
            <a:prstGeom prst="rect">
              <a:avLst/>
            </a:prstGeom>
            <a:solidFill>
              <a:srgbClr val="DFA81E"/>
            </a:solidFill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33333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规则中心</a:t>
              </a:r>
            </a:p>
            <a:p>
              <a:pPr algn="ctr"/>
              <a:r>
                <a:rPr lang="zh-CN" altLang="en-US" sz="1200" dirty="0">
                  <a:solidFill>
                    <a:srgbClr val="33333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（</a:t>
              </a:r>
              <a:r>
                <a:rPr lang="en-US" altLang="zh-CN" sz="1200" dirty="0">
                  <a:solidFill>
                    <a:srgbClr val="33333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CEP</a:t>
              </a:r>
              <a:r>
                <a:rPr lang="zh-CN" altLang="en-US" sz="1200" dirty="0">
                  <a:solidFill>
                    <a:srgbClr val="33333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规则</a:t>
              </a:r>
            </a:p>
            <a:p>
              <a:pPr algn="ctr"/>
              <a:r>
                <a:rPr lang="en-US" altLang="zh-CN" sz="1200" dirty="0">
                  <a:solidFill>
                    <a:srgbClr val="33333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/</a:t>
              </a:r>
              <a:r>
                <a:rPr lang="zh-CN" altLang="en-US" sz="1200" dirty="0">
                  <a:solidFill>
                    <a:srgbClr val="33333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其他规则）</a:t>
              </a:r>
            </a:p>
          </p:txBody>
        </p:sp>
        <p:sp>
          <p:nvSpPr>
            <p:cNvPr id="15379" name="矩形 2"/>
            <p:cNvSpPr/>
            <p:nvPr/>
          </p:nvSpPr>
          <p:spPr>
            <a:xfrm>
              <a:off x="9311" y="7098"/>
              <a:ext cx="1968" cy="1868"/>
            </a:xfrm>
            <a:prstGeom prst="rect">
              <a:avLst/>
            </a:prstGeom>
            <a:solidFill>
              <a:srgbClr val="A6A6A6"/>
            </a:solidFill>
            <a:ln w="6350">
              <a:noFill/>
            </a:ln>
          </p:spPr>
          <p:txBody>
            <a:bodyPr wrap="none" anchor="ctr"/>
            <a:lstStyle/>
            <a:p>
              <a:pPr algn="ctr"/>
              <a:r>
                <a:rPr lang="zh-CN" altLang="en-US" sz="1200" b="1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风控</a:t>
              </a:r>
              <a:r>
                <a:rPr lang="en-US" altLang="zh-CN" sz="1200" b="1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web</a:t>
              </a:r>
              <a:r>
                <a:rPr lang="zh-CN" altLang="en-US" sz="1200" b="1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管理</a:t>
              </a:r>
            </a:p>
            <a:p>
              <a:pPr algn="ctr"/>
              <a:r>
                <a:rPr lang="zh-CN" altLang="en-US" sz="1200" b="1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子系统</a:t>
              </a:r>
            </a:p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（规则管理</a:t>
              </a:r>
            </a:p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/告警中心</a:t>
              </a:r>
            </a:p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/处置中心）</a:t>
              </a:r>
            </a:p>
          </p:txBody>
        </p:sp>
        <p:cxnSp>
          <p:nvCxnSpPr>
            <p:cNvPr id="15380" name="直接箭头连接符 3"/>
            <p:cNvCxnSpPr>
              <a:stCxn id="17" idx="2"/>
              <a:endCxn id="15370" idx="0"/>
            </p:cNvCxnSpPr>
            <p:nvPr/>
          </p:nvCxnSpPr>
          <p:spPr>
            <a:xfrm>
              <a:off x="1825" y="5992"/>
              <a:ext cx="15" cy="104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</p:spPr>
        </p:cxnSp>
        <p:sp>
          <p:nvSpPr>
            <p:cNvPr id="15381" name="Rectangle 20"/>
            <p:cNvSpPr/>
            <p:nvPr/>
          </p:nvSpPr>
          <p:spPr>
            <a:xfrm rot="-10800000" flipV="1">
              <a:off x="143" y="3031"/>
              <a:ext cx="1627" cy="1843"/>
            </a:xfrm>
            <a:prstGeom prst="rect">
              <a:avLst/>
            </a:prstGeom>
            <a:solidFill>
              <a:srgbClr val="A6A6A6"/>
            </a:solidFill>
            <a:ln w="6350">
              <a:noFill/>
            </a:ln>
          </p:spPr>
          <p:txBody>
            <a:bodyPr wrap="none" anchor="ctr"/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交易系统</a:t>
              </a:r>
              <a:r>
                <a:rPr lang="en-US" altLang="zh-CN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5382" name="矩形 9"/>
            <p:cNvSpPr/>
            <p:nvPr/>
          </p:nvSpPr>
          <p:spPr>
            <a:xfrm>
              <a:off x="850" y="2225"/>
              <a:ext cx="1745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dirty="0">
                  <a:solidFill>
                    <a:srgbClr val="33333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交易系统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83" name="Rectangle 20"/>
            <p:cNvSpPr/>
            <p:nvPr/>
          </p:nvSpPr>
          <p:spPr>
            <a:xfrm rot="-10800000" flipV="1">
              <a:off x="1925" y="3029"/>
              <a:ext cx="1524" cy="1843"/>
            </a:xfrm>
            <a:prstGeom prst="rect">
              <a:avLst/>
            </a:prstGeom>
            <a:solidFill>
              <a:srgbClr val="A6A6A6"/>
            </a:solidFill>
            <a:ln w="6350">
              <a:noFill/>
            </a:ln>
          </p:spPr>
          <p:txBody>
            <a:bodyPr wrap="none" anchor="ctr"/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交易系统</a:t>
              </a:r>
              <a:r>
                <a:rPr lang="en-US" altLang="zh-CN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5384" name="圆柱形 6"/>
            <p:cNvSpPr/>
            <p:nvPr/>
          </p:nvSpPr>
          <p:spPr>
            <a:xfrm>
              <a:off x="6633" y="3812"/>
              <a:ext cx="2401" cy="1184"/>
            </a:xfrm>
            <a:prstGeom prst="can">
              <a:avLst>
                <a:gd name="adj" fmla="val 25000"/>
              </a:avLst>
            </a:prstGeom>
            <a:solidFill>
              <a:srgbClr val="A6A6A6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1200" b="1" dirty="0">
                  <a:solidFill>
                    <a:srgbClr val="33333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缓存</a:t>
              </a:r>
            </a:p>
            <a:p>
              <a:pPr algn="ctr"/>
              <a:r>
                <a:rPr lang="en-US" altLang="zh-CN" sz="1000" dirty="0">
                  <a:solidFill>
                    <a:srgbClr val="33333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</a:t>
              </a:r>
              <a:r>
                <a:rPr lang="zh-CN" altLang="en-US" sz="1000" dirty="0">
                  <a:solidFill>
                    <a:srgbClr val="33333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基准数据</a:t>
              </a:r>
              <a:r>
                <a:rPr lang="en-US" altLang="zh-CN" sz="1000" dirty="0">
                  <a:solidFill>
                    <a:srgbClr val="33333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/</a:t>
              </a:r>
            </a:p>
            <a:p>
              <a:pPr algn="ctr"/>
              <a:r>
                <a:rPr lang="zh-CN" altLang="en-US" sz="1000" dirty="0">
                  <a:solidFill>
                    <a:srgbClr val="33333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中间结果集</a:t>
              </a:r>
              <a:r>
                <a:rPr lang="en-US" altLang="zh-CN" sz="1000" dirty="0">
                  <a:solidFill>
                    <a:srgbClr val="33333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/</a:t>
              </a:r>
              <a:r>
                <a:rPr lang="zh-CN" altLang="en-US" sz="1000" dirty="0">
                  <a:solidFill>
                    <a:srgbClr val="33333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预处理数据</a:t>
              </a:r>
              <a:r>
                <a:rPr lang="en-US" altLang="zh-CN" sz="1000" dirty="0">
                  <a:solidFill>
                    <a:srgbClr val="33333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15385" name="矩形 20"/>
            <p:cNvSpPr/>
            <p:nvPr/>
          </p:nvSpPr>
          <p:spPr>
            <a:xfrm>
              <a:off x="12190" y="2156"/>
              <a:ext cx="1745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dirty="0">
                  <a:solidFill>
                    <a:srgbClr val="33333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外围数据</a:t>
              </a:r>
            </a:p>
          </p:txBody>
        </p:sp>
        <p:sp>
          <p:nvSpPr>
            <p:cNvPr id="15386" name="矩形 22"/>
            <p:cNvSpPr/>
            <p:nvPr/>
          </p:nvSpPr>
          <p:spPr>
            <a:xfrm>
              <a:off x="12303" y="4272"/>
              <a:ext cx="1876" cy="1599"/>
            </a:xfrm>
            <a:prstGeom prst="rect">
              <a:avLst/>
            </a:prstGeom>
            <a:solidFill>
              <a:srgbClr val="B3B3B3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/>
            <a:lstStyle/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数据库数据</a:t>
              </a:r>
            </a:p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实时分发系统</a:t>
              </a:r>
            </a:p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（sqlserver/</a:t>
              </a:r>
            </a:p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oracle/mysql）</a:t>
              </a: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387" name="矩形 23"/>
            <p:cNvSpPr/>
            <p:nvPr/>
          </p:nvSpPr>
          <p:spPr>
            <a:xfrm>
              <a:off x="9285" y="3812"/>
              <a:ext cx="1994" cy="720"/>
            </a:xfrm>
            <a:prstGeom prst="rect">
              <a:avLst/>
            </a:prstGeom>
            <a:solidFill>
              <a:srgbClr val="DFA81E"/>
            </a:solidFill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33333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Spark</a:t>
              </a:r>
              <a:r>
                <a:rPr lang="zh-CN" altLang="en-US" sz="1200" dirty="0">
                  <a:solidFill>
                    <a:srgbClr val="33333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框架</a:t>
              </a:r>
            </a:p>
            <a:p>
              <a:pPr algn="ctr"/>
              <a:r>
                <a:rPr lang="en-US" altLang="zh-CN" sz="1200" dirty="0">
                  <a:solidFill>
                    <a:srgbClr val="33333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</a:t>
              </a:r>
              <a:r>
                <a:rPr lang="en-US" altLang="zh-CN" sz="1200" dirty="0" err="1">
                  <a:solidFill>
                    <a:srgbClr val="33333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MLlib/GraphX</a:t>
              </a:r>
              <a:r>
                <a:rPr lang="en-US" altLang="zh-CN" sz="1200" dirty="0">
                  <a:solidFill>
                    <a:srgbClr val="33333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endParaRPr lang="zh-CN" altLang="en-US" sz="12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88" name="矩形 24"/>
            <p:cNvSpPr/>
            <p:nvPr/>
          </p:nvSpPr>
          <p:spPr>
            <a:xfrm>
              <a:off x="12327" y="5996"/>
              <a:ext cx="1876" cy="1464"/>
            </a:xfrm>
            <a:prstGeom prst="rect">
              <a:avLst/>
            </a:prstGeom>
            <a:solidFill>
              <a:srgbClr val="B3B3B3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/>
            <a:lstStyle/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ElasticSearch（日志类数据/指令流水数据）</a:t>
              </a: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cxnSp>
          <p:nvCxnSpPr>
            <p:cNvPr id="27" name="直线箭头连接符 51"/>
            <p:cNvCxnSpPr>
              <a:stCxn id="17" idx="2"/>
              <a:endCxn id="15370" idx="0"/>
            </p:cNvCxnSpPr>
            <p:nvPr/>
          </p:nvCxnSpPr>
          <p:spPr bwMode="auto">
            <a:xfrm flipV="1">
              <a:off x="7829" y="7554"/>
              <a:ext cx="0" cy="43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90" name="直接箭头连接符 27"/>
            <p:cNvCxnSpPr>
              <a:stCxn id="15377" idx="3"/>
              <a:endCxn id="15399" idx="0"/>
            </p:cNvCxnSpPr>
            <p:nvPr/>
          </p:nvCxnSpPr>
          <p:spPr>
            <a:xfrm flipH="1">
              <a:off x="5168" y="4965"/>
              <a:ext cx="7" cy="2715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</p:spPr>
        </p:cxnSp>
        <p:cxnSp>
          <p:nvCxnSpPr>
            <p:cNvPr id="15391" name="直接箭头连接符 30"/>
            <p:cNvCxnSpPr>
              <a:stCxn id="15384" idx="3"/>
              <a:endCxn id="15401" idx="0"/>
            </p:cNvCxnSpPr>
            <p:nvPr/>
          </p:nvCxnSpPr>
          <p:spPr>
            <a:xfrm>
              <a:off x="7834" y="4996"/>
              <a:ext cx="20" cy="39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</p:spPr>
        </p:cxnSp>
        <p:cxnSp>
          <p:nvCxnSpPr>
            <p:cNvPr id="15392" name="直接箭头连接符 32"/>
            <p:cNvCxnSpPr>
              <a:stCxn id="15384" idx="3"/>
              <a:endCxn id="15378" idx="1"/>
            </p:cNvCxnSpPr>
            <p:nvPr/>
          </p:nvCxnSpPr>
          <p:spPr>
            <a:xfrm flipV="1">
              <a:off x="8811" y="5790"/>
              <a:ext cx="512" cy="19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5393" name="左箭头 34"/>
            <p:cNvSpPr/>
            <p:nvPr/>
          </p:nvSpPr>
          <p:spPr>
            <a:xfrm>
              <a:off x="11529" y="4834"/>
              <a:ext cx="690" cy="567"/>
            </a:xfrm>
            <a:prstGeom prst="leftArrow">
              <a:avLst>
                <a:gd name="adj1" fmla="val 50000"/>
                <a:gd name="adj2" fmla="val 49978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5394" name="直接箭头连接符 36"/>
            <p:cNvCxnSpPr>
              <a:stCxn id="15378" idx="2"/>
              <a:endCxn id="15379" idx="0"/>
            </p:cNvCxnSpPr>
            <p:nvPr/>
          </p:nvCxnSpPr>
          <p:spPr>
            <a:xfrm flipH="1">
              <a:off x="10295" y="6294"/>
              <a:ext cx="5" cy="804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</p:spPr>
        </p:cxnSp>
        <p:sp>
          <p:nvSpPr>
            <p:cNvPr id="15395" name="左箭头 41"/>
            <p:cNvSpPr/>
            <p:nvPr/>
          </p:nvSpPr>
          <p:spPr>
            <a:xfrm>
              <a:off x="11518" y="7972"/>
              <a:ext cx="690" cy="567"/>
            </a:xfrm>
            <a:prstGeom prst="leftArrow">
              <a:avLst>
                <a:gd name="adj1" fmla="val 50000"/>
                <a:gd name="adj2" fmla="val 49978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96" name="矩形 42"/>
            <p:cNvSpPr/>
            <p:nvPr/>
          </p:nvSpPr>
          <p:spPr>
            <a:xfrm>
              <a:off x="12301" y="7552"/>
              <a:ext cx="1876" cy="1464"/>
            </a:xfrm>
            <a:prstGeom prst="rect">
              <a:avLst/>
            </a:prstGeom>
            <a:solidFill>
              <a:srgbClr val="B3B3B3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/>
            <a:lstStyle/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其他数据</a:t>
              </a:r>
            </a:p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（实时行情数据等）</a:t>
              </a: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397" name="左右箭头 53"/>
            <p:cNvSpPr/>
            <p:nvPr/>
          </p:nvSpPr>
          <p:spPr>
            <a:xfrm>
              <a:off x="11434" y="6532"/>
              <a:ext cx="880" cy="567"/>
            </a:xfrm>
            <a:prstGeom prst="leftRightArrow">
              <a:avLst>
                <a:gd name="adj1" fmla="val 50000"/>
                <a:gd name="adj2" fmla="val 49973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98" name="左右箭头 56"/>
            <p:cNvSpPr/>
            <p:nvPr/>
          </p:nvSpPr>
          <p:spPr>
            <a:xfrm>
              <a:off x="11471" y="3342"/>
              <a:ext cx="832" cy="567"/>
            </a:xfrm>
            <a:prstGeom prst="leftRightArrow">
              <a:avLst>
                <a:gd name="adj1" fmla="val 50000"/>
                <a:gd name="adj2" fmla="val 49978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99" name="矩形 48"/>
            <p:cNvSpPr/>
            <p:nvPr/>
          </p:nvSpPr>
          <p:spPr>
            <a:xfrm>
              <a:off x="4008" y="7680"/>
              <a:ext cx="2320" cy="1152"/>
            </a:xfrm>
            <a:prstGeom prst="rect">
              <a:avLst/>
            </a:prstGeom>
            <a:solidFill>
              <a:srgbClr val="DFA81E"/>
            </a:solidFill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33333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事前风控分析</a:t>
              </a:r>
            </a:p>
            <a:p>
              <a:pPr algn="ctr"/>
              <a:r>
                <a:rPr lang="zh-CN" altLang="en-US" sz="1400" dirty="0">
                  <a:solidFill>
                    <a:srgbClr val="33333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接入层</a:t>
              </a:r>
            </a:p>
            <a:p>
              <a:pPr algn="ctr"/>
              <a:endParaRPr lang="zh-CN" altLang="en-US" sz="14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5400" name="组合 18"/>
            <p:cNvGrpSpPr/>
            <p:nvPr/>
          </p:nvGrpSpPr>
          <p:grpSpPr>
            <a:xfrm>
              <a:off x="6694" y="5394"/>
              <a:ext cx="2320" cy="816"/>
              <a:chOff x="6581" y="5507"/>
              <a:chExt cx="2320" cy="816"/>
            </a:xfrm>
          </p:grpSpPr>
          <p:sp>
            <p:nvSpPr>
              <p:cNvPr id="15401" name="矩形 10"/>
              <p:cNvSpPr/>
              <p:nvPr/>
            </p:nvSpPr>
            <p:spPr>
              <a:xfrm>
                <a:off x="6581" y="5507"/>
                <a:ext cx="2320" cy="816"/>
              </a:xfrm>
              <a:prstGeom prst="rect">
                <a:avLst/>
              </a:prstGeom>
              <a:solidFill>
                <a:srgbClr val="DFA81E"/>
              </a:solidFill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rgbClr val="333333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storm</a:t>
                </a:r>
                <a:r>
                  <a:rPr lang="zh-CN" altLang="en-US" sz="1400" dirty="0">
                    <a:solidFill>
                      <a:srgbClr val="333333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集群</a:t>
                </a:r>
              </a:p>
              <a:p>
                <a:pPr algn="ctr"/>
                <a:endParaRPr lang="zh-CN" altLang="en-US" sz="1400" dirty="0">
                  <a:solidFill>
                    <a:srgbClr val="333333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02" name="矩形 12"/>
              <p:cNvSpPr/>
              <p:nvPr/>
            </p:nvSpPr>
            <p:spPr>
              <a:xfrm>
                <a:off x="6768" y="5909"/>
                <a:ext cx="1937" cy="376"/>
              </a:xfrm>
              <a:prstGeom prst="rect">
                <a:avLst/>
              </a:prstGeom>
              <a:solidFill>
                <a:srgbClr val="B3B3B3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40" tIns="45720" rIns="91440" bIns="45720" anchor="t"/>
              <a:lstStyle/>
              <a:p>
                <a:pPr algn="ctr"/>
                <a:r>
                  <a:rPr lang="zh-CN" altLang="en-US" sz="1000" dirty="0">
                    <a:latin typeface="宋体" panose="02010600030101010101" pitchFamily="2" charset="-122"/>
                    <a:ea typeface="宋体" panose="02010600030101010101" pitchFamily="2" charset="-122"/>
                    <a:sym typeface="宋体" panose="02010600030101010101" pitchFamily="2" charset="-122"/>
                  </a:rPr>
                  <a:t>CEP规则计算引擎</a:t>
                </a:r>
              </a:p>
            </p:txBody>
          </p:sp>
        </p:grpSp>
        <p:cxnSp>
          <p:nvCxnSpPr>
            <p:cNvPr id="38" name="直线箭头连接符 51"/>
            <p:cNvCxnSpPr>
              <a:stCxn id="15371" idx="1"/>
              <a:endCxn id="15379" idx="0"/>
            </p:cNvCxnSpPr>
            <p:nvPr/>
          </p:nvCxnSpPr>
          <p:spPr bwMode="auto">
            <a:xfrm flipH="1" flipV="1">
              <a:off x="7843" y="6172"/>
              <a:ext cx="17" cy="51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04" name="肘形连接符 47"/>
            <p:cNvCxnSpPr>
              <a:stCxn id="15371" idx="1"/>
              <a:endCxn id="15379" idx="0"/>
            </p:cNvCxnSpPr>
            <p:nvPr/>
          </p:nvCxnSpPr>
          <p:spPr>
            <a:xfrm flipV="1">
              <a:off x="5386" y="6447"/>
              <a:ext cx="3948" cy="1227"/>
            </a:xfrm>
            <a:prstGeom prst="bentConnector3">
              <a:avLst>
                <a:gd name="adj1" fmla="val 884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sp>
        <p:nvSpPr>
          <p:cNvPr id="15405" name="矩形 6"/>
          <p:cNvSpPr/>
          <p:nvPr/>
        </p:nvSpPr>
        <p:spPr>
          <a:xfrm>
            <a:off x="4194176" y="5335588"/>
            <a:ext cx="1230313" cy="239712"/>
          </a:xfrm>
          <a:prstGeom prst="rect">
            <a:avLst/>
          </a:prstGeom>
          <a:solidFill>
            <a:srgbClr val="B3B3B3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algn="ctr"/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CEP规则计算引擎</a:t>
            </a:r>
          </a:p>
        </p:txBody>
      </p:sp>
    </p:spTree>
    <p:extLst>
      <p:ext uri="{BB962C8B-B14F-4D97-AF65-F5344CB8AC3E}">
        <p14:creationId xmlns:p14="http://schemas.microsoft.com/office/powerpoint/2010/main" val="19713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52135" y="220695"/>
            <a:ext cx="72800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应用介绍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异常交易行为监控系统</a:t>
            </a:r>
          </a:p>
        </p:txBody>
      </p:sp>
      <p:graphicFrame>
        <p:nvGraphicFramePr>
          <p:cNvPr id="2" name="表格 -1"/>
          <p:cNvGraphicFramePr/>
          <p:nvPr>
            <p:extLst/>
          </p:nvPr>
        </p:nvGraphicFramePr>
        <p:xfrm>
          <a:off x="2012950" y="1635121"/>
          <a:ext cx="8403350" cy="4818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955"/>
                <a:gridCol w="5688395"/>
              </a:tblGrid>
              <a:tr h="239196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多源委托异常监控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同一账户单交易日呈现多个</a:t>
                      </a: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IP</a:t>
                      </a: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委托地址且变化次数超限。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196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小单委托异常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委托涉及资金过小</a:t>
                      </a: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次数过高，与资金账户规模不符。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196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快到期证券大量委托买入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监控大量买入快到期或退市整理期股票的委托的行为。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196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风险警示股票委托方式异常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监控以非限价委托方式，买卖上交所的风险警示股票和退市风险股票的行为。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196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大额无涨跌幅限制委托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监控频繁炒作无涨跌幅限制证券（新股、停盘后复盘股票等）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05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涉嫌影响开盘价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监控开盘集合竞价不可撤销申报期间，偏离证券行情揭示的最新虚拟成交价操作某证券，且数量巨大的情况。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196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集合竞价期间大量虚假申报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监控客户开盘集合竞价期间大量申报，在允许撤单后又迅速撤单的异常行为。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05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集合竞价期间拉抬打压股价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监控开盘集合竞价允许撤销申报期间，通过偏离前收盘价的价格虚假申报来进行反向操作的行为。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196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连续竞价期间频繁虚假申报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200" b="0" u="non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监控委托流水中，大单委托某证券，但频繁撤单的行为。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05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连续竞价期间拉抬打压股价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200" b="0" u="non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监控连续竞价期间，申报价格高于（低于）最近成交价申报买入</a:t>
                      </a:r>
                      <a:r>
                        <a:rPr lang="en-US" altLang="zh-CN" sz="1200" b="0" u="non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zh-CN" altLang="en-US" sz="1200" b="0" u="non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卖出</a:t>
                      </a:r>
                      <a:r>
                        <a:rPr lang="en-US" altLang="zh-CN" sz="1200" b="0" u="non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)</a:t>
                      </a:r>
                      <a:r>
                        <a:rPr lang="zh-CN" altLang="en-US" sz="1200" b="0" u="non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，造成股价大幅上涨或下跌的情况。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839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连续竞价期间大量委托价格异常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200" b="0" u="non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监控盘中时，客户通过高价买入（低价卖出）某证券，致使股票价格快速升高（下降）的异常行为。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196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大单拉涨停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200" b="0" u="non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监控以涨停价或接近涨停价格大量委托买入某证券的行为。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196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大单压跌停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200" b="0" u="non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监控以跌停价或接近涨停价格大量委托买入某证券，使该证券价格接近跌停价格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196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短时间内密集委托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200" b="0" u="non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监控短时间内，同一客户频繁委托下单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196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短时间内密集成交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200" b="0" u="non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监控短时间内，同一客户频发成交的情况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196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短时间内密集撤单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200" b="0" u="non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监控短时间内，同一客户频繁撤单操作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196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当日累计大量委托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200" b="0" u="non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监控当日投资者大量委托买卖某证券的异常行为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内容占位符 4"/>
          <p:cNvSpPr txBox="1"/>
          <p:nvPr/>
        </p:nvSpPr>
        <p:spPr bwMode="auto">
          <a:xfrm>
            <a:off x="2070101" y="1123951"/>
            <a:ext cx="791400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fontAlgn="base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b="1" noProof="1">
                <a:cs typeface="+mn-ea"/>
              </a:rPr>
              <a:t>已上线规则</a:t>
            </a:r>
          </a:p>
        </p:txBody>
      </p:sp>
    </p:spTree>
    <p:extLst>
      <p:ext uri="{BB962C8B-B14F-4D97-AF65-F5344CB8AC3E}">
        <p14:creationId xmlns:p14="http://schemas.microsoft.com/office/powerpoint/2010/main" val="186364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ChangeArrowheads="1"/>
          </p:cNvSpPr>
          <p:nvPr/>
        </p:nvSpPr>
        <p:spPr bwMode="auto">
          <a:xfrm>
            <a:off x="1776414" y="115888"/>
            <a:ext cx="63341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D0A51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汇报大纲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400">
              <a:solidFill>
                <a:srgbClr val="D0A51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099" name="组合 20"/>
          <p:cNvGrpSpPr>
            <a:grpSpLocks/>
          </p:cNvGrpSpPr>
          <p:nvPr/>
        </p:nvGrpSpPr>
        <p:grpSpPr bwMode="auto">
          <a:xfrm>
            <a:off x="1991715" y="2492935"/>
            <a:ext cx="4846638" cy="576040"/>
            <a:chOff x="0" y="0"/>
            <a:chExt cx="2520000" cy="599831"/>
          </a:xfrm>
        </p:grpSpPr>
        <p:sp>
          <p:nvSpPr>
            <p:cNvPr id="4109" name="圆角矩形 13"/>
            <p:cNvSpPr>
              <a:spLocks noChangeArrowheads="1"/>
            </p:cNvSpPr>
            <p:nvPr/>
          </p:nvSpPr>
          <p:spPr bwMode="auto">
            <a:xfrm>
              <a:off x="0" y="0"/>
              <a:ext cx="2520000" cy="599831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18900000" scaled="1"/>
            </a:gradFill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0" name="矩形 5"/>
            <p:cNvSpPr>
              <a:spLocks noChangeArrowheads="1"/>
            </p:cNvSpPr>
            <p:nvPr/>
          </p:nvSpPr>
          <p:spPr bwMode="auto">
            <a:xfrm>
              <a:off x="197275" y="8355"/>
              <a:ext cx="2125450" cy="544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buClr>
                  <a:schemeClr val="tx1"/>
                </a:buClr>
              </a:pPr>
              <a:r>
                <a:rPr lang="zh-CN" altLang="en-US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en-US" altLang="zh-CN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平台应用架构</a:t>
              </a:r>
              <a:r>
                <a:rPr lang="en-US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endParaRPr lang="zh-CN" altLang="en-US" sz="1600" dirty="0"/>
            </a:p>
          </p:txBody>
        </p:sp>
      </p:grpSp>
      <p:grpSp>
        <p:nvGrpSpPr>
          <p:cNvPr id="4100" name="组合 20"/>
          <p:cNvGrpSpPr>
            <a:grpSpLocks/>
          </p:cNvGrpSpPr>
          <p:nvPr/>
        </p:nvGrpSpPr>
        <p:grpSpPr bwMode="auto">
          <a:xfrm>
            <a:off x="1991715" y="3481733"/>
            <a:ext cx="4846638" cy="595313"/>
            <a:chOff x="0" y="0"/>
            <a:chExt cx="2520000" cy="447583"/>
          </a:xfrm>
        </p:grpSpPr>
        <p:sp>
          <p:nvSpPr>
            <p:cNvPr id="4107" name="圆角矩形 16"/>
            <p:cNvSpPr>
              <a:spLocks noChangeArrowheads="1"/>
            </p:cNvSpPr>
            <p:nvPr/>
          </p:nvSpPr>
          <p:spPr bwMode="auto">
            <a:xfrm>
              <a:off x="0" y="0"/>
              <a:ext cx="2520000" cy="447583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18900000" scaled="1"/>
            </a:gradFill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08" name="矩形 5"/>
            <p:cNvSpPr>
              <a:spLocks noChangeArrowheads="1"/>
            </p:cNvSpPr>
            <p:nvPr/>
          </p:nvSpPr>
          <p:spPr bwMode="auto">
            <a:xfrm>
              <a:off x="197275" y="8355"/>
              <a:ext cx="2125450" cy="393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buClr>
                  <a:schemeClr val="tx1"/>
                </a:buClr>
              </a:pPr>
              <a:r>
                <a:rPr lang="zh-CN" altLang="en-US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r>
                <a:rPr lang="en-US" altLang="zh-CN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</a:t>
              </a:r>
              <a:r>
                <a:rPr lang="zh-CN" altLang="en-US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平台技术方案</a:t>
              </a:r>
              <a:endParaRPr lang="zh-CN" altLang="en-US" sz="1600" dirty="0"/>
            </a:p>
          </p:txBody>
        </p:sp>
      </p:grpSp>
      <p:sp>
        <p:nvSpPr>
          <p:cNvPr id="4105" name="圆角矩形 19"/>
          <p:cNvSpPr>
            <a:spLocks noChangeArrowheads="1"/>
          </p:cNvSpPr>
          <p:nvPr/>
        </p:nvSpPr>
        <p:spPr bwMode="auto">
          <a:xfrm>
            <a:off x="1991715" y="4437071"/>
            <a:ext cx="4846638" cy="595313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F2F2F2"/>
              </a:gs>
              <a:gs pos="100000">
                <a:srgbClr val="BFBFBF"/>
              </a:gs>
            </a:gsLst>
            <a:lin ang="18900000" scaled="1"/>
          </a:gradFill>
          <a:ln w="254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6" name="矩形 5"/>
          <p:cNvSpPr>
            <a:spLocks noChangeArrowheads="1"/>
          </p:cNvSpPr>
          <p:nvPr/>
        </p:nvSpPr>
        <p:spPr bwMode="auto">
          <a:xfrm>
            <a:off x="2371128" y="4448183"/>
            <a:ext cx="40878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buClr>
                <a:schemeClr val="tx1"/>
              </a:buClr>
            </a:pPr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en-US" altLang="zh-CN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应用介绍</a:t>
            </a:r>
          </a:p>
        </p:txBody>
      </p:sp>
      <p:grpSp>
        <p:nvGrpSpPr>
          <p:cNvPr id="4102" name="组合 20"/>
          <p:cNvGrpSpPr>
            <a:grpSpLocks/>
          </p:cNvGrpSpPr>
          <p:nvPr/>
        </p:nvGrpSpPr>
        <p:grpSpPr bwMode="auto">
          <a:xfrm>
            <a:off x="1964729" y="1498629"/>
            <a:ext cx="4846637" cy="594256"/>
            <a:chOff x="0" y="30688"/>
            <a:chExt cx="2520000" cy="447583"/>
          </a:xfrm>
        </p:grpSpPr>
        <p:sp>
          <p:nvSpPr>
            <p:cNvPr id="4103" name="圆角矩形 23"/>
            <p:cNvSpPr>
              <a:spLocks noChangeArrowheads="1"/>
            </p:cNvSpPr>
            <p:nvPr/>
          </p:nvSpPr>
          <p:spPr bwMode="auto">
            <a:xfrm>
              <a:off x="0" y="30688"/>
              <a:ext cx="2520000" cy="447583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18900000" scaled="1"/>
            </a:gradFill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04" name="矩形 5"/>
            <p:cNvSpPr>
              <a:spLocks noChangeArrowheads="1"/>
            </p:cNvSpPr>
            <p:nvPr/>
          </p:nvSpPr>
          <p:spPr bwMode="auto">
            <a:xfrm>
              <a:off x="197275" y="60104"/>
              <a:ext cx="2125450" cy="394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buClr>
                  <a:schemeClr val="tx1"/>
                </a:buClr>
              </a:pPr>
              <a:r>
                <a:rPr lang="en-US" altLang="zh-CN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  </a:t>
              </a:r>
              <a:r>
                <a:rPr lang="zh-CN" altLang="en-US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概述</a:t>
              </a:r>
              <a:endPara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6" name="圆角矩形 19"/>
          <p:cNvSpPr>
            <a:spLocks noChangeArrowheads="1"/>
          </p:cNvSpPr>
          <p:nvPr/>
        </p:nvSpPr>
        <p:spPr bwMode="auto">
          <a:xfrm>
            <a:off x="1990445" y="5425131"/>
            <a:ext cx="4846638" cy="595313"/>
          </a:xfrm>
          <a:prstGeom prst="roundRect">
            <a:avLst>
              <a:gd name="adj" fmla="val 11921"/>
            </a:avLst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矩形 5"/>
          <p:cNvSpPr>
            <a:spLocks noChangeArrowheads="1"/>
          </p:cNvSpPr>
          <p:nvPr/>
        </p:nvSpPr>
        <p:spPr bwMode="auto">
          <a:xfrm>
            <a:off x="2369858" y="5436243"/>
            <a:ext cx="40878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-635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-635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-635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-635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-635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-635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-635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-635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-635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buClr>
                <a:schemeClr val="tx1"/>
              </a:buClr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  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后续规划</a:t>
            </a:r>
          </a:p>
        </p:txBody>
      </p:sp>
    </p:spTree>
    <p:extLst>
      <p:ext uri="{BB962C8B-B14F-4D97-AF65-F5344CB8AC3E}">
        <p14:creationId xmlns:p14="http://schemas.microsoft.com/office/powerpoint/2010/main" val="116366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矩形 1"/>
          <p:cNvSpPr/>
          <p:nvPr/>
        </p:nvSpPr>
        <p:spPr>
          <a:xfrm>
            <a:off x="1552576" y="220663"/>
            <a:ext cx="6056313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后续规划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–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技术规划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内容占位符 4"/>
          <p:cNvSpPr txBox="1"/>
          <p:nvPr/>
        </p:nvSpPr>
        <p:spPr bwMode="auto">
          <a:xfrm>
            <a:off x="2070100" y="1123951"/>
            <a:ext cx="7913688" cy="5407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Hadoop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平台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维护能力建设</a:t>
            </a:r>
          </a:p>
          <a:p>
            <a:pPr>
              <a:lnSpc>
                <a:spcPct val="150000"/>
              </a:lnSpc>
              <a:spcBef>
                <a:spcPts val="385"/>
              </a:spcBef>
              <a:defRPr/>
            </a:pP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 平台调优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/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部分开源组件二次开发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/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运维能力建设。</a:t>
            </a:r>
            <a:endParaRPr lang="zh-CN" altLang="en-US" sz="2400" b="1" noProof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平台化</a:t>
            </a:r>
            <a:r>
              <a:rPr lang="en-US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</a:t>
            </a: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服务化系统建设</a:t>
            </a:r>
          </a:p>
          <a:p>
            <a:pPr fontAlgn="base">
              <a:lnSpc>
                <a:spcPct val="150000"/>
              </a:lnSpc>
              <a:spcBef>
                <a:spcPts val="385"/>
              </a:spcBef>
              <a:defRPr/>
            </a:pP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JZDW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离线数据仓库各项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平台化建设；</a:t>
            </a:r>
            <a:endParaRPr lang="zh-CN" altLang="en-US" noProof="1">
              <a:solidFill>
                <a:srgbClr val="0C0C0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fontAlgn="base">
              <a:lnSpc>
                <a:spcPct val="150000"/>
              </a:lnSpc>
              <a:spcBef>
                <a:spcPts val="385"/>
              </a:spcBef>
              <a:defRPr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  JZRDW实时数据系统服务化建设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；</a:t>
            </a:r>
            <a:endParaRPr lang="zh-CN" altLang="en-US" noProof="1">
              <a:solidFill>
                <a:srgbClr val="0C0C0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fontAlgn="base">
              <a:lnSpc>
                <a:spcPct val="150000"/>
              </a:lnSpc>
              <a:spcBef>
                <a:spcPts val="385"/>
              </a:spcBef>
              <a:defRPr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  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一切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按照服务化理念建设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endParaRPr lang="zh-CN" altLang="en-US" sz="1050" noProof="1">
              <a:solidFill>
                <a:srgbClr val="0C0C0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数据分析能力建设</a:t>
            </a:r>
          </a:p>
          <a:p>
            <a:pPr fontAlgn="base">
              <a:lnSpc>
                <a:spcPct val="150000"/>
              </a:lnSpc>
              <a:spcBef>
                <a:spcPts val="385"/>
              </a:spcBef>
              <a:defRPr/>
            </a:pPr>
            <a:r>
              <a:rPr lang="zh-CN" altLang="en-US" noProof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zh-CN" altLang="en-US" noProof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基于</a:t>
            </a:r>
            <a:r>
              <a:rPr lang="en-US" altLang="zh-CN" noProof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Spark</a:t>
            </a:r>
            <a:r>
              <a:rPr lang="zh-CN" altLang="en-US" noProof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技术栈</a:t>
            </a:r>
            <a:r>
              <a:rPr lang="en-US" altLang="zh-CN" noProof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/AI</a:t>
            </a:r>
            <a:r>
              <a:rPr lang="zh-CN" altLang="en-US" noProof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框架，构建数据分析能力，支持更高层级的业务应用。</a:t>
            </a:r>
            <a:endParaRPr lang="zh-CN" altLang="en-US" sz="2000" b="1" noProof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 fontAlgn="base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推动新需求新业务创新</a:t>
            </a:r>
            <a:endParaRPr lang="zh-CN" altLang="en-US" sz="2000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Bef>
                <a:spcPts val="385"/>
              </a:spcBef>
              <a:defRPr/>
            </a:pPr>
            <a:r>
              <a:rPr lang="zh-CN" altLang="en-US" dirty="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用大数据这套完善的技术体系，推动各项新的需求和业务创新。</a:t>
            </a:r>
            <a:endParaRPr lang="zh-CN" altLang="en-US" noProof="1">
              <a:solidFill>
                <a:srgbClr val="0C0C0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fontAlgn="base">
              <a:lnSpc>
                <a:spcPct val="150000"/>
              </a:lnSpc>
              <a:spcBef>
                <a:spcPts val="385"/>
              </a:spcBef>
              <a:defRPr/>
            </a:pPr>
            <a:endParaRPr lang="zh-CN" altLang="en-US" sz="1600" noProof="1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788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图片 4" descr="ppt1 封底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1776413" y="260351"/>
            <a:ext cx="53996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defRPr sz="2400" b="1">
                <a:solidFill>
                  <a:srgbClr val="A1761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9pPr>
          </a:lstStyle>
          <a:p>
            <a:r>
              <a:rPr lang="zh-CN" altLang="en-US" dirty="0"/>
              <a:t>问  答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744158" y="1052835"/>
            <a:ext cx="48000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A176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  <a:r>
              <a:rPr lang="en-US" altLang="zh-CN" sz="4800" b="1" dirty="0">
                <a:solidFill>
                  <a:srgbClr val="A176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  <a:p>
            <a:pPr algn="ctr"/>
            <a:endParaRPr lang="en-US" altLang="zh-CN" sz="4800" b="1" dirty="0">
              <a:solidFill>
                <a:srgbClr val="A1761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800" b="1" dirty="0">
                <a:solidFill>
                  <a:srgbClr val="A176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4800" b="1" dirty="0">
              <a:solidFill>
                <a:srgbClr val="A1761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5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ChangeArrowheads="1"/>
          </p:cNvSpPr>
          <p:nvPr/>
        </p:nvSpPr>
        <p:spPr bwMode="auto">
          <a:xfrm>
            <a:off x="1776414" y="115888"/>
            <a:ext cx="63341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D0A51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汇报大纲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400">
              <a:solidFill>
                <a:srgbClr val="D0A51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099" name="组合 20"/>
          <p:cNvGrpSpPr>
            <a:grpSpLocks/>
          </p:cNvGrpSpPr>
          <p:nvPr/>
        </p:nvGrpSpPr>
        <p:grpSpPr bwMode="auto">
          <a:xfrm>
            <a:off x="1991715" y="2492935"/>
            <a:ext cx="4846638" cy="576040"/>
            <a:chOff x="0" y="0"/>
            <a:chExt cx="2520000" cy="599831"/>
          </a:xfrm>
        </p:grpSpPr>
        <p:sp>
          <p:nvSpPr>
            <p:cNvPr id="4109" name="圆角矩形 13"/>
            <p:cNvSpPr>
              <a:spLocks noChangeArrowheads="1"/>
            </p:cNvSpPr>
            <p:nvPr/>
          </p:nvSpPr>
          <p:spPr bwMode="auto">
            <a:xfrm>
              <a:off x="0" y="0"/>
              <a:ext cx="2520000" cy="599831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18900000" scaled="1"/>
            </a:gradFill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0" name="矩形 5"/>
            <p:cNvSpPr>
              <a:spLocks noChangeArrowheads="1"/>
            </p:cNvSpPr>
            <p:nvPr/>
          </p:nvSpPr>
          <p:spPr bwMode="auto">
            <a:xfrm>
              <a:off x="197275" y="8355"/>
              <a:ext cx="2125450" cy="544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buClr>
                  <a:schemeClr val="tx1"/>
                </a:buClr>
              </a:pPr>
              <a:r>
                <a:rPr lang="zh-CN" altLang="en-US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en-US" altLang="zh-CN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平台应用架构</a:t>
              </a:r>
              <a:r>
                <a:rPr lang="en-US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endParaRPr lang="zh-CN" altLang="en-US" sz="1600" dirty="0"/>
            </a:p>
          </p:txBody>
        </p:sp>
      </p:grpSp>
      <p:grpSp>
        <p:nvGrpSpPr>
          <p:cNvPr id="4100" name="组合 20"/>
          <p:cNvGrpSpPr>
            <a:grpSpLocks/>
          </p:cNvGrpSpPr>
          <p:nvPr/>
        </p:nvGrpSpPr>
        <p:grpSpPr bwMode="auto">
          <a:xfrm>
            <a:off x="1991715" y="3481733"/>
            <a:ext cx="4846638" cy="595313"/>
            <a:chOff x="0" y="0"/>
            <a:chExt cx="2520000" cy="447583"/>
          </a:xfrm>
        </p:grpSpPr>
        <p:sp>
          <p:nvSpPr>
            <p:cNvPr id="4107" name="圆角矩形 16"/>
            <p:cNvSpPr>
              <a:spLocks noChangeArrowheads="1"/>
            </p:cNvSpPr>
            <p:nvPr/>
          </p:nvSpPr>
          <p:spPr bwMode="auto">
            <a:xfrm>
              <a:off x="0" y="0"/>
              <a:ext cx="2520000" cy="447583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18900000" scaled="1"/>
            </a:gradFill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08" name="矩形 5"/>
            <p:cNvSpPr>
              <a:spLocks noChangeArrowheads="1"/>
            </p:cNvSpPr>
            <p:nvPr/>
          </p:nvSpPr>
          <p:spPr bwMode="auto">
            <a:xfrm>
              <a:off x="197275" y="8355"/>
              <a:ext cx="2125450" cy="393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buClr>
                  <a:schemeClr val="tx1"/>
                </a:buClr>
              </a:pPr>
              <a:r>
                <a:rPr lang="zh-CN" altLang="en-US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r>
                <a:rPr lang="en-US" altLang="zh-CN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</a:t>
              </a:r>
              <a:r>
                <a:rPr lang="zh-CN" altLang="en-US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平台技术方案</a:t>
              </a:r>
              <a:endParaRPr lang="zh-CN" altLang="en-US" sz="1600" dirty="0"/>
            </a:p>
          </p:txBody>
        </p:sp>
      </p:grpSp>
      <p:grpSp>
        <p:nvGrpSpPr>
          <p:cNvPr id="4101" name="组合 20"/>
          <p:cNvGrpSpPr>
            <a:grpSpLocks/>
          </p:cNvGrpSpPr>
          <p:nvPr/>
        </p:nvGrpSpPr>
        <p:grpSpPr bwMode="auto">
          <a:xfrm>
            <a:off x="1991715" y="4437071"/>
            <a:ext cx="4846638" cy="595313"/>
            <a:chOff x="0" y="0"/>
            <a:chExt cx="2520000" cy="447583"/>
          </a:xfrm>
        </p:grpSpPr>
        <p:sp>
          <p:nvSpPr>
            <p:cNvPr id="4105" name="圆角矩形 19"/>
            <p:cNvSpPr>
              <a:spLocks noChangeArrowheads="1"/>
            </p:cNvSpPr>
            <p:nvPr/>
          </p:nvSpPr>
          <p:spPr bwMode="auto">
            <a:xfrm>
              <a:off x="0" y="0"/>
              <a:ext cx="2520000" cy="447583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18900000" scaled="1"/>
            </a:gradFill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06" name="矩形 5"/>
            <p:cNvSpPr>
              <a:spLocks noChangeArrowheads="1"/>
            </p:cNvSpPr>
            <p:nvPr/>
          </p:nvSpPr>
          <p:spPr bwMode="auto">
            <a:xfrm>
              <a:off x="197275" y="8355"/>
              <a:ext cx="2125450" cy="393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buClr>
                  <a:schemeClr val="tx1"/>
                </a:buClr>
              </a:pPr>
              <a:r>
                <a:rPr lang="zh-CN" altLang="en-US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r>
                <a:rPr lang="en-US" altLang="zh-CN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</a:t>
              </a:r>
              <a:r>
                <a:rPr lang="zh-CN" altLang="en-US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应用介绍</a:t>
              </a:r>
              <a:endPara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2" name="组合 20"/>
          <p:cNvGrpSpPr>
            <a:grpSpLocks/>
          </p:cNvGrpSpPr>
          <p:nvPr/>
        </p:nvGrpSpPr>
        <p:grpSpPr bwMode="auto">
          <a:xfrm>
            <a:off x="1964729" y="1498629"/>
            <a:ext cx="4846637" cy="594256"/>
            <a:chOff x="0" y="30688"/>
            <a:chExt cx="2520000" cy="447583"/>
          </a:xfrm>
        </p:grpSpPr>
        <p:sp>
          <p:nvSpPr>
            <p:cNvPr id="4103" name="圆角矩形 23"/>
            <p:cNvSpPr>
              <a:spLocks noChangeArrowheads="1"/>
            </p:cNvSpPr>
            <p:nvPr/>
          </p:nvSpPr>
          <p:spPr bwMode="auto">
            <a:xfrm>
              <a:off x="0" y="30688"/>
              <a:ext cx="2520000" cy="447583"/>
            </a:xfrm>
            <a:prstGeom prst="roundRect">
              <a:avLst>
                <a:gd name="adj" fmla="val 11921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04" name="矩形 5"/>
            <p:cNvSpPr>
              <a:spLocks noChangeArrowheads="1"/>
            </p:cNvSpPr>
            <p:nvPr/>
          </p:nvSpPr>
          <p:spPr bwMode="auto">
            <a:xfrm>
              <a:off x="197275" y="60104"/>
              <a:ext cx="2125450" cy="394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buClr>
                  <a:schemeClr val="tx1"/>
                </a:buClr>
              </a:pPr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  </a:t>
              </a: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概述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5" name="组合 20"/>
          <p:cNvGrpSpPr/>
          <p:nvPr/>
        </p:nvGrpSpPr>
        <p:grpSpPr bwMode="auto">
          <a:xfrm>
            <a:off x="1990445" y="5425131"/>
            <a:ext cx="4846638" cy="595313"/>
            <a:chOff x="0" y="0"/>
            <a:chExt cx="2520000" cy="447583"/>
          </a:xfrm>
        </p:grpSpPr>
        <p:sp>
          <p:nvSpPr>
            <p:cNvPr id="16" name="圆角矩形 19"/>
            <p:cNvSpPr>
              <a:spLocks noChangeArrowheads="1"/>
            </p:cNvSpPr>
            <p:nvPr/>
          </p:nvSpPr>
          <p:spPr bwMode="auto">
            <a:xfrm>
              <a:off x="0" y="0"/>
              <a:ext cx="2520000" cy="447583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18900000" scaled="1"/>
            </a:gradFill>
            <a:ln w="25400">
              <a:solidFill>
                <a:schemeClr val="bg1"/>
              </a:solidFill>
              <a:rou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" name="矩形 5"/>
            <p:cNvSpPr>
              <a:spLocks noChangeArrowheads="1"/>
            </p:cNvSpPr>
            <p:nvPr/>
          </p:nvSpPr>
          <p:spPr bwMode="auto">
            <a:xfrm>
              <a:off x="197275" y="8355"/>
              <a:ext cx="2125450" cy="393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defTabSz="-635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-635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-635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-635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-635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-63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-63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-63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-63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buClr>
                  <a:schemeClr val="tx1"/>
                </a:buClr>
              </a:pPr>
              <a:r>
                <a:rPr lang="en-US" altLang="zh-CN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  </a:t>
              </a:r>
              <a:r>
                <a:rPr lang="zh-CN" altLang="en-US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后续规划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627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2135" y="220695"/>
            <a:ext cx="6488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概述 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平台建设背景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75700" y="1268850"/>
            <a:ext cx="842458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缺少统一的数据整合和分发机制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400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>
                <a:latin typeface="仿宋" pitchFamily="49" charset="-122"/>
                <a:ea typeface="仿宋" pitchFamily="49" charset="-122"/>
              </a:rPr>
              <a:t>数据分散在各个系统中，系统间数据交换混乱，缺少对公司数据资产的统一整合和管理。</a:t>
            </a:r>
            <a:endParaRPr lang="en-US" altLang="zh-CN" dirty="0">
              <a:latin typeface="仿宋" pitchFamily="49" charset="-122"/>
              <a:ea typeface="仿宋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数据未能发挥应有的业务价值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400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>
                <a:latin typeface="仿宋" pitchFamily="49" charset="-122"/>
                <a:ea typeface="仿宋" pitchFamily="49" charset="-122"/>
              </a:rPr>
              <a:t>缺乏统一有效的数据整合和数据标准，从质量和效率等方面均无法适应业务发展所提出的日益增长的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数据查询</a:t>
            </a:r>
            <a:r>
              <a:rPr lang="zh-CN" altLang="en-US" dirty="0">
                <a:latin typeface="仿宋" pitchFamily="49" charset="-122"/>
                <a:ea typeface="仿宋" pitchFamily="49" charset="-122"/>
              </a:rPr>
              <a:t>、报表、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分析</a:t>
            </a:r>
            <a:r>
              <a:rPr lang="zh-CN" altLang="en-US" dirty="0">
                <a:latin typeface="仿宋" pitchFamily="49" charset="-122"/>
                <a:ea typeface="仿宋" pitchFamily="49" charset="-122"/>
              </a:rPr>
              <a:t>等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需求</a:t>
            </a:r>
            <a:r>
              <a:rPr lang="zh-CN" altLang="en-US" dirty="0">
                <a:latin typeface="仿宋" pitchFamily="49" charset="-122"/>
                <a:ea typeface="仿宋" pitchFamily="49" charset="-122"/>
              </a:rPr>
              <a:t>，需要企业级的数据平台提供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支撑。</a:t>
            </a:r>
            <a:endParaRPr lang="en-US" altLang="zh-CN" dirty="0">
              <a:latin typeface="仿宋" pitchFamily="49" charset="-122"/>
              <a:ea typeface="仿宋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数据量较小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，但未来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增速预计会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很快。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400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>
                <a:latin typeface="仿宋" pitchFamily="49" charset="-122"/>
                <a:ea typeface="仿宋" pitchFamily="49" charset="-122"/>
              </a:rPr>
              <a:t>存量客户少，很多业务属于初创期、很多系统刚上线；随公司业务的快速发展，特别是互联网渠道业务的开展，客户及业务增量将爆发式增长。公司应建设具有海量数据存储和计算能力的专业数据平台。</a:t>
            </a:r>
            <a:endParaRPr lang="zh-CN" altLang="zh-CN" dirty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dirty="0"/>
              <a:t> 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8325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2134" y="220695"/>
            <a:ext cx="69920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概述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建设目标定位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47705" y="1857199"/>
            <a:ext cx="478207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公司级数据集中存储和管理中心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公司级数据总线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公司级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服务中心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公司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级数据价值中心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24165" y="1124840"/>
            <a:ext cx="664797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大数据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平台建设势在必行，其目标定位：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174" y="4293060"/>
            <a:ext cx="3742857" cy="2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ChangeArrowheads="1"/>
          </p:cNvSpPr>
          <p:nvPr/>
        </p:nvSpPr>
        <p:spPr bwMode="auto">
          <a:xfrm>
            <a:off x="1776414" y="115888"/>
            <a:ext cx="63341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D0A51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汇报大纲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400">
              <a:solidFill>
                <a:srgbClr val="D0A51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099" name="组合 20"/>
          <p:cNvGrpSpPr>
            <a:grpSpLocks/>
          </p:cNvGrpSpPr>
          <p:nvPr/>
        </p:nvGrpSpPr>
        <p:grpSpPr bwMode="auto">
          <a:xfrm>
            <a:off x="1991715" y="2492935"/>
            <a:ext cx="4846638" cy="576040"/>
            <a:chOff x="0" y="0"/>
            <a:chExt cx="2520000" cy="599831"/>
          </a:xfrm>
        </p:grpSpPr>
        <p:sp>
          <p:nvSpPr>
            <p:cNvPr id="4109" name="圆角矩形 13"/>
            <p:cNvSpPr>
              <a:spLocks noChangeArrowheads="1"/>
            </p:cNvSpPr>
            <p:nvPr/>
          </p:nvSpPr>
          <p:spPr bwMode="auto">
            <a:xfrm>
              <a:off x="0" y="0"/>
              <a:ext cx="2520000" cy="599831"/>
            </a:xfrm>
            <a:prstGeom prst="roundRect">
              <a:avLst>
                <a:gd name="adj" fmla="val 11921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0" name="矩形 5"/>
            <p:cNvSpPr>
              <a:spLocks noChangeArrowheads="1"/>
            </p:cNvSpPr>
            <p:nvPr/>
          </p:nvSpPr>
          <p:spPr bwMode="auto">
            <a:xfrm>
              <a:off x="197275" y="8355"/>
              <a:ext cx="2125450" cy="544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buClr>
                  <a:schemeClr val="tx1"/>
                </a:buClr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平台应用架构</a:t>
              </a:r>
              <a:r>
                <a:rPr 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100" name="组合 20"/>
          <p:cNvGrpSpPr>
            <a:grpSpLocks/>
          </p:cNvGrpSpPr>
          <p:nvPr/>
        </p:nvGrpSpPr>
        <p:grpSpPr bwMode="auto">
          <a:xfrm>
            <a:off x="1991715" y="3481733"/>
            <a:ext cx="4846638" cy="595313"/>
            <a:chOff x="0" y="0"/>
            <a:chExt cx="2520000" cy="447583"/>
          </a:xfrm>
        </p:grpSpPr>
        <p:sp>
          <p:nvSpPr>
            <p:cNvPr id="4107" name="圆角矩形 16"/>
            <p:cNvSpPr>
              <a:spLocks noChangeArrowheads="1"/>
            </p:cNvSpPr>
            <p:nvPr/>
          </p:nvSpPr>
          <p:spPr bwMode="auto">
            <a:xfrm>
              <a:off x="0" y="0"/>
              <a:ext cx="2520000" cy="447583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18900000" scaled="1"/>
            </a:gradFill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08" name="矩形 5"/>
            <p:cNvSpPr>
              <a:spLocks noChangeArrowheads="1"/>
            </p:cNvSpPr>
            <p:nvPr/>
          </p:nvSpPr>
          <p:spPr bwMode="auto">
            <a:xfrm>
              <a:off x="197275" y="8355"/>
              <a:ext cx="2125450" cy="393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buClr>
                  <a:schemeClr val="tx1"/>
                </a:buClr>
              </a:pPr>
              <a:r>
                <a:rPr lang="zh-CN" altLang="en-US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r>
                <a:rPr lang="en-US" altLang="zh-CN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</a:t>
              </a:r>
              <a:r>
                <a:rPr lang="zh-CN" altLang="en-US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平台技术方案</a:t>
              </a:r>
              <a:endParaRPr lang="zh-CN" altLang="en-US" sz="1600" dirty="0"/>
            </a:p>
          </p:txBody>
        </p:sp>
      </p:grpSp>
      <p:grpSp>
        <p:nvGrpSpPr>
          <p:cNvPr id="4101" name="组合 20"/>
          <p:cNvGrpSpPr>
            <a:grpSpLocks/>
          </p:cNvGrpSpPr>
          <p:nvPr/>
        </p:nvGrpSpPr>
        <p:grpSpPr bwMode="auto">
          <a:xfrm>
            <a:off x="1991715" y="4437071"/>
            <a:ext cx="4846638" cy="595313"/>
            <a:chOff x="0" y="0"/>
            <a:chExt cx="2520000" cy="447583"/>
          </a:xfrm>
        </p:grpSpPr>
        <p:sp>
          <p:nvSpPr>
            <p:cNvPr id="4105" name="圆角矩形 19"/>
            <p:cNvSpPr>
              <a:spLocks noChangeArrowheads="1"/>
            </p:cNvSpPr>
            <p:nvPr/>
          </p:nvSpPr>
          <p:spPr bwMode="auto">
            <a:xfrm>
              <a:off x="0" y="0"/>
              <a:ext cx="2520000" cy="447583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18900000" scaled="1"/>
            </a:gradFill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06" name="矩形 5"/>
            <p:cNvSpPr>
              <a:spLocks noChangeArrowheads="1"/>
            </p:cNvSpPr>
            <p:nvPr/>
          </p:nvSpPr>
          <p:spPr bwMode="auto">
            <a:xfrm>
              <a:off x="197275" y="8355"/>
              <a:ext cx="2125450" cy="393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buClr>
                  <a:schemeClr val="tx1"/>
                </a:buClr>
              </a:pPr>
              <a:r>
                <a:rPr lang="zh-CN" altLang="en-US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r>
                <a:rPr lang="en-US" altLang="zh-CN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</a:t>
              </a:r>
              <a:r>
                <a:rPr lang="zh-CN" altLang="en-US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应用介绍</a:t>
              </a:r>
              <a:endPara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2" name="组合 20"/>
          <p:cNvGrpSpPr>
            <a:grpSpLocks/>
          </p:cNvGrpSpPr>
          <p:nvPr/>
        </p:nvGrpSpPr>
        <p:grpSpPr bwMode="auto">
          <a:xfrm>
            <a:off x="1964729" y="1498629"/>
            <a:ext cx="4846637" cy="594256"/>
            <a:chOff x="0" y="30688"/>
            <a:chExt cx="2520000" cy="447583"/>
          </a:xfrm>
        </p:grpSpPr>
        <p:sp>
          <p:nvSpPr>
            <p:cNvPr id="4103" name="圆角矩形 23"/>
            <p:cNvSpPr>
              <a:spLocks noChangeArrowheads="1"/>
            </p:cNvSpPr>
            <p:nvPr/>
          </p:nvSpPr>
          <p:spPr bwMode="auto">
            <a:xfrm>
              <a:off x="0" y="30688"/>
              <a:ext cx="2520000" cy="447583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18900000" scaled="1"/>
            </a:gradFill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04" name="矩形 5"/>
            <p:cNvSpPr>
              <a:spLocks noChangeArrowheads="1"/>
            </p:cNvSpPr>
            <p:nvPr/>
          </p:nvSpPr>
          <p:spPr bwMode="auto">
            <a:xfrm>
              <a:off x="197275" y="60104"/>
              <a:ext cx="2125450" cy="394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buClr>
                  <a:schemeClr val="tx1"/>
                </a:buClr>
              </a:pPr>
              <a:r>
                <a:rPr lang="en-US" altLang="zh-CN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  </a:t>
              </a:r>
              <a:r>
                <a:rPr lang="zh-CN" altLang="en-US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概述</a:t>
              </a:r>
              <a:endPara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254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23746" y="963033"/>
            <a:ext cx="112431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2063720" y="918379"/>
          <a:ext cx="6768470" cy="5962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4" imgW="8877275" imgH="7829423" progId="Visio.Drawing.15">
                  <p:embed/>
                </p:oleObj>
              </mc:Choice>
              <mc:Fallback>
                <p:oleObj name="Visio" r:id="rId4" imgW="8877275" imgH="7829423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20" y="918379"/>
                        <a:ext cx="6768470" cy="59621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8718847" y="5229125"/>
            <a:ext cx="1769458" cy="576040"/>
            <a:chOff x="7194847" y="5229125"/>
            <a:chExt cx="1769458" cy="576040"/>
          </a:xfrm>
        </p:grpSpPr>
        <p:sp>
          <p:nvSpPr>
            <p:cNvPr id="13" name="虚尾箭头 12"/>
            <p:cNvSpPr/>
            <p:nvPr/>
          </p:nvSpPr>
          <p:spPr bwMode="auto">
            <a:xfrm rot="10800000">
              <a:off x="7194847" y="5229125"/>
              <a:ext cx="1481438" cy="576040"/>
            </a:xfrm>
            <a:prstGeom prst="stripedRightArrow">
              <a:avLst/>
            </a:prstGeom>
            <a:solidFill>
              <a:srgbClr val="FFC000"/>
            </a:solidFill>
            <a:ln w="9525" cap="flat" cmpd="sng" algn="ctr">
              <a:solidFill>
                <a:srgbClr val="BD882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441530" y="5332479"/>
              <a:ext cx="1522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数据管理</a:t>
              </a:r>
              <a:endParaRPr lang="zh-CN" altLang="en-US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684988" y="2756791"/>
            <a:ext cx="1769458" cy="576040"/>
            <a:chOff x="7160988" y="2756791"/>
            <a:chExt cx="1769458" cy="576040"/>
          </a:xfrm>
        </p:grpSpPr>
        <p:sp>
          <p:nvSpPr>
            <p:cNvPr id="17" name="虚尾箭头 16"/>
            <p:cNvSpPr/>
            <p:nvPr/>
          </p:nvSpPr>
          <p:spPr bwMode="auto">
            <a:xfrm rot="10800000">
              <a:off x="7160988" y="2756791"/>
              <a:ext cx="1481438" cy="576040"/>
            </a:xfrm>
            <a:prstGeom prst="stripedRightArrow">
              <a:avLst/>
            </a:prstGeom>
            <a:solidFill>
              <a:srgbClr val="FFC000"/>
            </a:solidFill>
            <a:ln w="9525" cap="flat" cmpd="sng" algn="ctr">
              <a:solidFill>
                <a:srgbClr val="BD882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407671" y="2860145"/>
              <a:ext cx="1522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数据应用</a:t>
              </a:r>
              <a:endParaRPr lang="zh-CN" altLang="en-US" dirty="0"/>
            </a:p>
          </p:txBody>
        </p:sp>
      </p:grpSp>
      <p:sp>
        <p:nvSpPr>
          <p:cNvPr id="19" name="矩形 18"/>
          <p:cNvSpPr/>
          <p:nvPr/>
        </p:nvSpPr>
        <p:spPr>
          <a:xfrm>
            <a:off x="1552135" y="220695"/>
            <a:ext cx="67760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大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数据平台定位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70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2135" y="220695"/>
            <a:ext cx="67760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大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数据平台应用架构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351739" y="1309966"/>
            <a:ext cx="7520894" cy="702192"/>
            <a:chOff x="827740" y="1196845"/>
            <a:chExt cx="7520894" cy="702192"/>
          </a:xfrm>
        </p:grpSpPr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>
              <a:off x="827740" y="1196845"/>
              <a:ext cx="7520894" cy="7021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024597" y="1196845"/>
              <a:ext cx="112717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4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  <a:endParaRPr lang="zh-CN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Rectangle 74"/>
            <p:cNvSpPr>
              <a:spLocks noChangeArrowheads="1"/>
            </p:cNvSpPr>
            <p:nvPr/>
          </p:nvSpPr>
          <p:spPr bwMode="auto">
            <a:xfrm>
              <a:off x="2132269" y="1536508"/>
              <a:ext cx="1260000" cy="27322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风控合规部门</a:t>
              </a:r>
            </a:p>
          </p:txBody>
        </p:sp>
        <p:sp>
          <p:nvSpPr>
            <p:cNvPr id="62" name="Rectangle 74"/>
            <p:cNvSpPr>
              <a:spLocks noChangeArrowheads="1"/>
            </p:cNvSpPr>
            <p:nvPr/>
          </p:nvSpPr>
          <p:spPr bwMode="auto">
            <a:xfrm>
              <a:off x="961399" y="1536508"/>
              <a:ext cx="1116000" cy="27322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公司领导</a:t>
              </a:r>
            </a:p>
          </p:txBody>
        </p:sp>
        <p:sp>
          <p:nvSpPr>
            <p:cNvPr id="71" name="Rectangle 74"/>
            <p:cNvSpPr>
              <a:spLocks noChangeArrowheads="1"/>
            </p:cNvSpPr>
            <p:nvPr/>
          </p:nvSpPr>
          <p:spPr bwMode="auto">
            <a:xfrm>
              <a:off x="3447139" y="1536508"/>
              <a:ext cx="1116000" cy="27322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营销部门</a:t>
              </a: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4618009" y="1536508"/>
              <a:ext cx="1116000" cy="27322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业务部门</a:t>
              </a:r>
            </a:p>
          </p:txBody>
        </p:sp>
        <p:sp>
          <p:nvSpPr>
            <p:cNvPr id="83" name="Rectangle 74"/>
            <p:cNvSpPr>
              <a:spLocks noChangeArrowheads="1"/>
            </p:cNvSpPr>
            <p:nvPr/>
          </p:nvSpPr>
          <p:spPr bwMode="auto">
            <a:xfrm>
              <a:off x="5788879" y="1536508"/>
              <a:ext cx="1260000" cy="27322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综合服务部门</a:t>
              </a:r>
            </a:p>
          </p:txBody>
        </p:sp>
        <p:sp>
          <p:nvSpPr>
            <p:cNvPr id="84" name="Rectangle 74"/>
            <p:cNvSpPr>
              <a:spLocks noChangeArrowheads="1"/>
            </p:cNvSpPr>
            <p:nvPr/>
          </p:nvSpPr>
          <p:spPr bwMode="auto">
            <a:xfrm>
              <a:off x="7103751" y="1536508"/>
              <a:ext cx="1116000" cy="2692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外部用户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351742" y="4575592"/>
            <a:ext cx="7520893" cy="1054675"/>
            <a:chOff x="827741" y="4575591"/>
            <a:chExt cx="7520893" cy="1054675"/>
          </a:xfrm>
        </p:grpSpPr>
        <p:sp>
          <p:nvSpPr>
            <p:cNvPr id="98" name="Rectangle 26"/>
            <p:cNvSpPr>
              <a:spLocks noChangeArrowheads="1"/>
            </p:cNvSpPr>
            <p:nvPr/>
          </p:nvSpPr>
          <p:spPr bwMode="auto">
            <a:xfrm>
              <a:off x="827741" y="4597084"/>
              <a:ext cx="7520893" cy="103318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3753055" y="4575591"/>
              <a:ext cx="16702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4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基础数据</a:t>
              </a:r>
              <a:r>
                <a:rPr lang="zh-CN" altLang="en-US" sz="14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</a:t>
              </a:r>
            </a:p>
          </p:txBody>
        </p:sp>
        <p:sp>
          <p:nvSpPr>
            <p:cNvPr id="100" name="Rectangle 74"/>
            <p:cNvSpPr>
              <a:spLocks noChangeArrowheads="1"/>
            </p:cNvSpPr>
            <p:nvPr/>
          </p:nvSpPr>
          <p:spPr bwMode="auto">
            <a:xfrm>
              <a:off x="3852001" y="4884759"/>
              <a:ext cx="1440000" cy="27322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产品数据</a:t>
              </a:r>
            </a:p>
          </p:txBody>
        </p:sp>
        <p:sp>
          <p:nvSpPr>
            <p:cNvPr id="101" name="Rectangle 74"/>
            <p:cNvSpPr>
              <a:spLocks noChangeArrowheads="1"/>
            </p:cNvSpPr>
            <p:nvPr/>
          </p:nvSpPr>
          <p:spPr bwMode="auto">
            <a:xfrm>
              <a:off x="6804255" y="4884759"/>
              <a:ext cx="1440000" cy="27322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资产数据</a:t>
              </a:r>
            </a:p>
          </p:txBody>
        </p:sp>
        <p:sp>
          <p:nvSpPr>
            <p:cNvPr id="105" name="Rectangle 74"/>
            <p:cNvSpPr>
              <a:spLocks noChangeArrowheads="1"/>
            </p:cNvSpPr>
            <p:nvPr/>
          </p:nvSpPr>
          <p:spPr bwMode="auto">
            <a:xfrm>
              <a:off x="2375873" y="4884759"/>
              <a:ext cx="1440000" cy="27322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账户数据</a:t>
              </a:r>
            </a:p>
          </p:txBody>
        </p:sp>
        <p:sp>
          <p:nvSpPr>
            <p:cNvPr id="106" name="Rectangle 74"/>
            <p:cNvSpPr>
              <a:spLocks noChangeArrowheads="1"/>
            </p:cNvSpPr>
            <p:nvPr/>
          </p:nvSpPr>
          <p:spPr bwMode="auto">
            <a:xfrm>
              <a:off x="899745" y="4884759"/>
              <a:ext cx="1440000" cy="27322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客户数据</a:t>
              </a:r>
            </a:p>
          </p:txBody>
        </p:sp>
        <p:sp>
          <p:nvSpPr>
            <p:cNvPr id="107" name="Rectangle 74"/>
            <p:cNvSpPr>
              <a:spLocks noChangeArrowheads="1"/>
            </p:cNvSpPr>
            <p:nvPr/>
          </p:nvSpPr>
          <p:spPr bwMode="auto">
            <a:xfrm>
              <a:off x="899745" y="5233050"/>
              <a:ext cx="1440000" cy="28027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财务数据</a:t>
              </a:r>
            </a:p>
          </p:txBody>
        </p:sp>
        <p:sp>
          <p:nvSpPr>
            <p:cNvPr id="108" name="Rectangle 74"/>
            <p:cNvSpPr>
              <a:spLocks noChangeArrowheads="1"/>
            </p:cNvSpPr>
            <p:nvPr/>
          </p:nvSpPr>
          <p:spPr bwMode="auto">
            <a:xfrm>
              <a:off x="6804255" y="5233051"/>
              <a:ext cx="1440000" cy="28027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其他外部数据</a:t>
              </a:r>
            </a:p>
          </p:txBody>
        </p:sp>
        <p:sp>
          <p:nvSpPr>
            <p:cNvPr id="109" name="Rectangle 74"/>
            <p:cNvSpPr>
              <a:spLocks noChangeArrowheads="1"/>
            </p:cNvSpPr>
            <p:nvPr/>
          </p:nvSpPr>
          <p:spPr bwMode="auto">
            <a:xfrm>
              <a:off x="2375873" y="5233050"/>
              <a:ext cx="1440000" cy="27322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日志数据</a:t>
              </a:r>
            </a:p>
          </p:txBody>
        </p:sp>
        <p:sp>
          <p:nvSpPr>
            <p:cNvPr id="110" name="Rectangle 74"/>
            <p:cNvSpPr>
              <a:spLocks noChangeArrowheads="1"/>
            </p:cNvSpPr>
            <p:nvPr/>
          </p:nvSpPr>
          <p:spPr bwMode="auto">
            <a:xfrm>
              <a:off x="5328129" y="4884759"/>
              <a:ext cx="1440000" cy="27322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项目数据</a:t>
              </a:r>
            </a:p>
          </p:txBody>
        </p:sp>
        <p:sp>
          <p:nvSpPr>
            <p:cNvPr id="111" name="Rectangle 74"/>
            <p:cNvSpPr>
              <a:spLocks noChangeArrowheads="1"/>
            </p:cNvSpPr>
            <p:nvPr/>
          </p:nvSpPr>
          <p:spPr bwMode="auto">
            <a:xfrm>
              <a:off x="3843138" y="5233050"/>
              <a:ext cx="1440000" cy="27322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营销数据</a:t>
              </a:r>
            </a:p>
          </p:txBody>
        </p:sp>
        <p:sp>
          <p:nvSpPr>
            <p:cNvPr id="112" name="Rectangle 74"/>
            <p:cNvSpPr>
              <a:spLocks noChangeArrowheads="1"/>
            </p:cNvSpPr>
            <p:nvPr/>
          </p:nvSpPr>
          <p:spPr bwMode="auto">
            <a:xfrm>
              <a:off x="5328129" y="5237274"/>
              <a:ext cx="1440000" cy="27322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市场资讯数据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351741" y="3530685"/>
            <a:ext cx="7520893" cy="1033182"/>
            <a:chOff x="827740" y="3530685"/>
            <a:chExt cx="7520893" cy="1033182"/>
          </a:xfrm>
        </p:grpSpPr>
        <p:sp>
          <p:nvSpPr>
            <p:cNvPr id="113" name="Rectangle 26"/>
            <p:cNvSpPr>
              <a:spLocks noChangeArrowheads="1"/>
            </p:cNvSpPr>
            <p:nvPr/>
          </p:nvSpPr>
          <p:spPr bwMode="auto">
            <a:xfrm>
              <a:off x="827740" y="3530685"/>
              <a:ext cx="7520893" cy="103318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3753054" y="3530685"/>
              <a:ext cx="16702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4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专题应用数据</a:t>
              </a:r>
              <a:endParaRPr lang="zh-CN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Rectangle 74"/>
            <p:cNvSpPr>
              <a:spLocks noChangeArrowheads="1"/>
            </p:cNvSpPr>
            <p:nvPr/>
          </p:nvSpPr>
          <p:spPr bwMode="auto">
            <a:xfrm>
              <a:off x="4596084" y="3839853"/>
              <a:ext cx="1800000" cy="27322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机构客户中心</a:t>
              </a:r>
            </a:p>
          </p:txBody>
        </p:sp>
        <p:sp>
          <p:nvSpPr>
            <p:cNvPr id="116" name="Rectangle 74"/>
            <p:cNvSpPr>
              <a:spLocks noChangeArrowheads="1"/>
            </p:cNvSpPr>
            <p:nvPr/>
          </p:nvSpPr>
          <p:spPr bwMode="auto">
            <a:xfrm>
              <a:off x="906968" y="4201859"/>
              <a:ext cx="1800000" cy="27322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产品中心</a:t>
              </a:r>
            </a:p>
          </p:txBody>
        </p:sp>
        <p:sp>
          <p:nvSpPr>
            <p:cNvPr id="117" name="Rectangle 74"/>
            <p:cNvSpPr>
              <a:spLocks noChangeArrowheads="1"/>
            </p:cNvSpPr>
            <p:nvPr/>
          </p:nvSpPr>
          <p:spPr bwMode="auto">
            <a:xfrm>
              <a:off x="2747914" y="3839853"/>
              <a:ext cx="1800000" cy="27322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个人客户中心</a:t>
              </a:r>
            </a:p>
          </p:txBody>
        </p:sp>
        <p:sp>
          <p:nvSpPr>
            <p:cNvPr id="118" name="Rectangle 74"/>
            <p:cNvSpPr>
              <a:spLocks noChangeArrowheads="1"/>
            </p:cNvSpPr>
            <p:nvPr/>
          </p:nvSpPr>
          <p:spPr bwMode="auto">
            <a:xfrm>
              <a:off x="899744" y="3839853"/>
              <a:ext cx="1800000" cy="27322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经营指标中心</a:t>
              </a:r>
            </a:p>
          </p:txBody>
        </p:sp>
        <p:sp>
          <p:nvSpPr>
            <p:cNvPr id="119" name="Rectangle 74"/>
            <p:cNvSpPr>
              <a:spLocks noChangeArrowheads="1"/>
            </p:cNvSpPr>
            <p:nvPr/>
          </p:nvSpPr>
          <p:spPr bwMode="auto">
            <a:xfrm>
              <a:off x="6444255" y="4195510"/>
              <a:ext cx="1800000" cy="28027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监管报送中心</a:t>
              </a:r>
            </a:p>
          </p:txBody>
        </p:sp>
        <p:sp>
          <p:nvSpPr>
            <p:cNvPr id="120" name="Rectangle 74"/>
            <p:cNvSpPr>
              <a:spLocks noChangeArrowheads="1"/>
            </p:cNvSpPr>
            <p:nvPr/>
          </p:nvSpPr>
          <p:spPr bwMode="auto">
            <a:xfrm>
              <a:off x="6444255" y="3839853"/>
              <a:ext cx="1800000" cy="27322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项目中心</a:t>
              </a:r>
            </a:p>
          </p:txBody>
        </p:sp>
        <p:sp>
          <p:nvSpPr>
            <p:cNvPr id="121" name="Rectangle 74"/>
            <p:cNvSpPr>
              <a:spLocks noChangeArrowheads="1"/>
            </p:cNvSpPr>
            <p:nvPr/>
          </p:nvSpPr>
          <p:spPr bwMode="auto">
            <a:xfrm>
              <a:off x="2752730" y="4197980"/>
              <a:ext cx="1800000" cy="28027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营销中心</a:t>
              </a:r>
            </a:p>
          </p:txBody>
        </p:sp>
        <p:sp>
          <p:nvSpPr>
            <p:cNvPr id="122" name="Rectangle 74"/>
            <p:cNvSpPr>
              <a:spLocks noChangeArrowheads="1"/>
            </p:cNvSpPr>
            <p:nvPr/>
          </p:nvSpPr>
          <p:spPr bwMode="auto">
            <a:xfrm>
              <a:off x="4598492" y="4197980"/>
              <a:ext cx="1800000" cy="28027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风险管理中心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351739" y="2055416"/>
            <a:ext cx="7520894" cy="1434496"/>
            <a:chOff x="827739" y="2055416"/>
            <a:chExt cx="7520894" cy="1434496"/>
          </a:xfrm>
        </p:grpSpPr>
        <p:grpSp>
          <p:nvGrpSpPr>
            <p:cNvPr id="124" name="组合 123"/>
            <p:cNvGrpSpPr/>
            <p:nvPr/>
          </p:nvGrpSpPr>
          <p:grpSpPr>
            <a:xfrm>
              <a:off x="827739" y="2055416"/>
              <a:ext cx="7520894" cy="1434496"/>
              <a:chOff x="1114274" y="4499338"/>
              <a:chExt cx="8914212" cy="1512056"/>
            </a:xfrm>
          </p:grpSpPr>
          <p:sp>
            <p:nvSpPr>
              <p:cNvPr id="148" name="Rectangle 26"/>
              <p:cNvSpPr>
                <a:spLocks noChangeArrowheads="1"/>
              </p:cNvSpPr>
              <p:nvPr/>
            </p:nvSpPr>
            <p:spPr bwMode="auto">
              <a:xfrm>
                <a:off x="1114274" y="4499338"/>
                <a:ext cx="8914212" cy="151205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4869438" y="4512725"/>
                <a:ext cx="1452363" cy="32441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zh-CN" altLang="en-US" sz="14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数据应用</a:t>
                </a:r>
              </a:p>
            </p:txBody>
          </p:sp>
        </p:grpSp>
        <p:sp>
          <p:nvSpPr>
            <p:cNvPr id="125" name="Rectangle 74"/>
            <p:cNvSpPr>
              <a:spLocks noChangeArrowheads="1"/>
            </p:cNvSpPr>
            <p:nvPr/>
          </p:nvSpPr>
          <p:spPr bwMode="auto">
            <a:xfrm>
              <a:off x="906968" y="2382225"/>
              <a:ext cx="1800000" cy="27322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经营统计分析</a:t>
              </a:r>
            </a:p>
          </p:txBody>
        </p:sp>
        <p:sp>
          <p:nvSpPr>
            <p:cNvPr id="126" name="Rectangle 74"/>
            <p:cNvSpPr>
              <a:spLocks noChangeArrowheads="1"/>
            </p:cNvSpPr>
            <p:nvPr/>
          </p:nvSpPr>
          <p:spPr bwMode="auto">
            <a:xfrm>
              <a:off x="2772001" y="2382225"/>
              <a:ext cx="1800000" cy="27322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业务统计分析</a:t>
              </a:r>
            </a:p>
          </p:txBody>
        </p:sp>
        <p:sp>
          <p:nvSpPr>
            <p:cNvPr id="127" name="Rectangle 74"/>
            <p:cNvSpPr>
              <a:spLocks noChangeArrowheads="1"/>
            </p:cNvSpPr>
            <p:nvPr/>
          </p:nvSpPr>
          <p:spPr bwMode="auto">
            <a:xfrm>
              <a:off x="4628635" y="2377221"/>
              <a:ext cx="1800000" cy="28034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客户分析</a:t>
              </a:r>
            </a:p>
          </p:txBody>
        </p:sp>
        <p:sp>
          <p:nvSpPr>
            <p:cNvPr id="128" name="Rectangle 74"/>
            <p:cNvSpPr>
              <a:spLocks noChangeArrowheads="1"/>
            </p:cNvSpPr>
            <p:nvPr/>
          </p:nvSpPr>
          <p:spPr bwMode="auto">
            <a:xfrm>
              <a:off x="6477386" y="2377221"/>
              <a:ext cx="1800000" cy="28034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产品分析</a:t>
              </a:r>
            </a:p>
          </p:txBody>
        </p:sp>
        <p:sp>
          <p:nvSpPr>
            <p:cNvPr id="129" name="Rectangle 74"/>
            <p:cNvSpPr>
              <a:spLocks noChangeArrowheads="1"/>
            </p:cNvSpPr>
            <p:nvPr/>
          </p:nvSpPr>
          <p:spPr bwMode="auto">
            <a:xfrm>
              <a:off x="906968" y="2757990"/>
              <a:ext cx="1800000" cy="27322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营销统计分析</a:t>
              </a:r>
            </a:p>
          </p:txBody>
        </p:sp>
        <p:sp>
          <p:nvSpPr>
            <p:cNvPr id="130" name="Rectangle 74"/>
            <p:cNvSpPr>
              <a:spLocks noChangeArrowheads="1"/>
            </p:cNvSpPr>
            <p:nvPr/>
          </p:nvSpPr>
          <p:spPr bwMode="auto">
            <a:xfrm>
              <a:off x="2772001" y="2757990"/>
              <a:ext cx="1800000" cy="27322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机构项目支持</a:t>
              </a:r>
            </a:p>
          </p:txBody>
        </p:sp>
        <p:sp>
          <p:nvSpPr>
            <p:cNvPr id="133" name="Rectangle 74"/>
            <p:cNvSpPr>
              <a:spLocks noChangeArrowheads="1"/>
            </p:cNvSpPr>
            <p:nvPr/>
          </p:nvSpPr>
          <p:spPr bwMode="auto">
            <a:xfrm>
              <a:off x="4637034" y="2757990"/>
              <a:ext cx="1800000" cy="27322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风险管理</a:t>
              </a:r>
            </a:p>
          </p:txBody>
        </p:sp>
        <p:sp>
          <p:nvSpPr>
            <p:cNvPr id="141" name="Rectangle 74"/>
            <p:cNvSpPr>
              <a:spLocks noChangeArrowheads="1"/>
            </p:cNvSpPr>
            <p:nvPr/>
          </p:nvSpPr>
          <p:spPr bwMode="auto">
            <a:xfrm>
              <a:off x="6479299" y="2757989"/>
              <a:ext cx="1789248" cy="273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实时风控</a:t>
              </a:r>
            </a:p>
          </p:txBody>
        </p:sp>
        <p:sp>
          <p:nvSpPr>
            <p:cNvPr id="142" name="Rectangle 74"/>
            <p:cNvSpPr>
              <a:spLocks noChangeArrowheads="1"/>
            </p:cNvSpPr>
            <p:nvPr/>
          </p:nvSpPr>
          <p:spPr bwMode="auto">
            <a:xfrm>
              <a:off x="906968" y="3133755"/>
              <a:ext cx="1800000" cy="27322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监管报送</a:t>
              </a:r>
            </a:p>
          </p:txBody>
        </p:sp>
        <p:sp>
          <p:nvSpPr>
            <p:cNvPr id="144" name="Rectangle 74"/>
            <p:cNvSpPr>
              <a:spLocks noChangeArrowheads="1"/>
            </p:cNvSpPr>
            <p:nvPr/>
          </p:nvSpPr>
          <p:spPr bwMode="auto">
            <a:xfrm>
              <a:off x="2770231" y="3133755"/>
              <a:ext cx="1800000" cy="27322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外部机构数据调取</a:t>
              </a:r>
            </a:p>
          </p:txBody>
        </p:sp>
        <p:sp>
          <p:nvSpPr>
            <p:cNvPr id="145" name="Rectangle 74"/>
            <p:cNvSpPr>
              <a:spLocks noChangeArrowheads="1"/>
            </p:cNvSpPr>
            <p:nvPr/>
          </p:nvSpPr>
          <p:spPr bwMode="auto">
            <a:xfrm>
              <a:off x="6478823" y="3133755"/>
              <a:ext cx="1800000" cy="27322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数据自助查询</a:t>
              </a:r>
            </a:p>
          </p:txBody>
        </p:sp>
        <p:sp>
          <p:nvSpPr>
            <p:cNvPr id="150" name="Rectangle 74"/>
            <p:cNvSpPr>
              <a:spLocks noChangeArrowheads="1"/>
            </p:cNvSpPr>
            <p:nvPr/>
          </p:nvSpPr>
          <p:spPr bwMode="auto">
            <a:xfrm>
              <a:off x="4624527" y="3133755"/>
              <a:ext cx="1800000" cy="27322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系统间数据交换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351741" y="5661155"/>
            <a:ext cx="7520893" cy="728040"/>
            <a:chOff x="827740" y="5661155"/>
            <a:chExt cx="7520893" cy="728040"/>
          </a:xfrm>
        </p:grpSpPr>
        <p:sp>
          <p:nvSpPr>
            <p:cNvPr id="152" name="Rectangle 26"/>
            <p:cNvSpPr>
              <a:spLocks noChangeArrowheads="1"/>
            </p:cNvSpPr>
            <p:nvPr/>
          </p:nvSpPr>
          <p:spPr bwMode="auto">
            <a:xfrm>
              <a:off x="827740" y="5661155"/>
              <a:ext cx="7520893" cy="728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3753054" y="5661155"/>
              <a:ext cx="16702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4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</a:t>
              </a:r>
              <a:r>
                <a:rPr lang="zh-CN" altLang="en-US" sz="14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</a:t>
              </a:r>
              <a:r>
                <a:rPr lang="zh-CN" altLang="en-US" sz="14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endParaRPr lang="zh-CN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Rectangle 74"/>
            <p:cNvSpPr>
              <a:spLocks noChangeArrowheads="1"/>
            </p:cNvSpPr>
            <p:nvPr/>
          </p:nvSpPr>
          <p:spPr bwMode="auto">
            <a:xfrm>
              <a:off x="3275909" y="5970323"/>
              <a:ext cx="2448936" cy="27322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数据治理</a:t>
              </a:r>
            </a:p>
          </p:txBody>
        </p:sp>
        <p:sp>
          <p:nvSpPr>
            <p:cNvPr id="155" name="Rectangle 74"/>
            <p:cNvSpPr>
              <a:spLocks noChangeArrowheads="1"/>
            </p:cNvSpPr>
            <p:nvPr/>
          </p:nvSpPr>
          <p:spPr bwMode="auto">
            <a:xfrm>
              <a:off x="899744" y="5968932"/>
              <a:ext cx="2304160" cy="2746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基础技术平台</a:t>
              </a:r>
            </a:p>
          </p:txBody>
        </p:sp>
        <p:sp>
          <p:nvSpPr>
            <p:cNvPr id="156" name="Rectangle 74"/>
            <p:cNvSpPr>
              <a:spLocks noChangeArrowheads="1"/>
            </p:cNvSpPr>
            <p:nvPr/>
          </p:nvSpPr>
          <p:spPr bwMode="auto">
            <a:xfrm>
              <a:off x="5819611" y="5970323"/>
              <a:ext cx="2448936" cy="27322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数据安全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689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ChangeArrowheads="1"/>
          </p:cNvSpPr>
          <p:nvPr/>
        </p:nvSpPr>
        <p:spPr bwMode="auto">
          <a:xfrm>
            <a:off x="1776414" y="115888"/>
            <a:ext cx="63341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D0A51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汇报大纲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400">
              <a:solidFill>
                <a:srgbClr val="D0A51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099" name="组合 20"/>
          <p:cNvGrpSpPr>
            <a:grpSpLocks/>
          </p:cNvGrpSpPr>
          <p:nvPr/>
        </p:nvGrpSpPr>
        <p:grpSpPr bwMode="auto">
          <a:xfrm>
            <a:off x="1991715" y="2492935"/>
            <a:ext cx="4846638" cy="576040"/>
            <a:chOff x="0" y="0"/>
            <a:chExt cx="2520000" cy="599831"/>
          </a:xfrm>
        </p:grpSpPr>
        <p:sp>
          <p:nvSpPr>
            <p:cNvPr id="4109" name="圆角矩形 13"/>
            <p:cNvSpPr>
              <a:spLocks noChangeArrowheads="1"/>
            </p:cNvSpPr>
            <p:nvPr/>
          </p:nvSpPr>
          <p:spPr bwMode="auto">
            <a:xfrm>
              <a:off x="0" y="0"/>
              <a:ext cx="2520000" cy="599831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18900000" scaled="1"/>
            </a:gradFill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0" name="矩形 5"/>
            <p:cNvSpPr>
              <a:spLocks noChangeArrowheads="1"/>
            </p:cNvSpPr>
            <p:nvPr/>
          </p:nvSpPr>
          <p:spPr bwMode="auto">
            <a:xfrm>
              <a:off x="197275" y="8355"/>
              <a:ext cx="2125450" cy="544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buClr>
                  <a:schemeClr val="tx1"/>
                </a:buClr>
              </a:pPr>
              <a:r>
                <a:rPr lang="zh-CN" altLang="en-US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en-US" altLang="zh-CN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平台应用架构</a:t>
              </a:r>
              <a:r>
                <a:rPr lang="en-US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endParaRPr lang="zh-CN" altLang="en-US" sz="1600" dirty="0"/>
            </a:p>
          </p:txBody>
        </p:sp>
      </p:grpSp>
      <p:grpSp>
        <p:nvGrpSpPr>
          <p:cNvPr id="4100" name="组合 20"/>
          <p:cNvGrpSpPr>
            <a:grpSpLocks/>
          </p:cNvGrpSpPr>
          <p:nvPr/>
        </p:nvGrpSpPr>
        <p:grpSpPr bwMode="auto">
          <a:xfrm>
            <a:off x="1991715" y="3481733"/>
            <a:ext cx="4846638" cy="595313"/>
            <a:chOff x="0" y="0"/>
            <a:chExt cx="2520000" cy="447583"/>
          </a:xfrm>
        </p:grpSpPr>
        <p:sp>
          <p:nvSpPr>
            <p:cNvPr id="4107" name="圆角矩形 16"/>
            <p:cNvSpPr>
              <a:spLocks noChangeArrowheads="1"/>
            </p:cNvSpPr>
            <p:nvPr/>
          </p:nvSpPr>
          <p:spPr bwMode="auto">
            <a:xfrm>
              <a:off x="0" y="0"/>
              <a:ext cx="2520000" cy="447583"/>
            </a:xfrm>
            <a:prstGeom prst="roundRect">
              <a:avLst>
                <a:gd name="adj" fmla="val 11921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08" name="矩形 5"/>
            <p:cNvSpPr>
              <a:spLocks noChangeArrowheads="1"/>
            </p:cNvSpPr>
            <p:nvPr/>
          </p:nvSpPr>
          <p:spPr bwMode="auto">
            <a:xfrm>
              <a:off x="197275" y="8355"/>
              <a:ext cx="2125450" cy="393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buClr>
                  <a:schemeClr val="tx1"/>
                </a:buClr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</a:t>
              </a: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平台技术方案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101" name="组合 20"/>
          <p:cNvGrpSpPr>
            <a:grpSpLocks/>
          </p:cNvGrpSpPr>
          <p:nvPr/>
        </p:nvGrpSpPr>
        <p:grpSpPr bwMode="auto">
          <a:xfrm>
            <a:off x="1991715" y="4437071"/>
            <a:ext cx="4846638" cy="595313"/>
            <a:chOff x="0" y="0"/>
            <a:chExt cx="2520000" cy="447583"/>
          </a:xfrm>
        </p:grpSpPr>
        <p:sp>
          <p:nvSpPr>
            <p:cNvPr id="4105" name="圆角矩形 19"/>
            <p:cNvSpPr>
              <a:spLocks noChangeArrowheads="1"/>
            </p:cNvSpPr>
            <p:nvPr/>
          </p:nvSpPr>
          <p:spPr bwMode="auto">
            <a:xfrm>
              <a:off x="0" y="0"/>
              <a:ext cx="2520000" cy="447583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18900000" scaled="1"/>
            </a:gradFill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06" name="矩形 5"/>
            <p:cNvSpPr>
              <a:spLocks noChangeArrowheads="1"/>
            </p:cNvSpPr>
            <p:nvPr/>
          </p:nvSpPr>
          <p:spPr bwMode="auto">
            <a:xfrm>
              <a:off x="197275" y="8355"/>
              <a:ext cx="2125450" cy="393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buClr>
                  <a:schemeClr val="tx1"/>
                </a:buClr>
              </a:pPr>
              <a:r>
                <a:rPr lang="zh-CN" altLang="en-US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r>
                <a:rPr lang="en-US" altLang="zh-CN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</a:t>
              </a:r>
              <a:r>
                <a:rPr lang="zh-CN" altLang="en-US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应用介绍</a:t>
              </a:r>
              <a:endPara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2" name="组合 20"/>
          <p:cNvGrpSpPr>
            <a:grpSpLocks/>
          </p:cNvGrpSpPr>
          <p:nvPr/>
        </p:nvGrpSpPr>
        <p:grpSpPr bwMode="auto">
          <a:xfrm>
            <a:off x="1964729" y="1498629"/>
            <a:ext cx="4846637" cy="594256"/>
            <a:chOff x="0" y="30688"/>
            <a:chExt cx="2520000" cy="447583"/>
          </a:xfrm>
        </p:grpSpPr>
        <p:sp>
          <p:nvSpPr>
            <p:cNvPr id="4103" name="圆角矩形 23"/>
            <p:cNvSpPr>
              <a:spLocks noChangeArrowheads="1"/>
            </p:cNvSpPr>
            <p:nvPr/>
          </p:nvSpPr>
          <p:spPr bwMode="auto">
            <a:xfrm>
              <a:off x="0" y="30688"/>
              <a:ext cx="2520000" cy="447583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18900000" scaled="1"/>
            </a:gradFill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04" name="矩形 5"/>
            <p:cNvSpPr>
              <a:spLocks noChangeArrowheads="1"/>
            </p:cNvSpPr>
            <p:nvPr/>
          </p:nvSpPr>
          <p:spPr bwMode="auto">
            <a:xfrm>
              <a:off x="197275" y="60104"/>
              <a:ext cx="2125450" cy="394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buClr>
                  <a:schemeClr val="tx1"/>
                </a:buClr>
              </a:pPr>
              <a:r>
                <a:rPr lang="en-US" altLang="zh-CN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  </a:t>
              </a:r>
              <a:r>
                <a:rPr lang="zh-CN" altLang="en-US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概述</a:t>
              </a:r>
              <a:endPara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5" name="组合 20"/>
          <p:cNvGrpSpPr/>
          <p:nvPr/>
        </p:nvGrpSpPr>
        <p:grpSpPr bwMode="auto">
          <a:xfrm>
            <a:off x="1990445" y="5425131"/>
            <a:ext cx="4846638" cy="595313"/>
            <a:chOff x="0" y="0"/>
            <a:chExt cx="2520000" cy="447583"/>
          </a:xfrm>
        </p:grpSpPr>
        <p:sp>
          <p:nvSpPr>
            <p:cNvPr id="16" name="圆角矩形 19"/>
            <p:cNvSpPr>
              <a:spLocks noChangeArrowheads="1"/>
            </p:cNvSpPr>
            <p:nvPr/>
          </p:nvSpPr>
          <p:spPr bwMode="auto">
            <a:xfrm>
              <a:off x="0" y="0"/>
              <a:ext cx="2520000" cy="447583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18900000" scaled="1"/>
            </a:gradFill>
            <a:ln w="25400">
              <a:solidFill>
                <a:schemeClr val="bg1"/>
              </a:solidFill>
              <a:rou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" name="矩形 5"/>
            <p:cNvSpPr>
              <a:spLocks noChangeArrowheads="1"/>
            </p:cNvSpPr>
            <p:nvPr/>
          </p:nvSpPr>
          <p:spPr bwMode="auto">
            <a:xfrm>
              <a:off x="197275" y="8355"/>
              <a:ext cx="2125450" cy="393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defTabSz="-635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-635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-635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-635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-635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-63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-63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-63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-63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buClr>
                  <a:schemeClr val="tx1"/>
                </a:buClr>
              </a:pPr>
              <a:r>
                <a:rPr lang="en-US" altLang="zh-CN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  </a:t>
              </a:r>
              <a:r>
                <a:rPr lang="zh-CN" altLang="en-US" sz="2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后续规划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977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2354</Words>
  <Application>Microsoft Macintosh PowerPoint</Application>
  <PresentationFormat>宽屏</PresentationFormat>
  <Paragraphs>509</Paragraphs>
  <Slides>27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DengXian</vt:lpstr>
      <vt:lpstr>DengXian Light</vt:lpstr>
      <vt:lpstr>Times New Roman</vt:lpstr>
      <vt:lpstr>Wingdings</vt:lpstr>
      <vt:lpstr>仿宋</vt:lpstr>
      <vt:lpstr>宋体</vt:lpstr>
      <vt:lpstr>微软雅黑</vt:lpstr>
      <vt:lpstr>微软雅黑 Light</vt:lpstr>
      <vt:lpstr>Arial</vt:lpstr>
      <vt:lpstr>Office 主题</vt:lpstr>
      <vt:lpstr>Visio</vt:lpstr>
      <vt:lpstr>大数据平台建设方案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大数据平台建设方案</dc:title>
  <dc:creator>administrator</dc:creator>
  <cp:lastModifiedBy>administrator</cp:lastModifiedBy>
  <cp:revision>2</cp:revision>
  <dcterms:created xsi:type="dcterms:W3CDTF">2017-03-31T11:31:53Z</dcterms:created>
  <dcterms:modified xsi:type="dcterms:W3CDTF">2017-03-31T11:34:21Z</dcterms:modified>
</cp:coreProperties>
</file>