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5" r:id="rId2"/>
    <p:sldId id="269" r:id="rId3"/>
    <p:sldId id="268" r:id="rId4"/>
    <p:sldId id="266" r:id="rId5"/>
    <p:sldId id="267" r:id="rId6"/>
    <p:sldId id="264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7"/>
    <p:restoredTop sz="94681"/>
  </p:normalViewPr>
  <p:slideViewPr>
    <p:cSldViewPr snapToGrid="0" snapToObjects="1">
      <p:cViewPr varScale="1">
        <p:scale>
          <a:sx n="114" d="100"/>
          <a:sy n="114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81C51-AA57-6443-AD41-75C8A82D8F02}" type="datetimeFigureOut">
              <a:rPr kumimoji="1" lang="zh-CN" altLang="en-US" smtClean="0"/>
              <a:t>16/2/26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5E41B-6F8E-B544-88F7-799F72F232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87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2071-D7E2-A345-9EFF-B0E0EFCD40AB}" type="datetimeFigureOut">
              <a:rPr kumimoji="1" lang="zh-CN" altLang="en-US" smtClean="0"/>
              <a:t>16/2/26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46EE-E40D-E14F-BB79-182E652BA2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18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2071-D7E2-A345-9EFF-B0E0EFCD40AB}" type="datetimeFigureOut">
              <a:rPr kumimoji="1" lang="zh-CN" altLang="en-US" smtClean="0"/>
              <a:t>16/2/26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46EE-E40D-E14F-BB79-182E652BA2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730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2071-D7E2-A345-9EFF-B0E0EFCD40AB}" type="datetimeFigureOut">
              <a:rPr kumimoji="1" lang="zh-CN" altLang="en-US" smtClean="0"/>
              <a:t>16/2/26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46EE-E40D-E14F-BB79-182E652BA2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475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2071-D7E2-A345-9EFF-B0E0EFCD40AB}" type="datetimeFigureOut">
              <a:rPr kumimoji="1" lang="zh-CN" altLang="en-US" smtClean="0"/>
              <a:t>16/2/26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46EE-E40D-E14F-BB79-182E652BA2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979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2071-D7E2-A345-9EFF-B0E0EFCD40AB}" type="datetimeFigureOut">
              <a:rPr kumimoji="1" lang="zh-CN" altLang="en-US" smtClean="0"/>
              <a:t>16/2/26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46EE-E40D-E14F-BB79-182E652BA2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47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2071-D7E2-A345-9EFF-B0E0EFCD40AB}" type="datetimeFigureOut">
              <a:rPr kumimoji="1" lang="zh-CN" altLang="en-US" smtClean="0"/>
              <a:t>16/2/26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46EE-E40D-E14F-BB79-182E652BA2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88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2071-D7E2-A345-9EFF-B0E0EFCD40AB}" type="datetimeFigureOut">
              <a:rPr kumimoji="1" lang="zh-CN" altLang="en-US" smtClean="0"/>
              <a:t>16/2/26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46EE-E40D-E14F-BB79-182E652BA2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208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2071-D7E2-A345-9EFF-B0E0EFCD40AB}" type="datetimeFigureOut">
              <a:rPr kumimoji="1" lang="zh-CN" altLang="en-US" smtClean="0"/>
              <a:t>16/2/26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46EE-E40D-E14F-BB79-182E652BA2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7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2071-D7E2-A345-9EFF-B0E0EFCD40AB}" type="datetimeFigureOut">
              <a:rPr kumimoji="1" lang="zh-CN" altLang="en-US" smtClean="0"/>
              <a:t>16/2/26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46EE-E40D-E14F-BB79-182E652BA2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233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2071-D7E2-A345-9EFF-B0E0EFCD40AB}" type="datetimeFigureOut">
              <a:rPr kumimoji="1" lang="zh-CN" altLang="en-US" smtClean="0"/>
              <a:t>16/2/26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46EE-E40D-E14F-BB79-182E652BA2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72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2071-D7E2-A345-9EFF-B0E0EFCD40AB}" type="datetimeFigureOut">
              <a:rPr kumimoji="1" lang="zh-CN" altLang="en-US" smtClean="0"/>
              <a:t>16/2/26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46EE-E40D-E14F-BB79-182E652BA2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817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32071-D7E2-A345-9EFF-B0E0EFCD40AB}" type="datetimeFigureOut">
              <a:rPr kumimoji="1" lang="zh-CN" altLang="en-US" smtClean="0"/>
              <a:t>16/2/26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846EE-E40D-E14F-BB79-182E652BA2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43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27354" y="635619"/>
            <a:ext cx="210640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92086" y="2105251"/>
            <a:ext cx="605597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分布式服务质量监控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模调系统介绍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秦波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2016.2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170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57" y="1412638"/>
            <a:ext cx="9749883" cy="544536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8954" y="220695"/>
            <a:ext cx="6055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展现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历史比较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74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27354" y="635619"/>
            <a:ext cx="210640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8954" y="220695"/>
            <a:ext cx="6055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背景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7493" y="1260087"/>
            <a:ext cx="1081668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zh-CN" altLang="en-US" kern="0" dirty="0" smtClean="0">
                <a:solidFill>
                  <a:srgbClr val="000000"/>
                </a:solidFill>
                <a:latin typeface="微软雅黑" charset="-122"/>
                <a:ea typeface="宋体" charset="-122"/>
              </a:rPr>
              <a:t>当前中大规模的后台系统错综复杂，很多采用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charset="-122"/>
                <a:ea typeface="宋体" charset="-122"/>
              </a:rPr>
              <a:t>SOA</a:t>
            </a:r>
            <a:r>
              <a:rPr lang="zh-CN" altLang="en-US" kern="0" dirty="0" smtClean="0">
                <a:solidFill>
                  <a:srgbClr val="000000"/>
                </a:solidFill>
                <a:latin typeface="微软雅黑" charset="-122"/>
                <a:ea typeface="宋体" charset="-122"/>
              </a:rPr>
              <a:t>架构或者微服务架构，不同服务提供者之间服务质量的监控变为一个难点。</a:t>
            </a:r>
            <a:endParaRPr lang="en-US" altLang="zh-CN" kern="0" dirty="0" smtClean="0">
              <a:solidFill>
                <a:srgbClr val="000000"/>
              </a:solidFill>
              <a:latin typeface="微软雅黑" charset="-122"/>
              <a:ea typeface="宋体" charset="-122"/>
            </a:endParaRPr>
          </a:p>
          <a:p>
            <a:pPr marL="266700" algn="just">
              <a:spcAft>
                <a:spcPts val="0"/>
              </a:spcAft>
            </a:pPr>
            <a:r>
              <a:rPr lang="zh-CN" altLang="en-US" kern="0" dirty="0" smtClean="0">
                <a:solidFill>
                  <a:srgbClr val="000000"/>
                </a:solidFill>
                <a:latin typeface="微软雅黑" charset="-122"/>
                <a:ea typeface="宋体" charset="-122"/>
              </a:rPr>
              <a:t>模调系统就是为服务间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charset="-122"/>
                <a:ea typeface="宋体" charset="-122"/>
              </a:rPr>
              <a:t>RPC</a:t>
            </a:r>
            <a:r>
              <a:rPr lang="zh-CN" altLang="en-US" kern="0" dirty="0" smtClean="0">
                <a:solidFill>
                  <a:srgbClr val="000000"/>
                </a:solidFill>
                <a:latin typeface="微软雅黑" charset="-122"/>
                <a:ea typeface="宋体" charset="-122"/>
              </a:rPr>
              <a:t>调用时 有一个综合的调用质量评估体系。</a:t>
            </a:r>
            <a:endParaRPr lang="en-US" altLang="zh-CN" kern="0" dirty="0" smtClean="0">
              <a:solidFill>
                <a:srgbClr val="000000"/>
              </a:solidFill>
              <a:latin typeface="微软雅黑" charset="-122"/>
              <a:ea typeface="宋体" charset="-122"/>
            </a:endParaRPr>
          </a:p>
          <a:p>
            <a:pPr marL="266700" algn="just">
              <a:spcAft>
                <a:spcPts val="0"/>
              </a:spcAft>
            </a:pPr>
            <a:endParaRPr lang="en-US" altLang="zh-CN" sz="2400" kern="100" dirty="0" smtClean="0">
              <a:effectLst/>
              <a:latin typeface="Times New Roman" charset="0"/>
              <a:ea typeface="宋体" charset="-122"/>
            </a:endParaRPr>
          </a:p>
          <a:p>
            <a:pPr marL="266700" algn="just">
              <a:spcAft>
                <a:spcPts val="0"/>
              </a:spcAft>
            </a:pPr>
            <a:r>
              <a:rPr lang="zh-CN" altLang="en-US" kern="0" dirty="0" smtClean="0">
                <a:solidFill>
                  <a:srgbClr val="000000"/>
                </a:solidFill>
                <a:latin typeface="微软雅黑" charset="-122"/>
                <a:ea typeface="宋体" charset="-122"/>
              </a:rPr>
              <a:t>调用者需要关心被调者的服务质量，主要是通过响应时间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charset="-122"/>
                <a:ea typeface="宋体" charset="-122"/>
              </a:rPr>
              <a:t>/QPS/</a:t>
            </a:r>
            <a:r>
              <a:rPr lang="zh-CN" altLang="en-US" kern="0" dirty="0" smtClean="0">
                <a:solidFill>
                  <a:srgbClr val="000000"/>
                </a:solidFill>
                <a:latin typeface="微软雅黑" charset="-122"/>
                <a:ea typeface="宋体" charset="-122"/>
              </a:rPr>
              <a:t>成功率等指标。</a:t>
            </a:r>
            <a:endParaRPr lang="en-US" altLang="zh-CN" kern="0" dirty="0" smtClean="0">
              <a:solidFill>
                <a:srgbClr val="000000"/>
              </a:solidFill>
              <a:latin typeface="微软雅黑" charset="-122"/>
              <a:ea typeface="宋体" charset="-122"/>
            </a:endParaRPr>
          </a:p>
          <a:p>
            <a:pPr marL="266700" algn="just">
              <a:spcAft>
                <a:spcPts val="0"/>
              </a:spcAft>
            </a:pPr>
            <a:endParaRPr lang="en-US" altLang="zh-CN" kern="0" dirty="0" smtClean="0">
              <a:solidFill>
                <a:srgbClr val="000000"/>
              </a:solidFill>
              <a:latin typeface="微软雅黑" charset="-122"/>
              <a:ea typeface="宋体" charset="-122"/>
            </a:endParaRPr>
          </a:p>
          <a:p>
            <a:pPr marL="266700" algn="just">
              <a:spcAft>
                <a:spcPts val="0"/>
              </a:spcAft>
            </a:pPr>
            <a:r>
              <a:rPr lang="zh-CN" altLang="en-US" kern="0" dirty="0" smtClean="0">
                <a:solidFill>
                  <a:srgbClr val="000000"/>
                </a:solidFill>
                <a:latin typeface="微软雅黑" charset="-122"/>
                <a:ea typeface="宋体" charset="-122"/>
              </a:rPr>
              <a:t>同时本模块对外提供服务时，也需要关注自己的服务质量，同样是通过</a:t>
            </a:r>
            <a:r>
              <a:rPr lang="zh-CN" altLang="en-US" kern="0" dirty="0">
                <a:solidFill>
                  <a:srgbClr val="000000"/>
                </a:solidFill>
                <a:latin typeface="微软雅黑" charset="-122"/>
                <a:ea typeface="宋体" charset="-122"/>
              </a:rPr>
              <a:t>响应时间</a:t>
            </a:r>
            <a:r>
              <a:rPr lang="en-US" altLang="zh-CN" kern="0" dirty="0">
                <a:solidFill>
                  <a:srgbClr val="000000"/>
                </a:solidFill>
                <a:latin typeface="微软雅黑" charset="-122"/>
                <a:ea typeface="宋体" charset="-122"/>
              </a:rPr>
              <a:t>/QPS/</a:t>
            </a:r>
            <a:r>
              <a:rPr lang="zh-CN" altLang="en-US" kern="0" dirty="0">
                <a:solidFill>
                  <a:srgbClr val="000000"/>
                </a:solidFill>
                <a:latin typeface="微软雅黑" charset="-122"/>
                <a:ea typeface="宋体" charset="-122"/>
              </a:rPr>
              <a:t>成功率等</a:t>
            </a:r>
            <a:r>
              <a:rPr lang="zh-CN" altLang="en-US" kern="0" dirty="0" smtClean="0">
                <a:solidFill>
                  <a:srgbClr val="000000"/>
                </a:solidFill>
                <a:latin typeface="微软雅黑" charset="-122"/>
                <a:ea typeface="宋体" charset="-122"/>
              </a:rPr>
              <a:t>指标评估。</a:t>
            </a:r>
            <a:endParaRPr lang="en-US" altLang="zh-CN" kern="0" dirty="0" smtClean="0">
              <a:solidFill>
                <a:srgbClr val="000000"/>
              </a:solidFill>
              <a:latin typeface="微软雅黑" charset="-122"/>
              <a:ea typeface="宋体" charset="-122"/>
            </a:endParaRPr>
          </a:p>
          <a:p>
            <a:pPr marL="266700" algn="just">
              <a:spcAft>
                <a:spcPts val="0"/>
              </a:spcAft>
            </a:pPr>
            <a:endParaRPr lang="en-US" altLang="zh-CN" kern="0" dirty="0" smtClean="0">
              <a:solidFill>
                <a:srgbClr val="000000"/>
              </a:solidFill>
              <a:latin typeface="微软雅黑" charset="-122"/>
              <a:ea typeface="宋体" charset="-122"/>
            </a:endParaRPr>
          </a:p>
          <a:p>
            <a:pPr marL="266700" algn="just">
              <a:spcAft>
                <a:spcPts val="0"/>
              </a:spcAft>
            </a:pPr>
            <a:r>
              <a:rPr lang="zh-CN" altLang="en-US" kern="0" dirty="0" smtClean="0">
                <a:solidFill>
                  <a:srgbClr val="000000"/>
                </a:solidFill>
                <a:latin typeface="微软雅黑" charset="-122"/>
                <a:ea typeface="宋体" charset="-122"/>
              </a:rPr>
              <a:t>每个</a:t>
            </a:r>
            <a:r>
              <a:rPr lang="zh-CN" altLang="en-US" kern="0" dirty="0">
                <a:solidFill>
                  <a:srgbClr val="000000"/>
                </a:solidFill>
                <a:latin typeface="微软雅黑" charset="-122"/>
                <a:ea typeface="宋体" charset="-122"/>
              </a:rPr>
              <a:t>子系统或者微服务或者模块上线时都需要申请一个独一无二的</a:t>
            </a:r>
            <a:r>
              <a:rPr lang="en-US" altLang="zh-CN" kern="0" dirty="0">
                <a:solidFill>
                  <a:srgbClr val="000000"/>
                </a:solidFill>
                <a:latin typeface="微软雅黑" charset="-122"/>
                <a:ea typeface="宋体" charset="-122"/>
              </a:rPr>
              <a:t>ID</a:t>
            </a:r>
            <a:r>
              <a:rPr lang="zh-CN" altLang="en-US" kern="0" dirty="0">
                <a:solidFill>
                  <a:srgbClr val="000000"/>
                </a:solidFill>
                <a:latin typeface="微软雅黑" charset="-122"/>
                <a:ea typeface="宋体" charset="-122"/>
              </a:rPr>
              <a:t>，自己对外服务的接口也需要申请相应</a:t>
            </a:r>
            <a:r>
              <a:rPr lang="en-US" altLang="zh-CN" kern="0" dirty="0">
                <a:solidFill>
                  <a:srgbClr val="000000"/>
                </a:solidFill>
                <a:latin typeface="微软雅黑" charset="-122"/>
                <a:ea typeface="宋体" charset="-122"/>
              </a:rPr>
              <a:t>ID,</a:t>
            </a:r>
            <a:r>
              <a:rPr lang="zh-CN" altLang="en-US" kern="0" dirty="0">
                <a:solidFill>
                  <a:srgbClr val="000000"/>
                </a:solidFill>
                <a:latin typeface="微软雅黑" charset="-122"/>
                <a:ea typeface="宋体" charset="-122"/>
              </a:rPr>
              <a:t> 整个系统</a:t>
            </a:r>
            <a:r>
              <a:rPr lang="en-US" altLang="zh-CN" kern="0" dirty="0">
                <a:solidFill>
                  <a:srgbClr val="000000"/>
                </a:solidFill>
                <a:latin typeface="微软雅黑" charset="-122"/>
                <a:ea typeface="宋体" charset="-122"/>
              </a:rPr>
              <a:t>ID</a:t>
            </a:r>
            <a:r>
              <a:rPr lang="zh-CN" altLang="en-US" kern="0" dirty="0">
                <a:solidFill>
                  <a:srgbClr val="000000"/>
                </a:solidFill>
                <a:latin typeface="微软雅黑" charset="-122"/>
                <a:ea typeface="宋体" charset="-122"/>
              </a:rPr>
              <a:t>化管理</a:t>
            </a:r>
            <a:r>
              <a:rPr lang="zh-CN" altLang="en-US" kern="0" dirty="0" smtClean="0">
                <a:solidFill>
                  <a:srgbClr val="000000"/>
                </a:solidFill>
                <a:latin typeface="微软雅黑" charset="-122"/>
                <a:ea typeface="宋体" charset="-122"/>
              </a:rPr>
              <a:t>。</a:t>
            </a:r>
            <a:endParaRPr lang="en-US" altLang="zh-CN" kern="0" dirty="0" smtClean="0">
              <a:solidFill>
                <a:srgbClr val="000000"/>
              </a:solidFill>
              <a:latin typeface="微软雅黑" charset="-122"/>
              <a:ea typeface="宋体" charset="-122"/>
            </a:endParaRPr>
          </a:p>
          <a:p>
            <a:pPr marL="266700" algn="just">
              <a:spcAft>
                <a:spcPts val="0"/>
              </a:spcAft>
            </a:pPr>
            <a:endParaRPr lang="en-US" altLang="zh-CN" kern="0" dirty="0">
              <a:solidFill>
                <a:srgbClr val="000000"/>
              </a:solidFill>
              <a:latin typeface="微软雅黑" charset="-122"/>
              <a:ea typeface="宋体" charset="-122"/>
            </a:endParaRPr>
          </a:p>
          <a:p>
            <a:pPr marL="266700" algn="just">
              <a:spcAft>
                <a:spcPts val="0"/>
              </a:spcAft>
            </a:pPr>
            <a:endParaRPr lang="zh-CN" altLang="zh-CN" kern="0" dirty="0">
              <a:solidFill>
                <a:srgbClr val="000000"/>
              </a:solidFill>
              <a:latin typeface="微软雅黑" charset="-122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777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27354" y="635619"/>
            <a:ext cx="210640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354" y="1092819"/>
            <a:ext cx="7393261" cy="464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58954" y="220695"/>
            <a:ext cx="6055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缩略语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288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27354" y="635619"/>
            <a:ext cx="210640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47493" y="1260087"/>
            <a:ext cx="108166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zh-CN" altLang="en-US" kern="0" dirty="0" smtClean="0">
                <a:solidFill>
                  <a:srgbClr val="000000"/>
                </a:solidFill>
                <a:latin typeface="微软雅黑" charset="-122"/>
                <a:ea typeface="宋体" charset="-122"/>
              </a:rPr>
              <a:t>应用程序调用第三方服务时，每次接口调用后需要上报如下内容：</a:t>
            </a:r>
            <a:endParaRPr lang="en-US" altLang="zh-CN" kern="0" dirty="0" smtClean="0">
              <a:solidFill>
                <a:srgbClr val="000000"/>
              </a:solidFill>
              <a:effectLst/>
              <a:latin typeface="微软雅黑" charset="-122"/>
              <a:ea typeface="宋体" charset="-122"/>
            </a:endParaRPr>
          </a:p>
          <a:p>
            <a:pPr marL="266700" algn="just">
              <a:spcAft>
                <a:spcPts val="0"/>
              </a:spcAft>
            </a:pPr>
            <a:endParaRPr lang="en-US" altLang="zh-CN" kern="0" dirty="0">
              <a:solidFill>
                <a:srgbClr val="000000"/>
              </a:solidFill>
              <a:latin typeface="微软雅黑" charset="-122"/>
              <a:ea typeface="宋体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kern="0" dirty="0" smtClean="0">
                <a:solidFill>
                  <a:srgbClr val="000000"/>
                </a:solidFill>
                <a:effectLst/>
                <a:latin typeface="微软雅黑" charset="-122"/>
                <a:ea typeface="宋体" charset="-122"/>
              </a:rPr>
              <a:t>0,</a:t>
            </a:r>
            <a:r>
              <a:rPr lang="zh-CN" altLang="zh-CN" kern="0" dirty="0" smtClean="0">
                <a:solidFill>
                  <a:srgbClr val="000000"/>
                </a:solidFill>
                <a:effectLst/>
                <a:latin typeface="Times New Roman" charset="0"/>
                <a:ea typeface="微软雅黑" charset="-122"/>
              </a:rPr>
              <a:t>主调模块</a:t>
            </a:r>
            <a:r>
              <a:rPr lang="en-US" altLang="zh-CN" kern="0" dirty="0" smtClean="0">
                <a:solidFill>
                  <a:srgbClr val="000000"/>
                </a:solidFill>
                <a:effectLst/>
                <a:latin typeface="Times New Roman" charset="0"/>
                <a:ea typeface="微软雅黑" charset="-122"/>
              </a:rPr>
              <a:t>ID        </a:t>
            </a:r>
            <a:r>
              <a:rPr lang="zh-CN" altLang="en-US" kern="0" dirty="0" smtClean="0">
                <a:solidFill>
                  <a:srgbClr val="000000"/>
                </a:solidFill>
                <a:effectLst/>
                <a:latin typeface="Times New Roman" charset="0"/>
                <a:ea typeface="微软雅黑" charset="-122"/>
              </a:rPr>
              <a:t>  </a:t>
            </a:r>
            <a:r>
              <a:rPr lang="en-US" altLang="zh-CN" kern="0" dirty="0" smtClean="0">
                <a:solidFill>
                  <a:srgbClr val="000000"/>
                </a:solidFill>
                <a:effectLst/>
                <a:latin typeface="Times New Roman" charset="0"/>
                <a:ea typeface="微软雅黑" charset="-122"/>
              </a:rPr>
              <a:t>//</a:t>
            </a:r>
            <a:r>
              <a:rPr lang="zh-CN" altLang="zh-CN" kern="0" dirty="0" smtClean="0">
                <a:solidFill>
                  <a:srgbClr val="FF0000"/>
                </a:solidFill>
                <a:effectLst/>
                <a:latin typeface="Times New Roman" charset="0"/>
                <a:ea typeface="微软雅黑" charset="-122"/>
              </a:rPr>
              <a:t>必填</a:t>
            </a:r>
            <a:r>
              <a:rPr lang="zh-CN" altLang="en-US" kern="0" dirty="0" smtClean="0">
                <a:solidFill>
                  <a:srgbClr val="FF0000"/>
                </a:solidFill>
                <a:latin typeface="Times New Roman" charset="0"/>
                <a:ea typeface="微软雅黑" charset="-122"/>
              </a:rPr>
              <a:t>（该</a:t>
            </a:r>
            <a:r>
              <a:rPr lang="en-US" altLang="zh-CN" kern="0" dirty="0" smtClean="0">
                <a:solidFill>
                  <a:srgbClr val="FF0000"/>
                </a:solidFill>
                <a:latin typeface="Times New Roman" charset="0"/>
                <a:ea typeface="微软雅黑" charset="-122"/>
              </a:rPr>
              <a:t>ID</a:t>
            </a:r>
            <a:r>
              <a:rPr lang="zh-CN" altLang="en-US" kern="0" dirty="0" smtClean="0">
                <a:solidFill>
                  <a:srgbClr val="FF0000"/>
                </a:solidFill>
                <a:latin typeface="Times New Roman" charset="0"/>
                <a:ea typeface="微软雅黑" charset="-122"/>
              </a:rPr>
              <a:t>上线前申请）</a:t>
            </a:r>
            <a:endParaRPr lang="zh-CN" altLang="zh-CN" sz="2400" kern="100" dirty="0" smtClean="0">
              <a:effectLst/>
              <a:latin typeface="Times New Roman" charset="0"/>
              <a:ea typeface="宋体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kern="0" dirty="0" smtClean="0">
                <a:solidFill>
                  <a:srgbClr val="000000"/>
                </a:solidFill>
                <a:effectLst/>
                <a:latin typeface="微软雅黑" charset="-122"/>
                <a:ea typeface="宋体" charset="-122"/>
              </a:rPr>
              <a:t>1,</a:t>
            </a:r>
            <a:r>
              <a:rPr lang="zh-CN" altLang="zh-CN" kern="0" dirty="0" smtClean="0">
                <a:solidFill>
                  <a:srgbClr val="000000"/>
                </a:solidFill>
                <a:effectLst/>
                <a:latin typeface="Times New Roman" charset="0"/>
                <a:ea typeface="微软雅黑" charset="-122"/>
              </a:rPr>
              <a:t>被调模块</a:t>
            </a:r>
            <a:r>
              <a:rPr lang="en-US" altLang="zh-CN" kern="0" dirty="0" smtClean="0">
                <a:solidFill>
                  <a:srgbClr val="000000"/>
                </a:solidFill>
                <a:effectLst/>
                <a:latin typeface="Times New Roman" charset="0"/>
                <a:ea typeface="微软雅黑" charset="-122"/>
              </a:rPr>
              <a:t>ID        </a:t>
            </a:r>
            <a:r>
              <a:rPr lang="zh-CN" altLang="en-US" kern="0" dirty="0" smtClean="0">
                <a:solidFill>
                  <a:srgbClr val="000000"/>
                </a:solidFill>
                <a:effectLst/>
                <a:latin typeface="Times New Roman" charset="0"/>
                <a:ea typeface="微软雅黑" charset="-122"/>
              </a:rPr>
              <a:t>  </a:t>
            </a:r>
            <a:r>
              <a:rPr lang="en-US" altLang="zh-CN" kern="0" dirty="0" smtClean="0">
                <a:solidFill>
                  <a:srgbClr val="000000"/>
                </a:solidFill>
                <a:effectLst/>
                <a:latin typeface="Times New Roman" charset="0"/>
                <a:ea typeface="微软雅黑" charset="-122"/>
              </a:rPr>
              <a:t>//</a:t>
            </a:r>
            <a:r>
              <a:rPr lang="zh-CN" altLang="zh-CN" kern="0" dirty="0">
                <a:solidFill>
                  <a:srgbClr val="FF0000"/>
                </a:solidFill>
                <a:latin typeface="Times New Roman" charset="0"/>
                <a:ea typeface="微软雅黑" charset="-122"/>
              </a:rPr>
              <a:t>必填</a:t>
            </a:r>
            <a:r>
              <a:rPr lang="zh-CN" altLang="en-US" kern="0" dirty="0" smtClean="0">
                <a:solidFill>
                  <a:srgbClr val="FF0000"/>
                </a:solidFill>
                <a:latin typeface="Times New Roman" charset="0"/>
                <a:ea typeface="微软雅黑" charset="-122"/>
              </a:rPr>
              <a:t>（由被调者提供，该</a:t>
            </a:r>
            <a:r>
              <a:rPr lang="en-US" altLang="zh-CN" kern="0" dirty="0">
                <a:solidFill>
                  <a:srgbClr val="FF0000"/>
                </a:solidFill>
                <a:latin typeface="Times New Roman" charset="0"/>
                <a:ea typeface="微软雅黑" charset="-122"/>
              </a:rPr>
              <a:t>ID</a:t>
            </a:r>
            <a:r>
              <a:rPr lang="zh-CN" altLang="en-US" kern="0" dirty="0">
                <a:solidFill>
                  <a:srgbClr val="FF0000"/>
                </a:solidFill>
                <a:latin typeface="Times New Roman" charset="0"/>
                <a:ea typeface="微软雅黑" charset="-122"/>
              </a:rPr>
              <a:t>上线前申请）</a:t>
            </a:r>
            <a:endParaRPr lang="zh-CN" altLang="zh-CN" kern="0" dirty="0">
              <a:solidFill>
                <a:srgbClr val="FF0000"/>
              </a:solidFill>
              <a:latin typeface="Times New Roman" charset="0"/>
              <a:ea typeface="微软雅黑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kern="0" dirty="0" smtClean="0">
                <a:solidFill>
                  <a:srgbClr val="000000"/>
                </a:solidFill>
                <a:effectLst/>
                <a:latin typeface="微软雅黑" charset="-122"/>
                <a:ea typeface="宋体" charset="-122"/>
              </a:rPr>
              <a:t>2,</a:t>
            </a:r>
            <a:r>
              <a:rPr lang="zh-CN" altLang="zh-CN" kern="0" dirty="0" smtClean="0">
                <a:solidFill>
                  <a:srgbClr val="000000"/>
                </a:solidFill>
                <a:effectLst/>
                <a:latin typeface="Times New Roman" charset="0"/>
                <a:ea typeface="微软雅黑" charset="-122"/>
              </a:rPr>
              <a:t>被调模块接口</a:t>
            </a:r>
            <a:r>
              <a:rPr lang="en-US" altLang="zh-CN" kern="0" dirty="0" smtClean="0">
                <a:solidFill>
                  <a:srgbClr val="000000"/>
                </a:solidFill>
                <a:effectLst/>
                <a:latin typeface="Times New Roman" charset="0"/>
                <a:ea typeface="微软雅黑" charset="-122"/>
              </a:rPr>
              <a:t>ID  //</a:t>
            </a:r>
            <a:r>
              <a:rPr lang="zh-CN" altLang="zh-CN" kern="0" dirty="0" smtClean="0">
                <a:solidFill>
                  <a:srgbClr val="FF0000"/>
                </a:solidFill>
                <a:effectLst/>
                <a:latin typeface="Times New Roman" charset="0"/>
                <a:ea typeface="微软雅黑" charset="-122"/>
              </a:rPr>
              <a:t>必填</a:t>
            </a:r>
            <a:r>
              <a:rPr lang="zh-CN" altLang="en-US" kern="0" dirty="0" smtClean="0">
                <a:solidFill>
                  <a:srgbClr val="FF0000"/>
                </a:solidFill>
                <a:latin typeface="Times New Roman" charset="0"/>
                <a:ea typeface="微软雅黑" charset="-122"/>
              </a:rPr>
              <a:t>（由被调者提供，该</a:t>
            </a:r>
            <a:r>
              <a:rPr lang="en-US" altLang="zh-CN" kern="0" dirty="0">
                <a:solidFill>
                  <a:srgbClr val="FF0000"/>
                </a:solidFill>
                <a:latin typeface="Times New Roman" charset="0"/>
                <a:ea typeface="微软雅黑" charset="-122"/>
              </a:rPr>
              <a:t>ID</a:t>
            </a:r>
            <a:r>
              <a:rPr lang="zh-CN" altLang="en-US" kern="0" dirty="0">
                <a:solidFill>
                  <a:srgbClr val="FF0000"/>
                </a:solidFill>
                <a:latin typeface="Times New Roman" charset="0"/>
                <a:ea typeface="微软雅黑" charset="-122"/>
              </a:rPr>
              <a:t>上线前申请）</a:t>
            </a:r>
            <a:endParaRPr lang="zh-CN" altLang="zh-CN" kern="0" dirty="0">
              <a:solidFill>
                <a:srgbClr val="FF0000"/>
              </a:solidFill>
              <a:latin typeface="Times New Roman" charset="0"/>
              <a:ea typeface="微软雅黑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kern="0" dirty="0" smtClean="0">
                <a:solidFill>
                  <a:srgbClr val="000000"/>
                </a:solidFill>
                <a:effectLst/>
                <a:latin typeface="微软雅黑" charset="-122"/>
                <a:ea typeface="宋体" charset="-122"/>
              </a:rPr>
              <a:t>3,</a:t>
            </a:r>
            <a:r>
              <a:rPr lang="zh-CN" altLang="zh-CN" kern="0" dirty="0" smtClean="0">
                <a:solidFill>
                  <a:srgbClr val="000000"/>
                </a:solidFill>
                <a:effectLst/>
                <a:latin typeface="Times New Roman" charset="0"/>
                <a:ea typeface="微软雅黑" charset="-122"/>
              </a:rPr>
              <a:t>主调模块</a:t>
            </a:r>
            <a:r>
              <a:rPr lang="en-US" altLang="zh-CN" kern="0" dirty="0" smtClean="0">
                <a:solidFill>
                  <a:srgbClr val="000000"/>
                </a:solidFill>
                <a:effectLst/>
                <a:latin typeface="Times New Roman" charset="0"/>
                <a:ea typeface="微软雅黑" charset="-122"/>
              </a:rPr>
              <a:t>IP         </a:t>
            </a:r>
            <a:r>
              <a:rPr lang="zh-CN" altLang="en-US" kern="0" dirty="0" smtClean="0">
                <a:solidFill>
                  <a:srgbClr val="000000"/>
                </a:solidFill>
                <a:effectLst/>
                <a:latin typeface="Times New Roman" charset="0"/>
                <a:ea typeface="微软雅黑" charset="-122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effectLst/>
                <a:latin typeface="Times New Roman" charset="0"/>
                <a:ea typeface="微软雅黑" charset="-122"/>
              </a:rPr>
              <a:t>//</a:t>
            </a:r>
            <a:r>
              <a:rPr lang="zh-CN" altLang="zh-CN" kern="0" dirty="0" smtClean="0">
                <a:solidFill>
                  <a:srgbClr val="FF0000"/>
                </a:solidFill>
                <a:effectLst/>
                <a:latin typeface="Times New Roman" charset="0"/>
                <a:ea typeface="微软雅黑" charset="-122"/>
              </a:rPr>
              <a:t>必填</a:t>
            </a:r>
            <a:endParaRPr lang="zh-CN" altLang="zh-CN" sz="2400" kern="100" dirty="0" smtClean="0">
              <a:effectLst/>
              <a:latin typeface="Times New Roman" charset="0"/>
              <a:ea typeface="宋体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kern="0" dirty="0" smtClean="0">
                <a:solidFill>
                  <a:srgbClr val="000000"/>
                </a:solidFill>
                <a:effectLst/>
                <a:latin typeface="微软雅黑" charset="-122"/>
                <a:ea typeface="宋体" charset="-122"/>
              </a:rPr>
              <a:t>4,</a:t>
            </a:r>
            <a:r>
              <a:rPr lang="zh-CN" altLang="zh-CN" kern="0" dirty="0" smtClean="0">
                <a:solidFill>
                  <a:srgbClr val="000000"/>
                </a:solidFill>
                <a:effectLst/>
                <a:latin typeface="Times New Roman" charset="0"/>
                <a:ea typeface="微软雅黑" charset="-122"/>
              </a:rPr>
              <a:t>被调模块</a:t>
            </a:r>
            <a:r>
              <a:rPr lang="en-US" altLang="zh-CN" kern="0" dirty="0" smtClean="0">
                <a:solidFill>
                  <a:srgbClr val="000000"/>
                </a:solidFill>
                <a:effectLst/>
                <a:latin typeface="Times New Roman" charset="0"/>
                <a:ea typeface="微软雅黑" charset="-122"/>
              </a:rPr>
              <a:t>IP         </a:t>
            </a:r>
            <a:r>
              <a:rPr lang="zh-CN" altLang="en-US" kern="0" dirty="0" smtClean="0">
                <a:solidFill>
                  <a:srgbClr val="000000"/>
                </a:solidFill>
                <a:effectLst/>
                <a:latin typeface="Times New Roman" charset="0"/>
                <a:ea typeface="微软雅黑" charset="-122"/>
              </a:rPr>
              <a:t> </a:t>
            </a:r>
            <a:r>
              <a:rPr lang="en-US" altLang="zh-CN" kern="0" dirty="0" smtClean="0">
                <a:solidFill>
                  <a:srgbClr val="FF0000"/>
                </a:solidFill>
                <a:latin typeface="Times New Roman" charset="0"/>
                <a:ea typeface="微软雅黑" charset="-122"/>
              </a:rPr>
              <a:t>//</a:t>
            </a:r>
            <a:r>
              <a:rPr lang="zh-CN" altLang="en-US" kern="0" dirty="0" smtClean="0">
                <a:solidFill>
                  <a:srgbClr val="FF0000"/>
                </a:solidFill>
                <a:latin typeface="Times New Roman" charset="0"/>
                <a:ea typeface="微软雅黑" charset="-122"/>
              </a:rPr>
              <a:t>必填</a:t>
            </a:r>
            <a:endParaRPr lang="en-US" altLang="zh-CN" kern="0" dirty="0" smtClean="0">
              <a:solidFill>
                <a:srgbClr val="FF0000"/>
              </a:solidFill>
              <a:latin typeface="Times New Roman" charset="0"/>
              <a:ea typeface="微软雅黑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kern="0" dirty="0" smtClean="0">
                <a:solidFill>
                  <a:srgbClr val="000000"/>
                </a:solidFill>
                <a:effectLst/>
                <a:latin typeface="微软雅黑" charset="-122"/>
                <a:ea typeface="宋体" charset="-122"/>
              </a:rPr>
              <a:t>5,</a:t>
            </a:r>
            <a:r>
              <a:rPr lang="zh-CN" altLang="zh-CN" kern="0" dirty="0" smtClean="0">
                <a:solidFill>
                  <a:srgbClr val="000000"/>
                </a:solidFill>
                <a:effectLst/>
                <a:latin typeface="Times New Roman" charset="0"/>
                <a:ea typeface="微软雅黑" charset="-122"/>
              </a:rPr>
              <a:t>返回值</a:t>
            </a:r>
            <a:r>
              <a:rPr lang="en-US" altLang="zh-CN" kern="0" dirty="0" smtClean="0">
                <a:solidFill>
                  <a:srgbClr val="000000"/>
                </a:solidFill>
                <a:effectLst/>
                <a:latin typeface="Times New Roman" charset="0"/>
                <a:ea typeface="微软雅黑" charset="-122"/>
              </a:rPr>
              <a:t>             </a:t>
            </a:r>
            <a:r>
              <a:rPr lang="zh-CN" altLang="en-US" kern="0" dirty="0" smtClean="0">
                <a:solidFill>
                  <a:srgbClr val="000000"/>
                </a:solidFill>
                <a:effectLst/>
                <a:latin typeface="Times New Roman" charset="0"/>
                <a:ea typeface="微软雅黑" charset="-122"/>
              </a:rPr>
              <a:t>    </a:t>
            </a:r>
            <a:r>
              <a:rPr lang="en-US" altLang="zh-CN" kern="0" dirty="0" smtClean="0">
                <a:solidFill>
                  <a:srgbClr val="000000"/>
                </a:solidFill>
                <a:effectLst/>
                <a:latin typeface="Times New Roman" charset="0"/>
                <a:ea typeface="微软雅黑" charset="-122"/>
              </a:rPr>
              <a:t>//</a:t>
            </a:r>
            <a:r>
              <a:rPr lang="zh-CN" altLang="zh-CN" kern="0" dirty="0" smtClean="0">
                <a:solidFill>
                  <a:srgbClr val="FF0000"/>
                </a:solidFill>
                <a:effectLst/>
                <a:latin typeface="Times New Roman" charset="0"/>
                <a:ea typeface="微软雅黑" charset="-122"/>
              </a:rPr>
              <a:t>必填</a:t>
            </a:r>
            <a:r>
              <a:rPr lang="zh-CN" altLang="zh-CN" kern="0" dirty="0" smtClean="0">
                <a:solidFill>
                  <a:srgbClr val="000000"/>
                </a:solidFill>
                <a:effectLst/>
                <a:latin typeface="Times New Roman" charset="0"/>
                <a:ea typeface="微软雅黑" charset="-122"/>
              </a:rPr>
              <a:t>。注：</a:t>
            </a:r>
            <a:r>
              <a:rPr lang="en-US" altLang="zh-CN" kern="0" dirty="0" smtClean="0">
                <a:solidFill>
                  <a:srgbClr val="000000"/>
                </a:solidFill>
                <a:effectLst/>
                <a:latin typeface="Times New Roman" charset="0"/>
                <a:ea typeface="微软雅黑" charset="-122"/>
              </a:rPr>
              <a:t>0</a:t>
            </a:r>
            <a:r>
              <a:rPr lang="zh-CN" altLang="zh-CN" kern="0" dirty="0" smtClean="0">
                <a:solidFill>
                  <a:srgbClr val="000000"/>
                </a:solidFill>
                <a:effectLst/>
                <a:latin typeface="Times New Roman" charset="0"/>
                <a:ea typeface="微软雅黑" charset="-122"/>
              </a:rPr>
              <a:t>成功、</a:t>
            </a:r>
            <a:r>
              <a:rPr lang="en-US" altLang="zh-CN" kern="0" dirty="0" smtClean="0">
                <a:solidFill>
                  <a:srgbClr val="000000"/>
                </a:solidFill>
                <a:effectLst/>
                <a:latin typeface="Times New Roman" charset="0"/>
                <a:ea typeface="微软雅黑" charset="-122"/>
              </a:rPr>
              <a:t>1</a:t>
            </a:r>
            <a:r>
              <a:rPr lang="zh-CN" altLang="zh-CN" kern="0" dirty="0" smtClean="0">
                <a:solidFill>
                  <a:srgbClr val="000000"/>
                </a:solidFill>
                <a:effectLst/>
                <a:latin typeface="Times New Roman" charset="0"/>
                <a:ea typeface="微软雅黑" charset="-122"/>
              </a:rPr>
              <a:t>失败、</a:t>
            </a:r>
            <a:r>
              <a:rPr lang="en-US" altLang="zh-CN" kern="0" dirty="0" smtClean="0">
                <a:solidFill>
                  <a:srgbClr val="000000"/>
                </a:solidFill>
                <a:effectLst/>
                <a:latin typeface="Times New Roman" charset="0"/>
                <a:ea typeface="微软雅黑" charset="-122"/>
              </a:rPr>
              <a:t>2</a:t>
            </a:r>
            <a:r>
              <a:rPr lang="zh-CN" altLang="zh-CN" kern="0" dirty="0" smtClean="0">
                <a:solidFill>
                  <a:srgbClr val="000000"/>
                </a:solidFill>
                <a:effectLst/>
                <a:latin typeface="Times New Roman" charset="0"/>
                <a:ea typeface="微软雅黑" charset="-122"/>
              </a:rPr>
              <a:t>逻辑失败、</a:t>
            </a:r>
            <a:r>
              <a:rPr lang="en-US" altLang="zh-CN" kern="0" dirty="0" smtClean="0">
                <a:solidFill>
                  <a:srgbClr val="000000"/>
                </a:solidFill>
                <a:effectLst/>
                <a:latin typeface="Times New Roman" charset="0"/>
                <a:ea typeface="微软雅黑" charset="-122"/>
              </a:rPr>
              <a:t>3</a:t>
            </a:r>
            <a:r>
              <a:rPr lang="zh-CN" altLang="zh-CN" kern="0" dirty="0" smtClean="0">
                <a:solidFill>
                  <a:srgbClr val="000000"/>
                </a:solidFill>
                <a:effectLst/>
                <a:latin typeface="Times New Roman" charset="0"/>
                <a:ea typeface="微软雅黑" charset="-122"/>
              </a:rPr>
              <a:t>数据库异常、</a:t>
            </a:r>
            <a:r>
              <a:rPr lang="en-US" altLang="zh-CN" kern="0" dirty="0" smtClean="0">
                <a:solidFill>
                  <a:srgbClr val="000000"/>
                </a:solidFill>
                <a:effectLst/>
                <a:latin typeface="Times New Roman" charset="0"/>
                <a:ea typeface="微软雅黑" charset="-122"/>
              </a:rPr>
              <a:t>4</a:t>
            </a:r>
            <a:r>
              <a:rPr lang="zh-CN" altLang="zh-CN" kern="0" dirty="0" smtClean="0">
                <a:solidFill>
                  <a:srgbClr val="000000"/>
                </a:solidFill>
                <a:effectLst/>
                <a:latin typeface="Times New Roman" charset="0"/>
                <a:ea typeface="微软雅黑" charset="-122"/>
              </a:rPr>
              <a:t>网络异常</a:t>
            </a:r>
            <a:endParaRPr lang="zh-CN" altLang="zh-CN" sz="2400" kern="100" dirty="0" smtClean="0">
              <a:effectLst/>
              <a:latin typeface="Times New Roman" charset="0"/>
              <a:ea typeface="宋体" charset="-122"/>
            </a:endParaRPr>
          </a:p>
          <a:p>
            <a:pPr marL="266700" indent="1885950" algn="just">
              <a:spcAft>
                <a:spcPts val="0"/>
              </a:spcAft>
            </a:pPr>
            <a:r>
              <a:rPr lang="zh-CN" altLang="zh-CN" kern="0" dirty="0" smtClean="0">
                <a:solidFill>
                  <a:srgbClr val="000000"/>
                </a:solidFill>
                <a:effectLst/>
                <a:latin typeface="Times New Roman" charset="0"/>
                <a:ea typeface="微软雅黑" charset="-122"/>
              </a:rPr>
              <a:t>、</a:t>
            </a:r>
            <a:r>
              <a:rPr lang="en-US" altLang="zh-CN" kern="0" dirty="0" smtClean="0">
                <a:solidFill>
                  <a:srgbClr val="000000"/>
                </a:solidFill>
                <a:effectLst/>
                <a:latin typeface="Times New Roman" charset="0"/>
                <a:ea typeface="微软雅黑" charset="-122"/>
              </a:rPr>
              <a:t>5 IO</a:t>
            </a:r>
            <a:r>
              <a:rPr lang="zh-CN" altLang="zh-CN" kern="0" dirty="0" smtClean="0">
                <a:solidFill>
                  <a:srgbClr val="000000"/>
                </a:solidFill>
                <a:effectLst/>
                <a:latin typeface="Times New Roman" charset="0"/>
                <a:ea typeface="微软雅黑" charset="-122"/>
              </a:rPr>
              <a:t>异常、</a:t>
            </a:r>
            <a:r>
              <a:rPr lang="en-US" altLang="zh-CN" kern="0" dirty="0" smtClean="0">
                <a:solidFill>
                  <a:srgbClr val="000000"/>
                </a:solidFill>
                <a:effectLst/>
                <a:latin typeface="Times New Roman" charset="0"/>
                <a:ea typeface="微软雅黑" charset="-122"/>
              </a:rPr>
              <a:t>6</a:t>
            </a:r>
            <a:r>
              <a:rPr lang="zh-CN" altLang="zh-CN" kern="0" dirty="0" smtClean="0">
                <a:solidFill>
                  <a:srgbClr val="000000"/>
                </a:solidFill>
                <a:effectLst/>
                <a:latin typeface="Times New Roman" charset="0"/>
                <a:ea typeface="微软雅黑" charset="-122"/>
              </a:rPr>
              <a:t>其他异常</a:t>
            </a:r>
            <a:endParaRPr lang="zh-CN" altLang="zh-CN" sz="2400" kern="100" dirty="0" smtClean="0">
              <a:effectLst/>
              <a:latin typeface="Times New Roman" charset="0"/>
              <a:ea typeface="宋体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微软雅黑" charset="-122"/>
                <a:ea typeface="宋体" charset="-122"/>
              </a:rPr>
              <a:t>6</a:t>
            </a:r>
            <a:r>
              <a:rPr lang="en-US" altLang="zh-CN" kern="0" dirty="0" smtClean="0">
                <a:solidFill>
                  <a:srgbClr val="000000"/>
                </a:solidFill>
                <a:effectLst/>
                <a:latin typeface="微软雅黑" charset="-122"/>
                <a:ea typeface="宋体" charset="-122"/>
              </a:rPr>
              <a:t>,</a:t>
            </a:r>
            <a:r>
              <a:rPr lang="zh-CN" altLang="zh-CN" kern="0" dirty="0" smtClean="0">
                <a:solidFill>
                  <a:srgbClr val="000000"/>
                </a:solidFill>
                <a:effectLst/>
                <a:latin typeface="Times New Roman" charset="0"/>
                <a:ea typeface="微软雅黑" charset="-122"/>
              </a:rPr>
              <a:t>调用响应时间</a:t>
            </a:r>
            <a:r>
              <a:rPr lang="en-US" altLang="zh-CN" kern="0" dirty="0" smtClean="0">
                <a:solidFill>
                  <a:srgbClr val="000000"/>
                </a:solidFill>
                <a:effectLst/>
                <a:latin typeface="Times New Roman" charset="0"/>
                <a:ea typeface="微软雅黑" charset="-122"/>
              </a:rPr>
              <a:t>      //</a:t>
            </a:r>
            <a:r>
              <a:rPr lang="zh-CN" altLang="zh-CN" kern="0" dirty="0" smtClean="0">
                <a:solidFill>
                  <a:srgbClr val="FF0000"/>
                </a:solidFill>
                <a:effectLst/>
                <a:latin typeface="Times New Roman" charset="0"/>
                <a:ea typeface="微软雅黑" charset="-122"/>
              </a:rPr>
              <a:t>必填</a:t>
            </a:r>
            <a:r>
              <a:rPr lang="zh-CN" altLang="zh-CN" kern="0" dirty="0" smtClean="0">
                <a:solidFill>
                  <a:srgbClr val="000000"/>
                </a:solidFill>
                <a:effectLst/>
                <a:latin typeface="Times New Roman" charset="0"/>
                <a:ea typeface="微软雅黑" charset="-122"/>
              </a:rPr>
              <a:t>。单位：</a:t>
            </a:r>
            <a:r>
              <a:rPr lang="en-US" altLang="zh-CN" kern="0" dirty="0" err="1" smtClean="0">
                <a:solidFill>
                  <a:srgbClr val="000000"/>
                </a:solidFill>
                <a:effectLst/>
                <a:latin typeface="Times New Roman" charset="0"/>
                <a:ea typeface="微软雅黑" charset="-122"/>
              </a:rPr>
              <a:t>ms</a:t>
            </a:r>
            <a:endParaRPr lang="zh-CN" altLang="zh-CN" sz="2400" kern="100" dirty="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8954" y="220695"/>
            <a:ext cx="6055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模调数据上报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996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27354" y="635619"/>
            <a:ext cx="210640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8954" y="220695"/>
            <a:ext cx="6055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latin typeface="微软雅黑" pitchFamily="34" charset="-122"/>
                <a:ea typeface="微软雅黑" pitchFamily="34" charset="-122"/>
              </a:rPr>
              <a:t>模调系统架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构图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742530" y="2057936"/>
            <a:ext cx="1367948" cy="179218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Scribe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master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35989" y="1073474"/>
            <a:ext cx="1367948" cy="104407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业务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</a:p>
          <a:p>
            <a:pPr algn="ctr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Scribe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agent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35989" y="2223777"/>
            <a:ext cx="1367948" cy="101852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业务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</a:p>
          <a:p>
            <a:pPr algn="ctr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Scribe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agent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右箭头 29"/>
          <p:cNvSpPr/>
          <p:nvPr/>
        </p:nvSpPr>
        <p:spPr bwMode="auto">
          <a:xfrm rot="1633312">
            <a:off x="1953501" y="1801201"/>
            <a:ext cx="792055" cy="3854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063166" y="1653337"/>
            <a:ext cx="1598705" cy="60358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dirty="0" err="1" smtClean="0">
                <a:latin typeface="宋体" panose="02010600030101010101" pitchFamily="2" charset="-122"/>
              </a:rPr>
              <a:t>kafka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10975" y="3358816"/>
            <a:ext cx="1367948" cy="106169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s-I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Scribe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agent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右箭头 34"/>
          <p:cNvSpPr/>
          <p:nvPr/>
        </p:nvSpPr>
        <p:spPr bwMode="auto">
          <a:xfrm>
            <a:off x="1972830" y="2500110"/>
            <a:ext cx="792055" cy="3854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6" name="右箭头 35"/>
          <p:cNvSpPr/>
          <p:nvPr/>
        </p:nvSpPr>
        <p:spPr bwMode="auto">
          <a:xfrm rot="19682505">
            <a:off x="1972777" y="3367480"/>
            <a:ext cx="792055" cy="3854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7" name="右箭头 36"/>
          <p:cNvSpPr/>
          <p:nvPr/>
        </p:nvSpPr>
        <p:spPr bwMode="auto">
          <a:xfrm rot="19879214">
            <a:off x="4143580" y="2247748"/>
            <a:ext cx="924034" cy="361686"/>
          </a:xfrm>
          <a:prstGeom prst="rightArrow">
            <a:avLst>
              <a:gd name="adj1" fmla="val 50000"/>
              <a:gd name="adj2" fmla="val 5191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8" name="右箭头 37"/>
          <p:cNvSpPr/>
          <p:nvPr/>
        </p:nvSpPr>
        <p:spPr bwMode="auto">
          <a:xfrm rot="1912606">
            <a:off x="4105891" y="3147134"/>
            <a:ext cx="924034" cy="330341"/>
          </a:xfrm>
          <a:prstGeom prst="rightArrow">
            <a:avLst>
              <a:gd name="adj1" fmla="val 50000"/>
              <a:gd name="adj2" fmla="val 5191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7618637" y="1328105"/>
            <a:ext cx="3750040" cy="1195819"/>
            <a:chOff x="7244759" y="1755697"/>
            <a:chExt cx="3750040" cy="1447263"/>
          </a:xfrm>
        </p:grpSpPr>
        <p:grpSp>
          <p:nvGrpSpPr>
            <p:cNvPr id="24" name="组 23"/>
            <p:cNvGrpSpPr/>
            <p:nvPr/>
          </p:nvGrpSpPr>
          <p:grpSpPr>
            <a:xfrm>
              <a:off x="7244759" y="1755697"/>
              <a:ext cx="3750040" cy="1447263"/>
              <a:chOff x="4559223" y="4141887"/>
              <a:chExt cx="3869542" cy="1447263"/>
            </a:xfrm>
          </p:grpSpPr>
          <p:sp>
            <p:nvSpPr>
              <p:cNvPr id="25" name="圆角矩形 24"/>
              <p:cNvSpPr/>
              <p:nvPr/>
            </p:nvSpPr>
            <p:spPr bwMode="auto">
              <a:xfrm>
                <a:off x="4559223" y="4141887"/>
                <a:ext cx="3869542" cy="1447263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en-US" altLang="zh-C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Storm</a:t>
                </a:r>
                <a:r>
                  <a: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集群（模调实时报警）</a:t>
                </a:r>
              </a:p>
            </p:txBody>
          </p:sp>
          <p:sp>
            <p:nvSpPr>
              <p:cNvPr id="27" name="圆柱形 7"/>
              <p:cNvSpPr>
                <a:spLocks noChangeArrowheads="1"/>
              </p:cNvSpPr>
              <p:nvPr/>
            </p:nvSpPr>
            <p:spPr bwMode="auto">
              <a:xfrm>
                <a:off x="4900774" y="5083289"/>
                <a:ext cx="871431" cy="420048"/>
              </a:xfrm>
              <a:prstGeom prst="can">
                <a:avLst>
                  <a:gd name="adj" fmla="val 25000"/>
                </a:avLst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1600" dirty="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39" name="圆柱形 7"/>
            <p:cNvSpPr>
              <a:spLocks noChangeArrowheads="1"/>
            </p:cNvSpPr>
            <p:nvPr/>
          </p:nvSpPr>
          <p:spPr bwMode="auto">
            <a:xfrm>
              <a:off x="8482714" y="2696032"/>
              <a:ext cx="871431" cy="420048"/>
            </a:xfrm>
            <a:prstGeom prst="can">
              <a:avLst>
                <a:gd name="adj" fmla="val 25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600" dirty="0">
                <a:latin typeface="宋体" panose="02010600030101010101" pitchFamily="2" charset="-122"/>
              </a:endParaRPr>
            </a:p>
          </p:txBody>
        </p:sp>
        <p:sp>
          <p:nvSpPr>
            <p:cNvPr id="40" name="圆柱形 7"/>
            <p:cNvSpPr>
              <a:spLocks noChangeArrowheads="1"/>
            </p:cNvSpPr>
            <p:nvPr/>
          </p:nvSpPr>
          <p:spPr bwMode="auto">
            <a:xfrm>
              <a:off x="9397114" y="2684881"/>
              <a:ext cx="871431" cy="420048"/>
            </a:xfrm>
            <a:prstGeom prst="can">
              <a:avLst>
                <a:gd name="adj" fmla="val 25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600" dirty="0">
                <a:latin typeface="宋体" panose="02010600030101010101" pitchFamily="2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0348468" y="2641893"/>
              <a:ext cx="646331" cy="3530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s-IS" altLang="zh-CN" dirty="0" smtClean="0"/>
                <a:t>……</a:t>
              </a:r>
              <a:endParaRPr lang="zh-CN" altLang="en-US" dirty="0"/>
            </a:p>
          </p:txBody>
        </p:sp>
      </p:grpSp>
      <p:sp>
        <p:nvSpPr>
          <p:cNvPr id="42" name="矩形 41"/>
          <p:cNvSpPr/>
          <p:nvPr/>
        </p:nvSpPr>
        <p:spPr bwMode="auto">
          <a:xfrm>
            <a:off x="9856628" y="3104448"/>
            <a:ext cx="1598705" cy="60358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dirty="0" smtClean="0">
                <a:latin typeface="宋体" panose="02010600030101010101" pitchFamily="2" charset="-122"/>
              </a:rPr>
              <a:t>Impala</a:t>
            </a:r>
            <a:r>
              <a:rPr lang="zh-CN" altLang="en-US" sz="1600" dirty="0" smtClean="0">
                <a:latin typeface="宋体" panose="02010600030101010101" pitchFamily="2" charset="-122"/>
              </a:rPr>
              <a:t> 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sql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algn="ctr"/>
            <a:r>
              <a:rPr lang="zh-CN" altLang="en-US" sz="1600" dirty="0" smtClean="0">
                <a:latin typeface="宋体" panose="02010600030101010101" pitchFamily="2" charset="-122"/>
              </a:rPr>
              <a:t>查询引擎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9945474" y="4390836"/>
            <a:ext cx="1598705" cy="6035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dirty="0" smtClean="0">
                <a:latin typeface="宋体" panose="02010600030101010101" pitchFamily="2" charset="-122"/>
              </a:rPr>
              <a:t>Web</a:t>
            </a:r>
            <a:r>
              <a:rPr lang="zh-CN" altLang="en-US" sz="1600" dirty="0" smtClean="0">
                <a:latin typeface="宋体" panose="02010600030101010101" pitchFamily="2" charset="-122"/>
              </a:rPr>
              <a:t>系统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右箭头 43"/>
          <p:cNvSpPr/>
          <p:nvPr/>
        </p:nvSpPr>
        <p:spPr bwMode="auto">
          <a:xfrm>
            <a:off x="6707683" y="1793465"/>
            <a:ext cx="924034" cy="361686"/>
          </a:xfrm>
          <a:prstGeom prst="rightArrow">
            <a:avLst>
              <a:gd name="adj1" fmla="val 50000"/>
              <a:gd name="adj2" fmla="val 5191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" name="右箭头 44"/>
          <p:cNvSpPr/>
          <p:nvPr/>
        </p:nvSpPr>
        <p:spPr bwMode="auto">
          <a:xfrm rot="5400000">
            <a:off x="10355546" y="3931232"/>
            <a:ext cx="618999" cy="361686"/>
          </a:xfrm>
          <a:prstGeom prst="rightArrow">
            <a:avLst>
              <a:gd name="adj1" fmla="val 50000"/>
              <a:gd name="adj2" fmla="val 5191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6" name="右箭头 45"/>
          <p:cNvSpPr/>
          <p:nvPr/>
        </p:nvSpPr>
        <p:spPr bwMode="auto">
          <a:xfrm>
            <a:off x="8913914" y="3224775"/>
            <a:ext cx="924034" cy="361686"/>
          </a:xfrm>
          <a:prstGeom prst="rightArrow">
            <a:avLst>
              <a:gd name="adj1" fmla="val 50000"/>
              <a:gd name="adj2" fmla="val 5191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63393" y="264381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latin typeface="Arial" pitchFamily="34" charset="0"/>
                <a:ea typeface="宋体" pitchFamily="2" charset="-122"/>
              </a:rPr>
              <a:t>双写</a:t>
            </a:r>
            <a:endParaRPr lang="zh-CN" altLang="en-US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4952244"/>
            <a:ext cx="108166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zh-CN" altLang="en-US" kern="0" dirty="0" smtClean="0">
                <a:solidFill>
                  <a:srgbClr val="000000"/>
                </a:solidFill>
                <a:effectLst/>
                <a:latin typeface="微软雅黑" charset="-122"/>
                <a:ea typeface="宋体" charset="-122"/>
              </a:rPr>
              <a:t>核心点：</a:t>
            </a:r>
            <a:endParaRPr lang="en-US" altLang="zh-CN" kern="0" dirty="0" smtClean="0">
              <a:solidFill>
                <a:srgbClr val="000000"/>
              </a:solidFill>
              <a:effectLst/>
              <a:latin typeface="微软雅黑" charset="-122"/>
              <a:ea typeface="宋体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kern="0" dirty="0" smtClean="0">
                <a:solidFill>
                  <a:srgbClr val="000000"/>
                </a:solidFill>
                <a:latin typeface="微软雅黑" charset="-122"/>
                <a:ea typeface="宋体" charset="-122"/>
              </a:rPr>
              <a:t>1</a:t>
            </a:r>
            <a:r>
              <a:rPr lang="zh-CN" altLang="en-US" kern="0" dirty="0" smtClean="0">
                <a:solidFill>
                  <a:srgbClr val="000000"/>
                </a:solidFill>
                <a:latin typeface="微软雅黑" charset="-122"/>
                <a:ea typeface="宋体" charset="-122"/>
              </a:rPr>
              <a:t>、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charset="-122"/>
                <a:ea typeface="宋体" charset="-122"/>
              </a:rPr>
              <a:t>Scribe</a:t>
            </a:r>
            <a:r>
              <a:rPr lang="zh-CN" altLang="en-US" kern="0" dirty="0" smtClean="0">
                <a:solidFill>
                  <a:srgbClr val="000000"/>
                </a:solidFill>
                <a:latin typeface="微软雅黑" charset="-122"/>
                <a:ea typeface="宋体" charset="-122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charset="-122"/>
                <a:ea typeface="宋体" charset="-122"/>
              </a:rPr>
              <a:t>agent</a:t>
            </a:r>
            <a:r>
              <a:rPr lang="zh-CN" altLang="en-US" kern="0" dirty="0" smtClean="0">
                <a:solidFill>
                  <a:srgbClr val="000000"/>
                </a:solidFill>
                <a:latin typeface="微软雅黑" charset="-122"/>
                <a:ea typeface="宋体" charset="-122"/>
              </a:rPr>
              <a:t>每个机器默认部署，端口号固定，实时上报数据到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charset="-122"/>
                <a:ea typeface="宋体" charset="-122"/>
              </a:rPr>
              <a:t>scribe</a:t>
            </a:r>
            <a:r>
              <a:rPr lang="zh-CN" altLang="en-US" kern="0" dirty="0" smtClean="0">
                <a:solidFill>
                  <a:srgbClr val="000000"/>
                </a:solidFill>
                <a:latin typeface="微软雅黑" charset="-122"/>
                <a:ea typeface="宋体" charset="-122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charset="-122"/>
                <a:ea typeface="宋体" charset="-122"/>
              </a:rPr>
              <a:t>master</a:t>
            </a:r>
            <a:r>
              <a:rPr lang="zh-CN" altLang="en-US" kern="0" dirty="0" smtClean="0">
                <a:solidFill>
                  <a:srgbClr val="000000"/>
                </a:solidFill>
                <a:latin typeface="微软雅黑" charset="-122"/>
                <a:ea typeface="宋体" charset="-122"/>
              </a:rPr>
              <a:t>。</a:t>
            </a:r>
            <a:endParaRPr lang="en-US" altLang="zh-CN" kern="0" dirty="0" smtClean="0">
              <a:solidFill>
                <a:srgbClr val="000000"/>
              </a:solidFill>
              <a:latin typeface="微软雅黑" charset="-122"/>
              <a:ea typeface="宋体" charset="-122"/>
            </a:endParaRPr>
          </a:p>
          <a:p>
            <a:pPr marL="266700" algn="just">
              <a:spcAft>
                <a:spcPts val="0"/>
              </a:spcAft>
            </a:pPr>
            <a:r>
              <a:rPr lang="zh-CN" altLang="en-US" kern="0" dirty="0">
                <a:solidFill>
                  <a:srgbClr val="000000"/>
                </a:solidFill>
                <a:latin typeface="微软雅黑" charset="-122"/>
                <a:ea typeface="宋体" charset="-122"/>
              </a:rPr>
              <a:t> </a:t>
            </a:r>
            <a:r>
              <a:rPr lang="zh-CN" altLang="en-US" kern="0" dirty="0" smtClean="0">
                <a:solidFill>
                  <a:srgbClr val="000000"/>
                </a:solidFill>
                <a:latin typeface="微软雅黑" charset="-122"/>
                <a:ea typeface="宋体" charset="-122"/>
              </a:rPr>
              <a:t>    </a:t>
            </a:r>
            <a:r>
              <a:rPr lang="en-US" altLang="zh-CN" kern="0" dirty="0" smtClean="0">
                <a:solidFill>
                  <a:srgbClr val="FF0000"/>
                </a:solidFill>
                <a:latin typeface="微软雅黑" charset="-122"/>
                <a:ea typeface="宋体" charset="-122"/>
              </a:rPr>
              <a:t>scribe</a:t>
            </a:r>
            <a:r>
              <a:rPr lang="zh-CN" altLang="en-US" kern="0" dirty="0" smtClean="0">
                <a:solidFill>
                  <a:srgbClr val="FF0000"/>
                </a:solidFill>
                <a:latin typeface="微软雅黑" charset="-122"/>
                <a:ea typeface="宋体" charset="-122"/>
              </a:rPr>
              <a:t>可替换为</a:t>
            </a:r>
            <a:r>
              <a:rPr lang="en-US" altLang="zh-CN" kern="0" dirty="0" smtClean="0">
                <a:solidFill>
                  <a:srgbClr val="FF0000"/>
                </a:solidFill>
                <a:latin typeface="微软雅黑" charset="-122"/>
                <a:ea typeface="宋体" charset="-122"/>
              </a:rPr>
              <a:t>flume.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kern="0" dirty="0" smtClean="0">
                <a:solidFill>
                  <a:srgbClr val="000000"/>
                </a:solidFill>
                <a:effectLst/>
                <a:latin typeface="微软雅黑" charset="-122"/>
                <a:ea typeface="宋体" charset="-122"/>
              </a:rPr>
              <a:t>2</a:t>
            </a:r>
            <a:r>
              <a:rPr lang="zh-CN" altLang="en-US" kern="0" dirty="0" smtClean="0">
                <a:solidFill>
                  <a:srgbClr val="000000"/>
                </a:solidFill>
                <a:effectLst/>
                <a:latin typeface="微软雅黑" charset="-122"/>
                <a:ea typeface="宋体" charset="-122"/>
              </a:rPr>
              <a:t>、数据从</a:t>
            </a:r>
            <a:r>
              <a:rPr lang="en-US" altLang="zh-CN" kern="0" dirty="0" smtClean="0">
                <a:solidFill>
                  <a:srgbClr val="000000"/>
                </a:solidFill>
                <a:effectLst/>
                <a:latin typeface="微软雅黑" charset="-122"/>
                <a:ea typeface="宋体" charset="-122"/>
              </a:rPr>
              <a:t>scribe</a:t>
            </a:r>
            <a:r>
              <a:rPr lang="zh-CN" altLang="en-US" kern="0" dirty="0" smtClean="0">
                <a:solidFill>
                  <a:srgbClr val="000000"/>
                </a:solidFill>
                <a:effectLst/>
                <a:latin typeface="微软雅黑" charset="-122"/>
                <a:ea typeface="宋体" charset="-122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effectLst/>
                <a:latin typeface="微软雅黑" charset="-122"/>
                <a:ea typeface="宋体" charset="-122"/>
              </a:rPr>
              <a:t>master</a:t>
            </a:r>
            <a:r>
              <a:rPr lang="zh-CN" altLang="en-US" kern="0" dirty="0" smtClean="0">
                <a:solidFill>
                  <a:srgbClr val="000000"/>
                </a:solidFill>
                <a:effectLst/>
                <a:latin typeface="微软雅黑" charset="-122"/>
                <a:ea typeface="宋体" charset="-122"/>
              </a:rPr>
              <a:t>出来</a:t>
            </a:r>
            <a:r>
              <a:rPr lang="zh-CN" altLang="en-US" kern="0" dirty="0" smtClean="0">
                <a:solidFill>
                  <a:srgbClr val="FF0000"/>
                </a:solidFill>
                <a:effectLst/>
                <a:latin typeface="微软雅黑" charset="-122"/>
                <a:ea typeface="宋体" charset="-122"/>
              </a:rPr>
              <a:t>双写</a:t>
            </a:r>
            <a:r>
              <a:rPr lang="zh-CN" altLang="en-US" kern="0" dirty="0" smtClean="0">
                <a:solidFill>
                  <a:srgbClr val="000000"/>
                </a:solidFill>
                <a:effectLst/>
                <a:latin typeface="微软雅黑" charset="-122"/>
                <a:ea typeface="宋体" charset="-122"/>
              </a:rPr>
              <a:t>，同时写</a:t>
            </a:r>
            <a:r>
              <a:rPr lang="en-US" altLang="zh-CN" kern="0" dirty="0" smtClean="0">
                <a:solidFill>
                  <a:srgbClr val="000000"/>
                </a:solidFill>
                <a:effectLst/>
                <a:latin typeface="微软雅黑" charset="-122"/>
                <a:ea typeface="宋体" charset="-122"/>
              </a:rPr>
              <a:t>HDFS</a:t>
            </a:r>
            <a:r>
              <a:rPr lang="zh-CN" altLang="en-US" kern="0" dirty="0" smtClean="0">
                <a:solidFill>
                  <a:srgbClr val="000000"/>
                </a:solidFill>
                <a:effectLst/>
                <a:latin typeface="微软雅黑" charset="-122"/>
                <a:ea typeface="宋体" charset="-122"/>
              </a:rPr>
              <a:t>和</a:t>
            </a:r>
            <a:r>
              <a:rPr lang="en-US" altLang="zh-CN" kern="0" dirty="0" err="1" smtClean="0">
                <a:solidFill>
                  <a:srgbClr val="000000"/>
                </a:solidFill>
                <a:effectLst/>
                <a:latin typeface="微软雅黑" charset="-122"/>
                <a:ea typeface="宋体" charset="-122"/>
              </a:rPr>
              <a:t>kafka</a:t>
            </a:r>
            <a:endParaRPr lang="en-US" altLang="zh-CN" kern="0" dirty="0" smtClean="0">
              <a:solidFill>
                <a:srgbClr val="000000"/>
              </a:solidFill>
              <a:effectLst/>
              <a:latin typeface="微软雅黑" charset="-122"/>
              <a:ea typeface="宋体" charset="-122"/>
            </a:endParaRPr>
          </a:p>
          <a:p>
            <a:pPr marL="266700" algn="just">
              <a:spcAft>
                <a:spcPts val="0"/>
              </a:spcAft>
            </a:pPr>
            <a:r>
              <a:rPr lang="zh-CN" altLang="en-US" kern="0" dirty="0">
                <a:solidFill>
                  <a:srgbClr val="000000"/>
                </a:solidFill>
                <a:latin typeface="微软雅黑" charset="-122"/>
                <a:ea typeface="宋体" charset="-122"/>
              </a:rPr>
              <a:t> </a:t>
            </a:r>
            <a:r>
              <a:rPr lang="zh-CN" altLang="en-US" kern="0" dirty="0" smtClean="0">
                <a:solidFill>
                  <a:srgbClr val="000000"/>
                </a:solidFill>
                <a:latin typeface="微软雅黑" charset="-122"/>
                <a:ea typeface="宋体" charset="-122"/>
              </a:rPr>
              <a:t>     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charset="-122"/>
                <a:ea typeface="宋体" charset="-122"/>
              </a:rPr>
              <a:t>1</a:t>
            </a:r>
            <a:r>
              <a:rPr lang="zh-CN" altLang="en-US" kern="0" dirty="0" smtClean="0">
                <a:solidFill>
                  <a:srgbClr val="000000"/>
                </a:solidFill>
                <a:latin typeface="微软雅黑" charset="-122"/>
                <a:ea typeface="宋体" charset="-122"/>
              </a:rPr>
              <a:t>）</a:t>
            </a:r>
            <a:r>
              <a:rPr lang="en-US" altLang="zh-CN" kern="0" dirty="0" smtClean="0">
                <a:solidFill>
                  <a:srgbClr val="000000"/>
                </a:solidFill>
                <a:effectLst/>
                <a:latin typeface="微软雅黑" charset="-122"/>
                <a:ea typeface="宋体" charset="-122"/>
              </a:rPr>
              <a:t>HDFS</a:t>
            </a:r>
            <a:r>
              <a:rPr lang="zh-CN" altLang="en-US" kern="0" dirty="0" smtClean="0">
                <a:solidFill>
                  <a:srgbClr val="000000"/>
                </a:solidFill>
                <a:latin typeface="微软雅黑" charset="-122"/>
                <a:ea typeface="宋体" charset="-122"/>
              </a:rPr>
              <a:t>数据</a:t>
            </a:r>
            <a:r>
              <a:rPr lang="zh-CN" altLang="en-US" kern="0" dirty="0" smtClean="0">
                <a:solidFill>
                  <a:srgbClr val="000000"/>
                </a:solidFill>
                <a:effectLst/>
                <a:latin typeface="微软雅黑" charset="-122"/>
                <a:ea typeface="宋体" charset="-122"/>
              </a:rPr>
              <a:t>通过</a:t>
            </a:r>
            <a:r>
              <a:rPr lang="en-US" altLang="zh-CN" kern="0" dirty="0" smtClean="0">
                <a:solidFill>
                  <a:srgbClr val="000000"/>
                </a:solidFill>
                <a:effectLst/>
                <a:latin typeface="微软雅黑" charset="-122"/>
                <a:ea typeface="宋体" charset="-122"/>
              </a:rPr>
              <a:t>impala</a:t>
            </a:r>
            <a:r>
              <a:rPr lang="zh-CN" altLang="en-US" kern="0" dirty="0" smtClean="0">
                <a:solidFill>
                  <a:srgbClr val="000000"/>
                </a:solidFill>
                <a:effectLst/>
                <a:latin typeface="微软雅黑" charset="-122"/>
                <a:ea typeface="宋体" charset="-122"/>
              </a:rPr>
              <a:t>进行数据查询，支持分钟级延迟数据查询。</a:t>
            </a:r>
            <a:endParaRPr lang="en-US" altLang="zh-CN" kern="0" dirty="0" smtClean="0">
              <a:solidFill>
                <a:srgbClr val="000000"/>
              </a:solidFill>
              <a:effectLst/>
              <a:latin typeface="微软雅黑" charset="-122"/>
              <a:ea typeface="宋体" charset="-122"/>
            </a:endParaRPr>
          </a:p>
          <a:p>
            <a:pPr marL="266700" algn="just">
              <a:spcAft>
                <a:spcPts val="0"/>
              </a:spcAft>
            </a:pPr>
            <a:r>
              <a:rPr lang="zh-CN" altLang="en-US" kern="0" dirty="0">
                <a:solidFill>
                  <a:srgbClr val="000000"/>
                </a:solidFill>
                <a:latin typeface="微软雅黑" charset="-122"/>
                <a:ea typeface="宋体" charset="-122"/>
              </a:rPr>
              <a:t> </a:t>
            </a:r>
            <a:r>
              <a:rPr lang="zh-CN" altLang="en-US" kern="0" dirty="0" smtClean="0">
                <a:solidFill>
                  <a:srgbClr val="000000"/>
                </a:solidFill>
                <a:latin typeface="微软雅黑" charset="-122"/>
                <a:ea typeface="宋体" charset="-122"/>
              </a:rPr>
              <a:t>     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charset="-122"/>
                <a:ea typeface="宋体" charset="-122"/>
              </a:rPr>
              <a:t>2</a:t>
            </a:r>
            <a:r>
              <a:rPr lang="zh-CN" altLang="en-US" kern="0" dirty="0" smtClean="0">
                <a:solidFill>
                  <a:srgbClr val="000000"/>
                </a:solidFill>
                <a:latin typeface="微软雅黑" charset="-122"/>
                <a:ea typeface="宋体" charset="-122"/>
              </a:rPr>
              <a:t>）</a:t>
            </a:r>
            <a:r>
              <a:rPr lang="en-US" altLang="zh-CN" kern="0" dirty="0" err="1" smtClean="0">
                <a:solidFill>
                  <a:srgbClr val="000000"/>
                </a:solidFill>
                <a:latin typeface="微软雅黑" charset="-122"/>
                <a:ea typeface="宋体" charset="-122"/>
              </a:rPr>
              <a:t>kafka</a:t>
            </a:r>
            <a:r>
              <a:rPr lang="zh-CN" altLang="en-US" kern="0" dirty="0" smtClean="0">
                <a:solidFill>
                  <a:srgbClr val="000000"/>
                </a:solidFill>
                <a:latin typeface="微软雅黑" charset="-122"/>
                <a:ea typeface="宋体" charset="-122"/>
              </a:rPr>
              <a:t>后面接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charset="-122"/>
                <a:ea typeface="宋体" charset="-122"/>
              </a:rPr>
              <a:t>storm</a:t>
            </a:r>
            <a:r>
              <a:rPr lang="zh-CN" altLang="en-US" kern="0" dirty="0" smtClean="0">
                <a:solidFill>
                  <a:srgbClr val="000000"/>
                </a:solidFill>
                <a:latin typeface="微软雅黑" charset="-122"/>
                <a:ea typeface="宋体" charset="-122"/>
              </a:rPr>
              <a:t>，用以支持秒级延迟的实时报警</a:t>
            </a:r>
            <a:endParaRPr lang="en-US" altLang="zh-CN" kern="0" dirty="0" smtClean="0">
              <a:solidFill>
                <a:srgbClr val="000000"/>
              </a:solidFill>
              <a:effectLst/>
              <a:latin typeface="微软雅黑" charset="-122"/>
              <a:ea typeface="宋体" charset="-122"/>
            </a:endParaRPr>
          </a:p>
        </p:txBody>
      </p:sp>
      <p:grpSp>
        <p:nvGrpSpPr>
          <p:cNvPr id="55" name="组 54"/>
          <p:cNvGrpSpPr/>
          <p:nvPr/>
        </p:nvGrpSpPr>
        <p:grpSpPr>
          <a:xfrm>
            <a:off x="4993032" y="2956724"/>
            <a:ext cx="3750040" cy="978095"/>
            <a:chOff x="4926126" y="3402772"/>
            <a:chExt cx="3750040" cy="978095"/>
          </a:xfrm>
        </p:grpSpPr>
        <p:grpSp>
          <p:nvGrpSpPr>
            <p:cNvPr id="49" name="组 48"/>
            <p:cNvGrpSpPr/>
            <p:nvPr/>
          </p:nvGrpSpPr>
          <p:grpSpPr>
            <a:xfrm>
              <a:off x="4926126" y="3402772"/>
              <a:ext cx="3750040" cy="978095"/>
              <a:chOff x="4559223" y="4478958"/>
              <a:chExt cx="3869542" cy="1073464"/>
            </a:xfrm>
          </p:grpSpPr>
          <p:sp>
            <p:nvSpPr>
              <p:cNvPr id="53" name="圆角矩形 52"/>
              <p:cNvSpPr/>
              <p:nvPr/>
            </p:nvSpPr>
            <p:spPr bwMode="auto">
              <a:xfrm>
                <a:off x="4559223" y="4478958"/>
                <a:ext cx="3869542" cy="1073464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存储集群（</a:t>
                </a:r>
                <a:r>
                  <a:rPr kumimoji="0" lang="en-US" altLang="zh-CN" sz="18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hdfs</a:t>
                </a:r>
                <a:r>
                  <a:rPr kumimoji="0" lang="en-US" altLang="zh-C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/kudu</a:t>
                </a:r>
                <a:r>
                  <a: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）</a:t>
                </a:r>
              </a:p>
            </p:txBody>
          </p:sp>
          <p:sp>
            <p:nvSpPr>
              <p:cNvPr id="54" name="圆柱形 7"/>
              <p:cNvSpPr>
                <a:spLocks noChangeArrowheads="1"/>
              </p:cNvSpPr>
              <p:nvPr/>
            </p:nvSpPr>
            <p:spPr bwMode="auto">
              <a:xfrm>
                <a:off x="4900774" y="5083289"/>
                <a:ext cx="871431" cy="420048"/>
              </a:xfrm>
              <a:prstGeom prst="can">
                <a:avLst>
                  <a:gd name="adj" fmla="val 25000"/>
                </a:avLst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1600" dirty="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50" name="圆柱形 7"/>
            <p:cNvSpPr>
              <a:spLocks noChangeArrowheads="1"/>
            </p:cNvSpPr>
            <p:nvPr/>
          </p:nvSpPr>
          <p:spPr bwMode="auto">
            <a:xfrm>
              <a:off x="6164081" y="3952441"/>
              <a:ext cx="871431" cy="382730"/>
            </a:xfrm>
            <a:prstGeom prst="can">
              <a:avLst>
                <a:gd name="adj" fmla="val 25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600" dirty="0">
                <a:latin typeface="宋体" panose="02010600030101010101" pitchFamily="2" charset="-122"/>
              </a:endParaRPr>
            </a:p>
          </p:txBody>
        </p:sp>
        <p:sp>
          <p:nvSpPr>
            <p:cNvPr id="51" name="圆柱形 7"/>
            <p:cNvSpPr>
              <a:spLocks noChangeArrowheads="1"/>
            </p:cNvSpPr>
            <p:nvPr/>
          </p:nvSpPr>
          <p:spPr bwMode="auto">
            <a:xfrm>
              <a:off x="7078481" y="3942280"/>
              <a:ext cx="871431" cy="382730"/>
            </a:xfrm>
            <a:prstGeom prst="can">
              <a:avLst>
                <a:gd name="adj" fmla="val 25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600" dirty="0">
                <a:latin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029835" y="3903111"/>
              <a:ext cx="646331" cy="3216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s-IS" altLang="zh-CN" dirty="0" smtClean="0"/>
                <a:t>……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8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10" y="712826"/>
            <a:ext cx="10976517" cy="60931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8954" y="220695"/>
            <a:ext cx="6055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展现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56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30" y="802888"/>
            <a:ext cx="10722627" cy="603281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8954" y="220695"/>
            <a:ext cx="6055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展现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552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05" y="968430"/>
            <a:ext cx="10530468" cy="588957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8954" y="220695"/>
            <a:ext cx="6055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展现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单机汇总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528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2" y="1068370"/>
            <a:ext cx="10396654" cy="57896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8954" y="220695"/>
            <a:ext cx="6055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展现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返回值查看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357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419</Words>
  <Application>Microsoft Macintosh PowerPoint</Application>
  <PresentationFormat>宽屏</PresentationFormat>
  <Paragraphs>54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DengXian</vt:lpstr>
      <vt:lpstr>DengXian Light</vt:lpstr>
      <vt:lpstr>Times New Roman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44</cp:revision>
  <dcterms:created xsi:type="dcterms:W3CDTF">2016-02-25T05:36:14Z</dcterms:created>
  <dcterms:modified xsi:type="dcterms:W3CDTF">2016-02-26T05:47:15Z</dcterms:modified>
</cp:coreProperties>
</file>